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8" r:id="rId2"/>
    <p:sldId id="256" r:id="rId3"/>
    <p:sldId id="275" r:id="rId4"/>
    <p:sldId id="260" r:id="rId5"/>
    <p:sldId id="267" r:id="rId6"/>
    <p:sldId id="268" r:id="rId7"/>
    <p:sldId id="265" r:id="rId8"/>
    <p:sldId id="270" r:id="rId9"/>
    <p:sldId id="276" r:id="rId10"/>
    <p:sldId id="262" r:id="rId11"/>
    <p:sldId id="277" r:id="rId12"/>
    <p:sldId id="278" r:id="rId13"/>
    <p:sldId id="266" r:id="rId14"/>
    <p:sldId id="271" r:id="rId15"/>
    <p:sldId id="279" r:id="rId16"/>
    <p:sldId id="280" r:id="rId17"/>
    <p:sldId id="273" r:id="rId18"/>
    <p:sldId id="281" r:id="rId19"/>
    <p:sldId id="274" r:id="rId20"/>
    <p:sldId id="282" r:id="rId21"/>
    <p:sldId id="283" r:id="rId2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F5AB38-28A0-4250-A4F5-67713580355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3D46BB1A-B1BB-4484-80AF-DE7F6CD2B58B}">
      <dgm:prSet phldrT="[Texto]" custT="1"/>
      <dgm:spPr/>
      <dgm:t>
        <a:bodyPr/>
        <a:lstStyle/>
        <a:p>
          <a:r>
            <a:rPr lang="es-ES" sz="2400" dirty="0" smtClean="0">
              <a:latin typeface="+mn-lt"/>
            </a:rPr>
            <a:t>a. Salud Pública </a:t>
          </a:r>
          <a:endParaRPr lang="es-EC" sz="2400" dirty="0">
            <a:latin typeface="+mn-lt"/>
          </a:endParaRPr>
        </a:p>
      </dgm:t>
    </dgm:pt>
    <dgm:pt modelId="{F1CA7D53-5BAB-4DB6-B63C-0F6AB962B83C}" type="parTrans" cxnId="{7C6E4AE1-1229-41D1-B3E8-8DCBAE62EE85}">
      <dgm:prSet/>
      <dgm:spPr/>
      <dgm:t>
        <a:bodyPr/>
        <a:lstStyle/>
        <a:p>
          <a:endParaRPr lang="es-EC"/>
        </a:p>
      </dgm:t>
    </dgm:pt>
    <dgm:pt modelId="{C14945B2-0A2B-45BE-A641-C35C08053E41}" type="sibTrans" cxnId="{7C6E4AE1-1229-41D1-B3E8-8DCBAE62EE85}">
      <dgm:prSet/>
      <dgm:spPr/>
      <dgm:t>
        <a:bodyPr/>
        <a:lstStyle/>
        <a:p>
          <a:endParaRPr lang="es-EC"/>
        </a:p>
      </dgm:t>
    </dgm:pt>
    <dgm:pt modelId="{095DA511-B40C-447D-B560-12EED74EAAC7}">
      <dgm:prSet phldrT="[Texto]" custT="1"/>
      <dgm:spPr/>
      <dgm:t>
        <a:bodyPr/>
        <a:lstStyle/>
        <a:p>
          <a:r>
            <a:rPr lang="es-ES" sz="2400" dirty="0" smtClean="0">
              <a:latin typeface="+mn-lt"/>
            </a:rPr>
            <a:t>Atención multidisciplinaria que incluye promoción de la salud, la prevención, la atención integral y la reducción de los riesgos y los daños</a:t>
          </a:r>
          <a:endParaRPr lang="es-EC" sz="2400" dirty="0">
            <a:latin typeface="+mn-lt"/>
          </a:endParaRPr>
        </a:p>
      </dgm:t>
    </dgm:pt>
    <dgm:pt modelId="{03D87436-4242-4E5F-8004-00CEBBA54B38}" type="parTrans" cxnId="{F02AC669-7D8B-4CF6-8DE8-5DA5DE48B62C}">
      <dgm:prSet/>
      <dgm:spPr/>
      <dgm:t>
        <a:bodyPr/>
        <a:lstStyle/>
        <a:p>
          <a:endParaRPr lang="es-EC"/>
        </a:p>
      </dgm:t>
    </dgm:pt>
    <dgm:pt modelId="{3864BC75-A777-4765-A49D-DB53114A6383}" type="sibTrans" cxnId="{F02AC669-7D8B-4CF6-8DE8-5DA5DE48B62C}">
      <dgm:prSet/>
      <dgm:spPr/>
      <dgm:t>
        <a:bodyPr/>
        <a:lstStyle/>
        <a:p>
          <a:endParaRPr lang="es-EC"/>
        </a:p>
      </dgm:t>
    </dgm:pt>
    <dgm:pt modelId="{D2505470-D06F-43AD-BFC3-F44D5B004398}">
      <dgm:prSet phldrT="[Texto]" custT="1"/>
      <dgm:spPr/>
      <dgm:t>
        <a:bodyPr/>
        <a:lstStyle/>
        <a:p>
          <a:r>
            <a:rPr lang="es-ES" sz="2400" dirty="0" smtClean="0">
              <a:latin typeface="+mn-lt"/>
            </a:rPr>
            <a:t>b. Derechos humanos </a:t>
          </a:r>
          <a:endParaRPr lang="es-EC" sz="2400" dirty="0">
            <a:latin typeface="+mn-lt"/>
          </a:endParaRPr>
        </a:p>
      </dgm:t>
    </dgm:pt>
    <dgm:pt modelId="{393F11E1-AEDB-4076-9F5C-7726D72D9962}" type="parTrans" cxnId="{008375CE-58E4-41C3-8189-45D3ACA010F3}">
      <dgm:prSet/>
      <dgm:spPr/>
      <dgm:t>
        <a:bodyPr/>
        <a:lstStyle/>
        <a:p>
          <a:endParaRPr lang="es-EC"/>
        </a:p>
      </dgm:t>
    </dgm:pt>
    <dgm:pt modelId="{FDEC6FE5-02A6-47BE-A78F-596267E2291E}" type="sibTrans" cxnId="{008375CE-58E4-41C3-8189-45D3ACA010F3}">
      <dgm:prSet/>
      <dgm:spPr/>
      <dgm:t>
        <a:bodyPr/>
        <a:lstStyle/>
        <a:p>
          <a:endParaRPr lang="es-EC"/>
        </a:p>
      </dgm:t>
    </dgm:pt>
    <dgm:pt modelId="{8ECCD50C-DA35-443B-8B95-2936084FF3D2}">
      <dgm:prSet phldrT="[Texto]" custT="1"/>
      <dgm:spPr/>
      <dgm:t>
        <a:bodyPr/>
        <a:lstStyle/>
        <a:p>
          <a:r>
            <a:rPr lang="es-ES" sz="2400" dirty="0" smtClean="0">
              <a:latin typeface="+mn-lt"/>
            </a:rPr>
            <a:t>Reducción de riesgos y daños a través de  decisiones libres e informadas que reduzcan los prejuicios y la discriminación</a:t>
          </a:r>
          <a:endParaRPr lang="es-EC" sz="2400" dirty="0">
            <a:latin typeface="+mn-lt"/>
          </a:endParaRPr>
        </a:p>
      </dgm:t>
    </dgm:pt>
    <dgm:pt modelId="{C8232C7E-5717-49E8-A59E-3E9B5E6A0062}" type="parTrans" cxnId="{96147A52-BE48-4570-A462-904B11FBAEC4}">
      <dgm:prSet/>
      <dgm:spPr/>
      <dgm:t>
        <a:bodyPr/>
        <a:lstStyle/>
        <a:p>
          <a:endParaRPr lang="es-EC"/>
        </a:p>
      </dgm:t>
    </dgm:pt>
    <dgm:pt modelId="{063C7961-69B5-4CCC-9CF3-0CD746626DF7}" type="sibTrans" cxnId="{96147A52-BE48-4570-A462-904B11FBAEC4}">
      <dgm:prSet/>
      <dgm:spPr/>
      <dgm:t>
        <a:bodyPr/>
        <a:lstStyle/>
        <a:p>
          <a:endParaRPr lang="es-EC"/>
        </a:p>
      </dgm:t>
    </dgm:pt>
    <dgm:pt modelId="{F94CAC8E-A116-4D8B-98E1-61CA11707F1A}" type="pres">
      <dgm:prSet presAssocID="{3BF5AB38-28A0-4250-A4F5-6771358035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134474B-117D-4A98-BF01-31031F4B3307}" type="pres">
      <dgm:prSet presAssocID="{3D46BB1A-B1BB-4484-80AF-DE7F6CD2B58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9BC1773-59F5-48D3-B558-6C28ADF427E4}" type="pres">
      <dgm:prSet presAssocID="{3D46BB1A-B1BB-4484-80AF-DE7F6CD2B58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CB90B5B-093D-4BA3-8A4B-B01B3E73C750}" type="pres">
      <dgm:prSet presAssocID="{D2505470-D06F-43AD-BFC3-F44D5B00439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56C7B04-37A7-47E7-BF4E-9EADE68F7F45}" type="pres">
      <dgm:prSet presAssocID="{D2505470-D06F-43AD-BFC3-F44D5B00439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95EACD9B-5F27-49F4-A542-F52F876F7B61}" type="presOf" srcId="{D2505470-D06F-43AD-BFC3-F44D5B004398}" destId="{CCB90B5B-093D-4BA3-8A4B-B01B3E73C750}" srcOrd="0" destOrd="0" presId="urn:microsoft.com/office/officeart/2005/8/layout/vList2"/>
    <dgm:cxn modelId="{96147A52-BE48-4570-A462-904B11FBAEC4}" srcId="{D2505470-D06F-43AD-BFC3-F44D5B004398}" destId="{8ECCD50C-DA35-443B-8B95-2936084FF3D2}" srcOrd="0" destOrd="0" parTransId="{C8232C7E-5717-49E8-A59E-3E9B5E6A0062}" sibTransId="{063C7961-69B5-4CCC-9CF3-0CD746626DF7}"/>
    <dgm:cxn modelId="{F02AC669-7D8B-4CF6-8DE8-5DA5DE48B62C}" srcId="{3D46BB1A-B1BB-4484-80AF-DE7F6CD2B58B}" destId="{095DA511-B40C-447D-B560-12EED74EAAC7}" srcOrd="0" destOrd="0" parTransId="{03D87436-4242-4E5F-8004-00CEBBA54B38}" sibTransId="{3864BC75-A777-4765-A49D-DB53114A6383}"/>
    <dgm:cxn modelId="{008375CE-58E4-41C3-8189-45D3ACA010F3}" srcId="{3BF5AB38-28A0-4250-A4F5-677135803557}" destId="{D2505470-D06F-43AD-BFC3-F44D5B004398}" srcOrd="1" destOrd="0" parTransId="{393F11E1-AEDB-4076-9F5C-7726D72D9962}" sibTransId="{FDEC6FE5-02A6-47BE-A78F-596267E2291E}"/>
    <dgm:cxn modelId="{BDFCCCA4-9D4F-4486-98AA-37614F955F3E}" type="presOf" srcId="{095DA511-B40C-447D-B560-12EED74EAAC7}" destId="{19BC1773-59F5-48D3-B558-6C28ADF427E4}" srcOrd="0" destOrd="0" presId="urn:microsoft.com/office/officeart/2005/8/layout/vList2"/>
    <dgm:cxn modelId="{60CDBE90-0134-4A69-9814-F46CD7CD7E5C}" type="presOf" srcId="{3D46BB1A-B1BB-4484-80AF-DE7F6CD2B58B}" destId="{6134474B-117D-4A98-BF01-31031F4B3307}" srcOrd="0" destOrd="0" presId="urn:microsoft.com/office/officeart/2005/8/layout/vList2"/>
    <dgm:cxn modelId="{837F1E1F-D728-4479-89B2-2E4E03F5EF78}" type="presOf" srcId="{3BF5AB38-28A0-4250-A4F5-677135803557}" destId="{F94CAC8E-A116-4D8B-98E1-61CA11707F1A}" srcOrd="0" destOrd="0" presId="urn:microsoft.com/office/officeart/2005/8/layout/vList2"/>
    <dgm:cxn modelId="{8E358545-A696-4374-BB57-14A33A415CCA}" type="presOf" srcId="{8ECCD50C-DA35-443B-8B95-2936084FF3D2}" destId="{B56C7B04-37A7-47E7-BF4E-9EADE68F7F45}" srcOrd="0" destOrd="0" presId="urn:microsoft.com/office/officeart/2005/8/layout/vList2"/>
    <dgm:cxn modelId="{7C6E4AE1-1229-41D1-B3E8-8DCBAE62EE85}" srcId="{3BF5AB38-28A0-4250-A4F5-677135803557}" destId="{3D46BB1A-B1BB-4484-80AF-DE7F6CD2B58B}" srcOrd="0" destOrd="0" parTransId="{F1CA7D53-5BAB-4DB6-B63C-0F6AB962B83C}" sibTransId="{C14945B2-0A2B-45BE-A641-C35C08053E41}"/>
    <dgm:cxn modelId="{FF462BAD-349A-42E2-B74A-820DAA0BFA29}" type="presParOf" srcId="{F94CAC8E-A116-4D8B-98E1-61CA11707F1A}" destId="{6134474B-117D-4A98-BF01-31031F4B3307}" srcOrd="0" destOrd="0" presId="urn:microsoft.com/office/officeart/2005/8/layout/vList2"/>
    <dgm:cxn modelId="{C08F37D0-F98F-4331-AFBD-B8773A05257F}" type="presParOf" srcId="{F94CAC8E-A116-4D8B-98E1-61CA11707F1A}" destId="{19BC1773-59F5-48D3-B558-6C28ADF427E4}" srcOrd="1" destOrd="0" presId="urn:microsoft.com/office/officeart/2005/8/layout/vList2"/>
    <dgm:cxn modelId="{A7A82515-DB78-468A-801E-1D1B6B9E12D0}" type="presParOf" srcId="{F94CAC8E-A116-4D8B-98E1-61CA11707F1A}" destId="{CCB90B5B-093D-4BA3-8A4B-B01B3E73C750}" srcOrd="2" destOrd="0" presId="urn:microsoft.com/office/officeart/2005/8/layout/vList2"/>
    <dgm:cxn modelId="{EE354181-97DD-433B-9781-A413E3080E00}" type="presParOf" srcId="{F94CAC8E-A116-4D8B-98E1-61CA11707F1A}" destId="{B56C7B04-37A7-47E7-BF4E-9EADE68F7F4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4A2413-5028-4AFE-A5C7-4788811611BD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5FFDF9B-EFE4-4F9B-BD22-A11FF18D047B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/>
            <a:t>Ocasionales</a:t>
          </a:r>
          <a:endParaRPr lang="es-ES" sz="2000" dirty="0"/>
        </a:p>
      </dgm:t>
    </dgm:pt>
    <dgm:pt modelId="{FF96E097-3B21-4107-B9C7-A051005FB35D}" type="parTrans" cxnId="{3056AAB0-B217-49B7-981D-66C7E490AA91}">
      <dgm:prSet/>
      <dgm:spPr/>
      <dgm:t>
        <a:bodyPr/>
        <a:lstStyle/>
        <a:p>
          <a:endParaRPr lang="es-ES" sz="1200"/>
        </a:p>
      </dgm:t>
    </dgm:pt>
    <dgm:pt modelId="{13E0DA8F-BD2F-40FA-903E-7EC4D34DE0F0}" type="sibTrans" cxnId="{3056AAB0-B217-49B7-981D-66C7E490AA91}">
      <dgm:prSet/>
      <dgm:spPr/>
      <dgm:t>
        <a:bodyPr/>
        <a:lstStyle/>
        <a:p>
          <a:endParaRPr lang="es-ES" sz="1200"/>
        </a:p>
      </dgm:t>
    </dgm:pt>
    <dgm:pt modelId="{564246CE-8F7F-464F-B41A-DB43FB5BA01A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/>
            <a:t>Habituales</a:t>
          </a:r>
          <a:endParaRPr lang="es-ES" sz="2000" dirty="0"/>
        </a:p>
      </dgm:t>
    </dgm:pt>
    <dgm:pt modelId="{E7113F54-0EB3-4762-BF32-C93C8E762429}" type="parTrans" cxnId="{D2C4C120-4AA8-43F4-88BB-CDF2D566B2A2}">
      <dgm:prSet/>
      <dgm:spPr/>
      <dgm:t>
        <a:bodyPr/>
        <a:lstStyle/>
        <a:p>
          <a:endParaRPr lang="es-ES" sz="1200"/>
        </a:p>
      </dgm:t>
    </dgm:pt>
    <dgm:pt modelId="{B111139E-6C0C-415D-B3A8-F96453679F65}" type="sibTrans" cxnId="{D2C4C120-4AA8-43F4-88BB-CDF2D566B2A2}">
      <dgm:prSet/>
      <dgm:spPr/>
      <dgm:t>
        <a:bodyPr/>
        <a:lstStyle/>
        <a:p>
          <a:endParaRPr lang="es-ES" sz="1200"/>
        </a:p>
      </dgm:t>
    </dgm:pt>
    <dgm:pt modelId="{C6DED666-F448-45F9-991B-118662D82C2E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/>
            <a:t>Problemáticos</a:t>
          </a:r>
          <a:endParaRPr lang="es-ES" sz="2000" dirty="0"/>
        </a:p>
      </dgm:t>
    </dgm:pt>
    <dgm:pt modelId="{ACA980FA-D7EF-420D-9CC9-1FE5D727D1C0}" type="parTrans" cxnId="{01159242-C47E-4F8A-89B6-36BFD0DE2963}">
      <dgm:prSet/>
      <dgm:spPr/>
      <dgm:t>
        <a:bodyPr/>
        <a:lstStyle/>
        <a:p>
          <a:endParaRPr lang="es-ES" sz="1200"/>
        </a:p>
      </dgm:t>
    </dgm:pt>
    <dgm:pt modelId="{1067929B-5B34-4760-9C37-B025B5BC14DD}" type="sibTrans" cxnId="{01159242-C47E-4F8A-89B6-36BFD0DE2963}">
      <dgm:prSet/>
      <dgm:spPr/>
      <dgm:t>
        <a:bodyPr/>
        <a:lstStyle/>
        <a:p>
          <a:endParaRPr lang="es-ES" sz="1200"/>
        </a:p>
      </dgm:t>
    </dgm:pt>
    <dgm:pt modelId="{E6E4977E-A2F7-4E3F-B5F0-B6A572AC8FC0}" type="pres">
      <dgm:prSet presAssocID="{414A2413-5028-4AFE-A5C7-4788811611BD}" presName="Name0" presStyleCnt="0">
        <dgm:presLayoutVars>
          <dgm:dir/>
          <dgm:resizeHandles val="exact"/>
        </dgm:presLayoutVars>
      </dgm:prSet>
      <dgm:spPr/>
    </dgm:pt>
    <dgm:pt modelId="{EFB14971-E226-4FF9-8EBA-BE669FF24D2D}" type="pres">
      <dgm:prSet presAssocID="{75FFDF9B-EFE4-4F9B-BD22-A11FF18D047B}" presName="parTxOnly" presStyleLbl="node1" presStyleIdx="0" presStyleCnt="3" custLinFactNeighborX="7267" custLinFactNeighborY="96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B7576E-B4D4-4672-A108-4133157F047B}" type="pres">
      <dgm:prSet presAssocID="{13E0DA8F-BD2F-40FA-903E-7EC4D34DE0F0}" presName="parSpace" presStyleCnt="0"/>
      <dgm:spPr/>
    </dgm:pt>
    <dgm:pt modelId="{BFC6DD4F-1AAE-42E8-8B31-DE5F9D2832AA}" type="pres">
      <dgm:prSet presAssocID="{564246CE-8F7F-464F-B41A-DB43FB5BA01A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FCA35A-6E93-489A-AD26-4561854EE866}" type="pres">
      <dgm:prSet presAssocID="{B111139E-6C0C-415D-B3A8-F96453679F65}" presName="parSpace" presStyleCnt="0"/>
      <dgm:spPr/>
    </dgm:pt>
    <dgm:pt modelId="{9F71F39C-F231-40D5-81A4-687741D2A649}" type="pres">
      <dgm:prSet presAssocID="{C6DED666-F448-45F9-991B-118662D82C2E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056AAB0-B217-49B7-981D-66C7E490AA91}" srcId="{414A2413-5028-4AFE-A5C7-4788811611BD}" destId="{75FFDF9B-EFE4-4F9B-BD22-A11FF18D047B}" srcOrd="0" destOrd="0" parTransId="{FF96E097-3B21-4107-B9C7-A051005FB35D}" sibTransId="{13E0DA8F-BD2F-40FA-903E-7EC4D34DE0F0}"/>
    <dgm:cxn modelId="{03F5E57C-42B2-412F-839F-91BDC967CC69}" type="presOf" srcId="{C6DED666-F448-45F9-991B-118662D82C2E}" destId="{9F71F39C-F231-40D5-81A4-687741D2A649}" srcOrd="0" destOrd="0" presId="urn:microsoft.com/office/officeart/2005/8/layout/hChevron3"/>
    <dgm:cxn modelId="{D78C3877-E8A6-4AEC-8404-DFC99AA777C3}" type="presOf" srcId="{414A2413-5028-4AFE-A5C7-4788811611BD}" destId="{E6E4977E-A2F7-4E3F-B5F0-B6A572AC8FC0}" srcOrd="0" destOrd="0" presId="urn:microsoft.com/office/officeart/2005/8/layout/hChevron3"/>
    <dgm:cxn modelId="{7A125650-4EE2-4036-ABDA-85AB7ACCE7CA}" type="presOf" srcId="{564246CE-8F7F-464F-B41A-DB43FB5BA01A}" destId="{BFC6DD4F-1AAE-42E8-8B31-DE5F9D2832AA}" srcOrd="0" destOrd="0" presId="urn:microsoft.com/office/officeart/2005/8/layout/hChevron3"/>
    <dgm:cxn modelId="{D2C4C120-4AA8-43F4-88BB-CDF2D566B2A2}" srcId="{414A2413-5028-4AFE-A5C7-4788811611BD}" destId="{564246CE-8F7F-464F-B41A-DB43FB5BA01A}" srcOrd="1" destOrd="0" parTransId="{E7113F54-0EB3-4762-BF32-C93C8E762429}" sibTransId="{B111139E-6C0C-415D-B3A8-F96453679F65}"/>
    <dgm:cxn modelId="{01159242-C47E-4F8A-89B6-36BFD0DE2963}" srcId="{414A2413-5028-4AFE-A5C7-4788811611BD}" destId="{C6DED666-F448-45F9-991B-118662D82C2E}" srcOrd="2" destOrd="0" parTransId="{ACA980FA-D7EF-420D-9CC9-1FE5D727D1C0}" sibTransId="{1067929B-5B34-4760-9C37-B025B5BC14DD}"/>
    <dgm:cxn modelId="{3C7EAD34-F89E-4A35-B784-22E94F7F273E}" type="presOf" srcId="{75FFDF9B-EFE4-4F9B-BD22-A11FF18D047B}" destId="{EFB14971-E226-4FF9-8EBA-BE669FF24D2D}" srcOrd="0" destOrd="0" presId="urn:microsoft.com/office/officeart/2005/8/layout/hChevron3"/>
    <dgm:cxn modelId="{32A92A8A-E883-4826-9C15-68A9C0D1A041}" type="presParOf" srcId="{E6E4977E-A2F7-4E3F-B5F0-B6A572AC8FC0}" destId="{EFB14971-E226-4FF9-8EBA-BE669FF24D2D}" srcOrd="0" destOrd="0" presId="urn:microsoft.com/office/officeart/2005/8/layout/hChevron3"/>
    <dgm:cxn modelId="{4625D693-8D46-4B3D-9D07-BEE81C917974}" type="presParOf" srcId="{E6E4977E-A2F7-4E3F-B5F0-B6A572AC8FC0}" destId="{1AB7576E-B4D4-4672-A108-4133157F047B}" srcOrd="1" destOrd="0" presId="urn:microsoft.com/office/officeart/2005/8/layout/hChevron3"/>
    <dgm:cxn modelId="{3EEF2216-B6C1-43F3-8CAD-D46CE9A31206}" type="presParOf" srcId="{E6E4977E-A2F7-4E3F-B5F0-B6A572AC8FC0}" destId="{BFC6DD4F-1AAE-42E8-8B31-DE5F9D2832AA}" srcOrd="2" destOrd="0" presId="urn:microsoft.com/office/officeart/2005/8/layout/hChevron3"/>
    <dgm:cxn modelId="{23CB6576-CE90-4492-B078-A716474444AA}" type="presParOf" srcId="{E6E4977E-A2F7-4E3F-B5F0-B6A572AC8FC0}" destId="{D9FCA35A-6E93-489A-AD26-4561854EE866}" srcOrd="3" destOrd="0" presId="urn:microsoft.com/office/officeart/2005/8/layout/hChevron3"/>
    <dgm:cxn modelId="{F9EB5882-3661-456C-A534-E968DFA3658B}" type="presParOf" srcId="{E6E4977E-A2F7-4E3F-B5F0-B6A572AC8FC0}" destId="{9F71F39C-F231-40D5-81A4-687741D2A649}" srcOrd="4" destOrd="0" presId="urn:microsoft.com/office/officeart/2005/8/layout/hChevron3"/>
  </dgm:cxnLst>
  <dgm:bg/>
  <dgm:whole>
    <a:ln>
      <a:solidFill>
        <a:schemeClr val="accent5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AFA361-C2E4-4C0C-805F-A7FCDAC5CB06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E9475826-A138-4CA4-9830-3A65DD53A745}">
      <dgm:prSet phldrT="[Texto]"/>
      <dgm:spPr/>
      <dgm:t>
        <a:bodyPr/>
        <a:lstStyle/>
        <a:p>
          <a:r>
            <a:rPr lang="es-ES" dirty="0" smtClean="0"/>
            <a:t>personas jurídicas</a:t>
          </a:r>
          <a:endParaRPr lang="es-EC" dirty="0"/>
        </a:p>
      </dgm:t>
    </dgm:pt>
    <dgm:pt modelId="{BF94E8CB-483A-4937-9310-1AD04F8BF5FD}" type="parTrans" cxnId="{B29A1A9A-910A-424C-BB90-E110D77C3018}">
      <dgm:prSet/>
      <dgm:spPr/>
      <dgm:t>
        <a:bodyPr/>
        <a:lstStyle/>
        <a:p>
          <a:endParaRPr lang="es-EC"/>
        </a:p>
      </dgm:t>
    </dgm:pt>
    <dgm:pt modelId="{4BBF341B-CE9A-42BC-8712-A6401C2E4B2E}" type="sibTrans" cxnId="{B29A1A9A-910A-424C-BB90-E110D77C3018}">
      <dgm:prSet/>
      <dgm:spPr/>
      <dgm:t>
        <a:bodyPr/>
        <a:lstStyle/>
        <a:p>
          <a:endParaRPr lang="es-EC"/>
        </a:p>
      </dgm:t>
    </dgm:pt>
    <dgm:pt modelId="{213421BC-985C-42ED-A513-E6BE19F84D6F}">
      <dgm:prSet phldrT="[Texto]"/>
      <dgm:spPr/>
      <dgm:t>
        <a:bodyPr/>
        <a:lstStyle/>
        <a:p>
          <a:r>
            <a:rPr lang="es-ES" dirty="0" smtClean="0"/>
            <a:t>formas de cooperación o medios de colaboración</a:t>
          </a:r>
          <a:endParaRPr lang="es-EC" dirty="0"/>
        </a:p>
      </dgm:t>
    </dgm:pt>
    <dgm:pt modelId="{1CD14544-06FF-4AE4-BB85-28BE9CEBB9A0}" type="parTrans" cxnId="{B66EEA5D-4ECB-4BDF-91D3-1B54FCDF3EBD}">
      <dgm:prSet/>
      <dgm:spPr/>
      <dgm:t>
        <a:bodyPr/>
        <a:lstStyle/>
        <a:p>
          <a:endParaRPr lang="es-EC"/>
        </a:p>
      </dgm:t>
    </dgm:pt>
    <dgm:pt modelId="{35C6EB7D-A3CF-44F3-ABCD-EFE60EA471EB}" type="sibTrans" cxnId="{B66EEA5D-4ECB-4BDF-91D3-1B54FCDF3EBD}">
      <dgm:prSet/>
      <dgm:spPr/>
      <dgm:t>
        <a:bodyPr/>
        <a:lstStyle/>
        <a:p>
          <a:endParaRPr lang="es-EC"/>
        </a:p>
      </dgm:t>
    </dgm:pt>
    <dgm:pt modelId="{0222CE2D-B967-4BF0-98A9-70248320717D}">
      <dgm:prSet phldrT="[Texto]"/>
      <dgm:spPr/>
      <dgm:t>
        <a:bodyPr/>
        <a:lstStyle/>
        <a:p>
          <a:r>
            <a:rPr lang="es-ES" dirty="0" smtClean="0"/>
            <a:t>Instituciones nacionales o internacionales</a:t>
          </a:r>
          <a:endParaRPr lang="es-EC" dirty="0"/>
        </a:p>
      </dgm:t>
    </dgm:pt>
    <dgm:pt modelId="{C5DFFF71-F65A-4D72-89CB-91E3CA708832}" type="parTrans" cxnId="{23AC00A5-61DA-4E8A-B0EE-95F4D35FCB43}">
      <dgm:prSet/>
      <dgm:spPr/>
      <dgm:t>
        <a:bodyPr/>
        <a:lstStyle/>
        <a:p>
          <a:endParaRPr lang="es-EC"/>
        </a:p>
      </dgm:t>
    </dgm:pt>
    <dgm:pt modelId="{6BB24BEF-3142-45FC-983D-6575CE191E1E}" type="sibTrans" cxnId="{23AC00A5-61DA-4E8A-B0EE-95F4D35FCB43}">
      <dgm:prSet/>
      <dgm:spPr/>
      <dgm:t>
        <a:bodyPr/>
        <a:lstStyle/>
        <a:p>
          <a:endParaRPr lang="es-EC"/>
        </a:p>
      </dgm:t>
    </dgm:pt>
    <dgm:pt modelId="{9587E6A4-F713-4FFA-9496-D34FC14FBFA8}" type="pres">
      <dgm:prSet presAssocID="{C5AFA361-C2E4-4C0C-805F-A7FCDAC5CB06}" presName="Name0" presStyleCnt="0">
        <dgm:presLayoutVars>
          <dgm:dir/>
          <dgm:animLvl val="lvl"/>
          <dgm:resizeHandles val="exact"/>
        </dgm:presLayoutVars>
      </dgm:prSet>
      <dgm:spPr/>
    </dgm:pt>
    <dgm:pt modelId="{7AB94C38-0C95-4652-9644-B0368E6CE1F8}" type="pres">
      <dgm:prSet presAssocID="{C5AFA361-C2E4-4C0C-805F-A7FCDAC5CB06}" presName="dummy" presStyleCnt="0"/>
      <dgm:spPr/>
    </dgm:pt>
    <dgm:pt modelId="{FC10521E-A1A1-4738-A124-103DCF0CA366}" type="pres">
      <dgm:prSet presAssocID="{C5AFA361-C2E4-4C0C-805F-A7FCDAC5CB06}" presName="linH" presStyleCnt="0"/>
      <dgm:spPr/>
    </dgm:pt>
    <dgm:pt modelId="{38993BF0-3779-4070-973B-34FA1F00AE3F}" type="pres">
      <dgm:prSet presAssocID="{C5AFA361-C2E4-4C0C-805F-A7FCDAC5CB06}" presName="padding1" presStyleCnt="0"/>
      <dgm:spPr/>
    </dgm:pt>
    <dgm:pt modelId="{F71A0997-E600-42E2-9DAD-7703EB1D6291}" type="pres">
      <dgm:prSet presAssocID="{E9475826-A138-4CA4-9830-3A65DD53A745}" presName="linV" presStyleCnt="0"/>
      <dgm:spPr/>
    </dgm:pt>
    <dgm:pt modelId="{6A5AE829-1A61-4D7D-B95A-9F6DF67E5762}" type="pres">
      <dgm:prSet presAssocID="{E9475826-A138-4CA4-9830-3A65DD53A745}" presName="spVertical1" presStyleCnt="0"/>
      <dgm:spPr/>
    </dgm:pt>
    <dgm:pt modelId="{6473B6AF-61F2-480B-98D4-B0CF65FA7D3C}" type="pres">
      <dgm:prSet presAssocID="{E9475826-A138-4CA4-9830-3A65DD53A745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B2AB681-37C6-4951-8F2D-8A984510922B}" type="pres">
      <dgm:prSet presAssocID="{E9475826-A138-4CA4-9830-3A65DD53A745}" presName="spVertical2" presStyleCnt="0"/>
      <dgm:spPr/>
    </dgm:pt>
    <dgm:pt modelId="{2F19B1C3-3328-4C61-9AAF-61BCE04E5C71}" type="pres">
      <dgm:prSet presAssocID="{E9475826-A138-4CA4-9830-3A65DD53A745}" presName="spVertical3" presStyleCnt="0"/>
      <dgm:spPr/>
    </dgm:pt>
    <dgm:pt modelId="{5C018A8A-B2CE-49C1-8196-A1055BFC9DBE}" type="pres">
      <dgm:prSet presAssocID="{4BBF341B-CE9A-42BC-8712-A6401C2E4B2E}" presName="space" presStyleCnt="0"/>
      <dgm:spPr/>
    </dgm:pt>
    <dgm:pt modelId="{E9682BD4-7F5C-4A91-B740-BE1A184DC1F0}" type="pres">
      <dgm:prSet presAssocID="{0222CE2D-B967-4BF0-98A9-70248320717D}" presName="linV" presStyleCnt="0"/>
      <dgm:spPr/>
    </dgm:pt>
    <dgm:pt modelId="{624D7EA1-65A6-460D-92E0-4E8BC53D7A5A}" type="pres">
      <dgm:prSet presAssocID="{0222CE2D-B967-4BF0-98A9-70248320717D}" presName="spVertical1" presStyleCnt="0"/>
      <dgm:spPr/>
    </dgm:pt>
    <dgm:pt modelId="{A88AAFC1-2D43-49A8-95E8-2917B58C88DA}" type="pres">
      <dgm:prSet presAssocID="{0222CE2D-B967-4BF0-98A9-70248320717D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4D91A8A-8786-47B4-9A1B-C2CBB99DCCC4}" type="pres">
      <dgm:prSet presAssocID="{0222CE2D-B967-4BF0-98A9-70248320717D}" presName="spVertical2" presStyleCnt="0"/>
      <dgm:spPr/>
    </dgm:pt>
    <dgm:pt modelId="{55AF79C3-7C16-4212-8097-5C5DC57B9298}" type="pres">
      <dgm:prSet presAssocID="{0222CE2D-B967-4BF0-98A9-70248320717D}" presName="spVertical3" presStyleCnt="0"/>
      <dgm:spPr/>
    </dgm:pt>
    <dgm:pt modelId="{2CE18218-B667-450D-BF2E-6CDBA647793D}" type="pres">
      <dgm:prSet presAssocID="{6BB24BEF-3142-45FC-983D-6575CE191E1E}" presName="space" presStyleCnt="0"/>
      <dgm:spPr/>
    </dgm:pt>
    <dgm:pt modelId="{D86C59A7-BACA-43F5-8625-4677224816F3}" type="pres">
      <dgm:prSet presAssocID="{213421BC-985C-42ED-A513-E6BE19F84D6F}" presName="linV" presStyleCnt="0"/>
      <dgm:spPr/>
    </dgm:pt>
    <dgm:pt modelId="{EAC526A1-C20E-4FFC-BB1F-7FB62DC0B812}" type="pres">
      <dgm:prSet presAssocID="{213421BC-985C-42ED-A513-E6BE19F84D6F}" presName="spVertical1" presStyleCnt="0"/>
      <dgm:spPr/>
    </dgm:pt>
    <dgm:pt modelId="{5DC8CB18-8112-4694-9577-996420BEF0AD}" type="pres">
      <dgm:prSet presAssocID="{213421BC-985C-42ED-A513-E6BE19F84D6F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8B085E6-77F1-4A06-BB12-F876E6DC179C}" type="pres">
      <dgm:prSet presAssocID="{213421BC-985C-42ED-A513-E6BE19F84D6F}" presName="spVertical2" presStyleCnt="0"/>
      <dgm:spPr/>
    </dgm:pt>
    <dgm:pt modelId="{1F974FC1-159A-4335-BFF9-8DDFAA653872}" type="pres">
      <dgm:prSet presAssocID="{213421BC-985C-42ED-A513-E6BE19F84D6F}" presName="spVertical3" presStyleCnt="0"/>
      <dgm:spPr/>
    </dgm:pt>
    <dgm:pt modelId="{12B8B2A7-066E-43C6-BC93-C7C22C7F17C4}" type="pres">
      <dgm:prSet presAssocID="{C5AFA361-C2E4-4C0C-805F-A7FCDAC5CB06}" presName="padding2" presStyleCnt="0"/>
      <dgm:spPr/>
    </dgm:pt>
    <dgm:pt modelId="{D4752713-EC05-4938-8FB8-30DC5448AB24}" type="pres">
      <dgm:prSet presAssocID="{C5AFA361-C2E4-4C0C-805F-A7FCDAC5CB06}" presName="negArrow" presStyleCnt="0"/>
      <dgm:spPr/>
    </dgm:pt>
    <dgm:pt modelId="{A1CC76FE-F632-44B3-8D87-8C4D51B7A263}" type="pres">
      <dgm:prSet presAssocID="{C5AFA361-C2E4-4C0C-805F-A7FCDAC5CB06}" presName="backgroundArrow" presStyleLbl="node1" presStyleIdx="0" presStyleCnt="1"/>
      <dgm:spPr/>
    </dgm:pt>
  </dgm:ptLst>
  <dgm:cxnLst>
    <dgm:cxn modelId="{AE087733-F3C6-45DB-A673-B99447F45293}" type="presOf" srcId="{213421BC-985C-42ED-A513-E6BE19F84D6F}" destId="{5DC8CB18-8112-4694-9577-996420BEF0AD}" srcOrd="0" destOrd="0" presId="urn:microsoft.com/office/officeart/2005/8/layout/hProcess3"/>
    <dgm:cxn modelId="{731A0C6E-8345-4E0F-B1A9-B542D50F30EC}" type="presOf" srcId="{C5AFA361-C2E4-4C0C-805F-A7FCDAC5CB06}" destId="{9587E6A4-F713-4FFA-9496-D34FC14FBFA8}" srcOrd="0" destOrd="0" presId="urn:microsoft.com/office/officeart/2005/8/layout/hProcess3"/>
    <dgm:cxn modelId="{23AC00A5-61DA-4E8A-B0EE-95F4D35FCB43}" srcId="{C5AFA361-C2E4-4C0C-805F-A7FCDAC5CB06}" destId="{0222CE2D-B967-4BF0-98A9-70248320717D}" srcOrd="1" destOrd="0" parTransId="{C5DFFF71-F65A-4D72-89CB-91E3CA708832}" sibTransId="{6BB24BEF-3142-45FC-983D-6575CE191E1E}"/>
    <dgm:cxn modelId="{B29A1A9A-910A-424C-BB90-E110D77C3018}" srcId="{C5AFA361-C2E4-4C0C-805F-A7FCDAC5CB06}" destId="{E9475826-A138-4CA4-9830-3A65DD53A745}" srcOrd="0" destOrd="0" parTransId="{BF94E8CB-483A-4937-9310-1AD04F8BF5FD}" sibTransId="{4BBF341B-CE9A-42BC-8712-A6401C2E4B2E}"/>
    <dgm:cxn modelId="{B66EEA5D-4ECB-4BDF-91D3-1B54FCDF3EBD}" srcId="{C5AFA361-C2E4-4C0C-805F-A7FCDAC5CB06}" destId="{213421BC-985C-42ED-A513-E6BE19F84D6F}" srcOrd="2" destOrd="0" parTransId="{1CD14544-06FF-4AE4-BB85-28BE9CEBB9A0}" sibTransId="{35C6EB7D-A3CF-44F3-ABCD-EFE60EA471EB}"/>
    <dgm:cxn modelId="{72D40441-0E8F-4AF9-8002-8AAC77F24040}" type="presOf" srcId="{0222CE2D-B967-4BF0-98A9-70248320717D}" destId="{A88AAFC1-2D43-49A8-95E8-2917B58C88DA}" srcOrd="0" destOrd="0" presId="urn:microsoft.com/office/officeart/2005/8/layout/hProcess3"/>
    <dgm:cxn modelId="{52B80DF5-C03E-4D57-8FB8-BACB082BF54D}" type="presOf" srcId="{E9475826-A138-4CA4-9830-3A65DD53A745}" destId="{6473B6AF-61F2-480B-98D4-B0CF65FA7D3C}" srcOrd="0" destOrd="0" presId="urn:microsoft.com/office/officeart/2005/8/layout/hProcess3"/>
    <dgm:cxn modelId="{868C8AB6-D49C-4AB1-B66C-F94D31122FA1}" type="presParOf" srcId="{9587E6A4-F713-4FFA-9496-D34FC14FBFA8}" destId="{7AB94C38-0C95-4652-9644-B0368E6CE1F8}" srcOrd="0" destOrd="0" presId="urn:microsoft.com/office/officeart/2005/8/layout/hProcess3"/>
    <dgm:cxn modelId="{82DC8EF6-D330-4CC0-9270-6395614E0691}" type="presParOf" srcId="{9587E6A4-F713-4FFA-9496-D34FC14FBFA8}" destId="{FC10521E-A1A1-4738-A124-103DCF0CA366}" srcOrd="1" destOrd="0" presId="urn:microsoft.com/office/officeart/2005/8/layout/hProcess3"/>
    <dgm:cxn modelId="{0CBE1231-AAD0-4A7B-B7E5-C0EB2A3D2461}" type="presParOf" srcId="{FC10521E-A1A1-4738-A124-103DCF0CA366}" destId="{38993BF0-3779-4070-973B-34FA1F00AE3F}" srcOrd="0" destOrd="0" presId="urn:microsoft.com/office/officeart/2005/8/layout/hProcess3"/>
    <dgm:cxn modelId="{C036CE99-6422-4AEC-8B08-37089D498DD8}" type="presParOf" srcId="{FC10521E-A1A1-4738-A124-103DCF0CA366}" destId="{F71A0997-E600-42E2-9DAD-7703EB1D6291}" srcOrd="1" destOrd="0" presId="urn:microsoft.com/office/officeart/2005/8/layout/hProcess3"/>
    <dgm:cxn modelId="{55BC54E5-0307-4919-813F-5EDF0110B813}" type="presParOf" srcId="{F71A0997-E600-42E2-9DAD-7703EB1D6291}" destId="{6A5AE829-1A61-4D7D-B95A-9F6DF67E5762}" srcOrd="0" destOrd="0" presId="urn:microsoft.com/office/officeart/2005/8/layout/hProcess3"/>
    <dgm:cxn modelId="{1279E402-664B-4DD8-9845-288350A008A4}" type="presParOf" srcId="{F71A0997-E600-42E2-9DAD-7703EB1D6291}" destId="{6473B6AF-61F2-480B-98D4-B0CF65FA7D3C}" srcOrd="1" destOrd="0" presId="urn:microsoft.com/office/officeart/2005/8/layout/hProcess3"/>
    <dgm:cxn modelId="{631E2CD7-4422-4124-A144-1FF100FAC197}" type="presParOf" srcId="{F71A0997-E600-42E2-9DAD-7703EB1D6291}" destId="{8B2AB681-37C6-4951-8F2D-8A984510922B}" srcOrd="2" destOrd="0" presId="urn:microsoft.com/office/officeart/2005/8/layout/hProcess3"/>
    <dgm:cxn modelId="{C4EC0063-FC41-4EAF-A85D-4419D29DC6F3}" type="presParOf" srcId="{F71A0997-E600-42E2-9DAD-7703EB1D6291}" destId="{2F19B1C3-3328-4C61-9AAF-61BCE04E5C71}" srcOrd="3" destOrd="0" presId="urn:microsoft.com/office/officeart/2005/8/layout/hProcess3"/>
    <dgm:cxn modelId="{9940F7B8-F10C-4D9B-A042-6B90F505FF44}" type="presParOf" srcId="{FC10521E-A1A1-4738-A124-103DCF0CA366}" destId="{5C018A8A-B2CE-49C1-8196-A1055BFC9DBE}" srcOrd="2" destOrd="0" presId="urn:microsoft.com/office/officeart/2005/8/layout/hProcess3"/>
    <dgm:cxn modelId="{314E6511-5573-4475-81EE-25F72C7A6D73}" type="presParOf" srcId="{FC10521E-A1A1-4738-A124-103DCF0CA366}" destId="{E9682BD4-7F5C-4A91-B740-BE1A184DC1F0}" srcOrd="3" destOrd="0" presId="urn:microsoft.com/office/officeart/2005/8/layout/hProcess3"/>
    <dgm:cxn modelId="{1D908235-3ACA-4543-BC43-026148DD75B1}" type="presParOf" srcId="{E9682BD4-7F5C-4A91-B740-BE1A184DC1F0}" destId="{624D7EA1-65A6-460D-92E0-4E8BC53D7A5A}" srcOrd="0" destOrd="0" presId="urn:microsoft.com/office/officeart/2005/8/layout/hProcess3"/>
    <dgm:cxn modelId="{34CA3F67-9671-4B90-9415-CF8226FBF985}" type="presParOf" srcId="{E9682BD4-7F5C-4A91-B740-BE1A184DC1F0}" destId="{A88AAFC1-2D43-49A8-95E8-2917B58C88DA}" srcOrd="1" destOrd="0" presId="urn:microsoft.com/office/officeart/2005/8/layout/hProcess3"/>
    <dgm:cxn modelId="{0701AF36-2E67-40BB-AB2E-F200AC2F8940}" type="presParOf" srcId="{E9682BD4-7F5C-4A91-B740-BE1A184DC1F0}" destId="{04D91A8A-8786-47B4-9A1B-C2CBB99DCCC4}" srcOrd="2" destOrd="0" presId="urn:microsoft.com/office/officeart/2005/8/layout/hProcess3"/>
    <dgm:cxn modelId="{98176F7C-6A64-4214-BEC3-7B2AFC8100F6}" type="presParOf" srcId="{E9682BD4-7F5C-4A91-B740-BE1A184DC1F0}" destId="{55AF79C3-7C16-4212-8097-5C5DC57B9298}" srcOrd="3" destOrd="0" presId="urn:microsoft.com/office/officeart/2005/8/layout/hProcess3"/>
    <dgm:cxn modelId="{F89F08AA-1749-4DC3-8219-C37D8D6DE04E}" type="presParOf" srcId="{FC10521E-A1A1-4738-A124-103DCF0CA366}" destId="{2CE18218-B667-450D-BF2E-6CDBA647793D}" srcOrd="4" destOrd="0" presId="urn:microsoft.com/office/officeart/2005/8/layout/hProcess3"/>
    <dgm:cxn modelId="{1D0DF064-08BE-4E6C-8E98-81F9D474A08E}" type="presParOf" srcId="{FC10521E-A1A1-4738-A124-103DCF0CA366}" destId="{D86C59A7-BACA-43F5-8625-4677224816F3}" srcOrd="5" destOrd="0" presId="urn:microsoft.com/office/officeart/2005/8/layout/hProcess3"/>
    <dgm:cxn modelId="{3DC3C97F-91F3-4EC6-8D57-EB710A35923C}" type="presParOf" srcId="{D86C59A7-BACA-43F5-8625-4677224816F3}" destId="{EAC526A1-C20E-4FFC-BB1F-7FB62DC0B812}" srcOrd="0" destOrd="0" presId="urn:microsoft.com/office/officeart/2005/8/layout/hProcess3"/>
    <dgm:cxn modelId="{30327AC2-4DC3-450B-8AA4-2D969661A70C}" type="presParOf" srcId="{D86C59A7-BACA-43F5-8625-4677224816F3}" destId="{5DC8CB18-8112-4694-9577-996420BEF0AD}" srcOrd="1" destOrd="0" presId="urn:microsoft.com/office/officeart/2005/8/layout/hProcess3"/>
    <dgm:cxn modelId="{D719EFA9-692A-4A8A-828F-304F99A6F0D6}" type="presParOf" srcId="{D86C59A7-BACA-43F5-8625-4677224816F3}" destId="{E8B085E6-77F1-4A06-BB12-F876E6DC179C}" srcOrd="2" destOrd="0" presId="urn:microsoft.com/office/officeart/2005/8/layout/hProcess3"/>
    <dgm:cxn modelId="{4D5C3496-CA78-43FA-9679-BB2350899E2E}" type="presParOf" srcId="{D86C59A7-BACA-43F5-8625-4677224816F3}" destId="{1F974FC1-159A-4335-BFF9-8DDFAA653872}" srcOrd="3" destOrd="0" presId="urn:microsoft.com/office/officeart/2005/8/layout/hProcess3"/>
    <dgm:cxn modelId="{08CE9F99-3E40-483A-8A57-45BC9A990ADE}" type="presParOf" srcId="{FC10521E-A1A1-4738-A124-103DCF0CA366}" destId="{12B8B2A7-066E-43C6-BC93-C7C22C7F17C4}" srcOrd="6" destOrd="0" presId="urn:microsoft.com/office/officeart/2005/8/layout/hProcess3"/>
    <dgm:cxn modelId="{ECD69736-305A-4349-BBA4-DD9527C9CFE3}" type="presParOf" srcId="{FC10521E-A1A1-4738-A124-103DCF0CA366}" destId="{D4752713-EC05-4938-8FB8-30DC5448AB24}" srcOrd="7" destOrd="0" presId="urn:microsoft.com/office/officeart/2005/8/layout/hProcess3"/>
    <dgm:cxn modelId="{0C8F1E84-03B8-4651-853D-08F0FD33F888}" type="presParOf" srcId="{FC10521E-A1A1-4738-A124-103DCF0CA366}" destId="{A1CC76FE-F632-44B3-8D87-8C4D51B7A263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BBB551-3834-4B7E-90CE-B86CD5C1F752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C"/>
        </a:p>
      </dgm:t>
    </dgm:pt>
    <dgm:pt modelId="{D425BED8-D8AB-4166-B8B5-8C1EA1520AF2}">
      <dgm:prSet phldrT="[Texto]" custT="1"/>
      <dgm:spPr/>
      <dgm:t>
        <a:bodyPr/>
        <a:lstStyle/>
        <a:p>
          <a:r>
            <a:rPr lang="es-ES" sz="1600" b="1" dirty="0" smtClean="0"/>
            <a:t>UNIDAD DE PREVENCIÓN DEL USO Y CONSUMO DE DROGAS</a:t>
          </a:r>
          <a:endParaRPr lang="es-EC" sz="1600" dirty="0"/>
        </a:p>
      </dgm:t>
    </dgm:pt>
    <dgm:pt modelId="{2ED602ED-204A-4723-9166-A3DB76AA657B}" type="parTrans" cxnId="{6743A7DE-FE78-4C0D-A489-F104842EA328}">
      <dgm:prSet/>
      <dgm:spPr/>
      <dgm:t>
        <a:bodyPr/>
        <a:lstStyle/>
        <a:p>
          <a:endParaRPr lang="es-EC"/>
        </a:p>
      </dgm:t>
    </dgm:pt>
    <dgm:pt modelId="{E27387B7-D5C0-4D61-B85A-705AA1B99FDF}" type="sibTrans" cxnId="{6743A7DE-FE78-4C0D-A489-F104842EA328}">
      <dgm:prSet/>
      <dgm:spPr/>
      <dgm:t>
        <a:bodyPr/>
        <a:lstStyle/>
        <a:p>
          <a:endParaRPr lang="es-EC"/>
        </a:p>
      </dgm:t>
    </dgm:pt>
    <dgm:pt modelId="{6E310791-8A7E-49B2-BFE9-EBF7C93D9027}" type="asst">
      <dgm:prSet phldrT="[Texto]" custT="1"/>
      <dgm:spPr/>
      <dgm:t>
        <a:bodyPr/>
        <a:lstStyle/>
        <a:p>
          <a:r>
            <a:rPr lang="es-ES" sz="1600" dirty="0" smtClean="0"/>
            <a:t>Centros ambulatorios/ especializados  de salud mental acreditados </a:t>
          </a:r>
          <a:endParaRPr lang="es-EC" sz="1600" dirty="0"/>
        </a:p>
      </dgm:t>
    </dgm:pt>
    <dgm:pt modelId="{ECCB6151-95A5-435A-ABDF-7EAEB8E0C19E}" type="parTrans" cxnId="{A87F43F5-E1BD-4B59-B5D2-9EF22A515186}">
      <dgm:prSet/>
      <dgm:spPr/>
      <dgm:t>
        <a:bodyPr/>
        <a:lstStyle/>
        <a:p>
          <a:endParaRPr lang="es-EC"/>
        </a:p>
      </dgm:t>
    </dgm:pt>
    <dgm:pt modelId="{825A8294-9204-42AE-A4DD-8115E67D344E}" type="sibTrans" cxnId="{A87F43F5-E1BD-4B59-B5D2-9EF22A515186}">
      <dgm:prSet/>
      <dgm:spPr/>
      <dgm:t>
        <a:bodyPr/>
        <a:lstStyle/>
        <a:p>
          <a:endParaRPr lang="es-EC"/>
        </a:p>
      </dgm:t>
    </dgm:pt>
    <dgm:pt modelId="{1BAAC2CB-0805-4DD7-B1AE-3FD8E0F1A028}">
      <dgm:prSet phldrT="[Texto]" custT="1"/>
      <dgm:spPr/>
      <dgm:t>
        <a:bodyPr/>
        <a:lstStyle/>
        <a:p>
          <a:r>
            <a:rPr lang="es-ES" sz="1600" dirty="0" smtClean="0"/>
            <a:t>Normativa reglamentaria metropolitana</a:t>
          </a:r>
          <a:endParaRPr lang="es-EC" sz="1600" dirty="0"/>
        </a:p>
      </dgm:t>
    </dgm:pt>
    <dgm:pt modelId="{422B8984-E3B6-45ED-9FFD-2729A368CE7A}" type="parTrans" cxnId="{2E15893C-DBB4-4474-8B50-34F0C663F509}">
      <dgm:prSet/>
      <dgm:spPr/>
      <dgm:t>
        <a:bodyPr/>
        <a:lstStyle/>
        <a:p>
          <a:endParaRPr lang="es-EC"/>
        </a:p>
      </dgm:t>
    </dgm:pt>
    <dgm:pt modelId="{4E6EB754-ED55-400C-8ECF-8496B73D6ED6}" type="sibTrans" cxnId="{2E15893C-DBB4-4474-8B50-34F0C663F509}">
      <dgm:prSet/>
      <dgm:spPr/>
      <dgm:t>
        <a:bodyPr/>
        <a:lstStyle/>
        <a:p>
          <a:endParaRPr lang="es-EC"/>
        </a:p>
      </dgm:t>
    </dgm:pt>
    <dgm:pt modelId="{3A6104CF-6A9F-4FE2-AF87-3632565E1866}">
      <dgm:prSet phldrT="[Texto]" custT="1"/>
      <dgm:spPr/>
      <dgm:t>
        <a:bodyPr/>
        <a:lstStyle/>
        <a:p>
          <a:r>
            <a:rPr lang="es-ES" sz="1600" dirty="0" smtClean="0"/>
            <a:t>Normativa de aseguramiento a la calidad </a:t>
          </a:r>
          <a:endParaRPr lang="es-EC" sz="1600" dirty="0"/>
        </a:p>
      </dgm:t>
    </dgm:pt>
    <dgm:pt modelId="{80302F97-7AF0-4796-956B-8874222F35AC}" type="parTrans" cxnId="{8EF8FAF1-B479-414E-B746-798BE39F9B86}">
      <dgm:prSet/>
      <dgm:spPr/>
      <dgm:t>
        <a:bodyPr/>
        <a:lstStyle/>
        <a:p>
          <a:endParaRPr lang="es-EC"/>
        </a:p>
      </dgm:t>
    </dgm:pt>
    <dgm:pt modelId="{4AE55727-9340-4DC7-BAE3-512DB39F8350}" type="sibTrans" cxnId="{8EF8FAF1-B479-414E-B746-798BE39F9B86}">
      <dgm:prSet/>
      <dgm:spPr/>
      <dgm:t>
        <a:bodyPr/>
        <a:lstStyle/>
        <a:p>
          <a:endParaRPr lang="es-EC"/>
        </a:p>
      </dgm:t>
    </dgm:pt>
    <dgm:pt modelId="{5C771DBB-EF5C-45AA-AEEA-4ED3F4288C64}" type="pres">
      <dgm:prSet presAssocID="{5EBBB551-3834-4B7E-90CE-B86CD5C1F7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C"/>
        </a:p>
      </dgm:t>
    </dgm:pt>
    <dgm:pt modelId="{D7763D5E-49CE-4E88-A443-173A28F3C70F}" type="pres">
      <dgm:prSet presAssocID="{D425BED8-D8AB-4166-B8B5-8C1EA1520AF2}" presName="hierRoot1" presStyleCnt="0">
        <dgm:presLayoutVars>
          <dgm:hierBranch val="init"/>
        </dgm:presLayoutVars>
      </dgm:prSet>
      <dgm:spPr/>
    </dgm:pt>
    <dgm:pt modelId="{C45AD242-5207-4AB0-B2FC-AAB8D747C5EC}" type="pres">
      <dgm:prSet presAssocID="{D425BED8-D8AB-4166-B8B5-8C1EA1520AF2}" presName="rootComposite1" presStyleCnt="0"/>
      <dgm:spPr/>
    </dgm:pt>
    <dgm:pt modelId="{F87C9B02-2CC8-4D75-8608-056FB3788A1A}" type="pres">
      <dgm:prSet presAssocID="{D425BED8-D8AB-4166-B8B5-8C1EA1520AF2}" presName="rootText1" presStyleLbl="node0" presStyleIdx="0" presStyleCnt="1" custLinFactNeighborX="-7627" custLinFactNeighborY="208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F4554C01-5183-4F94-B6E1-47787418CCB1}" type="pres">
      <dgm:prSet presAssocID="{D425BED8-D8AB-4166-B8B5-8C1EA1520AF2}" presName="rootConnector1" presStyleLbl="node1" presStyleIdx="0" presStyleCnt="0"/>
      <dgm:spPr/>
      <dgm:t>
        <a:bodyPr/>
        <a:lstStyle/>
        <a:p>
          <a:endParaRPr lang="es-EC"/>
        </a:p>
      </dgm:t>
    </dgm:pt>
    <dgm:pt modelId="{EC89570E-9598-416D-AB0D-7CC4313DBFBE}" type="pres">
      <dgm:prSet presAssocID="{D425BED8-D8AB-4166-B8B5-8C1EA1520AF2}" presName="hierChild2" presStyleCnt="0"/>
      <dgm:spPr/>
    </dgm:pt>
    <dgm:pt modelId="{50AEEEC4-290E-4A9E-A0DE-7CF231A14027}" type="pres">
      <dgm:prSet presAssocID="{422B8984-E3B6-45ED-9FFD-2729A368CE7A}" presName="Name37" presStyleLbl="parChTrans1D2" presStyleIdx="0" presStyleCnt="3"/>
      <dgm:spPr/>
      <dgm:t>
        <a:bodyPr/>
        <a:lstStyle/>
        <a:p>
          <a:endParaRPr lang="es-EC"/>
        </a:p>
      </dgm:t>
    </dgm:pt>
    <dgm:pt modelId="{744DBD89-80D0-444C-B4EE-35BC872BA115}" type="pres">
      <dgm:prSet presAssocID="{1BAAC2CB-0805-4DD7-B1AE-3FD8E0F1A028}" presName="hierRoot2" presStyleCnt="0">
        <dgm:presLayoutVars>
          <dgm:hierBranch val="init"/>
        </dgm:presLayoutVars>
      </dgm:prSet>
      <dgm:spPr/>
    </dgm:pt>
    <dgm:pt modelId="{4E810BA4-7F55-4BB3-9866-C0CF37742D86}" type="pres">
      <dgm:prSet presAssocID="{1BAAC2CB-0805-4DD7-B1AE-3FD8E0F1A028}" presName="rootComposite" presStyleCnt="0"/>
      <dgm:spPr/>
    </dgm:pt>
    <dgm:pt modelId="{6C6A5770-B54C-44AE-B6BF-2EF1DFF249A8}" type="pres">
      <dgm:prSet presAssocID="{1BAAC2CB-0805-4DD7-B1AE-3FD8E0F1A02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080EF055-F644-4141-ACF3-51DEE368B903}" type="pres">
      <dgm:prSet presAssocID="{1BAAC2CB-0805-4DD7-B1AE-3FD8E0F1A028}" presName="rootConnector" presStyleLbl="node2" presStyleIdx="0" presStyleCnt="2"/>
      <dgm:spPr/>
      <dgm:t>
        <a:bodyPr/>
        <a:lstStyle/>
        <a:p>
          <a:endParaRPr lang="es-EC"/>
        </a:p>
      </dgm:t>
    </dgm:pt>
    <dgm:pt modelId="{1B63C1D7-A96F-4D62-8004-7DC3608C2C98}" type="pres">
      <dgm:prSet presAssocID="{1BAAC2CB-0805-4DD7-B1AE-3FD8E0F1A028}" presName="hierChild4" presStyleCnt="0"/>
      <dgm:spPr/>
    </dgm:pt>
    <dgm:pt modelId="{87EAC234-E375-43C4-A53E-EE55EB5F7040}" type="pres">
      <dgm:prSet presAssocID="{1BAAC2CB-0805-4DD7-B1AE-3FD8E0F1A028}" presName="hierChild5" presStyleCnt="0"/>
      <dgm:spPr/>
    </dgm:pt>
    <dgm:pt modelId="{B6D9EE87-52A6-4542-AB07-94684B376708}" type="pres">
      <dgm:prSet presAssocID="{80302F97-7AF0-4796-956B-8874222F35AC}" presName="Name37" presStyleLbl="parChTrans1D2" presStyleIdx="1" presStyleCnt="3"/>
      <dgm:spPr/>
      <dgm:t>
        <a:bodyPr/>
        <a:lstStyle/>
        <a:p>
          <a:endParaRPr lang="es-EC"/>
        </a:p>
      </dgm:t>
    </dgm:pt>
    <dgm:pt modelId="{63CA8721-7AC6-41D2-BBC5-A654D4B49A49}" type="pres">
      <dgm:prSet presAssocID="{3A6104CF-6A9F-4FE2-AF87-3632565E1866}" presName="hierRoot2" presStyleCnt="0">
        <dgm:presLayoutVars>
          <dgm:hierBranch val="init"/>
        </dgm:presLayoutVars>
      </dgm:prSet>
      <dgm:spPr/>
    </dgm:pt>
    <dgm:pt modelId="{5C53BBB0-6A71-455E-B015-C8D3BB00634D}" type="pres">
      <dgm:prSet presAssocID="{3A6104CF-6A9F-4FE2-AF87-3632565E1866}" presName="rootComposite" presStyleCnt="0"/>
      <dgm:spPr/>
    </dgm:pt>
    <dgm:pt modelId="{3A1ECA67-A8A4-4F50-9EB9-348746571D56}" type="pres">
      <dgm:prSet presAssocID="{3A6104CF-6A9F-4FE2-AF87-3632565E186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BCE675AD-6766-4E96-81CD-C334389A24B3}" type="pres">
      <dgm:prSet presAssocID="{3A6104CF-6A9F-4FE2-AF87-3632565E1866}" presName="rootConnector" presStyleLbl="node2" presStyleIdx="1" presStyleCnt="2"/>
      <dgm:spPr/>
      <dgm:t>
        <a:bodyPr/>
        <a:lstStyle/>
        <a:p>
          <a:endParaRPr lang="es-EC"/>
        </a:p>
      </dgm:t>
    </dgm:pt>
    <dgm:pt modelId="{F497FE2E-944A-4388-AAF9-0EE763ADA355}" type="pres">
      <dgm:prSet presAssocID="{3A6104CF-6A9F-4FE2-AF87-3632565E1866}" presName="hierChild4" presStyleCnt="0"/>
      <dgm:spPr/>
    </dgm:pt>
    <dgm:pt modelId="{07973018-A05E-42AF-B1DE-1E5BE92D44BE}" type="pres">
      <dgm:prSet presAssocID="{3A6104CF-6A9F-4FE2-AF87-3632565E1866}" presName="hierChild5" presStyleCnt="0"/>
      <dgm:spPr/>
    </dgm:pt>
    <dgm:pt modelId="{3E3564A8-0261-420D-902E-C0B8D52E2AFF}" type="pres">
      <dgm:prSet presAssocID="{D425BED8-D8AB-4166-B8B5-8C1EA1520AF2}" presName="hierChild3" presStyleCnt="0"/>
      <dgm:spPr/>
    </dgm:pt>
    <dgm:pt modelId="{A531C2C2-7F16-472F-9A7D-AB554CB87471}" type="pres">
      <dgm:prSet presAssocID="{ECCB6151-95A5-435A-ABDF-7EAEB8E0C19E}" presName="Name111" presStyleLbl="parChTrans1D2" presStyleIdx="2" presStyleCnt="3"/>
      <dgm:spPr/>
      <dgm:t>
        <a:bodyPr/>
        <a:lstStyle/>
        <a:p>
          <a:endParaRPr lang="es-EC"/>
        </a:p>
      </dgm:t>
    </dgm:pt>
    <dgm:pt modelId="{5BBA4D89-54A5-43D7-A8CF-4C046E2BD3D1}" type="pres">
      <dgm:prSet presAssocID="{6E310791-8A7E-49B2-BFE9-EBF7C93D9027}" presName="hierRoot3" presStyleCnt="0">
        <dgm:presLayoutVars>
          <dgm:hierBranch val="init"/>
        </dgm:presLayoutVars>
      </dgm:prSet>
      <dgm:spPr/>
    </dgm:pt>
    <dgm:pt modelId="{79FF5F8C-14F3-4BEE-8E21-FF8DFA197303}" type="pres">
      <dgm:prSet presAssocID="{6E310791-8A7E-49B2-BFE9-EBF7C93D9027}" presName="rootComposite3" presStyleCnt="0"/>
      <dgm:spPr/>
    </dgm:pt>
    <dgm:pt modelId="{9B1AC823-F7B4-40C8-8CA5-B3EC453C565E}" type="pres">
      <dgm:prSet presAssocID="{6E310791-8A7E-49B2-BFE9-EBF7C93D9027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963DD181-9A67-4BCC-ACFD-968EB3708C22}" type="pres">
      <dgm:prSet presAssocID="{6E310791-8A7E-49B2-BFE9-EBF7C93D9027}" presName="rootConnector3" presStyleLbl="asst1" presStyleIdx="0" presStyleCnt="1"/>
      <dgm:spPr/>
      <dgm:t>
        <a:bodyPr/>
        <a:lstStyle/>
        <a:p>
          <a:endParaRPr lang="es-EC"/>
        </a:p>
      </dgm:t>
    </dgm:pt>
    <dgm:pt modelId="{AE232DF0-E83A-4097-A04F-9B41F0BC2F4C}" type="pres">
      <dgm:prSet presAssocID="{6E310791-8A7E-49B2-BFE9-EBF7C93D9027}" presName="hierChild6" presStyleCnt="0"/>
      <dgm:spPr/>
    </dgm:pt>
    <dgm:pt modelId="{89C8EB59-F380-4D67-9CA6-26E52EFE8582}" type="pres">
      <dgm:prSet presAssocID="{6E310791-8A7E-49B2-BFE9-EBF7C93D9027}" presName="hierChild7" presStyleCnt="0"/>
      <dgm:spPr/>
    </dgm:pt>
  </dgm:ptLst>
  <dgm:cxnLst>
    <dgm:cxn modelId="{9AEB40F9-3C8F-4C2C-870A-6A6D9863CBD8}" type="presOf" srcId="{ECCB6151-95A5-435A-ABDF-7EAEB8E0C19E}" destId="{A531C2C2-7F16-472F-9A7D-AB554CB87471}" srcOrd="0" destOrd="0" presId="urn:microsoft.com/office/officeart/2005/8/layout/orgChart1"/>
    <dgm:cxn modelId="{5261DB19-DBB4-4013-A7F2-2E5EC2EC5F82}" type="presOf" srcId="{6E310791-8A7E-49B2-BFE9-EBF7C93D9027}" destId="{963DD181-9A67-4BCC-ACFD-968EB3708C22}" srcOrd="1" destOrd="0" presId="urn:microsoft.com/office/officeart/2005/8/layout/orgChart1"/>
    <dgm:cxn modelId="{55133460-A8B9-43C8-8116-5C01D03832C7}" type="presOf" srcId="{D425BED8-D8AB-4166-B8B5-8C1EA1520AF2}" destId="{F87C9B02-2CC8-4D75-8608-056FB3788A1A}" srcOrd="0" destOrd="0" presId="urn:microsoft.com/office/officeart/2005/8/layout/orgChart1"/>
    <dgm:cxn modelId="{05805863-8A84-4872-91C5-AC639C14FCB2}" type="presOf" srcId="{5EBBB551-3834-4B7E-90CE-B86CD5C1F752}" destId="{5C771DBB-EF5C-45AA-AEEA-4ED3F4288C64}" srcOrd="0" destOrd="0" presId="urn:microsoft.com/office/officeart/2005/8/layout/orgChart1"/>
    <dgm:cxn modelId="{6743A7DE-FE78-4C0D-A489-F104842EA328}" srcId="{5EBBB551-3834-4B7E-90CE-B86CD5C1F752}" destId="{D425BED8-D8AB-4166-B8B5-8C1EA1520AF2}" srcOrd="0" destOrd="0" parTransId="{2ED602ED-204A-4723-9166-A3DB76AA657B}" sibTransId="{E27387B7-D5C0-4D61-B85A-705AA1B99FDF}"/>
    <dgm:cxn modelId="{2E15893C-DBB4-4474-8B50-34F0C663F509}" srcId="{D425BED8-D8AB-4166-B8B5-8C1EA1520AF2}" destId="{1BAAC2CB-0805-4DD7-B1AE-3FD8E0F1A028}" srcOrd="1" destOrd="0" parTransId="{422B8984-E3B6-45ED-9FFD-2729A368CE7A}" sibTransId="{4E6EB754-ED55-400C-8ECF-8496B73D6ED6}"/>
    <dgm:cxn modelId="{8EF8FAF1-B479-414E-B746-798BE39F9B86}" srcId="{D425BED8-D8AB-4166-B8B5-8C1EA1520AF2}" destId="{3A6104CF-6A9F-4FE2-AF87-3632565E1866}" srcOrd="2" destOrd="0" parTransId="{80302F97-7AF0-4796-956B-8874222F35AC}" sibTransId="{4AE55727-9340-4DC7-BAE3-512DB39F8350}"/>
    <dgm:cxn modelId="{040F78C7-E849-4544-B7FF-8E12FEDE359F}" type="presOf" srcId="{1BAAC2CB-0805-4DD7-B1AE-3FD8E0F1A028}" destId="{6C6A5770-B54C-44AE-B6BF-2EF1DFF249A8}" srcOrd="0" destOrd="0" presId="urn:microsoft.com/office/officeart/2005/8/layout/orgChart1"/>
    <dgm:cxn modelId="{7B3BD7E5-F885-4B06-B0FA-D030C2E62322}" type="presOf" srcId="{3A6104CF-6A9F-4FE2-AF87-3632565E1866}" destId="{BCE675AD-6766-4E96-81CD-C334389A24B3}" srcOrd="1" destOrd="0" presId="urn:microsoft.com/office/officeart/2005/8/layout/orgChart1"/>
    <dgm:cxn modelId="{D98020A9-6F7F-422D-8514-19AE4262C4A8}" type="presOf" srcId="{422B8984-E3B6-45ED-9FFD-2729A368CE7A}" destId="{50AEEEC4-290E-4A9E-A0DE-7CF231A14027}" srcOrd="0" destOrd="0" presId="urn:microsoft.com/office/officeart/2005/8/layout/orgChart1"/>
    <dgm:cxn modelId="{0F7554A9-9B73-446D-A021-78AD050BDC70}" type="presOf" srcId="{D425BED8-D8AB-4166-B8B5-8C1EA1520AF2}" destId="{F4554C01-5183-4F94-B6E1-47787418CCB1}" srcOrd="1" destOrd="0" presId="urn:microsoft.com/office/officeart/2005/8/layout/orgChart1"/>
    <dgm:cxn modelId="{F816660C-6D0B-466F-8CC7-276561477775}" type="presOf" srcId="{80302F97-7AF0-4796-956B-8874222F35AC}" destId="{B6D9EE87-52A6-4542-AB07-94684B376708}" srcOrd="0" destOrd="0" presId="urn:microsoft.com/office/officeart/2005/8/layout/orgChart1"/>
    <dgm:cxn modelId="{3E47FED5-68E4-4DD3-9C80-0AAF14448992}" type="presOf" srcId="{6E310791-8A7E-49B2-BFE9-EBF7C93D9027}" destId="{9B1AC823-F7B4-40C8-8CA5-B3EC453C565E}" srcOrd="0" destOrd="0" presId="urn:microsoft.com/office/officeart/2005/8/layout/orgChart1"/>
    <dgm:cxn modelId="{A87F43F5-E1BD-4B59-B5D2-9EF22A515186}" srcId="{D425BED8-D8AB-4166-B8B5-8C1EA1520AF2}" destId="{6E310791-8A7E-49B2-BFE9-EBF7C93D9027}" srcOrd="0" destOrd="0" parTransId="{ECCB6151-95A5-435A-ABDF-7EAEB8E0C19E}" sibTransId="{825A8294-9204-42AE-A4DD-8115E67D344E}"/>
    <dgm:cxn modelId="{5BC59085-F8B7-498B-8DB4-E34BD99D4A68}" type="presOf" srcId="{1BAAC2CB-0805-4DD7-B1AE-3FD8E0F1A028}" destId="{080EF055-F644-4141-ACF3-51DEE368B903}" srcOrd="1" destOrd="0" presId="urn:microsoft.com/office/officeart/2005/8/layout/orgChart1"/>
    <dgm:cxn modelId="{D36EAEB7-1664-43EC-A0D0-AC9438CFF798}" type="presOf" srcId="{3A6104CF-6A9F-4FE2-AF87-3632565E1866}" destId="{3A1ECA67-A8A4-4F50-9EB9-348746571D56}" srcOrd="0" destOrd="0" presId="urn:microsoft.com/office/officeart/2005/8/layout/orgChart1"/>
    <dgm:cxn modelId="{A774814D-067C-40DE-B21B-50C201FE2633}" type="presParOf" srcId="{5C771DBB-EF5C-45AA-AEEA-4ED3F4288C64}" destId="{D7763D5E-49CE-4E88-A443-173A28F3C70F}" srcOrd="0" destOrd="0" presId="urn:microsoft.com/office/officeart/2005/8/layout/orgChart1"/>
    <dgm:cxn modelId="{087D9FE8-EFD7-4D5D-BF7B-9ED314371596}" type="presParOf" srcId="{D7763D5E-49CE-4E88-A443-173A28F3C70F}" destId="{C45AD242-5207-4AB0-B2FC-AAB8D747C5EC}" srcOrd="0" destOrd="0" presId="urn:microsoft.com/office/officeart/2005/8/layout/orgChart1"/>
    <dgm:cxn modelId="{D538D01D-A4D9-48AA-808E-57AF613A56C3}" type="presParOf" srcId="{C45AD242-5207-4AB0-B2FC-AAB8D747C5EC}" destId="{F87C9B02-2CC8-4D75-8608-056FB3788A1A}" srcOrd="0" destOrd="0" presId="urn:microsoft.com/office/officeart/2005/8/layout/orgChart1"/>
    <dgm:cxn modelId="{8BC0DCC3-47C7-454C-9DE4-ADB3F44935E0}" type="presParOf" srcId="{C45AD242-5207-4AB0-B2FC-AAB8D747C5EC}" destId="{F4554C01-5183-4F94-B6E1-47787418CCB1}" srcOrd="1" destOrd="0" presId="urn:microsoft.com/office/officeart/2005/8/layout/orgChart1"/>
    <dgm:cxn modelId="{4E7F4D03-6F46-489F-BB6D-206F87F1E502}" type="presParOf" srcId="{D7763D5E-49CE-4E88-A443-173A28F3C70F}" destId="{EC89570E-9598-416D-AB0D-7CC4313DBFBE}" srcOrd="1" destOrd="0" presId="urn:microsoft.com/office/officeart/2005/8/layout/orgChart1"/>
    <dgm:cxn modelId="{00A6827F-2ADF-44F3-B906-53055E944F61}" type="presParOf" srcId="{EC89570E-9598-416D-AB0D-7CC4313DBFBE}" destId="{50AEEEC4-290E-4A9E-A0DE-7CF231A14027}" srcOrd="0" destOrd="0" presId="urn:microsoft.com/office/officeart/2005/8/layout/orgChart1"/>
    <dgm:cxn modelId="{3D5E0F6B-4DD7-4E71-B383-D26CE3BFA813}" type="presParOf" srcId="{EC89570E-9598-416D-AB0D-7CC4313DBFBE}" destId="{744DBD89-80D0-444C-B4EE-35BC872BA115}" srcOrd="1" destOrd="0" presId="urn:microsoft.com/office/officeart/2005/8/layout/orgChart1"/>
    <dgm:cxn modelId="{EF8F1DB7-FBFE-4780-A0D0-B65BBBD3B855}" type="presParOf" srcId="{744DBD89-80D0-444C-B4EE-35BC872BA115}" destId="{4E810BA4-7F55-4BB3-9866-C0CF37742D86}" srcOrd="0" destOrd="0" presId="urn:microsoft.com/office/officeart/2005/8/layout/orgChart1"/>
    <dgm:cxn modelId="{01221466-2364-4A55-AE6A-5FD47C38FA3F}" type="presParOf" srcId="{4E810BA4-7F55-4BB3-9866-C0CF37742D86}" destId="{6C6A5770-B54C-44AE-B6BF-2EF1DFF249A8}" srcOrd="0" destOrd="0" presId="urn:microsoft.com/office/officeart/2005/8/layout/orgChart1"/>
    <dgm:cxn modelId="{6C2DCFB3-D90F-465D-94A0-96451670F2CA}" type="presParOf" srcId="{4E810BA4-7F55-4BB3-9866-C0CF37742D86}" destId="{080EF055-F644-4141-ACF3-51DEE368B903}" srcOrd="1" destOrd="0" presId="urn:microsoft.com/office/officeart/2005/8/layout/orgChart1"/>
    <dgm:cxn modelId="{7A4DDA69-A6E7-44B8-A047-A73FBFE569EC}" type="presParOf" srcId="{744DBD89-80D0-444C-B4EE-35BC872BA115}" destId="{1B63C1D7-A96F-4D62-8004-7DC3608C2C98}" srcOrd="1" destOrd="0" presId="urn:microsoft.com/office/officeart/2005/8/layout/orgChart1"/>
    <dgm:cxn modelId="{CA00C385-1225-438B-AF94-6AA94DA8494A}" type="presParOf" srcId="{744DBD89-80D0-444C-B4EE-35BC872BA115}" destId="{87EAC234-E375-43C4-A53E-EE55EB5F7040}" srcOrd="2" destOrd="0" presId="urn:microsoft.com/office/officeart/2005/8/layout/orgChart1"/>
    <dgm:cxn modelId="{6F3F3F74-AB66-473D-AA85-DB7BBFAC5262}" type="presParOf" srcId="{EC89570E-9598-416D-AB0D-7CC4313DBFBE}" destId="{B6D9EE87-52A6-4542-AB07-94684B376708}" srcOrd="2" destOrd="0" presId="urn:microsoft.com/office/officeart/2005/8/layout/orgChart1"/>
    <dgm:cxn modelId="{15721A7E-4234-4C38-9762-CF174F1C1184}" type="presParOf" srcId="{EC89570E-9598-416D-AB0D-7CC4313DBFBE}" destId="{63CA8721-7AC6-41D2-BBC5-A654D4B49A49}" srcOrd="3" destOrd="0" presId="urn:microsoft.com/office/officeart/2005/8/layout/orgChart1"/>
    <dgm:cxn modelId="{09A8CB08-69A5-4609-856E-79A01D72AB98}" type="presParOf" srcId="{63CA8721-7AC6-41D2-BBC5-A654D4B49A49}" destId="{5C53BBB0-6A71-455E-B015-C8D3BB00634D}" srcOrd="0" destOrd="0" presId="urn:microsoft.com/office/officeart/2005/8/layout/orgChart1"/>
    <dgm:cxn modelId="{B5D8A3A1-0132-44D0-B358-AA81E6F0D971}" type="presParOf" srcId="{5C53BBB0-6A71-455E-B015-C8D3BB00634D}" destId="{3A1ECA67-A8A4-4F50-9EB9-348746571D56}" srcOrd="0" destOrd="0" presId="urn:microsoft.com/office/officeart/2005/8/layout/orgChart1"/>
    <dgm:cxn modelId="{803FC029-BB70-4DE6-B319-886FF77A3976}" type="presParOf" srcId="{5C53BBB0-6A71-455E-B015-C8D3BB00634D}" destId="{BCE675AD-6766-4E96-81CD-C334389A24B3}" srcOrd="1" destOrd="0" presId="urn:microsoft.com/office/officeart/2005/8/layout/orgChart1"/>
    <dgm:cxn modelId="{22039C64-5B8D-4DD5-AF1C-726005E46365}" type="presParOf" srcId="{63CA8721-7AC6-41D2-BBC5-A654D4B49A49}" destId="{F497FE2E-944A-4388-AAF9-0EE763ADA355}" srcOrd="1" destOrd="0" presId="urn:microsoft.com/office/officeart/2005/8/layout/orgChart1"/>
    <dgm:cxn modelId="{C3E609E7-BBE0-4610-AEFE-85448A2F573C}" type="presParOf" srcId="{63CA8721-7AC6-41D2-BBC5-A654D4B49A49}" destId="{07973018-A05E-42AF-B1DE-1E5BE92D44BE}" srcOrd="2" destOrd="0" presId="urn:microsoft.com/office/officeart/2005/8/layout/orgChart1"/>
    <dgm:cxn modelId="{D9AB1D8A-6D5E-48F2-8AA3-67367B39FBAF}" type="presParOf" srcId="{D7763D5E-49CE-4E88-A443-173A28F3C70F}" destId="{3E3564A8-0261-420D-902E-C0B8D52E2AFF}" srcOrd="2" destOrd="0" presId="urn:microsoft.com/office/officeart/2005/8/layout/orgChart1"/>
    <dgm:cxn modelId="{3EE2C423-CAA2-4F11-BD63-5568BF5D51C1}" type="presParOf" srcId="{3E3564A8-0261-420D-902E-C0B8D52E2AFF}" destId="{A531C2C2-7F16-472F-9A7D-AB554CB87471}" srcOrd="0" destOrd="0" presId="urn:microsoft.com/office/officeart/2005/8/layout/orgChart1"/>
    <dgm:cxn modelId="{8906486D-2753-433D-B88F-3F298E6848C8}" type="presParOf" srcId="{3E3564A8-0261-420D-902E-C0B8D52E2AFF}" destId="{5BBA4D89-54A5-43D7-A8CF-4C046E2BD3D1}" srcOrd="1" destOrd="0" presId="urn:microsoft.com/office/officeart/2005/8/layout/orgChart1"/>
    <dgm:cxn modelId="{7E5E90D2-C80C-4771-A16A-6A47FD362A42}" type="presParOf" srcId="{5BBA4D89-54A5-43D7-A8CF-4C046E2BD3D1}" destId="{79FF5F8C-14F3-4BEE-8E21-FF8DFA197303}" srcOrd="0" destOrd="0" presId="urn:microsoft.com/office/officeart/2005/8/layout/orgChart1"/>
    <dgm:cxn modelId="{2F3CFA51-7F9E-441F-974F-A76B0C3C2D3D}" type="presParOf" srcId="{79FF5F8C-14F3-4BEE-8E21-FF8DFA197303}" destId="{9B1AC823-F7B4-40C8-8CA5-B3EC453C565E}" srcOrd="0" destOrd="0" presId="urn:microsoft.com/office/officeart/2005/8/layout/orgChart1"/>
    <dgm:cxn modelId="{2C30DB80-0D6C-422B-A198-3A89E10707AB}" type="presParOf" srcId="{79FF5F8C-14F3-4BEE-8E21-FF8DFA197303}" destId="{963DD181-9A67-4BCC-ACFD-968EB3708C22}" srcOrd="1" destOrd="0" presId="urn:microsoft.com/office/officeart/2005/8/layout/orgChart1"/>
    <dgm:cxn modelId="{350CECFC-689C-4922-BC10-5C0107B7397D}" type="presParOf" srcId="{5BBA4D89-54A5-43D7-A8CF-4C046E2BD3D1}" destId="{AE232DF0-E83A-4097-A04F-9B41F0BC2F4C}" srcOrd="1" destOrd="0" presId="urn:microsoft.com/office/officeart/2005/8/layout/orgChart1"/>
    <dgm:cxn modelId="{0FFEDC46-3A0E-4D93-B8AC-BF58001F74C1}" type="presParOf" srcId="{5BBA4D89-54A5-43D7-A8CF-4C046E2BD3D1}" destId="{89C8EB59-F380-4D67-9CA6-26E52EFE85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DFD2BF-3886-422C-926E-3862957B8E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87F7A4A1-42E7-455C-A6D7-78C000458262}">
      <dgm:prSet phldrT="[Texto]" custT="1"/>
      <dgm:spPr/>
      <dgm:t>
        <a:bodyPr/>
        <a:lstStyle/>
        <a:p>
          <a:r>
            <a:rPr lang="es-ES" sz="1600" dirty="0" smtClean="0"/>
            <a:t>Prevención en el ámbito educativo</a:t>
          </a:r>
        </a:p>
      </dgm:t>
    </dgm:pt>
    <dgm:pt modelId="{3E5DE9C2-0B6B-4914-8AE7-5364B4C4DB79}" type="parTrans" cxnId="{623D6BB3-381B-4BDA-8DBB-9606EF79FA95}">
      <dgm:prSet/>
      <dgm:spPr/>
      <dgm:t>
        <a:bodyPr/>
        <a:lstStyle/>
        <a:p>
          <a:endParaRPr lang="es-EC"/>
        </a:p>
      </dgm:t>
    </dgm:pt>
    <dgm:pt modelId="{80A9EF90-E399-4A26-BB90-A1DD46DF12C3}" type="sibTrans" cxnId="{623D6BB3-381B-4BDA-8DBB-9606EF79FA95}">
      <dgm:prSet/>
      <dgm:spPr/>
      <dgm:t>
        <a:bodyPr/>
        <a:lstStyle/>
        <a:p>
          <a:endParaRPr lang="es-EC"/>
        </a:p>
      </dgm:t>
    </dgm:pt>
    <dgm:pt modelId="{A29E48ED-9529-4334-879F-E0A19794BB8A}">
      <dgm:prSet phldrT="[Texto]" custT="1"/>
      <dgm:spPr/>
      <dgm:t>
        <a:bodyPr/>
        <a:lstStyle/>
        <a:p>
          <a:r>
            <a:rPr lang="es-ES" sz="1600" dirty="0" smtClean="0"/>
            <a:t>Artículo 9, 17.1, 17.2,  Ley Orgánica  contra el consumo y </a:t>
          </a:r>
          <a:r>
            <a:rPr lang="es-ES" sz="1600" dirty="0" err="1" smtClean="0"/>
            <a:t>microtráfico</a:t>
          </a:r>
          <a:r>
            <a:rPr lang="es-ES" sz="1600" dirty="0" smtClean="0"/>
            <a:t> de drogas </a:t>
          </a:r>
          <a:endParaRPr lang="es-EC" sz="1600" dirty="0"/>
        </a:p>
      </dgm:t>
    </dgm:pt>
    <dgm:pt modelId="{2E76A24E-1DC1-46D3-86B8-3FC7BB7B7A76}" type="parTrans" cxnId="{BA944340-63F5-46E5-B7C7-9A4D33A9A170}">
      <dgm:prSet/>
      <dgm:spPr/>
      <dgm:t>
        <a:bodyPr/>
        <a:lstStyle/>
        <a:p>
          <a:endParaRPr lang="es-EC"/>
        </a:p>
      </dgm:t>
    </dgm:pt>
    <dgm:pt modelId="{1C3E1632-CD1A-4518-BB5D-B51053F04455}" type="sibTrans" cxnId="{BA944340-63F5-46E5-B7C7-9A4D33A9A170}">
      <dgm:prSet/>
      <dgm:spPr/>
      <dgm:t>
        <a:bodyPr/>
        <a:lstStyle/>
        <a:p>
          <a:endParaRPr lang="es-EC"/>
        </a:p>
      </dgm:t>
    </dgm:pt>
    <dgm:pt modelId="{D51D53D6-89AB-4975-A896-C48A94E3B33E}">
      <dgm:prSet phldrT="[Texto]" custT="1"/>
      <dgm:spPr/>
      <dgm:t>
        <a:bodyPr/>
        <a:lstStyle/>
        <a:p>
          <a:r>
            <a:rPr lang="es-ES" sz="1600" b="1" dirty="0" smtClean="0"/>
            <a:t>Prevención en el ámbito familiar y comunitario</a:t>
          </a:r>
          <a:r>
            <a:rPr lang="es-EC" sz="1600" dirty="0" smtClean="0"/>
            <a:t> </a:t>
          </a:r>
          <a:r>
            <a:rPr lang="es-ES" sz="1600" b="1" dirty="0" smtClean="0"/>
            <a:t>, el cultural, recreativo y deportivo así como el comunicacional y de la información</a:t>
          </a:r>
          <a:r>
            <a:rPr lang="es-EC" sz="1600" dirty="0" smtClean="0"/>
            <a:t> </a:t>
          </a:r>
          <a:endParaRPr lang="es-EC" sz="1600" dirty="0"/>
        </a:p>
      </dgm:t>
    </dgm:pt>
    <dgm:pt modelId="{CFBFF554-211D-44C8-B374-92DCFB1FD6D2}" type="parTrans" cxnId="{9002321E-7763-4FFE-A0A3-9DCC59F215F2}">
      <dgm:prSet/>
      <dgm:spPr/>
      <dgm:t>
        <a:bodyPr/>
        <a:lstStyle/>
        <a:p>
          <a:endParaRPr lang="es-EC"/>
        </a:p>
      </dgm:t>
    </dgm:pt>
    <dgm:pt modelId="{83466C5C-72B1-431F-A0AC-6D496589AD37}" type="sibTrans" cxnId="{9002321E-7763-4FFE-A0A3-9DCC59F215F2}">
      <dgm:prSet/>
      <dgm:spPr/>
      <dgm:t>
        <a:bodyPr/>
        <a:lstStyle/>
        <a:p>
          <a:endParaRPr lang="es-EC"/>
        </a:p>
      </dgm:t>
    </dgm:pt>
    <dgm:pt modelId="{B8C68A40-4E15-49AA-8729-98A7A2D3FDF2}">
      <dgm:prSet phldrT="[Texto]" custT="1"/>
      <dgm:spPr/>
      <dgm:t>
        <a:bodyPr/>
        <a:lstStyle/>
        <a:p>
          <a:r>
            <a:rPr lang="es-ES" sz="1600" dirty="0" smtClean="0"/>
            <a:t> Artículo 12, 13 y 14 de la </a:t>
          </a:r>
          <a:r>
            <a:rPr lang="es-EC" sz="1600" dirty="0" smtClean="0"/>
            <a:t>ley orgánica de Prevención Integral del Fenómeno Socio Económico de las Drogas y de Regulación y Control del Uso de Sustancias Catalogadas Sujetas a Fiscalización</a:t>
          </a:r>
          <a:endParaRPr lang="es-EC" sz="1600" dirty="0"/>
        </a:p>
      </dgm:t>
    </dgm:pt>
    <dgm:pt modelId="{8035963B-802E-4534-8279-A9292E5694AB}" type="parTrans" cxnId="{CA64679B-0EF9-4577-89EF-3FFCC8404A16}">
      <dgm:prSet/>
      <dgm:spPr/>
      <dgm:t>
        <a:bodyPr/>
        <a:lstStyle/>
        <a:p>
          <a:endParaRPr lang="es-EC"/>
        </a:p>
      </dgm:t>
    </dgm:pt>
    <dgm:pt modelId="{0C445DD6-B6DF-44C9-B3D9-A85401765634}" type="sibTrans" cxnId="{CA64679B-0EF9-4577-89EF-3FFCC8404A16}">
      <dgm:prSet/>
      <dgm:spPr/>
      <dgm:t>
        <a:bodyPr/>
        <a:lstStyle/>
        <a:p>
          <a:endParaRPr lang="es-EC"/>
        </a:p>
      </dgm:t>
    </dgm:pt>
    <dgm:pt modelId="{243EA146-B805-40E2-80A0-59DF9DB822D6}" type="pres">
      <dgm:prSet presAssocID="{40DFD2BF-3886-422C-926E-3862957B8E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478998D3-BCE4-4A86-9653-DED0E68C854E}" type="pres">
      <dgm:prSet presAssocID="{87F7A4A1-42E7-455C-A6D7-78C000458262}" presName="parentLin" presStyleCnt="0"/>
      <dgm:spPr/>
    </dgm:pt>
    <dgm:pt modelId="{5114F032-5948-4131-A289-79E11932BE65}" type="pres">
      <dgm:prSet presAssocID="{87F7A4A1-42E7-455C-A6D7-78C000458262}" presName="parentLeftMargin" presStyleLbl="node1" presStyleIdx="0" presStyleCnt="2"/>
      <dgm:spPr/>
      <dgm:t>
        <a:bodyPr/>
        <a:lstStyle/>
        <a:p>
          <a:endParaRPr lang="es-EC"/>
        </a:p>
      </dgm:t>
    </dgm:pt>
    <dgm:pt modelId="{70C3F227-8F82-498A-90AE-1D9093A8074F}" type="pres">
      <dgm:prSet presAssocID="{87F7A4A1-42E7-455C-A6D7-78C00045826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A0D7C0B-BA2C-47E0-AE3E-A11EB2388BE5}" type="pres">
      <dgm:prSet presAssocID="{87F7A4A1-42E7-455C-A6D7-78C000458262}" presName="negativeSpace" presStyleCnt="0"/>
      <dgm:spPr/>
    </dgm:pt>
    <dgm:pt modelId="{843D77DC-01A0-4451-A764-ED398D16F11B}" type="pres">
      <dgm:prSet presAssocID="{87F7A4A1-42E7-455C-A6D7-78C00045826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E467FB2-3EBA-4ADA-8BBF-38983DF44D76}" type="pres">
      <dgm:prSet presAssocID="{80A9EF90-E399-4A26-BB90-A1DD46DF12C3}" presName="spaceBetweenRectangles" presStyleCnt="0"/>
      <dgm:spPr/>
    </dgm:pt>
    <dgm:pt modelId="{56CF1D75-CEC5-4D5D-AB18-52FD18F2BD06}" type="pres">
      <dgm:prSet presAssocID="{D51D53D6-89AB-4975-A896-C48A94E3B33E}" presName="parentLin" presStyleCnt="0"/>
      <dgm:spPr/>
    </dgm:pt>
    <dgm:pt modelId="{A1CF996A-88DB-4946-8F4C-2A50A9CC66E7}" type="pres">
      <dgm:prSet presAssocID="{D51D53D6-89AB-4975-A896-C48A94E3B33E}" presName="parentLeftMargin" presStyleLbl="node1" presStyleIdx="0" presStyleCnt="2"/>
      <dgm:spPr/>
      <dgm:t>
        <a:bodyPr/>
        <a:lstStyle/>
        <a:p>
          <a:endParaRPr lang="es-EC"/>
        </a:p>
      </dgm:t>
    </dgm:pt>
    <dgm:pt modelId="{E4797B99-69BB-4E4F-B4AC-6C090B5D48B3}" type="pres">
      <dgm:prSet presAssocID="{D51D53D6-89AB-4975-A896-C48A94E3B33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1B8C00D-465D-495E-87D9-9D0E6FA48E27}" type="pres">
      <dgm:prSet presAssocID="{D51D53D6-89AB-4975-A896-C48A94E3B33E}" presName="negativeSpace" presStyleCnt="0"/>
      <dgm:spPr/>
    </dgm:pt>
    <dgm:pt modelId="{35C2C29B-EEEC-456A-9E8D-CBBB83E57D40}" type="pres">
      <dgm:prSet presAssocID="{D51D53D6-89AB-4975-A896-C48A94E3B33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C17DCA75-B034-4F7D-A797-E33FD3393629}" type="presOf" srcId="{B8C68A40-4E15-49AA-8729-98A7A2D3FDF2}" destId="{35C2C29B-EEEC-456A-9E8D-CBBB83E57D40}" srcOrd="0" destOrd="0" presId="urn:microsoft.com/office/officeart/2005/8/layout/list1"/>
    <dgm:cxn modelId="{EA45A4DE-DA58-46B1-9AEE-BE25FB42DBBE}" type="presOf" srcId="{D51D53D6-89AB-4975-A896-C48A94E3B33E}" destId="{A1CF996A-88DB-4946-8F4C-2A50A9CC66E7}" srcOrd="0" destOrd="0" presId="urn:microsoft.com/office/officeart/2005/8/layout/list1"/>
    <dgm:cxn modelId="{CA64679B-0EF9-4577-89EF-3FFCC8404A16}" srcId="{D51D53D6-89AB-4975-A896-C48A94E3B33E}" destId="{B8C68A40-4E15-49AA-8729-98A7A2D3FDF2}" srcOrd="0" destOrd="0" parTransId="{8035963B-802E-4534-8279-A9292E5694AB}" sibTransId="{0C445DD6-B6DF-44C9-B3D9-A85401765634}"/>
    <dgm:cxn modelId="{BA944340-63F5-46E5-B7C7-9A4D33A9A170}" srcId="{87F7A4A1-42E7-455C-A6D7-78C000458262}" destId="{A29E48ED-9529-4334-879F-E0A19794BB8A}" srcOrd="0" destOrd="0" parTransId="{2E76A24E-1DC1-46D3-86B8-3FC7BB7B7A76}" sibTransId="{1C3E1632-CD1A-4518-BB5D-B51053F04455}"/>
    <dgm:cxn modelId="{B42E1BB0-1473-4059-95EE-251F918EB10D}" type="presOf" srcId="{87F7A4A1-42E7-455C-A6D7-78C000458262}" destId="{5114F032-5948-4131-A289-79E11932BE65}" srcOrd="0" destOrd="0" presId="urn:microsoft.com/office/officeart/2005/8/layout/list1"/>
    <dgm:cxn modelId="{623D6BB3-381B-4BDA-8DBB-9606EF79FA95}" srcId="{40DFD2BF-3886-422C-926E-3862957B8E16}" destId="{87F7A4A1-42E7-455C-A6D7-78C000458262}" srcOrd="0" destOrd="0" parTransId="{3E5DE9C2-0B6B-4914-8AE7-5364B4C4DB79}" sibTransId="{80A9EF90-E399-4A26-BB90-A1DD46DF12C3}"/>
    <dgm:cxn modelId="{39DA5A88-9F25-436B-9DB5-C892DBE61EF3}" type="presOf" srcId="{A29E48ED-9529-4334-879F-E0A19794BB8A}" destId="{843D77DC-01A0-4451-A764-ED398D16F11B}" srcOrd="0" destOrd="0" presId="urn:microsoft.com/office/officeart/2005/8/layout/list1"/>
    <dgm:cxn modelId="{9002321E-7763-4FFE-A0A3-9DCC59F215F2}" srcId="{40DFD2BF-3886-422C-926E-3862957B8E16}" destId="{D51D53D6-89AB-4975-A896-C48A94E3B33E}" srcOrd="1" destOrd="0" parTransId="{CFBFF554-211D-44C8-B374-92DCFB1FD6D2}" sibTransId="{83466C5C-72B1-431F-A0AC-6D496589AD37}"/>
    <dgm:cxn modelId="{6302486D-41AD-4FE3-8056-31534025A905}" type="presOf" srcId="{D51D53D6-89AB-4975-A896-C48A94E3B33E}" destId="{E4797B99-69BB-4E4F-B4AC-6C090B5D48B3}" srcOrd="1" destOrd="0" presId="urn:microsoft.com/office/officeart/2005/8/layout/list1"/>
    <dgm:cxn modelId="{2507316B-B7E8-4AF4-8860-F07B5122B8CE}" type="presOf" srcId="{87F7A4A1-42E7-455C-A6D7-78C000458262}" destId="{70C3F227-8F82-498A-90AE-1D9093A8074F}" srcOrd="1" destOrd="0" presId="urn:microsoft.com/office/officeart/2005/8/layout/list1"/>
    <dgm:cxn modelId="{0F39C067-D539-448A-B052-96033E1C1995}" type="presOf" srcId="{40DFD2BF-3886-422C-926E-3862957B8E16}" destId="{243EA146-B805-40E2-80A0-59DF9DB822D6}" srcOrd="0" destOrd="0" presId="urn:microsoft.com/office/officeart/2005/8/layout/list1"/>
    <dgm:cxn modelId="{35D1A483-498E-42F2-91FB-200F636C7D5D}" type="presParOf" srcId="{243EA146-B805-40E2-80A0-59DF9DB822D6}" destId="{478998D3-BCE4-4A86-9653-DED0E68C854E}" srcOrd="0" destOrd="0" presId="urn:microsoft.com/office/officeart/2005/8/layout/list1"/>
    <dgm:cxn modelId="{51C1FDE7-10A9-42B1-A340-80F16DD8BB2B}" type="presParOf" srcId="{478998D3-BCE4-4A86-9653-DED0E68C854E}" destId="{5114F032-5948-4131-A289-79E11932BE65}" srcOrd="0" destOrd="0" presId="urn:microsoft.com/office/officeart/2005/8/layout/list1"/>
    <dgm:cxn modelId="{A3179887-4727-4FD3-985A-327AA066A32D}" type="presParOf" srcId="{478998D3-BCE4-4A86-9653-DED0E68C854E}" destId="{70C3F227-8F82-498A-90AE-1D9093A8074F}" srcOrd="1" destOrd="0" presId="urn:microsoft.com/office/officeart/2005/8/layout/list1"/>
    <dgm:cxn modelId="{85803255-B986-4801-A195-F5CC60769AFC}" type="presParOf" srcId="{243EA146-B805-40E2-80A0-59DF9DB822D6}" destId="{3A0D7C0B-BA2C-47E0-AE3E-A11EB2388BE5}" srcOrd="1" destOrd="0" presId="urn:microsoft.com/office/officeart/2005/8/layout/list1"/>
    <dgm:cxn modelId="{52438C26-998B-43A1-8613-39A84C991744}" type="presParOf" srcId="{243EA146-B805-40E2-80A0-59DF9DB822D6}" destId="{843D77DC-01A0-4451-A764-ED398D16F11B}" srcOrd="2" destOrd="0" presId="urn:microsoft.com/office/officeart/2005/8/layout/list1"/>
    <dgm:cxn modelId="{835FE1B1-AE2A-40D4-9228-3AF07105A0EA}" type="presParOf" srcId="{243EA146-B805-40E2-80A0-59DF9DB822D6}" destId="{8E467FB2-3EBA-4ADA-8BBF-38983DF44D76}" srcOrd="3" destOrd="0" presId="urn:microsoft.com/office/officeart/2005/8/layout/list1"/>
    <dgm:cxn modelId="{BA6D8C34-F5B8-48FB-87A7-616E8431F229}" type="presParOf" srcId="{243EA146-B805-40E2-80A0-59DF9DB822D6}" destId="{56CF1D75-CEC5-4D5D-AB18-52FD18F2BD06}" srcOrd="4" destOrd="0" presId="urn:microsoft.com/office/officeart/2005/8/layout/list1"/>
    <dgm:cxn modelId="{FC6778CB-0D05-4A13-A2ED-032E23518364}" type="presParOf" srcId="{56CF1D75-CEC5-4D5D-AB18-52FD18F2BD06}" destId="{A1CF996A-88DB-4946-8F4C-2A50A9CC66E7}" srcOrd="0" destOrd="0" presId="urn:microsoft.com/office/officeart/2005/8/layout/list1"/>
    <dgm:cxn modelId="{D536F3D7-28B9-4275-AE87-62169DB0A591}" type="presParOf" srcId="{56CF1D75-CEC5-4D5D-AB18-52FD18F2BD06}" destId="{E4797B99-69BB-4E4F-B4AC-6C090B5D48B3}" srcOrd="1" destOrd="0" presId="urn:microsoft.com/office/officeart/2005/8/layout/list1"/>
    <dgm:cxn modelId="{49322915-3126-4644-8888-587DE6A21661}" type="presParOf" srcId="{243EA146-B805-40E2-80A0-59DF9DB822D6}" destId="{01B8C00D-465D-495E-87D9-9D0E6FA48E27}" srcOrd="5" destOrd="0" presId="urn:microsoft.com/office/officeart/2005/8/layout/list1"/>
    <dgm:cxn modelId="{CCBA5459-19C6-44F3-8FF3-4F4CFC5D1CF1}" type="presParOf" srcId="{243EA146-B805-40E2-80A0-59DF9DB822D6}" destId="{35C2C29B-EEEC-456A-9E8D-CBBB83E57D4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4474B-117D-4A98-BF01-31031F4B3307}">
      <dsp:nvSpPr>
        <dsp:cNvPr id="0" name=""/>
        <dsp:cNvSpPr/>
      </dsp:nvSpPr>
      <dsp:spPr>
        <a:xfrm>
          <a:off x="0" y="75750"/>
          <a:ext cx="8545384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+mn-lt"/>
            </a:rPr>
            <a:t>a. Salud Pública </a:t>
          </a:r>
          <a:endParaRPr lang="es-EC" sz="2400" kern="1200" dirty="0">
            <a:latin typeface="+mn-lt"/>
          </a:endParaRPr>
        </a:p>
      </dsp:txBody>
      <dsp:txXfrm>
        <a:off x="59399" y="135149"/>
        <a:ext cx="8426586" cy="1098002"/>
      </dsp:txXfrm>
    </dsp:sp>
    <dsp:sp modelId="{19BC1773-59F5-48D3-B558-6C28ADF427E4}">
      <dsp:nvSpPr>
        <dsp:cNvPr id="0" name=""/>
        <dsp:cNvSpPr/>
      </dsp:nvSpPr>
      <dsp:spPr>
        <a:xfrm>
          <a:off x="0" y="1292550"/>
          <a:ext cx="8545384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131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400" kern="1200" dirty="0" smtClean="0">
              <a:latin typeface="+mn-lt"/>
            </a:rPr>
            <a:t>Atención multidisciplinaria que incluye promoción de la salud, la prevención, la atención integral y la reducción de los riesgos y los daños</a:t>
          </a:r>
          <a:endParaRPr lang="es-EC" sz="2400" kern="1200" dirty="0">
            <a:latin typeface="+mn-lt"/>
          </a:endParaRPr>
        </a:p>
      </dsp:txBody>
      <dsp:txXfrm>
        <a:off x="0" y="1292550"/>
        <a:ext cx="8545384" cy="1076400"/>
      </dsp:txXfrm>
    </dsp:sp>
    <dsp:sp modelId="{CCB90B5B-093D-4BA3-8A4B-B01B3E73C750}">
      <dsp:nvSpPr>
        <dsp:cNvPr id="0" name=""/>
        <dsp:cNvSpPr/>
      </dsp:nvSpPr>
      <dsp:spPr>
        <a:xfrm>
          <a:off x="0" y="2368950"/>
          <a:ext cx="8545384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+mn-lt"/>
            </a:rPr>
            <a:t>b. Derechos humanos </a:t>
          </a:r>
          <a:endParaRPr lang="es-EC" sz="2400" kern="1200" dirty="0">
            <a:latin typeface="+mn-lt"/>
          </a:endParaRPr>
        </a:p>
      </dsp:txBody>
      <dsp:txXfrm>
        <a:off x="59399" y="2428349"/>
        <a:ext cx="8426586" cy="1098002"/>
      </dsp:txXfrm>
    </dsp:sp>
    <dsp:sp modelId="{B56C7B04-37A7-47E7-BF4E-9EADE68F7F45}">
      <dsp:nvSpPr>
        <dsp:cNvPr id="0" name=""/>
        <dsp:cNvSpPr/>
      </dsp:nvSpPr>
      <dsp:spPr>
        <a:xfrm>
          <a:off x="0" y="3585750"/>
          <a:ext cx="8545384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131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400" kern="1200" dirty="0" smtClean="0">
              <a:latin typeface="+mn-lt"/>
            </a:rPr>
            <a:t>Reducción de riesgos y daños a través de  decisiones libres e informadas que reduzcan los prejuicios y la discriminación</a:t>
          </a:r>
          <a:endParaRPr lang="es-EC" sz="2400" kern="1200" dirty="0">
            <a:latin typeface="+mn-lt"/>
          </a:endParaRPr>
        </a:p>
      </dsp:txBody>
      <dsp:txXfrm>
        <a:off x="0" y="3585750"/>
        <a:ext cx="8545384" cy="1076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14971-E226-4FF9-8EBA-BE669FF24D2D}">
      <dsp:nvSpPr>
        <dsp:cNvPr id="0" name=""/>
        <dsp:cNvSpPr/>
      </dsp:nvSpPr>
      <dsp:spPr>
        <a:xfrm>
          <a:off x="33741" y="0"/>
          <a:ext cx="2152199" cy="373018"/>
        </a:xfrm>
        <a:prstGeom prst="homePlate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Ocasionales</a:t>
          </a:r>
          <a:endParaRPr lang="es-ES" sz="2000" kern="1200" dirty="0"/>
        </a:p>
      </dsp:txBody>
      <dsp:txXfrm>
        <a:off x="33741" y="0"/>
        <a:ext cx="2058945" cy="373018"/>
      </dsp:txXfrm>
    </dsp:sp>
    <dsp:sp modelId="{BFC6DD4F-1AAE-42E8-8B31-DE5F9D2832AA}">
      <dsp:nvSpPr>
        <dsp:cNvPr id="0" name=""/>
        <dsp:cNvSpPr/>
      </dsp:nvSpPr>
      <dsp:spPr>
        <a:xfrm>
          <a:off x="1724220" y="0"/>
          <a:ext cx="2152199" cy="373018"/>
        </a:xfrm>
        <a:prstGeom prst="chevron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Habituales</a:t>
          </a:r>
          <a:endParaRPr lang="es-ES" sz="2000" kern="1200" dirty="0"/>
        </a:p>
      </dsp:txBody>
      <dsp:txXfrm>
        <a:off x="1910729" y="0"/>
        <a:ext cx="1779181" cy="373018"/>
      </dsp:txXfrm>
    </dsp:sp>
    <dsp:sp modelId="{9F71F39C-F231-40D5-81A4-687741D2A649}">
      <dsp:nvSpPr>
        <dsp:cNvPr id="0" name=""/>
        <dsp:cNvSpPr/>
      </dsp:nvSpPr>
      <dsp:spPr>
        <a:xfrm>
          <a:off x="3445979" y="0"/>
          <a:ext cx="2152199" cy="373018"/>
        </a:xfrm>
        <a:prstGeom prst="chevron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Problemáticos</a:t>
          </a:r>
          <a:endParaRPr lang="es-ES" sz="2000" kern="1200" dirty="0"/>
        </a:p>
      </dsp:txBody>
      <dsp:txXfrm>
        <a:off x="3632488" y="0"/>
        <a:ext cx="1779181" cy="3730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CC76FE-F632-44B3-8D87-8C4D51B7A263}">
      <dsp:nvSpPr>
        <dsp:cNvPr id="0" name=""/>
        <dsp:cNvSpPr/>
      </dsp:nvSpPr>
      <dsp:spPr>
        <a:xfrm>
          <a:off x="0" y="1490428"/>
          <a:ext cx="6337643" cy="243781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8CB18-8112-4694-9577-996420BEF0AD}">
      <dsp:nvSpPr>
        <dsp:cNvPr id="0" name=""/>
        <dsp:cNvSpPr/>
      </dsp:nvSpPr>
      <dsp:spPr>
        <a:xfrm>
          <a:off x="4176717" y="2099880"/>
          <a:ext cx="1527161" cy="1218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formas de cooperación o medios de colaboración</a:t>
          </a:r>
          <a:endParaRPr lang="es-EC" sz="1600" kern="1200" dirty="0"/>
        </a:p>
      </dsp:txBody>
      <dsp:txXfrm>
        <a:off x="4176717" y="2099880"/>
        <a:ext cx="1527161" cy="1218905"/>
      </dsp:txXfrm>
    </dsp:sp>
    <dsp:sp modelId="{A88AAFC1-2D43-49A8-95E8-2917B58C88DA}">
      <dsp:nvSpPr>
        <dsp:cNvPr id="0" name=""/>
        <dsp:cNvSpPr/>
      </dsp:nvSpPr>
      <dsp:spPr>
        <a:xfrm>
          <a:off x="2344123" y="2099880"/>
          <a:ext cx="1527161" cy="1218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Instituciones nacionales o internacionales</a:t>
          </a:r>
          <a:endParaRPr lang="es-EC" sz="1600" kern="1200" dirty="0"/>
        </a:p>
      </dsp:txBody>
      <dsp:txXfrm>
        <a:off x="2344123" y="2099880"/>
        <a:ext cx="1527161" cy="1218905"/>
      </dsp:txXfrm>
    </dsp:sp>
    <dsp:sp modelId="{6473B6AF-61F2-480B-98D4-B0CF65FA7D3C}">
      <dsp:nvSpPr>
        <dsp:cNvPr id="0" name=""/>
        <dsp:cNvSpPr/>
      </dsp:nvSpPr>
      <dsp:spPr>
        <a:xfrm>
          <a:off x="511529" y="2099880"/>
          <a:ext cx="1527161" cy="1218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personas jurídicas</a:t>
          </a:r>
          <a:endParaRPr lang="es-EC" sz="1600" kern="1200" dirty="0"/>
        </a:p>
      </dsp:txBody>
      <dsp:txXfrm>
        <a:off x="511529" y="2099880"/>
        <a:ext cx="1527161" cy="12189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1C2C2-7F16-472F-9A7D-AB554CB87471}">
      <dsp:nvSpPr>
        <dsp:cNvPr id="0" name=""/>
        <dsp:cNvSpPr/>
      </dsp:nvSpPr>
      <dsp:spPr>
        <a:xfrm>
          <a:off x="3784917" y="1134936"/>
          <a:ext cx="91440" cy="999236"/>
        </a:xfrm>
        <a:custGeom>
          <a:avLst/>
          <a:gdLst/>
          <a:ahLst/>
          <a:cxnLst/>
          <a:rect l="0" t="0" r="0" b="0"/>
          <a:pathLst>
            <a:path>
              <a:moveTo>
                <a:pt x="109572" y="0"/>
              </a:moveTo>
              <a:lnTo>
                <a:pt x="109572" y="999236"/>
              </a:lnTo>
              <a:lnTo>
                <a:pt x="45720" y="9992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9EE87-52A6-4542-AB07-94684B376708}">
      <dsp:nvSpPr>
        <dsp:cNvPr id="0" name=""/>
        <dsp:cNvSpPr/>
      </dsp:nvSpPr>
      <dsp:spPr>
        <a:xfrm>
          <a:off x="3894489" y="1134936"/>
          <a:ext cx="1514122" cy="202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223"/>
              </a:lnTo>
              <a:lnTo>
                <a:pt x="1514122" y="1788223"/>
              </a:lnTo>
              <a:lnTo>
                <a:pt x="1514122" y="202158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EEEC4-290E-4A9E-A0DE-7CF231A14027}">
      <dsp:nvSpPr>
        <dsp:cNvPr id="0" name=""/>
        <dsp:cNvSpPr/>
      </dsp:nvSpPr>
      <dsp:spPr>
        <a:xfrm>
          <a:off x="2719387" y="1134936"/>
          <a:ext cx="1175102" cy="2021585"/>
        </a:xfrm>
        <a:custGeom>
          <a:avLst/>
          <a:gdLst/>
          <a:ahLst/>
          <a:cxnLst/>
          <a:rect l="0" t="0" r="0" b="0"/>
          <a:pathLst>
            <a:path>
              <a:moveTo>
                <a:pt x="1175102" y="0"/>
              </a:moveTo>
              <a:lnTo>
                <a:pt x="1175102" y="1788223"/>
              </a:lnTo>
              <a:lnTo>
                <a:pt x="0" y="1788223"/>
              </a:lnTo>
              <a:lnTo>
                <a:pt x="0" y="202158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C9B02-2CC8-4D75-8608-056FB3788A1A}">
      <dsp:nvSpPr>
        <dsp:cNvPr id="0" name=""/>
        <dsp:cNvSpPr/>
      </dsp:nvSpPr>
      <dsp:spPr>
        <a:xfrm>
          <a:off x="2783239" y="23686"/>
          <a:ext cx="2222499" cy="11112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UNIDAD DE PREVENCIÓN DEL USO Y CONSUMO DE DROGAS</a:t>
          </a:r>
          <a:endParaRPr lang="es-EC" sz="1600" kern="1200" dirty="0"/>
        </a:p>
      </dsp:txBody>
      <dsp:txXfrm>
        <a:off x="2783239" y="23686"/>
        <a:ext cx="2222499" cy="1111249"/>
      </dsp:txXfrm>
    </dsp:sp>
    <dsp:sp modelId="{6C6A5770-B54C-44AE-B6BF-2EF1DFF249A8}">
      <dsp:nvSpPr>
        <dsp:cNvPr id="0" name=""/>
        <dsp:cNvSpPr/>
      </dsp:nvSpPr>
      <dsp:spPr>
        <a:xfrm>
          <a:off x="1608137" y="3156521"/>
          <a:ext cx="2222499" cy="11112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Normativa reglamentaria metropolitana</a:t>
          </a:r>
          <a:endParaRPr lang="es-EC" sz="1600" kern="1200" dirty="0"/>
        </a:p>
      </dsp:txBody>
      <dsp:txXfrm>
        <a:off x="1608137" y="3156521"/>
        <a:ext cx="2222499" cy="1111249"/>
      </dsp:txXfrm>
    </dsp:sp>
    <dsp:sp modelId="{3A1ECA67-A8A4-4F50-9EB9-348746571D56}">
      <dsp:nvSpPr>
        <dsp:cNvPr id="0" name=""/>
        <dsp:cNvSpPr/>
      </dsp:nvSpPr>
      <dsp:spPr>
        <a:xfrm>
          <a:off x="4297362" y="3156521"/>
          <a:ext cx="2222499" cy="11112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Normativa de aseguramiento a la calidad </a:t>
          </a:r>
          <a:endParaRPr lang="es-EC" sz="1600" kern="1200" dirty="0"/>
        </a:p>
      </dsp:txBody>
      <dsp:txXfrm>
        <a:off x="4297362" y="3156521"/>
        <a:ext cx="2222499" cy="1111249"/>
      </dsp:txXfrm>
    </dsp:sp>
    <dsp:sp modelId="{9B1AC823-F7B4-40C8-8CA5-B3EC453C565E}">
      <dsp:nvSpPr>
        <dsp:cNvPr id="0" name=""/>
        <dsp:cNvSpPr/>
      </dsp:nvSpPr>
      <dsp:spPr>
        <a:xfrm>
          <a:off x="1608137" y="1578547"/>
          <a:ext cx="2222499" cy="11112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Centros ambulatorios/ especializados  de salud mental acreditados </a:t>
          </a:r>
          <a:endParaRPr lang="es-EC" sz="1600" kern="1200" dirty="0"/>
        </a:p>
      </dsp:txBody>
      <dsp:txXfrm>
        <a:off x="1608137" y="1578547"/>
        <a:ext cx="2222499" cy="11112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D77DC-01A0-4451-A764-ED398D16F11B}">
      <dsp:nvSpPr>
        <dsp:cNvPr id="0" name=""/>
        <dsp:cNvSpPr/>
      </dsp:nvSpPr>
      <dsp:spPr>
        <a:xfrm>
          <a:off x="0" y="670869"/>
          <a:ext cx="10515600" cy="1282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916432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Artículo 9, 17.1, 17.2,  Ley Orgánica  contra el consumo y </a:t>
          </a:r>
          <a:r>
            <a:rPr lang="es-ES" sz="1600" kern="1200" dirty="0" err="1" smtClean="0"/>
            <a:t>microtráfico</a:t>
          </a:r>
          <a:r>
            <a:rPr lang="es-ES" sz="1600" kern="1200" dirty="0" smtClean="0"/>
            <a:t> de drogas </a:t>
          </a:r>
          <a:endParaRPr lang="es-EC" sz="1600" kern="1200" dirty="0"/>
        </a:p>
      </dsp:txBody>
      <dsp:txXfrm>
        <a:off x="0" y="670869"/>
        <a:ext cx="10515600" cy="1282049"/>
      </dsp:txXfrm>
    </dsp:sp>
    <dsp:sp modelId="{70C3F227-8F82-498A-90AE-1D9093A8074F}">
      <dsp:nvSpPr>
        <dsp:cNvPr id="0" name=""/>
        <dsp:cNvSpPr/>
      </dsp:nvSpPr>
      <dsp:spPr>
        <a:xfrm>
          <a:off x="525780" y="21429"/>
          <a:ext cx="7360920" cy="1298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Prevención en el ámbito educativo</a:t>
          </a:r>
        </a:p>
      </dsp:txBody>
      <dsp:txXfrm>
        <a:off x="589186" y="84835"/>
        <a:ext cx="7234108" cy="1172068"/>
      </dsp:txXfrm>
    </dsp:sp>
    <dsp:sp modelId="{35C2C29B-EEEC-456A-9E8D-CBBB83E57D40}">
      <dsp:nvSpPr>
        <dsp:cNvPr id="0" name=""/>
        <dsp:cNvSpPr/>
      </dsp:nvSpPr>
      <dsp:spPr>
        <a:xfrm>
          <a:off x="0" y="2839959"/>
          <a:ext cx="10515600" cy="1489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916432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 Artículo 12, 13 y 14 de la </a:t>
          </a:r>
          <a:r>
            <a:rPr lang="es-EC" sz="1600" kern="1200" dirty="0" smtClean="0"/>
            <a:t>ley orgánica de Prevención Integral del Fenómeno Socio Económico de las Drogas y de Regulación y Control del Uso de Sustancias Catalogadas Sujetas a Fiscalización</a:t>
          </a:r>
          <a:endParaRPr lang="es-EC" sz="1600" kern="1200" dirty="0"/>
        </a:p>
      </dsp:txBody>
      <dsp:txXfrm>
        <a:off x="0" y="2839959"/>
        <a:ext cx="10515600" cy="1489950"/>
      </dsp:txXfrm>
    </dsp:sp>
    <dsp:sp modelId="{E4797B99-69BB-4E4F-B4AC-6C090B5D48B3}">
      <dsp:nvSpPr>
        <dsp:cNvPr id="0" name=""/>
        <dsp:cNvSpPr/>
      </dsp:nvSpPr>
      <dsp:spPr>
        <a:xfrm>
          <a:off x="525780" y="2190519"/>
          <a:ext cx="7360920" cy="1298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Prevención en el ámbito familiar y comunitario</a:t>
          </a:r>
          <a:r>
            <a:rPr lang="es-EC" sz="1600" kern="1200" dirty="0" smtClean="0"/>
            <a:t> </a:t>
          </a:r>
          <a:r>
            <a:rPr lang="es-ES" sz="1600" b="1" kern="1200" dirty="0" smtClean="0"/>
            <a:t>, el cultural, recreativo y deportivo así como el comunicacional y de la información</a:t>
          </a:r>
          <a:r>
            <a:rPr lang="es-EC" sz="1600" kern="1200" dirty="0" smtClean="0"/>
            <a:t> </a:t>
          </a:r>
          <a:endParaRPr lang="es-EC" sz="1600" kern="1200" dirty="0"/>
        </a:p>
      </dsp:txBody>
      <dsp:txXfrm>
        <a:off x="589186" y="2253925"/>
        <a:ext cx="7234108" cy="1172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1AC9A-24D9-4124-B394-EA3D6BD81A2A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6A08E-6AEF-4BA3-B25C-B4F0CA9498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1966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28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9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4D0619F-370F-8B40-AB5F-0D206F01D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8DEA1CB8-26CD-4049-98A4-210B87619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F274EFF-5FE8-A74C-914C-0A3429A7A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48C1AB0-9946-C847-8F34-8624C6C7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D920386-43DB-7043-A932-9E3D1826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1086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701A1D5-806A-D54F-8B24-6F2389EA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4BC061A3-694D-894A-AF2A-EE0258C12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BCA3016-BCED-F846-ADE6-86ECD2ED7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6EE3AF2-419B-0D41-96B4-1A0AF562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3EA6B50-2695-2B4B-8007-663312CB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1614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1ECCDBE0-B282-C144-BEF2-8DADCD349A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140587AE-0206-AD4A-A06F-D3CBC4958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A0295F-9F47-444F-8198-58536B71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9B89CEF-6FB9-734A-9D17-0204A4633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A7D1CFB-8FBE-C346-9A27-C0C401364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61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96A732-B1A6-FF4A-BB06-D277D737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F306208-FA66-DA41-A809-0E608600C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D12A9DE-CF34-084A-AD12-55331E0EC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3C00915-4B8A-AB48-89A8-AB63C6E0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188229C-17F1-624B-9D1F-09F2C623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6147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BA9F1FC-3DDB-0244-BB51-CF63E9BD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B5B1564F-3A7C-3B40-A104-BDB889903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B7B0D2E-3AF0-C947-BDF7-A6ADCB4D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5C35752-87A0-4543-BD5C-48053126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664879D-AB78-2443-81D2-EB2CFC6C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422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187BD1A-80AE-964C-A7AA-83E633D0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72923818-A392-304A-9AD1-E80700776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F1E04CE7-6A0C-E240-8B88-CC97189D1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5DEA77D-A37B-FB49-A292-6F16EE242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5A0D88DB-5AA1-AB47-8E42-146AE057C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FBA7D35C-19F7-4447-8733-78E592249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755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D98748-0003-FE47-980C-6014323CA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F7297786-7D1B-7C40-B460-7020D787F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5EF1111D-3281-944D-8B08-418E94082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03DCD1D5-19EF-8E42-AD4C-B2C976606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FA3E8DEC-8985-EC41-AC2D-CF9171348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0844D1AD-BA20-854F-BD50-9FDAE6BD8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63784A0D-6867-6A49-8464-185466AA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476625C-269E-5C4A-A6E8-DD5636C80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0147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C86B1F8-22C3-2347-916C-1B78EF76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F87329CD-39FA-9749-9D98-FEF1FDE7C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5A76CB70-5C9D-8F4F-909A-46F19E04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78192E-9E85-F64D-951D-66A2FFCF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411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C9C00EB-BED8-A448-89DB-FB01EDA7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7D770069-EB3C-684E-877F-82F63418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71460173-8547-2645-9B53-00A22821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571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17DB93D-30A1-7445-BA27-79B292221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7633D5A-0097-9D45-A450-433DC181B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BC29FC4C-4B4F-AF45-9605-14CC540D8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8048B83-2941-F448-A628-84BC37E79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E0BC065-409D-3245-A326-D27E3706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D10D638-850F-FA44-9982-2FF52D34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68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59DD978-A256-F848-B701-EC092299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6F52463C-EE30-DF44-A624-8C9A04374F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EEB33D38-BA8B-1F4D-B158-C53BA68DE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09247B1-7283-D643-8CA2-80797C70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CBBD0C7-573D-8240-ABB4-CC8C5DDE5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BB51A2F-B26B-3A49-BB23-2437F87A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6816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293BB53B-C156-124F-BAD9-8425BFFFB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DE07C1B-7B48-9147-9292-66E709D6A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5996B47-9023-8A47-B1C0-013CF351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2CE87-4AE2-2B45-8A84-43F5822E522B}" type="datetimeFigureOut">
              <a:rPr lang="es-EC" smtClean="0"/>
              <a:t>23/8/2022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F6D8B70-48E0-AF42-95F4-D827D89F7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C4B15C0-4781-724A-A296-BB0AD602A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1441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svg"/><Relationship Id="rId5" Type="http://schemas.openxmlformats.org/officeDocument/2006/relationships/image" Target="../media/image8.png"/><Relationship Id="rId4" Type="http://schemas.openxmlformats.org/officeDocument/2006/relationships/image" Target="../media/image4.svg"/><Relationship Id="rId9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6;g11a69722926_0_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33843" y="1854362"/>
            <a:ext cx="5524311" cy="3149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161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">
            <a:extLst>
              <a:ext uri="{FF2B5EF4-FFF2-40B4-BE49-F238E27FC236}">
                <a16:creationId xmlns="" xmlns:a16="http://schemas.microsoft.com/office/drawing/2014/main" id="{2EF0BE4B-AE7D-8A4F-A80C-5A72AB4D7460}"/>
              </a:ext>
            </a:extLst>
          </p:cNvPr>
          <p:cNvSpPr/>
          <p:nvPr/>
        </p:nvSpPr>
        <p:spPr>
          <a:xfrm>
            <a:off x="4217805" y="2978024"/>
            <a:ext cx="1396965" cy="1447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25" y="21600"/>
                </a:moveTo>
                <a:lnTo>
                  <a:pt x="16046" y="21600"/>
                </a:lnTo>
                <a:cubicBezTo>
                  <a:pt x="16363" y="18706"/>
                  <a:pt x="18655" y="16391"/>
                  <a:pt x="21600" y="15932"/>
                </a:cubicBezTo>
                <a:cubicBezTo>
                  <a:pt x="19026" y="6757"/>
                  <a:pt x="10333" y="0"/>
                  <a:pt x="0" y="0"/>
                </a:cubicBezTo>
                <a:lnTo>
                  <a:pt x="0" y="0"/>
                </a:lnTo>
                <a:lnTo>
                  <a:pt x="0" y="15898"/>
                </a:lnTo>
                <a:cubicBezTo>
                  <a:pt x="3121" y="16204"/>
                  <a:pt x="5607" y="18587"/>
                  <a:pt x="5925" y="2160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" name="Shape">
            <a:extLst>
              <a:ext uri="{FF2B5EF4-FFF2-40B4-BE49-F238E27FC236}">
                <a16:creationId xmlns="" xmlns:a16="http://schemas.microsoft.com/office/drawing/2014/main" id="{8DC8FE65-A99A-E240-A585-422316A13B2F}"/>
              </a:ext>
            </a:extLst>
          </p:cNvPr>
          <p:cNvSpPr/>
          <p:nvPr/>
        </p:nvSpPr>
        <p:spPr>
          <a:xfrm>
            <a:off x="2528563" y="2938194"/>
            <a:ext cx="1447141" cy="1447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5864"/>
                </a:moveTo>
                <a:lnTo>
                  <a:pt x="21600" y="0"/>
                </a:lnTo>
                <a:lnTo>
                  <a:pt x="21600" y="0"/>
                </a:lnTo>
                <a:cubicBezTo>
                  <a:pt x="9668" y="0"/>
                  <a:pt x="0" y="9668"/>
                  <a:pt x="0" y="21600"/>
                </a:cubicBezTo>
                <a:lnTo>
                  <a:pt x="0" y="21600"/>
                </a:lnTo>
                <a:lnTo>
                  <a:pt x="15472" y="21600"/>
                </a:lnTo>
                <a:cubicBezTo>
                  <a:pt x="15796" y="18451"/>
                  <a:pt x="18400" y="15983"/>
                  <a:pt x="21600" y="15864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25" name="TextBox 36">
            <a:extLst>
              <a:ext uri="{FF2B5EF4-FFF2-40B4-BE49-F238E27FC236}">
                <a16:creationId xmlns="" xmlns:a16="http://schemas.microsoft.com/office/drawing/2014/main" id="{E8602B24-C2DD-1145-AED3-F932FC32D79D}"/>
              </a:ext>
            </a:extLst>
          </p:cNvPr>
          <p:cNvSpPr txBox="1"/>
          <p:nvPr/>
        </p:nvSpPr>
        <p:spPr>
          <a:xfrm>
            <a:off x="2820649" y="3361682"/>
            <a:ext cx="1224616" cy="60016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noProof="1" smtClean="0"/>
              <a:t>Promoción - vinculación con equipos SC y AZ</a:t>
            </a:r>
            <a:endParaRPr lang="en-US" sz="1100" b="1" noProof="1"/>
          </a:p>
        </p:txBody>
      </p:sp>
      <p:sp>
        <p:nvSpPr>
          <p:cNvPr id="26" name="TextBox 37">
            <a:extLst>
              <a:ext uri="{FF2B5EF4-FFF2-40B4-BE49-F238E27FC236}">
                <a16:creationId xmlns="" xmlns:a16="http://schemas.microsoft.com/office/drawing/2014/main" id="{882F901F-95E4-BD4E-B8BE-5CA199E27144}"/>
              </a:ext>
            </a:extLst>
          </p:cNvPr>
          <p:cNvSpPr txBox="1"/>
          <p:nvPr/>
        </p:nvSpPr>
        <p:spPr>
          <a:xfrm>
            <a:off x="4302319" y="3446320"/>
            <a:ext cx="1121600" cy="43088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noProof="1" smtClean="0"/>
              <a:t>Prevención universal</a:t>
            </a:r>
            <a:endParaRPr lang="en-US" sz="1100" b="1" noProof="1"/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A8A8E789-2105-A6BA-DF20-0417C4F38C10}"/>
              </a:ext>
            </a:extLst>
          </p:cNvPr>
          <p:cNvSpPr txBox="1"/>
          <p:nvPr/>
        </p:nvSpPr>
        <p:spPr>
          <a:xfrm>
            <a:off x="4121707" y="1256671"/>
            <a:ext cx="3726323" cy="800219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s-ES" sz="1400" b="1" dirty="0"/>
              <a:t>UNIDAD </a:t>
            </a:r>
            <a:r>
              <a:rPr lang="es-ES" sz="1400" b="1" dirty="0" smtClean="0"/>
              <a:t> </a:t>
            </a:r>
            <a:r>
              <a:rPr lang="es-ES" sz="1400" b="1" dirty="0"/>
              <a:t>DE </a:t>
            </a:r>
            <a:r>
              <a:rPr lang="es-ES" sz="1400" b="1" dirty="0" smtClean="0"/>
              <a:t>PREVENCIÓN </a:t>
            </a:r>
            <a:r>
              <a:rPr lang="es-ES" sz="1400" b="1" dirty="0"/>
              <a:t>DEL USO Y CONSUMO DE DROGAS</a:t>
            </a:r>
            <a:endParaRPr lang="es-EC" sz="1400" b="1" dirty="0"/>
          </a:p>
          <a:p>
            <a:pPr algn="r"/>
            <a:endParaRPr lang="en-US" b="1" noProof="1"/>
          </a:p>
        </p:txBody>
      </p:sp>
      <p:sp>
        <p:nvSpPr>
          <p:cNvPr id="38" name="Título 1">
            <a:extLst>
              <a:ext uri="{FF2B5EF4-FFF2-40B4-BE49-F238E27FC236}">
                <a16:creationId xmlns="" xmlns:a16="http://schemas.microsoft.com/office/drawing/2014/main" id="{450122A1-A228-5040-A8AD-49922E9A9B50}"/>
              </a:ext>
            </a:extLst>
          </p:cNvPr>
          <p:cNvSpPr txBox="1">
            <a:spLocks/>
          </p:cNvSpPr>
          <p:nvPr/>
        </p:nvSpPr>
        <p:spPr>
          <a:xfrm>
            <a:off x="1184215" y="233757"/>
            <a:ext cx="9144000" cy="7759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Art (…) </a:t>
            </a:r>
            <a:r>
              <a:rPr lang="es-ES" sz="3600" dirty="0"/>
              <a:t>.- </a:t>
            </a:r>
            <a:r>
              <a:rPr lang="es-ES" sz="3600" b="1" dirty="0"/>
              <a:t>De la Ejecución en el ámbito de la </a:t>
            </a: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</a:rPr>
              <a:t>promoción de la salud y la prevención integral</a:t>
            </a:r>
            <a:r>
              <a:rPr lang="es-ES" sz="3600" b="1" dirty="0"/>
              <a:t> del consumo de alcohol, tabaco y otras drogas</a:t>
            </a:r>
            <a:endParaRPr lang="es-EC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3" name="Diagrama 32"/>
          <p:cNvGraphicFramePr/>
          <p:nvPr>
            <p:extLst>
              <p:ext uri="{D42A27DB-BD31-4B8C-83A1-F6EECF244321}">
                <p14:modId xmlns:p14="http://schemas.microsoft.com/office/powerpoint/2010/main" val="1301844111"/>
              </p:ext>
            </p:extLst>
          </p:nvPr>
        </p:nvGraphicFramePr>
        <p:xfrm>
          <a:off x="3432957" y="2262658"/>
          <a:ext cx="5600640" cy="37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8" name="Imagen 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69629" y="1891120"/>
            <a:ext cx="360596" cy="833747"/>
          </a:xfrm>
          <a:prstGeom prst="rect">
            <a:avLst/>
          </a:prstGeom>
        </p:spPr>
      </p:pic>
      <p:sp>
        <p:nvSpPr>
          <p:cNvPr id="34" name="Shape">
            <a:extLst>
              <a:ext uri="{FF2B5EF4-FFF2-40B4-BE49-F238E27FC236}">
                <a16:creationId xmlns="" xmlns:a16="http://schemas.microsoft.com/office/drawing/2014/main" id="{50E5A952-0CF2-584A-97AA-711E9E70896C}"/>
              </a:ext>
            </a:extLst>
          </p:cNvPr>
          <p:cNvSpPr/>
          <p:nvPr/>
        </p:nvSpPr>
        <p:spPr>
          <a:xfrm>
            <a:off x="5699284" y="2951289"/>
            <a:ext cx="1374196" cy="1466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145" y="21600"/>
                </a:moveTo>
                <a:lnTo>
                  <a:pt x="15257" y="21600"/>
                </a:lnTo>
                <a:cubicBezTo>
                  <a:pt x="15592" y="18451"/>
                  <a:pt x="18288" y="15983"/>
                  <a:pt x="21600" y="15864"/>
                </a:cubicBezTo>
                <a:lnTo>
                  <a:pt x="21600" y="0"/>
                </a:lnTo>
                <a:lnTo>
                  <a:pt x="21600" y="0"/>
                </a:lnTo>
                <a:cubicBezTo>
                  <a:pt x="11258" y="0"/>
                  <a:pt x="2555" y="6791"/>
                  <a:pt x="0" y="16017"/>
                </a:cubicBezTo>
                <a:cubicBezTo>
                  <a:pt x="2748" y="16613"/>
                  <a:pt x="4845" y="18843"/>
                  <a:pt x="5145" y="2160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 b="1" noProof="1" smtClean="0"/>
          </a:p>
          <a:p>
            <a:pPr algn="ctr"/>
            <a:r>
              <a:rPr lang="en-US" sz="1100" b="1" noProof="1" smtClean="0"/>
              <a:t>Prevención  </a:t>
            </a:r>
          </a:p>
          <a:p>
            <a:pPr algn="ctr"/>
            <a:r>
              <a:rPr lang="en-US" sz="1100" b="1" noProof="1" smtClean="0"/>
              <a:t>Selectiva</a:t>
            </a:r>
          </a:p>
          <a:p>
            <a:pPr algn="ctr"/>
            <a:r>
              <a:rPr lang="en-US" sz="1100" b="1" noProof="1" smtClean="0"/>
              <a:t>en </a:t>
            </a:r>
            <a:r>
              <a:rPr lang="en-US" sz="1100" b="1" noProof="1" smtClean="0"/>
              <a:t>poblacion de riesgo/ vulnerabilidad </a:t>
            </a:r>
            <a:endParaRPr lang="en-US" sz="1100" b="1" noProof="1"/>
          </a:p>
        </p:txBody>
      </p:sp>
      <p:sp>
        <p:nvSpPr>
          <p:cNvPr id="35" name="Shape">
            <a:extLst>
              <a:ext uri="{FF2B5EF4-FFF2-40B4-BE49-F238E27FC236}">
                <a16:creationId xmlns="" xmlns:a16="http://schemas.microsoft.com/office/drawing/2014/main" id="{32AC351A-C48C-F44D-B4FB-E8E54B4848E9}"/>
              </a:ext>
            </a:extLst>
          </p:cNvPr>
          <p:cNvSpPr/>
          <p:nvPr/>
        </p:nvSpPr>
        <p:spPr>
          <a:xfrm>
            <a:off x="7296210" y="2959061"/>
            <a:ext cx="1490434" cy="1466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07" y="21600"/>
                </a:moveTo>
                <a:lnTo>
                  <a:pt x="16204" y="21600"/>
                </a:lnTo>
                <a:cubicBezTo>
                  <a:pt x="16504" y="18757"/>
                  <a:pt x="18726" y="16477"/>
                  <a:pt x="21600" y="15966"/>
                </a:cubicBezTo>
                <a:cubicBezTo>
                  <a:pt x="19026" y="6774"/>
                  <a:pt x="10333" y="0"/>
                  <a:pt x="0" y="0"/>
                </a:cubicBezTo>
                <a:lnTo>
                  <a:pt x="0" y="0"/>
                </a:lnTo>
                <a:lnTo>
                  <a:pt x="0" y="15898"/>
                </a:lnTo>
                <a:cubicBezTo>
                  <a:pt x="3121" y="16204"/>
                  <a:pt x="5590" y="18587"/>
                  <a:pt x="5907" y="2160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noProof="1" smtClean="0"/>
              <a:t>Prevención </a:t>
            </a:r>
          </a:p>
          <a:p>
            <a:pPr algn="ctr"/>
            <a:r>
              <a:rPr lang="en-US" sz="1100" b="1" noProof="1" smtClean="0"/>
              <a:t>Indicada </a:t>
            </a:r>
          </a:p>
          <a:p>
            <a:pPr algn="ctr"/>
            <a:r>
              <a:rPr lang="en-US" sz="1100" b="1" noProof="1" smtClean="0"/>
              <a:t>(asesoramiento orientación  y tratamiento breve)  </a:t>
            </a:r>
            <a:endParaRPr lang="en-US" sz="1100" b="1" noProof="1"/>
          </a:p>
        </p:txBody>
      </p:sp>
      <p:cxnSp>
        <p:nvCxnSpPr>
          <p:cNvPr id="21" name="Conector recto de flecha 20"/>
          <p:cNvCxnSpPr/>
          <p:nvPr/>
        </p:nvCxnSpPr>
        <p:spPr>
          <a:xfrm>
            <a:off x="8083567" y="4657184"/>
            <a:ext cx="0" cy="683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41">
            <a:extLst>
              <a:ext uri="{FF2B5EF4-FFF2-40B4-BE49-F238E27FC236}">
                <a16:creationId xmlns="" xmlns:a16="http://schemas.microsoft.com/office/drawing/2014/main" id="{A8A8E789-2105-A6BA-DF20-0417C4F38C10}"/>
              </a:ext>
            </a:extLst>
          </p:cNvPr>
          <p:cNvSpPr txBox="1"/>
          <p:nvPr/>
        </p:nvSpPr>
        <p:spPr>
          <a:xfrm>
            <a:off x="6487118" y="5421516"/>
            <a:ext cx="3028140" cy="800219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s-ES" sz="1400" dirty="0"/>
              <a:t>CENTROS </a:t>
            </a:r>
            <a:r>
              <a:rPr lang="es-ES" sz="1400" dirty="0" smtClean="0"/>
              <a:t>DE ATENCIÓN </a:t>
            </a:r>
            <a:r>
              <a:rPr lang="es-ES" sz="1400" dirty="0"/>
              <a:t>AMBULATORIA EN SALUD MENTAL (ACREDITADOS) </a:t>
            </a:r>
            <a:endParaRPr lang="es-EC" sz="1400" dirty="0"/>
          </a:p>
          <a:p>
            <a:pPr algn="r"/>
            <a:endParaRPr lang="en-US" b="1" noProof="1"/>
          </a:p>
        </p:txBody>
      </p:sp>
    </p:spTree>
    <p:extLst>
      <p:ext uri="{BB962C8B-B14F-4D97-AF65-F5344CB8AC3E}">
        <p14:creationId xmlns:p14="http://schemas.microsoft.com/office/powerpoint/2010/main" val="163338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500" b="1" dirty="0"/>
              <a:t>Art. (…)</a:t>
            </a:r>
            <a:r>
              <a:rPr lang="es-ES" sz="2500" dirty="0"/>
              <a:t>.- </a:t>
            </a:r>
            <a:r>
              <a:rPr lang="es-ES" sz="2500" b="1" dirty="0"/>
              <a:t>De la Ejecución en el ámbito del </a:t>
            </a:r>
            <a:r>
              <a:rPr lang="es-ES" sz="2500" b="1" dirty="0">
                <a:solidFill>
                  <a:schemeClr val="accent1">
                    <a:lumMod val="75000"/>
                  </a:schemeClr>
                </a:solidFill>
              </a:rPr>
              <a:t>diagnóstico y tratamiento a personas </a:t>
            </a:r>
            <a:r>
              <a:rPr lang="es-ES" sz="2500" b="1" dirty="0"/>
              <a:t>con consumo problemático de alcohol, tabaco y otras drogas</a:t>
            </a:r>
            <a:endParaRPr lang="es-EC" sz="2500" dirty="0"/>
          </a:p>
        </p:txBody>
      </p:sp>
      <p:sp>
        <p:nvSpPr>
          <p:cNvPr id="3" name="Shape">
            <a:extLst>
              <a:ext uri="{FF2B5EF4-FFF2-40B4-BE49-F238E27FC236}">
                <a16:creationId xmlns="" xmlns:a16="http://schemas.microsoft.com/office/drawing/2014/main" id="{50E5A952-0CF2-584A-97AA-711E9E70896C}"/>
              </a:ext>
            </a:extLst>
          </p:cNvPr>
          <p:cNvSpPr/>
          <p:nvPr/>
        </p:nvSpPr>
        <p:spPr>
          <a:xfrm>
            <a:off x="3525795" y="1920435"/>
            <a:ext cx="1731204" cy="1447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145" y="21600"/>
                </a:moveTo>
                <a:lnTo>
                  <a:pt x="15257" y="21600"/>
                </a:lnTo>
                <a:cubicBezTo>
                  <a:pt x="15592" y="18451"/>
                  <a:pt x="18288" y="15983"/>
                  <a:pt x="21600" y="15864"/>
                </a:cubicBezTo>
                <a:lnTo>
                  <a:pt x="21600" y="0"/>
                </a:lnTo>
                <a:lnTo>
                  <a:pt x="21600" y="0"/>
                </a:lnTo>
                <a:cubicBezTo>
                  <a:pt x="11258" y="0"/>
                  <a:pt x="2555" y="6791"/>
                  <a:pt x="0" y="16017"/>
                </a:cubicBezTo>
                <a:cubicBezTo>
                  <a:pt x="2748" y="16613"/>
                  <a:pt x="4845" y="18843"/>
                  <a:pt x="5145" y="2160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4" name="Shape">
            <a:extLst>
              <a:ext uri="{FF2B5EF4-FFF2-40B4-BE49-F238E27FC236}">
                <a16:creationId xmlns="" xmlns:a16="http://schemas.microsoft.com/office/drawing/2014/main" id="{32AC351A-C48C-F44D-B4FB-E8E54B4848E9}"/>
              </a:ext>
            </a:extLst>
          </p:cNvPr>
          <p:cNvSpPr/>
          <p:nvPr/>
        </p:nvSpPr>
        <p:spPr>
          <a:xfrm>
            <a:off x="5397517" y="1920435"/>
            <a:ext cx="1604645" cy="1447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07" y="21600"/>
                </a:moveTo>
                <a:lnTo>
                  <a:pt x="16204" y="21600"/>
                </a:lnTo>
                <a:cubicBezTo>
                  <a:pt x="16504" y="18757"/>
                  <a:pt x="18726" y="16477"/>
                  <a:pt x="21600" y="15966"/>
                </a:cubicBezTo>
                <a:cubicBezTo>
                  <a:pt x="19026" y="6774"/>
                  <a:pt x="10333" y="0"/>
                  <a:pt x="0" y="0"/>
                </a:cubicBezTo>
                <a:lnTo>
                  <a:pt x="0" y="0"/>
                </a:lnTo>
                <a:lnTo>
                  <a:pt x="0" y="15898"/>
                </a:lnTo>
                <a:cubicBezTo>
                  <a:pt x="3121" y="16204"/>
                  <a:pt x="5590" y="18587"/>
                  <a:pt x="5907" y="2160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6" name="TextBox 38">
            <a:extLst>
              <a:ext uri="{FF2B5EF4-FFF2-40B4-BE49-F238E27FC236}">
                <a16:creationId xmlns="" xmlns:a16="http://schemas.microsoft.com/office/drawing/2014/main" id="{30370D89-8618-8B4A-B4B8-6B5CB23257F2}"/>
              </a:ext>
            </a:extLst>
          </p:cNvPr>
          <p:cNvSpPr txBox="1"/>
          <p:nvPr/>
        </p:nvSpPr>
        <p:spPr>
          <a:xfrm>
            <a:off x="5397517" y="2340080"/>
            <a:ext cx="1239551" cy="769441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noProof="1" smtClean="0"/>
              <a:t>Tratamiento en factores de riesgo, asesoria y orientación </a:t>
            </a:r>
            <a:endParaRPr lang="en-US" sz="1100" b="1" noProof="1"/>
          </a:p>
        </p:txBody>
      </p:sp>
      <p:sp>
        <p:nvSpPr>
          <p:cNvPr id="7" name="Shape">
            <a:extLst>
              <a:ext uri="{FF2B5EF4-FFF2-40B4-BE49-F238E27FC236}">
                <a16:creationId xmlns="" xmlns:a16="http://schemas.microsoft.com/office/drawing/2014/main" id="{904165F6-45E7-4E41-BC2E-6E94CA874FE9}"/>
              </a:ext>
            </a:extLst>
          </p:cNvPr>
          <p:cNvSpPr/>
          <p:nvPr/>
        </p:nvSpPr>
        <p:spPr>
          <a:xfrm>
            <a:off x="3525795" y="4092957"/>
            <a:ext cx="1723221" cy="1447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203" y="0"/>
                </a:moveTo>
                <a:lnTo>
                  <a:pt x="5085" y="0"/>
                </a:lnTo>
                <a:cubicBezTo>
                  <a:pt x="4961" y="2911"/>
                  <a:pt x="2835" y="5311"/>
                  <a:pt x="0" y="5974"/>
                </a:cubicBezTo>
                <a:cubicBezTo>
                  <a:pt x="2693" y="14996"/>
                  <a:pt x="11340" y="21600"/>
                  <a:pt x="21600" y="21600"/>
                </a:cubicBezTo>
                <a:lnTo>
                  <a:pt x="21600" y="21600"/>
                </a:lnTo>
                <a:lnTo>
                  <a:pt x="21600" y="6145"/>
                </a:lnTo>
                <a:cubicBezTo>
                  <a:pt x="18145" y="6026"/>
                  <a:pt x="15345" y="3336"/>
                  <a:pt x="1520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8" name="Shape">
            <a:extLst>
              <a:ext uri="{FF2B5EF4-FFF2-40B4-BE49-F238E27FC236}">
                <a16:creationId xmlns="" xmlns:a16="http://schemas.microsoft.com/office/drawing/2014/main" id="{28E634BE-EB78-914C-ADE9-C130D7ABA1C7}"/>
              </a:ext>
            </a:extLst>
          </p:cNvPr>
          <p:cNvSpPr/>
          <p:nvPr/>
        </p:nvSpPr>
        <p:spPr>
          <a:xfrm>
            <a:off x="5405499" y="4092956"/>
            <a:ext cx="1596663" cy="1447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102" y="0"/>
                </a:moveTo>
                <a:lnTo>
                  <a:pt x="5976" y="0"/>
                </a:lnTo>
                <a:cubicBezTo>
                  <a:pt x="5852" y="3200"/>
                  <a:pt x="3281" y="5804"/>
                  <a:pt x="0" y="6128"/>
                </a:cubicBezTo>
                <a:lnTo>
                  <a:pt x="0" y="21600"/>
                </a:lnTo>
                <a:lnTo>
                  <a:pt x="0" y="21600"/>
                </a:lnTo>
                <a:cubicBezTo>
                  <a:pt x="10233" y="21600"/>
                  <a:pt x="18869" y="15030"/>
                  <a:pt x="21600" y="6060"/>
                </a:cubicBezTo>
                <a:cubicBezTo>
                  <a:pt x="18567" y="5549"/>
                  <a:pt x="16227" y="3047"/>
                  <a:pt x="16102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9" name="TextBox 40">
            <a:extLst>
              <a:ext uri="{FF2B5EF4-FFF2-40B4-BE49-F238E27FC236}">
                <a16:creationId xmlns="" xmlns:a16="http://schemas.microsoft.com/office/drawing/2014/main" id="{8298852B-4A1C-114E-B8C6-6A21498F140C}"/>
              </a:ext>
            </a:extLst>
          </p:cNvPr>
          <p:cNvSpPr txBox="1"/>
          <p:nvPr/>
        </p:nvSpPr>
        <p:spPr>
          <a:xfrm>
            <a:off x="4017448" y="2558831"/>
            <a:ext cx="1334405" cy="261610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noProof="1" smtClean="0"/>
              <a:t>Diagnóstico</a:t>
            </a:r>
            <a:endParaRPr lang="en-US" sz="1100" b="1" noProof="1"/>
          </a:p>
        </p:txBody>
      </p:sp>
      <p:sp>
        <p:nvSpPr>
          <p:cNvPr id="11" name="TextBox 41">
            <a:extLst>
              <a:ext uri="{FF2B5EF4-FFF2-40B4-BE49-F238E27FC236}">
                <a16:creationId xmlns="" xmlns:a16="http://schemas.microsoft.com/office/drawing/2014/main" id="{A8A8E789-2105-A6BA-DF20-0417C4F38C10}"/>
              </a:ext>
            </a:extLst>
          </p:cNvPr>
          <p:cNvSpPr txBox="1"/>
          <p:nvPr/>
        </p:nvSpPr>
        <p:spPr>
          <a:xfrm>
            <a:off x="3643912" y="1380501"/>
            <a:ext cx="3726323" cy="800219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s-ES" sz="1400" b="1" dirty="0"/>
              <a:t>UNIDAD </a:t>
            </a:r>
            <a:r>
              <a:rPr lang="es-ES" sz="1400" b="1" dirty="0" smtClean="0"/>
              <a:t>DE PREVENCIÓN </a:t>
            </a:r>
            <a:r>
              <a:rPr lang="es-ES" sz="1400" b="1" dirty="0"/>
              <a:t>DEL USO Y CONSUMO DE DROGAS</a:t>
            </a:r>
            <a:endParaRPr lang="es-EC" sz="1400" b="1" dirty="0"/>
          </a:p>
          <a:p>
            <a:pPr algn="r"/>
            <a:endParaRPr lang="en-US" b="1" noProof="1"/>
          </a:p>
        </p:txBody>
      </p:sp>
      <p:sp>
        <p:nvSpPr>
          <p:cNvPr id="12" name="TextBox 41">
            <a:extLst>
              <a:ext uri="{FF2B5EF4-FFF2-40B4-BE49-F238E27FC236}">
                <a16:creationId xmlns="" xmlns:a16="http://schemas.microsoft.com/office/drawing/2014/main" id="{A8A8E789-2105-A6BA-DF20-0417C4F38C10}"/>
              </a:ext>
            </a:extLst>
          </p:cNvPr>
          <p:cNvSpPr txBox="1"/>
          <p:nvPr/>
        </p:nvSpPr>
        <p:spPr>
          <a:xfrm>
            <a:off x="3766342" y="3392709"/>
            <a:ext cx="3028140" cy="1015663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s-ES" sz="1400" dirty="0"/>
              <a:t>CENTROS </a:t>
            </a:r>
            <a:r>
              <a:rPr lang="es-ES" sz="1400" dirty="0" smtClean="0"/>
              <a:t>DE ATENCIÓN </a:t>
            </a:r>
            <a:r>
              <a:rPr lang="es-ES" sz="1400" dirty="0"/>
              <a:t>AMBULATORIA EN SALUD MENTAL (ACREDITADOS) </a:t>
            </a:r>
            <a:r>
              <a:rPr lang="es-ES" sz="1400" dirty="0" smtClean="0"/>
              <a:t>– UMS</a:t>
            </a:r>
            <a:endParaRPr lang="es-EC" sz="1400" dirty="0"/>
          </a:p>
          <a:p>
            <a:pPr algn="r"/>
            <a:endParaRPr lang="en-US" b="1" noProof="1"/>
          </a:p>
        </p:txBody>
      </p:sp>
      <p:sp>
        <p:nvSpPr>
          <p:cNvPr id="13" name="TextBox 38">
            <a:extLst>
              <a:ext uri="{FF2B5EF4-FFF2-40B4-BE49-F238E27FC236}">
                <a16:creationId xmlns="" xmlns:a16="http://schemas.microsoft.com/office/drawing/2014/main" id="{30370D89-8618-8B4A-B4B8-6B5CB23257F2}"/>
              </a:ext>
            </a:extLst>
          </p:cNvPr>
          <p:cNvSpPr txBox="1"/>
          <p:nvPr/>
        </p:nvSpPr>
        <p:spPr>
          <a:xfrm>
            <a:off x="3883766" y="4347168"/>
            <a:ext cx="1239551" cy="93871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noProof="1" smtClean="0"/>
              <a:t>Tratamiento  en consumo problematico/ habitual  – atención especializada USM </a:t>
            </a:r>
            <a:endParaRPr lang="en-US" sz="1100" b="1" noProof="1"/>
          </a:p>
        </p:txBody>
      </p:sp>
      <p:sp>
        <p:nvSpPr>
          <p:cNvPr id="14" name="TextBox 38">
            <a:extLst>
              <a:ext uri="{FF2B5EF4-FFF2-40B4-BE49-F238E27FC236}">
                <a16:creationId xmlns="" xmlns:a16="http://schemas.microsoft.com/office/drawing/2014/main" id="{30370D89-8618-8B4A-B4B8-6B5CB23257F2}"/>
              </a:ext>
            </a:extLst>
          </p:cNvPr>
          <p:cNvSpPr txBox="1"/>
          <p:nvPr/>
        </p:nvSpPr>
        <p:spPr>
          <a:xfrm>
            <a:off x="5384186" y="4345935"/>
            <a:ext cx="1239551" cy="11079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noProof="1" smtClean="0"/>
              <a:t>Tratamiento  en consumo problematico – referencia MSP / prestación de servicios </a:t>
            </a:r>
            <a:endParaRPr lang="en-US" sz="1100" b="1" noProof="1"/>
          </a:p>
        </p:txBody>
      </p:sp>
    </p:spTree>
    <p:extLst>
      <p:ext uri="{BB962C8B-B14F-4D97-AF65-F5344CB8AC3E}">
        <p14:creationId xmlns:p14="http://schemas.microsoft.com/office/powerpoint/2010/main" val="77545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631092" y="1472705"/>
            <a:ext cx="8180173" cy="3939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SECCIÓN </a:t>
            </a:r>
            <a:r>
              <a:rPr lang="es-ES" sz="26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s-EC" sz="2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 COMPONENTE PÚBLICO DE LA RED METROPOLITANA PARA LA PREVENCIÓN INTEGRAL Y ATENCIÓN DEL FENÓMENO BIOPSICOSOCIAL Y ECONÓMICO DEL USO Y CONSUMO DE ALCOHOL, TABACO Y OTRAS DROGAS</a:t>
            </a:r>
            <a:endParaRPr lang="es-EC" sz="2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449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="" xmlns:a16="http://schemas.microsoft.com/office/drawing/2014/main" id="{D413C531-8324-48AF-89EE-D02EA848D56B}"/>
              </a:ext>
            </a:extLst>
          </p:cNvPr>
          <p:cNvSpPr/>
          <p:nvPr/>
        </p:nvSpPr>
        <p:spPr>
          <a:xfrm>
            <a:off x="6104011" y="796020"/>
            <a:ext cx="1825480" cy="2679849"/>
          </a:xfrm>
          <a:custGeom>
            <a:avLst/>
            <a:gdLst>
              <a:gd name="connsiteX0" fmla="*/ 1021317 w 2042665"/>
              <a:gd name="connsiteY0" fmla="*/ 1 h 2971003"/>
              <a:gd name="connsiteX1" fmla="*/ 1743669 w 2042665"/>
              <a:gd name="connsiteY1" fmla="*/ 298998 h 2971003"/>
              <a:gd name="connsiteX2" fmla="*/ 2042665 w 2042665"/>
              <a:gd name="connsiteY2" fmla="*/ 1021349 h 2971003"/>
              <a:gd name="connsiteX3" fmla="*/ 1743650 w 2042665"/>
              <a:gd name="connsiteY3" fmla="*/ 1743760 h 2971003"/>
              <a:gd name="connsiteX4" fmla="*/ 1021323 w 2042665"/>
              <a:gd name="connsiteY4" fmla="*/ 2042692 h 2971003"/>
              <a:gd name="connsiteX5" fmla="*/ 1019440 w 2042665"/>
              <a:gd name="connsiteY5" fmla="*/ 2042644 h 2971003"/>
              <a:gd name="connsiteX6" fmla="*/ 887607 w 2042665"/>
              <a:gd name="connsiteY6" fmla="*/ 2109556 h 2971003"/>
              <a:gd name="connsiteX7" fmla="*/ 857872 w 2042665"/>
              <a:gd name="connsiteY7" fmla="*/ 2206143 h 2971003"/>
              <a:gd name="connsiteX8" fmla="*/ 857913 w 2042665"/>
              <a:gd name="connsiteY8" fmla="*/ 2778057 h 2971003"/>
              <a:gd name="connsiteX9" fmla="*/ 895053 w 2042665"/>
              <a:gd name="connsiteY9" fmla="*/ 2815196 h 2971003"/>
              <a:gd name="connsiteX10" fmla="*/ 917292 w 2042665"/>
              <a:gd name="connsiteY10" fmla="*/ 2815242 h 2971003"/>
              <a:gd name="connsiteX11" fmla="*/ 939581 w 2042665"/>
              <a:gd name="connsiteY11" fmla="*/ 2867233 h 2971003"/>
              <a:gd name="connsiteX12" fmla="*/ 844881 w 2042665"/>
              <a:gd name="connsiteY12" fmla="*/ 2961933 h 2971003"/>
              <a:gd name="connsiteX13" fmla="*/ 802203 w 2042665"/>
              <a:gd name="connsiteY13" fmla="*/ 2961974 h 2971003"/>
              <a:gd name="connsiteX14" fmla="*/ 707421 w 2042665"/>
              <a:gd name="connsiteY14" fmla="*/ 2867193 h 2971003"/>
              <a:gd name="connsiteX15" fmla="*/ 729695 w 2042665"/>
              <a:gd name="connsiteY15" fmla="*/ 2815208 h 2971003"/>
              <a:gd name="connsiteX16" fmla="*/ 766824 w 2042665"/>
              <a:gd name="connsiteY16" fmla="*/ 2778079 h 2971003"/>
              <a:gd name="connsiteX17" fmla="*/ 766913 w 2042665"/>
              <a:gd name="connsiteY17" fmla="*/ 2207966 h 2971003"/>
              <a:gd name="connsiteX18" fmla="*/ 821694 w 2042665"/>
              <a:gd name="connsiteY18" fmla="*/ 2045479 h 2971003"/>
              <a:gd name="connsiteX19" fmla="*/ 1020371 w 2042665"/>
              <a:gd name="connsiteY19" fmla="*/ 1950794 h 2971003"/>
              <a:gd name="connsiteX20" fmla="*/ 1022254 w 2042665"/>
              <a:gd name="connsiteY20" fmla="*/ 1950842 h 2971003"/>
              <a:gd name="connsiteX21" fmla="*/ 1678655 w 2042665"/>
              <a:gd name="connsiteY21" fmla="*/ 1678765 h 2971003"/>
              <a:gd name="connsiteX22" fmla="*/ 1949870 w 2042665"/>
              <a:gd name="connsiteY22" fmla="*/ 974944 h 2971003"/>
              <a:gd name="connsiteX23" fmla="*/ 1693576 w 2042665"/>
              <a:gd name="connsiteY23" fmla="*/ 380734 h 2971003"/>
              <a:gd name="connsiteX24" fmla="*/ 971178 w 2042665"/>
              <a:gd name="connsiteY24" fmla="*/ 94707 h 2971003"/>
              <a:gd name="connsiteX25" fmla="*/ 399216 w 2042665"/>
              <a:gd name="connsiteY25" fmla="*/ 332410 h 2971003"/>
              <a:gd name="connsiteX26" fmla="*/ 91872 w 2042665"/>
              <a:gd name="connsiteY26" fmla="*/ 1022295 h 2971003"/>
              <a:gd name="connsiteX27" fmla="*/ 31572 w 2042665"/>
              <a:gd name="connsiteY27" fmla="*/ 1065957 h 2971003"/>
              <a:gd name="connsiteX28" fmla="*/ 1 w 2042665"/>
              <a:gd name="connsiteY28" fmla="*/ 1019534 h 2971003"/>
              <a:gd name="connsiteX29" fmla="*/ 298906 w 2042665"/>
              <a:gd name="connsiteY29" fmla="*/ 299016 h 2971003"/>
              <a:gd name="connsiteX30" fmla="*/ 1021317 w 2042665"/>
              <a:gd name="connsiteY30" fmla="*/ 1 h 2971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042665" h="2971003">
                <a:moveTo>
                  <a:pt x="1021317" y="1"/>
                </a:moveTo>
                <a:cubicBezTo>
                  <a:pt x="1294345" y="26"/>
                  <a:pt x="1550541" y="105870"/>
                  <a:pt x="1743669" y="298998"/>
                </a:cubicBezTo>
                <a:cubicBezTo>
                  <a:pt x="1936796" y="492125"/>
                  <a:pt x="2042640" y="748321"/>
                  <a:pt x="2042665" y="1021349"/>
                </a:cubicBezTo>
                <a:cubicBezTo>
                  <a:pt x="2042616" y="1294303"/>
                  <a:pt x="1936805" y="1550605"/>
                  <a:pt x="1743650" y="1743760"/>
                </a:cubicBezTo>
                <a:cubicBezTo>
                  <a:pt x="1550579" y="1936831"/>
                  <a:pt x="1294351" y="2042717"/>
                  <a:pt x="1021323" y="2042692"/>
                </a:cubicBezTo>
                <a:lnTo>
                  <a:pt x="1019440" y="2042644"/>
                </a:lnTo>
                <a:cubicBezTo>
                  <a:pt x="967484" y="2042752"/>
                  <a:pt x="919165" y="2066856"/>
                  <a:pt x="887607" y="2109556"/>
                </a:cubicBezTo>
                <a:cubicBezTo>
                  <a:pt x="867124" y="2137466"/>
                  <a:pt x="857956" y="2170850"/>
                  <a:pt x="857872" y="2206143"/>
                </a:cubicBezTo>
                <a:lnTo>
                  <a:pt x="857913" y="2778057"/>
                </a:lnTo>
                <a:cubicBezTo>
                  <a:pt x="857827" y="2798496"/>
                  <a:pt x="874540" y="2815209"/>
                  <a:pt x="895053" y="2815196"/>
                </a:cubicBezTo>
                <a:lnTo>
                  <a:pt x="917292" y="2815242"/>
                </a:lnTo>
                <a:cubicBezTo>
                  <a:pt x="945116" y="2815198"/>
                  <a:pt x="959105" y="2847709"/>
                  <a:pt x="939581" y="2867233"/>
                </a:cubicBezTo>
                <a:lnTo>
                  <a:pt x="844881" y="2961933"/>
                </a:lnTo>
                <a:cubicBezTo>
                  <a:pt x="832782" y="2974032"/>
                  <a:pt x="814236" y="2974008"/>
                  <a:pt x="802203" y="2961974"/>
                </a:cubicBezTo>
                <a:lnTo>
                  <a:pt x="707421" y="2867193"/>
                </a:lnTo>
                <a:cubicBezTo>
                  <a:pt x="688851" y="2848623"/>
                  <a:pt x="701870" y="2815252"/>
                  <a:pt x="729695" y="2815208"/>
                </a:cubicBezTo>
                <a:cubicBezTo>
                  <a:pt x="750208" y="2815196"/>
                  <a:pt x="766895" y="2798509"/>
                  <a:pt x="766824" y="2778079"/>
                </a:cubicBezTo>
                <a:lnTo>
                  <a:pt x="766913" y="2207966"/>
                </a:lnTo>
                <a:cubicBezTo>
                  <a:pt x="766904" y="2148550"/>
                  <a:pt x="785416" y="2090968"/>
                  <a:pt x="821694" y="2045479"/>
                </a:cubicBezTo>
                <a:cubicBezTo>
                  <a:pt x="869966" y="1984282"/>
                  <a:pt x="942409" y="1950762"/>
                  <a:pt x="1020371" y="1950794"/>
                </a:cubicBezTo>
                <a:cubicBezTo>
                  <a:pt x="1020371" y="1950794"/>
                  <a:pt x="1022254" y="1950842"/>
                  <a:pt x="1022254" y="1950842"/>
                </a:cubicBezTo>
                <a:cubicBezTo>
                  <a:pt x="1269193" y="1950810"/>
                  <a:pt x="1503189" y="1854231"/>
                  <a:pt x="1678655" y="1678765"/>
                </a:cubicBezTo>
                <a:cubicBezTo>
                  <a:pt x="1865302" y="1492118"/>
                  <a:pt x="1962822" y="1240542"/>
                  <a:pt x="1949870" y="974944"/>
                </a:cubicBezTo>
                <a:cubicBezTo>
                  <a:pt x="1938650" y="753966"/>
                  <a:pt x="1846700" y="541368"/>
                  <a:pt x="1693576" y="380734"/>
                </a:cubicBezTo>
                <a:cubicBezTo>
                  <a:pt x="1504119" y="183935"/>
                  <a:pt x="1245095" y="80770"/>
                  <a:pt x="971178" y="94707"/>
                </a:cubicBezTo>
                <a:cubicBezTo>
                  <a:pt x="759429" y="105900"/>
                  <a:pt x="556078" y="190404"/>
                  <a:pt x="399216" y="332410"/>
                </a:cubicBezTo>
                <a:cubicBezTo>
                  <a:pt x="201449" y="511607"/>
                  <a:pt x="91854" y="758619"/>
                  <a:pt x="91872" y="1022295"/>
                </a:cubicBezTo>
                <a:cubicBezTo>
                  <a:pt x="91876" y="1052003"/>
                  <a:pt x="63096" y="1075287"/>
                  <a:pt x="31572" y="1065957"/>
                </a:cubicBezTo>
                <a:cubicBezTo>
                  <a:pt x="12956" y="1060357"/>
                  <a:pt x="-38" y="1041856"/>
                  <a:pt x="1" y="1019534"/>
                </a:cubicBezTo>
                <a:cubicBezTo>
                  <a:pt x="24" y="748389"/>
                  <a:pt x="105835" y="492087"/>
                  <a:pt x="298906" y="299016"/>
                </a:cubicBezTo>
                <a:cubicBezTo>
                  <a:pt x="492061" y="105861"/>
                  <a:pt x="748289" y="-24"/>
                  <a:pt x="1021317" y="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endParaRPr lang="en-US" sz="2250">
              <a:solidFill>
                <a:srgbClr val="FFFFFF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="" xmlns:a16="http://schemas.microsoft.com/office/drawing/2014/main" id="{F14B6189-DF86-430B-98C7-23C487FBBB7B}"/>
              </a:ext>
            </a:extLst>
          </p:cNvPr>
          <p:cNvSpPr/>
          <p:nvPr/>
        </p:nvSpPr>
        <p:spPr>
          <a:xfrm>
            <a:off x="4302575" y="799534"/>
            <a:ext cx="2646823" cy="1842513"/>
          </a:xfrm>
          <a:custGeom>
            <a:avLst/>
            <a:gdLst>
              <a:gd name="connsiteX0" fmla="*/ 1021333 w 2961726"/>
              <a:gd name="connsiteY0" fmla="*/ 0 h 2042695"/>
              <a:gd name="connsiteX1" fmla="*/ 1743811 w 2961726"/>
              <a:gd name="connsiteY1" fmla="*/ 298969 h 2042695"/>
              <a:gd name="connsiteX2" fmla="*/ 2042696 w 2961726"/>
              <a:gd name="connsiteY2" fmla="*/ 1021362 h 2042695"/>
              <a:gd name="connsiteX3" fmla="*/ 2041848 w 2961726"/>
              <a:gd name="connsiteY3" fmla="*/ 1053857 h 2042695"/>
              <a:gd name="connsiteX4" fmla="*/ 2085420 w 2961726"/>
              <a:gd name="connsiteY4" fmla="*/ 1166161 h 2042695"/>
              <a:gd name="connsiteX5" fmla="*/ 2200562 w 2961726"/>
              <a:gd name="connsiteY5" fmla="*/ 1214472 h 2042695"/>
              <a:gd name="connsiteX6" fmla="*/ 2768851 w 2961726"/>
              <a:gd name="connsiteY6" fmla="*/ 1214476 h 2042695"/>
              <a:gd name="connsiteX7" fmla="*/ 2805995 w 2961726"/>
              <a:gd name="connsiteY7" fmla="*/ 1177331 h 2042695"/>
              <a:gd name="connsiteX8" fmla="*/ 2805998 w 2961726"/>
              <a:gd name="connsiteY8" fmla="*/ 1166219 h 2042695"/>
              <a:gd name="connsiteX9" fmla="*/ 2857956 w 2961726"/>
              <a:gd name="connsiteY9" fmla="*/ 1143888 h 2042695"/>
              <a:gd name="connsiteX10" fmla="*/ 2952643 w 2961726"/>
              <a:gd name="connsiteY10" fmla="*/ 1238576 h 2042695"/>
              <a:gd name="connsiteX11" fmla="*/ 2952671 w 2961726"/>
              <a:gd name="connsiteY11" fmla="*/ 1281305 h 2042695"/>
              <a:gd name="connsiteX12" fmla="*/ 2857981 w 2961726"/>
              <a:gd name="connsiteY12" fmla="*/ 1375995 h 2042695"/>
              <a:gd name="connsiteX13" fmla="*/ 2806020 w 2961726"/>
              <a:gd name="connsiteY13" fmla="*/ 1353720 h 2042695"/>
              <a:gd name="connsiteX14" fmla="*/ 2806022 w 2961726"/>
              <a:gd name="connsiteY14" fmla="*/ 1342608 h 2042695"/>
              <a:gd name="connsiteX15" fmla="*/ 2768820 w 2961726"/>
              <a:gd name="connsiteY15" fmla="*/ 1305406 h 2042695"/>
              <a:gd name="connsiteX16" fmla="*/ 2200616 w 2961726"/>
              <a:gd name="connsiteY16" fmla="*/ 1305486 h 2042695"/>
              <a:gd name="connsiteX17" fmla="*/ 2019516 w 2961726"/>
              <a:gd name="connsiteY17" fmla="*/ 1228362 h 2042695"/>
              <a:gd name="connsiteX18" fmla="*/ 1949884 w 2961726"/>
              <a:gd name="connsiteY18" fmla="*/ 1049198 h 2042695"/>
              <a:gd name="connsiteX19" fmla="*/ 1949830 w 2961726"/>
              <a:gd name="connsiteY19" fmla="*/ 1019457 h 2042695"/>
              <a:gd name="connsiteX20" fmla="*/ 1677882 w 2961726"/>
              <a:gd name="connsiteY20" fmla="*/ 363047 h 2042695"/>
              <a:gd name="connsiteX21" fmla="*/ 974028 w 2961726"/>
              <a:gd name="connsiteY21" fmla="*/ 91913 h 2042695"/>
              <a:gd name="connsiteX22" fmla="*/ 379758 w 2961726"/>
              <a:gd name="connsiteY22" fmla="*/ 348170 h 2042695"/>
              <a:gd name="connsiteX23" fmla="*/ 93843 w 2961726"/>
              <a:gd name="connsiteY23" fmla="*/ 1070573 h 2042695"/>
              <a:gd name="connsiteX24" fmla="*/ 331450 w 2961726"/>
              <a:gd name="connsiteY24" fmla="*/ 1642482 h 2042695"/>
              <a:gd name="connsiteX25" fmla="*/ 1021334 w 2961726"/>
              <a:gd name="connsiteY25" fmla="*/ 1949805 h 2042695"/>
              <a:gd name="connsiteX26" fmla="*/ 1066868 w 2961726"/>
              <a:gd name="connsiteY26" fmla="*/ 1995339 h 2042695"/>
              <a:gd name="connsiteX27" fmla="*/ 1021363 w 2961726"/>
              <a:gd name="connsiteY27" fmla="*/ 2042695 h 2042695"/>
              <a:gd name="connsiteX28" fmla="*/ 299043 w 2961726"/>
              <a:gd name="connsiteY28" fmla="*/ 1743737 h 2042695"/>
              <a:gd name="connsiteX29" fmla="*/ 0 w 2961726"/>
              <a:gd name="connsiteY29" fmla="*/ 1021333 h 2042695"/>
              <a:gd name="connsiteX30" fmla="*/ 298987 w 2961726"/>
              <a:gd name="connsiteY30" fmla="*/ 298987 h 2042695"/>
              <a:gd name="connsiteX31" fmla="*/ 1021333 w 2961726"/>
              <a:gd name="connsiteY31" fmla="*/ 0 h 2042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61726" h="2042695">
                <a:moveTo>
                  <a:pt x="1021333" y="0"/>
                </a:moveTo>
                <a:cubicBezTo>
                  <a:pt x="1294366" y="4"/>
                  <a:pt x="1550648" y="105807"/>
                  <a:pt x="1743811" y="298969"/>
                </a:cubicBezTo>
                <a:cubicBezTo>
                  <a:pt x="1936889" y="492047"/>
                  <a:pt x="2042692" y="748330"/>
                  <a:pt x="2042696" y="1021362"/>
                </a:cubicBezTo>
                <a:cubicBezTo>
                  <a:pt x="2042694" y="1032475"/>
                  <a:pt x="2041766" y="1042661"/>
                  <a:pt x="2041848" y="1053857"/>
                </a:cubicBezTo>
                <a:cubicBezTo>
                  <a:pt x="2040865" y="1095576"/>
                  <a:pt x="2056660" y="1135500"/>
                  <a:pt x="2085420" y="1166161"/>
                </a:cubicBezTo>
                <a:cubicBezTo>
                  <a:pt x="2116057" y="1196798"/>
                  <a:pt x="2155956" y="1214469"/>
                  <a:pt x="2200562" y="1214472"/>
                </a:cubicBezTo>
                <a:lnTo>
                  <a:pt x="2768851" y="1214476"/>
                </a:lnTo>
                <a:cubicBezTo>
                  <a:pt x="2789272" y="1214424"/>
                  <a:pt x="2805943" y="1197752"/>
                  <a:pt x="2805995" y="1177331"/>
                </a:cubicBezTo>
                <a:lnTo>
                  <a:pt x="2805998" y="1166219"/>
                </a:lnTo>
                <a:cubicBezTo>
                  <a:pt x="2805992" y="1138282"/>
                  <a:pt x="2838429" y="1124361"/>
                  <a:pt x="2857956" y="1143888"/>
                </a:cubicBezTo>
                <a:lnTo>
                  <a:pt x="2952643" y="1238576"/>
                </a:lnTo>
                <a:cubicBezTo>
                  <a:pt x="2964763" y="1250696"/>
                  <a:pt x="2964735" y="1269240"/>
                  <a:pt x="2952671" y="1281305"/>
                </a:cubicBezTo>
                <a:lnTo>
                  <a:pt x="2857981" y="1375995"/>
                </a:lnTo>
                <a:cubicBezTo>
                  <a:pt x="2839409" y="1394567"/>
                  <a:pt x="2805942" y="1381574"/>
                  <a:pt x="2806020" y="1353720"/>
                </a:cubicBezTo>
                <a:lnTo>
                  <a:pt x="2806022" y="1342608"/>
                </a:lnTo>
                <a:cubicBezTo>
                  <a:pt x="2805917" y="1322176"/>
                  <a:pt x="2789252" y="1305511"/>
                  <a:pt x="2768820" y="1305406"/>
                </a:cubicBezTo>
                <a:lnTo>
                  <a:pt x="2200616" y="1305486"/>
                </a:lnTo>
                <a:cubicBezTo>
                  <a:pt x="2132776" y="1304478"/>
                  <a:pt x="2066877" y="1277625"/>
                  <a:pt x="2019516" y="1228362"/>
                </a:cubicBezTo>
                <a:cubicBezTo>
                  <a:pt x="1972239" y="1179184"/>
                  <a:pt x="1948006" y="1116052"/>
                  <a:pt x="1949884" y="1049198"/>
                </a:cubicBezTo>
                <a:cubicBezTo>
                  <a:pt x="1949009" y="1038963"/>
                  <a:pt x="1949937" y="1028777"/>
                  <a:pt x="1949830" y="1019457"/>
                </a:cubicBezTo>
                <a:cubicBezTo>
                  <a:pt x="1949856" y="772485"/>
                  <a:pt x="1853369" y="538534"/>
                  <a:pt x="1677882" y="363047"/>
                </a:cubicBezTo>
                <a:cubicBezTo>
                  <a:pt x="1491200" y="176365"/>
                  <a:pt x="1239570" y="78871"/>
                  <a:pt x="974028" y="91913"/>
                </a:cubicBezTo>
                <a:cubicBezTo>
                  <a:pt x="753031" y="102998"/>
                  <a:pt x="540376" y="194959"/>
                  <a:pt x="379758" y="348170"/>
                </a:cubicBezTo>
                <a:cubicBezTo>
                  <a:pt x="182946" y="537575"/>
                  <a:pt x="79925" y="796641"/>
                  <a:pt x="93843" y="1070573"/>
                </a:cubicBezTo>
                <a:cubicBezTo>
                  <a:pt x="104949" y="1282172"/>
                  <a:pt x="189428" y="1485544"/>
                  <a:pt x="331450" y="1642482"/>
                </a:cubicBezTo>
                <a:cubicBezTo>
                  <a:pt x="510697" y="1840301"/>
                  <a:pt x="757694" y="1949834"/>
                  <a:pt x="1021334" y="1949805"/>
                </a:cubicBezTo>
                <a:cubicBezTo>
                  <a:pt x="1046469" y="1948909"/>
                  <a:pt x="1066922" y="1969362"/>
                  <a:pt x="1066868" y="1995339"/>
                </a:cubicBezTo>
                <a:cubicBezTo>
                  <a:pt x="1067765" y="2020365"/>
                  <a:pt x="1046414" y="2041716"/>
                  <a:pt x="1021363" y="2042695"/>
                </a:cubicBezTo>
                <a:cubicBezTo>
                  <a:pt x="748404" y="2042618"/>
                  <a:pt x="492121" y="1936815"/>
                  <a:pt x="299043" y="1743737"/>
                </a:cubicBezTo>
                <a:cubicBezTo>
                  <a:pt x="105880" y="1550575"/>
                  <a:pt x="77" y="1294292"/>
                  <a:pt x="0" y="1021333"/>
                </a:cubicBezTo>
                <a:cubicBezTo>
                  <a:pt x="80" y="748384"/>
                  <a:pt x="105879" y="492096"/>
                  <a:pt x="298987" y="298987"/>
                </a:cubicBezTo>
                <a:cubicBezTo>
                  <a:pt x="492169" y="105805"/>
                  <a:pt x="748458" y="6"/>
                  <a:pt x="1021333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endParaRPr lang="en-US" sz="2250">
              <a:solidFill>
                <a:srgbClr val="FFFFFF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D27E81B1-98D9-45C2-9B6C-ABE2E8E4B980}"/>
              </a:ext>
            </a:extLst>
          </p:cNvPr>
          <p:cNvSpPr/>
          <p:nvPr/>
        </p:nvSpPr>
        <p:spPr>
          <a:xfrm>
            <a:off x="4303295" y="1929229"/>
            <a:ext cx="1824732" cy="2690715"/>
          </a:xfrm>
          <a:custGeom>
            <a:avLst/>
            <a:gdLst>
              <a:gd name="connsiteX0" fmla="*/ 1257196 w 2041828"/>
              <a:gd name="connsiteY0" fmla="*/ 1 h 2983049"/>
              <a:gd name="connsiteX1" fmla="*/ 1278575 w 2041828"/>
              <a:gd name="connsiteY1" fmla="*/ 9056 h 2983049"/>
              <a:gd name="connsiteX2" fmla="*/ 1373244 w 2041828"/>
              <a:gd name="connsiteY2" fmla="*/ 103724 h 2983049"/>
              <a:gd name="connsiteX3" fmla="*/ 1350967 w 2041828"/>
              <a:gd name="connsiteY3" fmla="*/ 155686 h 2983049"/>
              <a:gd name="connsiteX4" fmla="*/ 1339850 w 2041828"/>
              <a:gd name="connsiteY4" fmla="*/ 155729 h 2983049"/>
              <a:gd name="connsiteX5" fmla="*/ 1302730 w 2041828"/>
              <a:gd name="connsiteY5" fmla="*/ 192848 h 2983049"/>
              <a:gd name="connsiteX6" fmla="*/ 1302724 w 2041828"/>
              <a:gd name="connsiteY6" fmla="*/ 777784 h 2983049"/>
              <a:gd name="connsiteX7" fmla="*/ 1246975 w 2041828"/>
              <a:gd name="connsiteY7" fmla="*/ 941198 h 2983049"/>
              <a:gd name="connsiteX8" fmla="*/ 1047372 w 2041828"/>
              <a:gd name="connsiteY8" fmla="*/ 1033136 h 2983049"/>
              <a:gd name="connsiteX9" fmla="*/ 1020431 w 2041828"/>
              <a:gd name="connsiteY9" fmla="*/ 1032238 h 2983049"/>
              <a:gd name="connsiteX10" fmla="*/ 91017 w 2041828"/>
              <a:gd name="connsiteY10" fmla="*/ 1961652 h 2983049"/>
              <a:gd name="connsiteX11" fmla="*/ 363094 w 2041828"/>
              <a:gd name="connsiteY11" fmla="*/ 2618110 h 2983049"/>
              <a:gd name="connsiteX12" fmla="*/ 1019551 w 2041828"/>
              <a:gd name="connsiteY12" fmla="*/ 2890186 h 2983049"/>
              <a:gd name="connsiteX13" fmla="*/ 1948965 w 2041828"/>
              <a:gd name="connsiteY13" fmla="*/ 1960772 h 2983049"/>
              <a:gd name="connsiteX14" fmla="*/ 2009348 w 2041828"/>
              <a:gd name="connsiteY14" fmla="*/ 1917154 h 2983049"/>
              <a:gd name="connsiteX15" fmla="*/ 2041828 w 2041828"/>
              <a:gd name="connsiteY15" fmla="*/ 1962655 h 2983049"/>
              <a:gd name="connsiteX16" fmla="*/ 1021434 w 2041828"/>
              <a:gd name="connsiteY16" fmla="*/ 2983049 h 2983049"/>
              <a:gd name="connsiteX17" fmla="*/ 299925 w 2041828"/>
              <a:gd name="connsiteY17" fmla="*/ 2683124 h 2983049"/>
              <a:gd name="connsiteX18" fmla="*/ 0 w 2041828"/>
              <a:gd name="connsiteY18" fmla="*/ 1961615 h 2983049"/>
              <a:gd name="connsiteX19" fmla="*/ 1021324 w 2041828"/>
              <a:gd name="connsiteY19" fmla="*/ 940291 h 2983049"/>
              <a:gd name="connsiteX20" fmla="*/ 1051125 w 2041828"/>
              <a:gd name="connsiteY20" fmla="*/ 940329 h 2983049"/>
              <a:gd name="connsiteX21" fmla="*/ 1163382 w 2041828"/>
              <a:gd name="connsiteY21" fmla="*/ 896669 h 2983049"/>
              <a:gd name="connsiteX22" fmla="*/ 1211769 w 2041828"/>
              <a:gd name="connsiteY22" fmla="*/ 781530 h 2983049"/>
              <a:gd name="connsiteX23" fmla="*/ 1211714 w 2041828"/>
              <a:gd name="connsiteY23" fmla="*/ 192811 h 2983049"/>
              <a:gd name="connsiteX24" fmla="*/ 1174569 w 2041828"/>
              <a:gd name="connsiteY24" fmla="*/ 155667 h 2983049"/>
              <a:gd name="connsiteX25" fmla="*/ 1163452 w 2041828"/>
              <a:gd name="connsiteY25" fmla="*/ 155710 h 2983049"/>
              <a:gd name="connsiteX26" fmla="*/ 1141104 w 2041828"/>
              <a:gd name="connsiteY26" fmla="*/ 103769 h 2983049"/>
              <a:gd name="connsiteX27" fmla="*/ 1235804 w 2041828"/>
              <a:gd name="connsiteY27" fmla="*/ 9069 h 2983049"/>
              <a:gd name="connsiteX28" fmla="*/ 1257196 w 2041828"/>
              <a:gd name="connsiteY28" fmla="*/ 1 h 298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041828" h="2983049">
                <a:moveTo>
                  <a:pt x="1257196" y="1"/>
                </a:moveTo>
                <a:cubicBezTo>
                  <a:pt x="1264868" y="0"/>
                  <a:pt x="1272538" y="3019"/>
                  <a:pt x="1278575" y="9056"/>
                </a:cubicBezTo>
                <a:lnTo>
                  <a:pt x="1373244" y="103724"/>
                </a:lnTo>
                <a:cubicBezTo>
                  <a:pt x="1391854" y="122335"/>
                  <a:pt x="1378830" y="155816"/>
                  <a:pt x="1350967" y="155686"/>
                </a:cubicBezTo>
                <a:lnTo>
                  <a:pt x="1339850" y="155729"/>
                </a:lnTo>
                <a:cubicBezTo>
                  <a:pt x="1319390" y="155732"/>
                  <a:pt x="1302649" y="172474"/>
                  <a:pt x="1302730" y="192848"/>
                </a:cubicBezTo>
                <a:lnTo>
                  <a:pt x="1302724" y="777784"/>
                </a:lnTo>
                <a:cubicBezTo>
                  <a:pt x="1303653" y="836378"/>
                  <a:pt x="1285053" y="895737"/>
                  <a:pt x="1246975" y="941198"/>
                </a:cubicBezTo>
                <a:cubicBezTo>
                  <a:pt x="1196868" y="1002533"/>
                  <a:pt x="1124404" y="1035930"/>
                  <a:pt x="1047372" y="1033136"/>
                </a:cubicBezTo>
                <a:cubicBezTo>
                  <a:pt x="1039037" y="1032242"/>
                  <a:pt x="1029696" y="1032202"/>
                  <a:pt x="1020431" y="1032238"/>
                </a:cubicBezTo>
                <a:cubicBezTo>
                  <a:pt x="507906" y="1032277"/>
                  <a:pt x="91056" y="1449127"/>
                  <a:pt x="91017" y="1961652"/>
                </a:cubicBezTo>
                <a:cubicBezTo>
                  <a:pt x="90955" y="2217957"/>
                  <a:pt x="195059" y="2450075"/>
                  <a:pt x="363094" y="2618110"/>
                </a:cubicBezTo>
                <a:cubicBezTo>
                  <a:pt x="531128" y="2786144"/>
                  <a:pt x="763246" y="2890248"/>
                  <a:pt x="1019551" y="2890186"/>
                </a:cubicBezTo>
                <a:cubicBezTo>
                  <a:pt x="1532076" y="2890147"/>
                  <a:pt x="1948926" y="2473297"/>
                  <a:pt x="1948965" y="1960772"/>
                </a:cubicBezTo>
                <a:cubicBezTo>
                  <a:pt x="1949004" y="1931048"/>
                  <a:pt x="1977731" y="1907859"/>
                  <a:pt x="2009348" y="1917154"/>
                </a:cubicBezTo>
                <a:cubicBezTo>
                  <a:pt x="2028856" y="1923640"/>
                  <a:pt x="2040908" y="1941273"/>
                  <a:pt x="2041828" y="1962655"/>
                </a:cubicBezTo>
                <a:cubicBezTo>
                  <a:pt x="2041831" y="2525278"/>
                  <a:pt x="1584057" y="2983052"/>
                  <a:pt x="1021434" y="2983049"/>
                </a:cubicBezTo>
                <a:cubicBezTo>
                  <a:pt x="740049" y="2982044"/>
                  <a:pt x="484724" y="2867923"/>
                  <a:pt x="299925" y="2683124"/>
                </a:cubicBezTo>
                <a:cubicBezTo>
                  <a:pt x="115125" y="2498325"/>
                  <a:pt x="75" y="2243930"/>
                  <a:pt x="0" y="1961615"/>
                </a:cubicBezTo>
                <a:cubicBezTo>
                  <a:pt x="927" y="1398061"/>
                  <a:pt x="458700" y="940288"/>
                  <a:pt x="1021324" y="940291"/>
                </a:cubicBezTo>
                <a:cubicBezTo>
                  <a:pt x="1031596" y="939401"/>
                  <a:pt x="1041783" y="940288"/>
                  <a:pt x="1051125" y="940329"/>
                </a:cubicBezTo>
                <a:cubicBezTo>
                  <a:pt x="1092804" y="941254"/>
                  <a:pt x="1133704" y="926348"/>
                  <a:pt x="1163382" y="896669"/>
                </a:cubicBezTo>
                <a:cubicBezTo>
                  <a:pt x="1194075" y="865976"/>
                  <a:pt x="1211749" y="826154"/>
                  <a:pt x="1211769" y="781530"/>
                </a:cubicBezTo>
                <a:lnTo>
                  <a:pt x="1211714" y="192811"/>
                </a:lnTo>
                <a:cubicBezTo>
                  <a:pt x="1211709" y="172514"/>
                  <a:pt x="1194944" y="155749"/>
                  <a:pt x="1174569" y="155667"/>
                </a:cubicBezTo>
                <a:lnTo>
                  <a:pt x="1163452" y="155710"/>
                </a:lnTo>
                <a:cubicBezTo>
                  <a:pt x="1135581" y="155742"/>
                  <a:pt x="1121657" y="123216"/>
                  <a:pt x="1141104" y="103769"/>
                </a:cubicBezTo>
                <a:lnTo>
                  <a:pt x="1235804" y="9069"/>
                </a:lnTo>
                <a:cubicBezTo>
                  <a:pt x="1241850" y="3023"/>
                  <a:pt x="1249524" y="2"/>
                  <a:pt x="1257196" y="1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endParaRPr lang="en-US" sz="2250">
              <a:solidFill>
                <a:srgbClr val="FFFFFF"/>
              </a:solidFill>
            </a:endParaRPr>
          </a:p>
        </p:txBody>
      </p:sp>
      <p:pic>
        <p:nvPicPr>
          <p:cNvPr id="19" name="Graphic 18" descr="Checklist outline">
            <a:extLst>
              <a:ext uri="{FF2B5EF4-FFF2-40B4-BE49-F238E27FC236}">
                <a16:creationId xmlns="" xmlns:a16="http://schemas.microsoft.com/office/drawing/2014/main" id="{B5D996E1-64C0-479D-AA7B-C6C1E4F0FE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447208" y="3121677"/>
            <a:ext cx="1030988" cy="1030988"/>
          </a:xfrm>
          <a:prstGeom prst="rect">
            <a:avLst/>
          </a:prstGeom>
        </p:spPr>
      </p:pic>
      <p:pic>
        <p:nvPicPr>
          <p:cNvPr id="20" name="Graphic 19" descr="Handshake outline">
            <a:extLst>
              <a:ext uri="{FF2B5EF4-FFF2-40B4-BE49-F238E27FC236}">
                <a16:creationId xmlns="" xmlns:a16="http://schemas.microsoft.com/office/drawing/2014/main" id="{3D620FB1-8458-4B50-8C3C-0CA4FC4A69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440147" y="994282"/>
            <a:ext cx="1030988" cy="1030988"/>
          </a:xfrm>
          <a:prstGeom prst="rect">
            <a:avLst/>
          </a:prstGeom>
        </p:spPr>
      </p:pic>
      <p:pic>
        <p:nvPicPr>
          <p:cNvPr id="21" name="Graphic 20" descr="Postit Notes outline">
            <a:extLst>
              <a:ext uri="{FF2B5EF4-FFF2-40B4-BE49-F238E27FC236}">
                <a16:creationId xmlns="" xmlns:a16="http://schemas.microsoft.com/office/drawing/2014/main" id="{B07CF298-8E6E-4682-9E08-6469CB5FE4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429066" y="1157142"/>
            <a:ext cx="1030988" cy="1030988"/>
          </a:xfrm>
          <a:prstGeom prst="rect">
            <a:avLst/>
          </a:prstGeom>
        </p:spPr>
      </p:pic>
      <p:pic>
        <p:nvPicPr>
          <p:cNvPr id="23" name="Graphic 22" descr="Trophy with solid fill">
            <a:extLst>
              <a:ext uri="{FF2B5EF4-FFF2-40B4-BE49-F238E27FC236}">
                <a16:creationId xmlns="" xmlns:a16="http://schemas.microsoft.com/office/drawing/2014/main" id="{A6DA0AE8-83C8-4CF4-B225-B7C0F2E9876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490030" y="2002006"/>
            <a:ext cx="1152788" cy="1152788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="" xmlns:a16="http://schemas.microsoft.com/office/drawing/2014/main" id="{F903320B-07C6-43A3-BE5F-CAE652FFC954}"/>
              </a:ext>
            </a:extLst>
          </p:cNvPr>
          <p:cNvGrpSpPr/>
          <p:nvPr/>
        </p:nvGrpSpPr>
        <p:grpSpPr>
          <a:xfrm>
            <a:off x="562481" y="686505"/>
            <a:ext cx="3553677" cy="2583061"/>
            <a:chOff x="332936" y="3987991"/>
            <a:chExt cx="2926080" cy="2863701"/>
          </a:xfrm>
        </p:grpSpPr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417EC0F3-B4A4-4699-A19A-EBA4E48BFCA2}"/>
                </a:ext>
              </a:extLst>
            </p:cNvPr>
            <p:cNvSpPr txBox="1"/>
            <p:nvPr/>
          </p:nvSpPr>
          <p:spPr>
            <a:xfrm>
              <a:off x="332936" y="3987991"/>
              <a:ext cx="2926080" cy="1126011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s-EC" sz="2000" b="1" dirty="0" smtClean="0"/>
                <a:t> </a:t>
              </a:r>
              <a:r>
                <a:rPr lang="es-EC" sz="2000" b="1" dirty="0">
                  <a:solidFill>
                    <a:schemeClr val="accent1">
                      <a:lumMod val="75000"/>
                    </a:schemeClr>
                  </a:solidFill>
                </a:rPr>
                <a:t>Equipo Móvil </a:t>
              </a:r>
              <a:r>
                <a:rPr lang="es-EC" sz="2000" b="1" dirty="0"/>
                <a:t>de Atención </a:t>
              </a:r>
              <a:r>
                <a:rPr lang="es-EC" sz="2000" b="1" dirty="0" smtClean="0"/>
                <a:t>General – Equipos de </a:t>
              </a:r>
              <a:r>
                <a:rPr lang="es-EC" sz="2000" b="1" dirty="0"/>
                <a:t>S</a:t>
              </a:r>
              <a:r>
                <a:rPr lang="es-EC" sz="2000" b="1" dirty="0" smtClean="0"/>
                <a:t>alud Comunitaria  </a:t>
              </a:r>
              <a:endParaRPr lang="en-US" sz="2000" b="1" cap="all" noProof="1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A92E4773-4B38-45B5-8F15-53740E712FD8}"/>
                </a:ext>
              </a:extLst>
            </p:cNvPr>
            <p:cNvSpPr txBox="1"/>
            <p:nvPr/>
          </p:nvSpPr>
          <p:spPr>
            <a:xfrm>
              <a:off x="332936" y="5111495"/>
              <a:ext cx="2926080" cy="17401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600" noProof="1" smtClean="0"/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EC" sz="1600" dirty="0"/>
                <a:t>A</a:t>
              </a:r>
              <a:r>
                <a:rPr lang="es-EC" sz="1600" dirty="0" smtClean="0"/>
                <a:t>cciones </a:t>
              </a:r>
              <a:r>
                <a:rPr lang="es-EC" sz="1600" dirty="0"/>
                <a:t>de promoción de la </a:t>
              </a:r>
              <a:r>
                <a:rPr lang="es-EC" sz="1600" dirty="0" smtClean="0"/>
                <a:t>salud</a:t>
              </a:r>
              <a:endParaRPr lang="es-EC" sz="1600" dirty="0"/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EC" sz="1600" dirty="0"/>
                <a:t>A</a:t>
              </a:r>
              <a:r>
                <a:rPr lang="es-EC" sz="1600" dirty="0" smtClean="0"/>
                <a:t>tención </a:t>
              </a:r>
              <a:r>
                <a:rPr lang="es-EC" sz="1600" dirty="0"/>
                <a:t>extramural en salud mental </a:t>
              </a:r>
              <a:endParaRPr lang="es-EC" sz="1600" dirty="0" smtClean="0"/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EC" sz="1600" dirty="0" smtClean="0"/>
                <a:t>Atención medicina general- universal  </a:t>
              </a:r>
              <a:r>
                <a:rPr lang="es-EC" sz="1600" dirty="0"/>
                <a:t>enmarcadas </a:t>
              </a:r>
              <a:r>
                <a:rPr lang="es-EC" sz="1600" dirty="0" smtClean="0"/>
                <a:t>en la </a:t>
              </a:r>
              <a:r>
                <a:rPr lang="es-EC" sz="1600" dirty="0"/>
                <a:t>detección de factores de riesgo y referencia de pacientes </a:t>
              </a:r>
              <a:endParaRPr lang="en-US" sz="1500" noProof="1" smtClean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24F4EDC2-EAE4-4718-B147-B6D5C450784E}"/>
              </a:ext>
            </a:extLst>
          </p:cNvPr>
          <p:cNvGrpSpPr/>
          <p:nvPr/>
        </p:nvGrpSpPr>
        <p:grpSpPr>
          <a:xfrm>
            <a:off x="7016750" y="3513056"/>
            <a:ext cx="3740451" cy="1584292"/>
            <a:chOff x="8821966" y="782133"/>
            <a:chExt cx="2999426" cy="1756418"/>
          </a:xfrm>
        </p:grpSpPr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A204196D-3A8B-47EB-B09F-96C3CB6303D0}"/>
                </a:ext>
              </a:extLst>
            </p:cNvPr>
            <p:cNvSpPr txBox="1"/>
            <p:nvPr/>
          </p:nvSpPr>
          <p:spPr>
            <a:xfrm>
              <a:off x="8821966" y="782133"/>
              <a:ext cx="2926080" cy="11260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s-ES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Bienes </a:t>
              </a:r>
              <a:r>
                <a:rPr lang="es-ES" sz="2000" b="1" dirty="0">
                  <a:solidFill>
                    <a:schemeClr val="accent1">
                      <a:lumMod val="75000"/>
                    </a:schemeClr>
                  </a:solidFill>
                </a:rPr>
                <a:t>e Infraestructura </a:t>
              </a:r>
              <a:r>
                <a:rPr lang="es-ES" sz="2000" b="1" dirty="0"/>
                <a:t>Metropolitana para la Promoción y Prevención</a:t>
              </a:r>
              <a:endParaRPr lang="en-US" sz="2000" b="1" cap="all" noProof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231D855D-1654-4085-9CD0-7A8632F41C49}"/>
                </a:ext>
              </a:extLst>
            </p:cNvPr>
            <p:cNvSpPr txBox="1"/>
            <p:nvPr/>
          </p:nvSpPr>
          <p:spPr>
            <a:xfrm>
              <a:off x="8895312" y="1890243"/>
              <a:ext cx="2926080" cy="648308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n-US" sz="1600" noProof="1"/>
                <a:t>Centros ambulatorios de salud mental acreditados 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="" xmlns:a16="http://schemas.microsoft.com/office/drawing/2014/main" id="{A04B2C04-8C45-47E9-AC89-CEE850CB9B3F}"/>
              </a:ext>
            </a:extLst>
          </p:cNvPr>
          <p:cNvGrpSpPr/>
          <p:nvPr/>
        </p:nvGrpSpPr>
        <p:grpSpPr>
          <a:xfrm>
            <a:off x="562482" y="4291911"/>
            <a:ext cx="3798254" cy="1764599"/>
            <a:chOff x="332936" y="2107095"/>
            <a:chExt cx="2932490" cy="1956315"/>
          </a:xfrm>
        </p:grpSpPr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A05690D4-2975-443C-82D3-D463775F3FC0}"/>
                </a:ext>
              </a:extLst>
            </p:cNvPr>
            <p:cNvSpPr txBox="1"/>
            <p:nvPr/>
          </p:nvSpPr>
          <p:spPr>
            <a:xfrm>
              <a:off x="339346" y="2107095"/>
              <a:ext cx="2926080" cy="784794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s-ES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Consultorios </a:t>
              </a:r>
              <a:r>
                <a:rPr lang="es-ES" sz="2000" b="1" dirty="0">
                  <a:solidFill>
                    <a:schemeClr val="accent1">
                      <a:lumMod val="75000"/>
                    </a:schemeClr>
                  </a:solidFill>
                </a:rPr>
                <a:t>de Especialidad </a:t>
              </a:r>
              <a:r>
                <a:rPr lang="es-ES" sz="2000" b="1" dirty="0"/>
                <a:t>de Adicciones </a:t>
              </a:r>
              <a:endParaRPr lang="en-US" sz="2000" b="1" cap="all" noProof="1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C3ECB4EB-1EC0-43B9-A74D-8053E12DE075}"/>
                </a:ext>
              </a:extLst>
            </p:cNvPr>
            <p:cNvSpPr txBox="1"/>
            <p:nvPr/>
          </p:nvSpPr>
          <p:spPr>
            <a:xfrm>
              <a:off x="332936" y="2869157"/>
              <a:ext cx="2926080" cy="119425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n-US" sz="1600" noProof="1"/>
                <a:t>A</a:t>
              </a:r>
              <a:r>
                <a:rPr lang="en-US" sz="1600" noProof="1" smtClean="0"/>
                <a:t>tenciones especializadas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n-US" sz="1600" noProof="1"/>
                <a:t>C</a:t>
              </a:r>
              <a:r>
                <a:rPr lang="en-US" sz="1600" noProof="1" smtClean="0"/>
                <a:t>entros ambulatorios de salud mental acreditados </a:t>
              </a:r>
              <a:endParaRPr lang="en-US" sz="1600" noProof="1"/>
            </a:p>
            <a:p>
              <a:pPr algn="just"/>
              <a:endParaRPr lang="en-US" sz="1600" noProof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588471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60605" y="1589839"/>
            <a:ext cx="8196648" cy="3184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SECCIÓN III</a:t>
            </a:r>
            <a:endParaRPr lang="es-EC" sz="2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 COMPONENTE PRIVADO COMPLEMENTARIO DE LA RED METROPOLITANA DE PARA EL TRATAMIENTO DEL USO Y CONSUMO PROBLEMÁTICO DE ALCOHOL, TABACO Y OTRAS DROGAS </a:t>
            </a:r>
            <a:endParaRPr lang="es-EC" sz="2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65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500" b="1" dirty="0"/>
              <a:t>(…).</a:t>
            </a:r>
            <a:r>
              <a:rPr lang="es-ES" sz="2500" dirty="0"/>
              <a:t>-</a:t>
            </a:r>
            <a:r>
              <a:rPr lang="es-ES" sz="2500" b="1" dirty="0"/>
              <a:t>De la </a:t>
            </a:r>
            <a:r>
              <a:rPr lang="es-ES" sz="2500" b="1" dirty="0">
                <a:solidFill>
                  <a:schemeClr val="accent1">
                    <a:lumMod val="75000"/>
                  </a:schemeClr>
                </a:solidFill>
              </a:rPr>
              <a:t>Cooperación o </a:t>
            </a:r>
            <a:r>
              <a:rPr lang="es-ES" sz="2500" b="1" dirty="0" smtClean="0">
                <a:solidFill>
                  <a:schemeClr val="accent1">
                    <a:lumMod val="75000"/>
                  </a:schemeClr>
                </a:solidFill>
              </a:rPr>
              <a:t>Colaboración e instrumentos legales </a:t>
            </a:r>
            <a:endParaRPr lang="es-EC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49008868"/>
              </p:ext>
            </p:extLst>
          </p:nvPr>
        </p:nvGraphicFramePr>
        <p:xfrm>
          <a:off x="2032000" y="719666"/>
          <a:ext cx="633764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41">
            <a:extLst>
              <a:ext uri="{FF2B5EF4-FFF2-40B4-BE49-F238E27FC236}">
                <a16:creationId xmlns="" xmlns:a16="http://schemas.microsoft.com/office/drawing/2014/main" id="{A8A8E789-2105-A6BA-DF20-0417C4F38C10}"/>
              </a:ext>
            </a:extLst>
          </p:cNvPr>
          <p:cNvSpPr txBox="1"/>
          <p:nvPr/>
        </p:nvSpPr>
        <p:spPr>
          <a:xfrm>
            <a:off x="8347652" y="2921167"/>
            <a:ext cx="3028140" cy="1015663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s-ES" sz="1400" dirty="0"/>
              <a:t>CENTROS </a:t>
            </a:r>
            <a:r>
              <a:rPr lang="es-ES" sz="1400" dirty="0" smtClean="0"/>
              <a:t>DE ATENCIÓN </a:t>
            </a:r>
            <a:r>
              <a:rPr lang="es-ES" sz="1400" dirty="0"/>
              <a:t>AMBULATORIA EN SALUD MENTAL (ACREDITADOS) </a:t>
            </a:r>
            <a:r>
              <a:rPr lang="es-ES" sz="1400" dirty="0" smtClean="0"/>
              <a:t>Y CENTROS ESPECIALIZADOS </a:t>
            </a:r>
            <a:endParaRPr lang="es-EC" sz="1400" dirty="0"/>
          </a:p>
          <a:p>
            <a:pPr algn="r"/>
            <a:endParaRPr lang="en-US" b="1" noProof="1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2306595" y="4860324"/>
            <a:ext cx="562644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3034202" y="5030200"/>
            <a:ext cx="433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Convenios 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 cooperación o de colaboración</a:t>
            </a:r>
            <a:endParaRPr lang="es-EC" dirty="0"/>
          </a:p>
        </p:txBody>
      </p:sp>
      <p:sp>
        <p:nvSpPr>
          <p:cNvPr id="8" name="Rectángulo 7"/>
          <p:cNvSpPr/>
          <p:nvPr/>
        </p:nvSpPr>
        <p:spPr>
          <a:xfrm>
            <a:off x="8270789" y="3937168"/>
            <a:ext cx="376469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50" dirty="0" smtClean="0"/>
              <a:t>Art. 8  de la </a:t>
            </a:r>
            <a:r>
              <a:rPr lang="es-ES" sz="1050" dirty="0"/>
              <a:t>Ley Orgánica  contra el consumo y </a:t>
            </a:r>
            <a:r>
              <a:rPr lang="es-ES" sz="1050" dirty="0" err="1"/>
              <a:t>microtráfico</a:t>
            </a:r>
            <a:r>
              <a:rPr lang="es-ES" sz="1050" dirty="0"/>
              <a:t> de drogas </a:t>
            </a:r>
            <a:r>
              <a:rPr lang="es-ES" sz="1050" dirty="0" smtClean="0"/>
              <a:t>: </a:t>
            </a:r>
            <a:endParaRPr lang="es-EC" sz="1050" dirty="0"/>
          </a:p>
          <a:p>
            <a:r>
              <a:rPr lang="es-ES" sz="1050" dirty="0" smtClean="0"/>
              <a:t>Los </a:t>
            </a:r>
            <a:r>
              <a:rPr lang="es-ES" sz="1050" dirty="0"/>
              <a:t>gobiernos autónomos descentralizados </a:t>
            </a:r>
            <a:r>
              <a:rPr lang="es-ES" sz="1050" b="1" dirty="0"/>
              <a:t>podrán impulsar y apoyar la creación y mantenimiento de centros de tratamiento ambulatorio o centros especializados en coordinación con las entidades del sector público, privado, organizaciones sociales y de la cooperación internacional</a:t>
            </a:r>
            <a:r>
              <a:rPr lang="es-ES" sz="1050" dirty="0"/>
              <a:t>. Para ello, podrán utilizar recursos propios o provenientes de transferencias del Estado Central, así como aquellos asignados por el Fondo Nacional para la Prevención Integral de Drogas.</a:t>
            </a:r>
            <a:endParaRPr lang="es-EC" sz="1050" dirty="0"/>
          </a:p>
        </p:txBody>
      </p:sp>
    </p:spTree>
    <p:extLst>
      <p:ext uri="{BB962C8B-B14F-4D97-AF65-F5344CB8AC3E}">
        <p14:creationId xmlns:p14="http://schemas.microsoft.com/office/powerpoint/2010/main" val="1377784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500" b="1" dirty="0" smtClean="0"/>
              <a:t>.. Del </a:t>
            </a:r>
            <a:r>
              <a:rPr lang="es-ES" sz="2500" b="1" dirty="0"/>
              <a:t>establecimiento de </a:t>
            </a:r>
            <a:r>
              <a:rPr lang="es-ES" sz="2500" b="1" dirty="0">
                <a:solidFill>
                  <a:schemeClr val="accent1">
                    <a:lumMod val="75000"/>
                  </a:schemeClr>
                </a:solidFill>
              </a:rPr>
              <a:t>cartera de servicios </a:t>
            </a:r>
            <a:r>
              <a:rPr lang="es-ES" sz="25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sz="2500" b="1" dirty="0">
                <a:solidFill>
                  <a:schemeClr val="accent1">
                    <a:lumMod val="75000"/>
                  </a:schemeClr>
                </a:solidFill>
              </a:rPr>
              <a:t>de los Centros clínicos Ambulatorios y Centro especializados</a:t>
            </a:r>
            <a:endParaRPr lang="es-EC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46904849"/>
              </p:ext>
            </p:extLst>
          </p:nvPr>
        </p:nvGraphicFramePr>
        <p:xfrm>
          <a:off x="2032000" y="1869989"/>
          <a:ext cx="8128000" cy="426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4926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838200" y="2011771"/>
            <a:ext cx="105156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600" b="1" dirty="0">
                <a:latin typeface="+mj-lt"/>
              </a:rPr>
              <a:t>CAPÍTULO </a:t>
            </a:r>
            <a:r>
              <a:rPr lang="es-ES" sz="2600" b="1" dirty="0" smtClean="0">
                <a:latin typeface="+mj-lt"/>
              </a:rPr>
              <a:t>III</a:t>
            </a:r>
          </a:p>
          <a:p>
            <a:pPr algn="ctr"/>
            <a:endParaRPr lang="es-ES" sz="2600" dirty="0" smtClean="0">
              <a:latin typeface="+mj-lt"/>
            </a:endParaRPr>
          </a:p>
          <a:p>
            <a:pPr algn="ctr"/>
            <a:endParaRPr lang="es-EC" sz="2600" dirty="0">
              <a:latin typeface="+mj-lt"/>
            </a:endParaRPr>
          </a:p>
          <a:p>
            <a:pPr algn="ctr"/>
            <a:r>
              <a:rPr lang="es-ES" sz="2600" b="1" dirty="0">
                <a:latin typeface="+mj-lt"/>
              </a:rPr>
              <a:t>DE LA PROMOCIÓN Y PREVENCIÓN EN LOS SECTORES DE LA GESTIÓN DEL GOBIERNO AUTÓNOMO DESCENTRALIZADO DEL DISTRITO METROPOLITANO DE QUITO</a:t>
            </a:r>
            <a:endParaRPr lang="es-EC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5394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593122"/>
              </p:ext>
            </p:extLst>
          </p:nvPr>
        </p:nvGraphicFramePr>
        <p:xfrm>
          <a:off x="904103" y="89474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7600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838200" y="1857056"/>
            <a:ext cx="10515600" cy="2738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CAPÍTULO </a:t>
            </a:r>
            <a:r>
              <a:rPr lang="es-ES" sz="26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IV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s-EC" sz="2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 LA GENERACIÓN DE CONOCIMIENTO E INVESTIGACIÓN EN SALUD PARA LA PREVENCIÓN DE ADICCIONES</a:t>
            </a:r>
            <a:endParaRPr lang="es-EC" sz="2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28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50122A1-A228-5040-A8AD-49922E9A9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24100"/>
            <a:ext cx="9144000" cy="2387600"/>
          </a:xfrm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</a:rPr>
              <a:t>ORDENANZA METROPOLITANA DE LA PREVENCIÓN Y ATENCIÓN INTEGRAL DEL FENÓMENO BIOPSICOSOCIAL Y ECONÓMICO DEL USO Y CONSUMO DE ALCOHOL, TABACO Y OTRAS DROGAS</a:t>
            </a:r>
            <a:endParaRPr lang="es-EC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5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500" b="1" dirty="0" smtClean="0"/>
              <a:t>.. </a:t>
            </a:r>
            <a:r>
              <a:rPr lang="es-ES" sz="2500" b="1" dirty="0"/>
              <a:t>De la generación de </a:t>
            </a:r>
            <a:r>
              <a:rPr lang="es-ES" sz="2500" b="1" dirty="0">
                <a:solidFill>
                  <a:schemeClr val="accent1">
                    <a:lumMod val="75000"/>
                  </a:schemeClr>
                </a:solidFill>
              </a:rPr>
              <a:t>conocimiento e investigación </a:t>
            </a:r>
            <a:r>
              <a:rPr lang="es-ES" sz="2500" b="1" dirty="0"/>
              <a:t>en salud para la prevención de adicciones </a:t>
            </a:r>
            <a:endParaRPr lang="es-EC" sz="2500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38200" y="2023333"/>
            <a:ext cx="10515600" cy="1939067"/>
          </a:xfrm>
        </p:spPr>
        <p:txBody>
          <a:bodyPr/>
          <a:lstStyle/>
          <a:p>
            <a:pPr algn="just"/>
            <a:r>
              <a:rPr lang="es-ES" sz="2400" dirty="0"/>
              <a:t>P</a:t>
            </a:r>
            <a:r>
              <a:rPr lang="es-ES" sz="2400" dirty="0" smtClean="0"/>
              <a:t>royectos </a:t>
            </a:r>
            <a:r>
              <a:rPr lang="es-ES" sz="2400" dirty="0"/>
              <a:t>de investigación relacionados con el análisis situacional que incluya datos correspondientes a los </a:t>
            </a:r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hábitos, uso, consumo y abuso del alcohol, tabaco y otras drogas en el Distrito Metropolitano de </a:t>
            </a:r>
            <a:r>
              <a:rPr lang="es-ES" sz="2400" dirty="0" smtClean="0">
                <a:solidFill>
                  <a:schemeClr val="accent1">
                    <a:lumMod val="75000"/>
                  </a:schemeClr>
                </a:solidFill>
              </a:rPr>
              <a:t>Quito</a:t>
            </a:r>
          </a:p>
          <a:p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085677" y="3500735"/>
            <a:ext cx="1839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/>
              <a:t>Permanentes</a:t>
            </a:r>
            <a:endParaRPr lang="es-EC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5848864" y="3168090"/>
            <a:ext cx="0" cy="279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838200" y="4034002"/>
            <a:ext cx="1038173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 smtClean="0"/>
              <a:t>.. </a:t>
            </a:r>
            <a:r>
              <a:rPr lang="es-ES" sz="2500" dirty="0" smtClean="0"/>
              <a:t>De los </a:t>
            </a:r>
            <a:r>
              <a:rPr lang="es-ES" sz="2500" dirty="0" smtClean="0">
                <a:solidFill>
                  <a:schemeClr val="accent1">
                    <a:lumMod val="75000"/>
                  </a:schemeClr>
                </a:solidFill>
              </a:rPr>
              <a:t>Comités de Ética de Investigación</a:t>
            </a:r>
            <a:r>
              <a:rPr lang="es-ES" sz="2500" dirty="0" smtClean="0"/>
              <a:t> y el Servicio de Investigación Metropolitano de Salud que generan conocimiento e investigación en salud para la prevención de adicciones </a:t>
            </a:r>
            <a:endParaRPr lang="es-EC" sz="2500" dirty="0"/>
          </a:p>
        </p:txBody>
      </p:sp>
      <p:sp>
        <p:nvSpPr>
          <p:cNvPr id="10" name="Rectángulo 9"/>
          <p:cNvSpPr/>
          <p:nvPr/>
        </p:nvSpPr>
        <p:spPr>
          <a:xfrm>
            <a:off x="3131561" y="5699210"/>
            <a:ext cx="6141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ea typeface="Times New Roman" panose="02020603050405020304" pitchFamily="18" charset="0"/>
              </a:rPr>
              <a:t>Servicio de Inteligencia en Salud Metropolitana </a:t>
            </a:r>
            <a:endParaRPr lang="es-EC" sz="2400" dirty="0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5844744" y="5280497"/>
            <a:ext cx="0" cy="279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379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6;g11a69722926_0_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88475" y="3486242"/>
            <a:ext cx="2520779" cy="1222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147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3135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/>
              <a:t>La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Ley Orgánica contra el Consumo y </a:t>
            </a:r>
            <a:r>
              <a:rPr lang="es-ES" b="1" dirty="0" err="1">
                <a:solidFill>
                  <a:schemeClr val="accent1">
                    <a:lumMod val="75000"/>
                  </a:schemeClr>
                </a:solidFill>
              </a:rPr>
              <a:t>Microtráfico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Drogas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Disposición </a:t>
            </a:r>
            <a:r>
              <a:rPr lang="es-ES" b="1" dirty="0"/>
              <a:t>Transitoria Segunda</a:t>
            </a: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Los </a:t>
            </a:r>
            <a:r>
              <a:rPr lang="es-ES" dirty="0"/>
              <a:t>gobiernos autónomos descentralizados, en el plazo de </a:t>
            </a:r>
            <a:r>
              <a:rPr lang="es-ES" b="1" dirty="0"/>
              <a:t>doce meses contados a partir de la publicación de la presente Ley en el Registro Oficial</a:t>
            </a:r>
            <a:r>
              <a:rPr lang="es-ES" dirty="0"/>
              <a:t>, deberán emitir las regulaciones necesarias para hacer efectiva la política de prevención integral del uso y consumo de drogas y su prohibición, regulación y control en los espacios públicos, bienes de uso público, en establecimientos y los eventos de concurrencia masiva</a:t>
            </a:r>
            <a:r>
              <a:rPr lang="es-ES" dirty="0" smtClean="0"/>
              <a:t>.</a:t>
            </a:r>
          </a:p>
          <a:p>
            <a:pPr marL="0" indent="0" algn="r">
              <a:buNone/>
            </a:pPr>
            <a:r>
              <a:rPr lang="es-ES" sz="2000" dirty="0" smtClean="0"/>
              <a:t>13 agosto 2020</a:t>
            </a:r>
          </a:p>
          <a:p>
            <a:endParaRPr lang="es-ES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7300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">
            <a:extLst>
              <a:ext uri="{FF2B5EF4-FFF2-40B4-BE49-F238E27FC236}">
                <a16:creationId xmlns="" xmlns:a16="http://schemas.microsoft.com/office/drawing/2014/main" id="{A24FE50E-1D3A-A54F-AE7F-3335E90FFCFB}"/>
              </a:ext>
            </a:extLst>
          </p:cNvPr>
          <p:cNvSpPr/>
          <p:nvPr/>
        </p:nvSpPr>
        <p:spPr>
          <a:xfrm>
            <a:off x="1193674" y="1590390"/>
            <a:ext cx="3061646" cy="3449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90" h="21439" extrusionOk="0">
                <a:moveTo>
                  <a:pt x="17155" y="594"/>
                </a:moveTo>
                <a:lnTo>
                  <a:pt x="11175" y="594"/>
                </a:lnTo>
                <a:lnTo>
                  <a:pt x="15232" y="24"/>
                </a:lnTo>
                <a:cubicBezTo>
                  <a:pt x="15978" y="-77"/>
                  <a:pt x="16701" y="153"/>
                  <a:pt x="17155" y="594"/>
                </a:cubicBezTo>
                <a:close/>
                <a:moveTo>
                  <a:pt x="32" y="3773"/>
                </a:moveTo>
                <a:lnTo>
                  <a:pt x="1442" y="10048"/>
                </a:lnTo>
                <a:lnTo>
                  <a:pt x="1442" y="2422"/>
                </a:lnTo>
                <a:cubicBezTo>
                  <a:pt x="1442" y="2257"/>
                  <a:pt x="1477" y="2100"/>
                  <a:pt x="1524" y="1953"/>
                </a:cubicBezTo>
                <a:cubicBezTo>
                  <a:pt x="498" y="2156"/>
                  <a:pt x="-155" y="2946"/>
                  <a:pt x="32" y="3773"/>
                </a:cubicBezTo>
                <a:close/>
                <a:moveTo>
                  <a:pt x="6058" y="21413"/>
                </a:moveTo>
                <a:lnTo>
                  <a:pt x="10115" y="20843"/>
                </a:lnTo>
                <a:lnTo>
                  <a:pt x="4135" y="20843"/>
                </a:lnTo>
                <a:cubicBezTo>
                  <a:pt x="4578" y="21284"/>
                  <a:pt x="5312" y="21523"/>
                  <a:pt x="6058" y="21413"/>
                </a:cubicBezTo>
                <a:close/>
                <a:moveTo>
                  <a:pt x="21258" y="17664"/>
                </a:moveTo>
                <a:lnTo>
                  <a:pt x="19848" y="11389"/>
                </a:lnTo>
                <a:lnTo>
                  <a:pt x="19848" y="19015"/>
                </a:lnTo>
                <a:cubicBezTo>
                  <a:pt x="19848" y="19180"/>
                  <a:pt x="19813" y="19336"/>
                  <a:pt x="19766" y="19483"/>
                </a:cubicBezTo>
                <a:cubicBezTo>
                  <a:pt x="20792" y="19290"/>
                  <a:pt x="21445" y="18491"/>
                  <a:pt x="21258" y="17664"/>
                </a:cubicBezTo>
                <a:close/>
              </a:path>
            </a:pathLst>
          </a:custGeom>
          <a:solidFill>
            <a:srgbClr val="FFCC4C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22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hape">
            <a:extLst>
              <a:ext uri="{FF2B5EF4-FFF2-40B4-BE49-F238E27FC236}">
                <a16:creationId xmlns="" xmlns:a16="http://schemas.microsoft.com/office/drawing/2014/main" id="{4AE20DB2-C2DD-8A4E-AD9A-E6E12CDEA6FD}"/>
              </a:ext>
            </a:extLst>
          </p:cNvPr>
          <p:cNvSpPr/>
          <p:nvPr/>
        </p:nvSpPr>
        <p:spPr>
          <a:xfrm>
            <a:off x="3620331" y="1597908"/>
            <a:ext cx="3600626" cy="3659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28" h="21194" extrusionOk="0">
                <a:moveTo>
                  <a:pt x="1031" y="4130"/>
                </a:moveTo>
                <a:lnTo>
                  <a:pt x="2801" y="3462"/>
                </a:lnTo>
                <a:lnTo>
                  <a:pt x="2801" y="11450"/>
                </a:lnTo>
                <a:lnTo>
                  <a:pt x="146" y="6082"/>
                </a:lnTo>
                <a:cubicBezTo>
                  <a:pt x="-238" y="5329"/>
                  <a:pt x="165" y="4455"/>
                  <a:pt x="1031" y="4130"/>
                </a:cubicBezTo>
                <a:close/>
                <a:moveTo>
                  <a:pt x="11703" y="123"/>
                </a:moveTo>
                <a:lnTo>
                  <a:pt x="8782" y="1219"/>
                </a:lnTo>
                <a:lnTo>
                  <a:pt x="14113" y="1219"/>
                </a:lnTo>
                <a:lnTo>
                  <a:pt x="13955" y="894"/>
                </a:lnTo>
                <a:cubicBezTo>
                  <a:pt x="13572" y="140"/>
                  <a:pt x="12569" y="-202"/>
                  <a:pt x="11703" y="123"/>
                </a:cubicBezTo>
                <a:close/>
                <a:moveTo>
                  <a:pt x="20988" y="15105"/>
                </a:moveTo>
                <a:lnTo>
                  <a:pt x="18333" y="9738"/>
                </a:lnTo>
                <a:lnTo>
                  <a:pt x="18333" y="17725"/>
                </a:lnTo>
                <a:lnTo>
                  <a:pt x="20103" y="17057"/>
                </a:lnTo>
                <a:cubicBezTo>
                  <a:pt x="20959" y="16732"/>
                  <a:pt x="21362" y="15859"/>
                  <a:pt x="20988" y="15105"/>
                </a:cubicBezTo>
                <a:close/>
                <a:moveTo>
                  <a:pt x="7178" y="20294"/>
                </a:moveTo>
                <a:cubicBezTo>
                  <a:pt x="7552" y="21047"/>
                  <a:pt x="8555" y="21398"/>
                  <a:pt x="9421" y="21073"/>
                </a:cubicBezTo>
                <a:lnTo>
                  <a:pt x="12008" y="20097"/>
                </a:lnTo>
                <a:lnTo>
                  <a:pt x="7080" y="20097"/>
                </a:lnTo>
                <a:lnTo>
                  <a:pt x="7178" y="20294"/>
                </a:lnTo>
                <a:close/>
              </a:path>
            </a:pathLst>
          </a:custGeom>
          <a:solidFill>
            <a:srgbClr val="A2B969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22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hape">
            <a:extLst>
              <a:ext uri="{FF2B5EF4-FFF2-40B4-BE49-F238E27FC236}">
                <a16:creationId xmlns="" xmlns:a16="http://schemas.microsoft.com/office/drawing/2014/main" id="{49F81B3F-D611-E84C-8026-ABD885D15997}"/>
              </a:ext>
            </a:extLst>
          </p:cNvPr>
          <p:cNvSpPr/>
          <p:nvPr/>
        </p:nvSpPr>
        <p:spPr>
          <a:xfrm>
            <a:off x="6547499" y="2289018"/>
            <a:ext cx="3172057" cy="3862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06" h="21451" extrusionOk="0">
                <a:moveTo>
                  <a:pt x="4034" y="565"/>
                </a:moveTo>
                <a:cubicBezTo>
                  <a:pt x="4481" y="150"/>
                  <a:pt x="5197" y="-71"/>
                  <a:pt x="5925" y="21"/>
                </a:cubicBezTo>
                <a:lnTo>
                  <a:pt x="9989" y="565"/>
                </a:lnTo>
                <a:lnTo>
                  <a:pt x="4034" y="565"/>
                </a:lnTo>
                <a:close/>
                <a:moveTo>
                  <a:pt x="1380" y="19050"/>
                </a:moveTo>
                <a:lnTo>
                  <a:pt x="1380" y="11485"/>
                </a:lnTo>
                <a:lnTo>
                  <a:pt x="29" y="17751"/>
                </a:lnTo>
                <a:cubicBezTo>
                  <a:pt x="-147" y="18562"/>
                  <a:pt x="487" y="19336"/>
                  <a:pt x="1474" y="19557"/>
                </a:cubicBezTo>
                <a:cubicBezTo>
                  <a:pt x="1403" y="19400"/>
                  <a:pt x="1380" y="19225"/>
                  <a:pt x="1380" y="19050"/>
                </a:cubicBezTo>
                <a:close/>
                <a:moveTo>
                  <a:pt x="19832" y="1883"/>
                </a:moveTo>
                <a:cubicBezTo>
                  <a:pt x="19891" y="2048"/>
                  <a:pt x="19926" y="2214"/>
                  <a:pt x="19926" y="2389"/>
                </a:cubicBezTo>
                <a:lnTo>
                  <a:pt x="19926" y="9955"/>
                </a:lnTo>
                <a:lnTo>
                  <a:pt x="21277" y="3689"/>
                </a:lnTo>
                <a:cubicBezTo>
                  <a:pt x="21453" y="2878"/>
                  <a:pt x="20819" y="2104"/>
                  <a:pt x="19832" y="1883"/>
                </a:cubicBezTo>
                <a:close/>
                <a:moveTo>
                  <a:pt x="11317" y="20884"/>
                </a:moveTo>
                <a:lnTo>
                  <a:pt x="15381" y="21428"/>
                </a:lnTo>
                <a:cubicBezTo>
                  <a:pt x="16109" y="21529"/>
                  <a:pt x="16825" y="21299"/>
                  <a:pt x="17272" y="20884"/>
                </a:cubicBezTo>
                <a:lnTo>
                  <a:pt x="11317" y="20884"/>
                </a:lnTo>
                <a:close/>
              </a:path>
            </a:pathLst>
          </a:custGeom>
          <a:solidFill>
            <a:srgbClr val="C13018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22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hape">
            <a:extLst>
              <a:ext uri="{FF2B5EF4-FFF2-40B4-BE49-F238E27FC236}">
                <a16:creationId xmlns="" xmlns:a16="http://schemas.microsoft.com/office/drawing/2014/main" id="{7C695CA4-BBA9-AE45-BC62-D30C8FC6747B}"/>
              </a:ext>
            </a:extLst>
          </p:cNvPr>
          <p:cNvSpPr/>
          <p:nvPr/>
        </p:nvSpPr>
        <p:spPr>
          <a:xfrm>
            <a:off x="7018827" y="2961696"/>
            <a:ext cx="2055962" cy="2604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44" y="21600"/>
                </a:moveTo>
                <a:lnTo>
                  <a:pt x="2456" y="21600"/>
                </a:lnTo>
                <a:cubicBezTo>
                  <a:pt x="1101" y="21600"/>
                  <a:pt x="0" y="20818"/>
                  <a:pt x="0" y="19856"/>
                </a:cubicBezTo>
                <a:lnTo>
                  <a:pt x="0" y="1744"/>
                </a:lnTo>
                <a:cubicBezTo>
                  <a:pt x="0" y="782"/>
                  <a:pt x="1101" y="0"/>
                  <a:pt x="2456" y="0"/>
                </a:cubicBezTo>
                <a:lnTo>
                  <a:pt x="19144" y="0"/>
                </a:lnTo>
                <a:cubicBezTo>
                  <a:pt x="20499" y="0"/>
                  <a:pt x="21600" y="782"/>
                  <a:pt x="21600" y="1744"/>
                </a:cubicBezTo>
                <a:lnTo>
                  <a:pt x="21600" y="19856"/>
                </a:lnTo>
                <a:cubicBezTo>
                  <a:pt x="21600" y="20818"/>
                  <a:pt x="20499" y="21600"/>
                  <a:pt x="19144" y="21600"/>
                </a:cubicBezTo>
                <a:close/>
              </a:path>
            </a:pathLst>
          </a:custGeom>
          <a:solidFill>
            <a:sysClr val="window" lastClr="FFFFFF"/>
          </a:solidFill>
          <a:ln w="12700">
            <a:miter lim="400000"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22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7">
            <a:extLst>
              <a:ext uri="{FF2B5EF4-FFF2-40B4-BE49-F238E27FC236}">
                <a16:creationId xmlns="" xmlns:a16="http://schemas.microsoft.com/office/drawing/2014/main" id="{4E106799-CA4E-E149-9DFD-FDF70BA9EEE4}"/>
              </a:ext>
            </a:extLst>
          </p:cNvPr>
          <p:cNvSpPr txBox="1"/>
          <p:nvPr/>
        </p:nvSpPr>
        <p:spPr>
          <a:xfrm>
            <a:off x="1551995" y="3012116"/>
            <a:ext cx="2068336" cy="83099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-Los problemas causados por las drogas son prevenibles y tratables</a:t>
            </a:r>
            <a:endParaRPr kumimoji="0" lang="en-US" sz="1600" b="0" i="0" u="none" strike="noStrike" kern="1200" cap="none" spc="0" normalizeH="0" baseline="0" noProof="1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8">
            <a:extLst>
              <a:ext uri="{FF2B5EF4-FFF2-40B4-BE49-F238E27FC236}">
                <a16:creationId xmlns="" xmlns:a16="http://schemas.microsoft.com/office/drawing/2014/main" id="{5EF55198-FDEC-6F4D-B123-16CB8AFEE0A4}"/>
              </a:ext>
            </a:extLst>
          </p:cNvPr>
          <p:cNvSpPr txBox="1"/>
          <p:nvPr/>
        </p:nvSpPr>
        <p:spPr>
          <a:xfrm>
            <a:off x="4398964" y="2526998"/>
            <a:ext cx="2037876" cy="2554545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Los GAD están obligados a implementar acciones de prevención integral:</a:t>
            </a:r>
            <a:r>
              <a:rPr kumimoji="0" lang="en-US" sz="1600" b="0" i="0" u="none" strike="noStrike" kern="1200" cap="none" spc="0" normalizeH="0" noProof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Art. 7 … </a:t>
            </a:r>
            <a:r>
              <a:rPr kumimoji="0" lang="en-US" sz="1600" b="0" i="1" u="none" strike="noStrike" kern="1200" cap="none" spc="0" normalizeH="0" noProof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conjunto de políticas y acciones prioritarias y permanentes (…) priorizando el desarrollo de capacidades y potencialidades.</a:t>
            </a:r>
            <a:endParaRPr kumimoji="0" lang="en-US" sz="1600" b="0" i="1" u="none" strike="noStrike" kern="1200" cap="none" spc="0" normalizeH="0" baseline="0" noProof="1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9">
            <a:extLst>
              <a:ext uri="{FF2B5EF4-FFF2-40B4-BE49-F238E27FC236}">
                <a16:creationId xmlns="" xmlns:a16="http://schemas.microsoft.com/office/drawing/2014/main" id="{961DABC8-085C-554E-BF4F-F8283B4896FB}"/>
              </a:ext>
            </a:extLst>
          </p:cNvPr>
          <p:cNvSpPr txBox="1"/>
          <p:nvPr/>
        </p:nvSpPr>
        <p:spPr>
          <a:xfrm>
            <a:off x="7036913" y="3421029"/>
            <a:ext cx="2037876" cy="338554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1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0">
            <a:extLst>
              <a:ext uri="{FF2B5EF4-FFF2-40B4-BE49-F238E27FC236}">
                <a16:creationId xmlns="" xmlns:a16="http://schemas.microsoft.com/office/drawing/2014/main" id="{2906893D-4B07-1942-8C7B-940828C959C8}"/>
              </a:ext>
            </a:extLst>
          </p:cNvPr>
          <p:cNvSpPr txBox="1"/>
          <p:nvPr/>
        </p:nvSpPr>
        <p:spPr>
          <a:xfrm>
            <a:off x="7182488" y="3421029"/>
            <a:ext cx="1732326" cy="1323439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1600" noProof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Principios</a:t>
            </a:r>
            <a:r>
              <a:rPr lang="en-US" sz="1600" noProof="1">
                <a:solidFill>
                  <a:prstClr val="black">
                    <a:lumMod val="65000"/>
                    <a:lumOff val="35000"/>
                  </a:prstClr>
                </a:solidFill>
              </a:rPr>
              <a:t>: </a:t>
            </a:r>
            <a:endParaRPr lang="en-US" sz="1600" noProof="1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defRPr/>
            </a:pPr>
            <a:r>
              <a:rPr lang="en-US" sz="1600" noProof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Art. 4 … </a:t>
            </a:r>
            <a:r>
              <a:rPr lang="en-US" sz="1600" i="1" noProof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desconcentración</a:t>
            </a:r>
            <a:r>
              <a:rPr lang="en-US" sz="1600" i="1" noProof="1">
                <a:solidFill>
                  <a:prstClr val="black">
                    <a:lumMod val="65000"/>
                    <a:lumOff val="35000"/>
                  </a:prstClr>
                </a:solidFill>
              </a:rPr>
              <a:t>, descentralización, </a:t>
            </a:r>
            <a:r>
              <a:rPr lang="en-US" sz="1600" i="1" noProof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corresponsabilidad</a:t>
            </a:r>
            <a:endParaRPr lang="en-US" sz="1600" i="1" noProof="1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5" name="Título 1">
            <a:extLst>
              <a:ext uri="{FF2B5EF4-FFF2-40B4-BE49-F238E27FC236}">
                <a16:creationId xmlns="" xmlns:a16="http://schemas.microsoft.com/office/drawing/2014/main" id="{450122A1-A228-5040-A8AD-49922E9A9B50}"/>
              </a:ext>
            </a:extLst>
          </p:cNvPr>
          <p:cNvSpPr txBox="1">
            <a:spLocks/>
          </p:cNvSpPr>
          <p:nvPr/>
        </p:nvSpPr>
        <p:spPr>
          <a:xfrm>
            <a:off x="575556" y="361322"/>
            <a:ext cx="10928872" cy="9197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s-MX" sz="2600" dirty="0" smtClean="0">
                <a:solidFill>
                  <a:schemeClr val="accent5">
                    <a:lumMod val="50000"/>
                  </a:schemeClr>
                </a:solidFill>
              </a:rPr>
              <a:t>¿POR QUÉ UNA ORDENZA DE </a:t>
            </a:r>
            <a:r>
              <a:rPr lang="es-MX" sz="2600" b="1" dirty="0" smtClean="0">
                <a:solidFill>
                  <a:schemeClr val="accent5">
                    <a:lumMod val="50000"/>
                  </a:schemeClr>
                </a:solidFill>
              </a:rPr>
              <a:t>PREVENCIÓN Y ATENCIÓN </a:t>
            </a:r>
            <a:r>
              <a:rPr lang="es-MX" sz="2600" dirty="0" smtClean="0">
                <a:solidFill>
                  <a:schemeClr val="accent5">
                    <a:lumMod val="50000"/>
                  </a:schemeClr>
                </a:solidFill>
              </a:rPr>
              <a:t>AL </a:t>
            </a:r>
          </a:p>
          <a:p>
            <a:pPr>
              <a:lnSpc>
                <a:spcPct val="120000"/>
              </a:lnSpc>
            </a:pPr>
            <a:r>
              <a:rPr lang="es-MX" sz="2600" dirty="0" smtClean="0">
                <a:solidFill>
                  <a:schemeClr val="accent5">
                    <a:lumMod val="50000"/>
                  </a:schemeClr>
                </a:solidFill>
              </a:rPr>
              <a:t>FENÓMENO BIO PSICOSOCIAL Y ECONÓMICO DE LAS DROGAS?</a:t>
            </a:r>
            <a:endParaRPr lang="es-EC" sz="2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551995" y="4422650"/>
            <a:ext cx="1624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/>
              <a:t>EVIDENCIA CIENTÍFICA</a:t>
            </a:r>
            <a:endParaRPr lang="es-EC" sz="1200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4121970" y="6087998"/>
            <a:ext cx="4740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/>
              <a:t>LEY ORGANICA DE PREVENCIÓN INTEGRAL DEL FENÓMENO SOCIO ECONOMICO DE LAS DROGAS</a:t>
            </a:r>
            <a:endParaRPr lang="es-EC" sz="1200" b="1" dirty="0"/>
          </a:p>
        </p:txBody>
      </p:sp>
    </p:spTree>
    <p:extLst>
      <p:ext uri="{BB962C8B-B14F-4D97-AF65-F5344CB8AC3E}">
        <p14:creationId xmlns:p14="http://schemas.microsoft.com/office/powerpoint/2010/main" val="315472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7329"/>
          </a:xfrm>
        </p:spPr>
        <p:txBody>
          <a:bodyPr>
            <a:noAutofit/>
          </a:bodyPr>
          <a:lstStyle/>
          <a:p>
            <a:pPr algn="ctr"/>
            <a:r>
              <a:rPr lang="es-ES" sz="2400" b="1" dirty="0">
                <a:latin typeface="+mn-lt"/>
                <a:ea typeface="+mn-ea"/>
                <a:cs typeface="+mn-cs"/>
              </a:rPr>
              <a:t>TITULO IV</a:t>
            </a:r>
            <a:r>
              <a:rPr lang="es-EC" sz="2400" b="1" dirty="0">
                <a:latin typeface="+mn-lt"/>
                <a:ea typeface="+mn-ea"/>
                <a:cs typeface="+mn-cs"/>
              </a:rPr>
              <a:t/>
            </a:r>
            <a:br>
              <a:rPr lang="es-EC" sz="2400" b="1" dirty="0">
                <a:latin typeface="+mn-lt"/>
                <a:ea typeface="+mn-ea"/>
                <a:cs typeface="+mn-cs"/>
              </a:rPr>
            </a:br>
            <a:r>
              <a:rPr lang="es-ES" sz="2400" b="1" dirty="0">
                <a:latin typeface="+mn-lt"/>
                <a:ea typeface="+mn-ea"/>
                <a:cs typeface="+mn-cs"/>
              </a:rPr>
              <a:t>DE LA PREVENCIÓN Y ATENCIÓN INTEGRAL DEL FENÓMENO BIOPSICOSOCIAL Y ECONÓMICO DEL USO Y CONSUMO DE ALCOHOL, TABACO Y OTRAS DROGAS.</a:t>
            </a:r>
            <a:r>
              <a:rPr lang="es-EC" sz="2400" b="1" dirty="0">
                <a:latin typeface="+mn-lt"/>
                <a:ea typeface="+mn-ea"/>
                <a:cs typeface="+mn-cs"/>
              </a:rPr>
              <a:t/>
            </a:r>
            <a:br>
              <a:rPr lang="es-EC" sz="2400" b="1" dirty="0">
                <a:latin typeface="+mn-lt"/>
                <a:ea typeface="+mn-ea"/>
                <a:cs typeface="+mn-cs"/>
              </a:rPr>
            </a:br>
            <a:endParaRPr lang="es-EC" sz="2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32455"/>
            <a:ext cx="10515600" cy="39788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CAPÍTULO </a:t>
            </a:r>
            <a:r>
              <a:rPr lang="es-ES" b="1" dirty="0"/>
              <a:t>I</a:t>
            </a:r>
            <a:endParaRPr lang="es-EC" dirty="0"/>
          </a:p>
          <a:p>
            <a:pPr marL="0" indent="0">
              <a:buNone/>
            </a:pPr>
            <a:r>
              <a:rPr lang="es-ES" b="1" dirty="0"/>
              <a:t>DEL OBJETO, ÁMBITO, DEFINICIONES, PRINCIPIOS Y FUNDAMENTO </a:t>
            </a:r>
            <a:endParaRPr lang="es-EC" dirty="0"/>
          </a:p>
          <a:p>
            <a:pPr marL="0" indent="0">
              <a:buNone/>
            </a:pPr>
            <a:r>
              <a:rPr lang="es-ES" b="1" dirty="0"/>
              <a:t>SECCIÓN I</a:t>
            </a:r>
            <a:endParaRPr lang="es-EC" dirty="0"/>
          </a:p>
          <a:p>
            <a:pPr marL="0" indent="0">
              <a:buNone/>
            </a:pPr>
            <a:r>
              <a:rPr lang="es-ES" b="1" dirty="0"/>
              <a:t>OBJETO Y </a:t>
            </a:r>
            <a:r>
              <a:rPr lang="es-ES" b="1" dirty="0" smtClean="0"/>
              <a:t>ÁMBITO</a:t>
            </a:r>
          </a:p>
          <a:p>
            <a:pPr marL="0" indent="0">
              <a:buNone/>
            </a:pPr>
            <a:endParaRPr lang="es-ES" b="1" dirty="0" smtClean="0"/>
          </a:p>
          <a:p>
            <a:pPr marL="0" indent="0" algn="just">
              <a:buNone/>
            </a:pPr>
            <a:r>
              <a:rPr lang="es-ES" dirty="0" smtClean="0"/>
              <a:t>… establecer </a:t>
            </a:r>
            <a:r>
              <a:rPr lang="es-ES" dirty="0"/>
              <a:t>el marco jurídico metropolitano que oriente la creación e implementación de planes, programas o proyectos, así como modelos de atención, protocolos de actuación y estrategias de salud pública, </a:t>
            </a:r>
            <a:r>
              <a:rPr lang="es-ES" dirty="0" smtClean="0"/>
              <a:t>…</a:t>
            </a:r>
            <a:r>
              <a:rPr lang="es-ES" b="1" dirty="0" smtClean="0"/>
              <a:t>en </a:t>
            </a:r>
            <a:r>
              <a:rPr lang="es-ES" b="1" dirty="0"/>
              <a:t>apego a lo establecido por el Ente Rector Nacional de </a:t>
            </a:r>
            <a:r>
              <a:rPr lang="es-ES" b="1" dirty="0" smtClean="0"/>
              <a:t>Salud...</a:t>
            </a:r>
            <a:endParaRPr lang="es-EC" b="1" dirty="0"/>
          </a:p>
          <a:p>
            <a:pPr marL="0" indent="0" algn="just">
              <a:buNone/>
            </a:pPr>
            <a:r>
              <a:rPr lang="es-ES" dirty="0" smtClean="0"/>
              <a:t>A </a:t>
            </a:r>
            <a:r>
              <a:rPr lang="es-ES" dirty="0"/>
              <a:t>fin de reducir impactos y consecuencias físicas, psicológicas, sociales, económicas, culturales y de seguridad ciudadana que se derivan de este problema de salud pública.  </a:t>
            </a:r>
            <a:endParaRPr lang="es-EC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7528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1108" y="400479"/>
            <a:ext cx="10515600" cy="4351338"/>
          </a:xfrm>
        </p:spPr>
        <p:txBody>
          <a:bodyPr/>
          <a:lstStyle/>
          <a:p>
            <a:r>
              <a:rPr lang="es-ES" b="1" dirty="0"/>
              <a:t>SECCION II</a:t>
            </a:r>
            <a:endParaRPr lang="es-EC" dirty="0"/>
          </a:p>
          <a:p>
            <a:r>
              <a:rPr lang="es-ES" b="1" dirty="0" smtClean="0">
                <a:latin typeface="+mj-lt"/>
              </a:rPr>
              <a:t>Definiciones - enfoques </a:t>
            </a:r>
            <a:endParaRPr lang="es-EC" dirty="0" smtClean="0">
              <a:latin typeface="+mj-lt"/>
            </a:endParaRPr>
          </a:p>
          <a:p>
            <a:pPr marL="0" indent="0">
              <a:buNone/>
            </a:pPr>
            <a:endParaRPr lang="es-EC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18106876"/>
              </p:ext>
            </p:extLst>
          </p:nvPr>
        </p:nvGraphicFramePr>
        <p:xfrm>
          <a:off x="2032000" y="1400432"/>
          <a:ext cx="8545384" cy="4737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162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340196" y="2219070"/>
            <a:ext cx="2384084" cy="685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lIns="73775" tIns="36887" rIns="73775" bIns="36887" anchor="ctr"/>
          <a:lstStyle>
            <a:lvl1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defTabSz="3683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914400" algn="ctr" defTabSz="3683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1371600" algn="ctr" defTabSz="3683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1828800" algn="ctr" defTabSz="3683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s-ES" sz="1200" b="1" dirty="0" smtClean="0">
                <a:latin typeface="+mn-lt"/>
                <a:ea typeface="MS PGothic" charset="0"/>
              </a:rPr>
              <a:t>269 </a:t>
            </a:r>
            <a:r>
              <a:rPr lang="es-ES" sz="1200" b="1" dirty="0">
                <a:latin typeface="+mn-lt"/>
                <a:ea typeface="MS PGothic" charset="0"/>
              </a:rPr>
              <a:t>MILLONES DE PERSONAS</a:t>
            </a:r>
          </a:p>
          <a:p>
            <a:pPr>
              <a:defRPr/>
            </a:pPr>
            <a:r>
              <a:rPr lang="es-ES" sz="1200" dirty="0" smtClean="0">
                <a:latin typeface="+mn-lt"/>
                <a:ea typeface="MS PGothic" charset="0"/>
              </a:rPr>
              <a:t>entre </a:t>
            </a:r>
            <a:r>
              <a:rPr lang="es-ES" sz="1200" dirty="0">
                <a:latin typeface="+mn-lt"/>
                <a:ea typeface="MS PGothic" charset="0"/>
              </a:rPr>
              <a:t>15 y 64 años a nivel </a:t>
            </a:r>
            <a:r>
              <a:rPr lang="es-ES" sz="1200" dirty="0" smtClean="0">
                <a:latin typeface="+mn-lt"/>
                <a:ea typeface="MS PGothic" charset="0"/>
              </a:rPr>
              <a:t>mundial, </a:t>
            </a:r>
            <a:r>
              <a:rPr lang="es-ES" sz="1200" dirty="0">
                <a:latin typeface="+mn-lt"/>
                <a:ea typeface="MS PGothic" charset="0"/>
              </a:rPr>
              <a:t>consumieron drogas</a:t>
            </a:r>
            <a:r>
              <a:rPr lang="es-ES" sz="1400" dirty="0">
                <a:latin typeface="+mn-lt"/>
                <a:ea typeface="MS PGothic" charset="0"/>
              </a:rPr>
              <a:t>.</a:t>
            </a:r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5613991" y="2317898"/>
            <a:ext cx="1297172" cy="328186"/>
          </a:xfrm>
          <a:prstGeom prst="straightConnector1">
            <a:avLst/>
          </a:prstGeom>
          <a:ln w="57150" cmpd="sng">
            <a:solidFill>
              <a:srgbClr val="DE000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n 13" descr="hospital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338" y="3888237"/>
            <a:ext cx="1542879" cy="83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 bwMode="auto">
          <a:xfrm>
            <a:off x="7634883" y="753842"/>
            <a:ext cx="4008636" cy="142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lIns="73775" tIns="36887" rIns="73775" bIns="36887" anchor="ctr"/>
          <a:lstStyle>
            <a:lvl1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defTabSz="3683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defTabSz="3683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914400" algn="ctr" defTabSz="3683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1371600" algn="ctr" defTabSz="3683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1828800" algn="ctr" defTabSz="3683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s-ES" sz="1600" dirty="0">
                <a:latin typeface="+mn-lt"/>
                <a:ea typeface="MS PGothic" charset="0"/>
              </a:rPr>
              <a:t>De ellas, </a:t>
            </a:r>
            <a:r>
              <a:rPr lang="es-ES" sz="1600" b="1" dirty="0" smtClean="0">
                <a:latin typeface="+mn-lt"/>
                <a:ea typeface="MS PGothic" charset="0"/>
              </a:rPr>
              <a:t>35 </a:t>
            </a:r>
            <a:r>
              <a:rPr lang="es-ES" sz="1600" b="1" dirty="0">
                <a:latin typeface="+mn-lt"/>
                <a:ea typeface="MS PGothic" charset="0"/>
              </a:rPr>
              <a:t>MILLONES DE PERSONAS </a:t>
            </a:r>
          </a:p>
          <a:p>
            <a:pPr>
              <a:defRPr/>
            </a:pPr>
            <a:r>
              <a:rPr lang="es-ES" sz="1600" dirty="0">
                <a:latin typeface="+mn-lt"/>
                <a:ea typeface="MS PGothic" charset="0"/>
              </a:rPr>
              <a:t>(el </a:t>
            </a:r>
            <a:r>
              <a:rPr lang="es-ES" sz="1600" b="1" u="sng" dirty="0" smtClean="0">
                <a:latin typeface="+mn-lt"/>
                <a:ea typeface="MS PGothic" charset="0"/>
              </a:rPr>
              <a:t>13%</a:t>
            </a:r>
            <a:r>
              <a:rPr lang="es-ES" sz="1600" dirty="0" smtClean="0">
                <a:latin typeface="+mn-lt"/>
                <a:ea typeface="MS PGothic" charset="0"/>
              </a:rPr>
              <a:t>) </a:t>
            </a:r>
            <a:r>
              <a:rPr lang="es-ES" sz="1600" dirty="0">
                <a:latin typeface="+mn-lt"/>
                <a:ea typeface="MS PGothic" charset="0"/>
              </a:rPr>
              <a:t>necesitaron </a:t>
            </a:r>
            <a:r>
              <a:rPr lang="es-ES" sz="1600" dirty="0" smtClean="0">
                <a:latin typeface="+mn-lt"/>
                <a:ea typeface="MS PGothic" charset="0"/>
              </a:rPr>
              <a:t>tratamiento</a:t>
            </a:r>
            <a:endParaRPr lang="es-ES" sz="1600" dirty="0">
              <a:latin typeface="+mn-lt"/>
              <a:ea typeface="MS PGothic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207" y="2432526"/>
            <a:ext cx="1770659" cy="147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434" y="2104973"/>
            <a:ext cx="4037762" cy="367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688310" y="1267904"/>
            <a:ext cx="2142665" cy="51182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a. PREVENCIÓN DEL USO Y CONSUMO</a:t>
            </a:r>
            <a:endParaRPr lang="es-EC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4017428" y="1153279"/>
            <a:ext cx="3233433" cy="7822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b. DIAGNÓSTICO, TRATAMIENTO, REHABILITACIÓN, REDUCCIÓN DE DAÑOS, INCLUSIÓN SOCIAL</a:t>
            </a:r>
            <a:endParaRPr lang="es-EC" sz="1600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5400195" y="5776611"/>
            <a:ext cx="2280024" cy="5118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e. PREVENCIÓN -  REDUCCIÓN DE RIESGOS</a:t>
            </a:r>
            <a:endParaRPr lang="es-EC" sz="1600" dirty="0"/>
          </a:p>
        </p:txBody>
      </p:sp>
      <p:sp>
        <p:nvSpPr>
          <p:cNvPr id="14" name="Título 1">
            <a:extLst>
              <a:ext uri="{FF2B5EF4-FFF2-40B4-BE49-F238E27FC236}">
                <a16:creationId xmlns="" xmlns:a16="http://schemas.microsoft.com/office/drawing/2014/main" id="{450122A1-A228-5040-A8AD-49922E9A9B50}"/>
              </a:ext>
            </a:extLst>
          </p:cNvPr>
          <p:cNvSpPr txBox="1">
            <a:spLocks/>
          </p:cNvSpPr>
          <p:nvPr/>
        </p:nvSpPr>
        <p:spPr>
          <a:xfrm>
            <a:off x="659027" y="203691"/>
            <a:ext cx="10758616" cy="775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dirty="0"/>
              <a:t>Art. (…). -Mecanismos Fundamentales</a:t>
            </a:r>
            <a:r>
              <a:rPr lang="es-ES" sz="2000" dirty="0"/>
              <a:t>. -Para el pleno desarrollo del presente Título se emplearán los siguientes mecanismos:</a:t>
            </a:r>
            <a:endParaRPr lang="es-EC" sz="2000" dirty="0"/>
          </a:p>
        </p:txBody>
      </p:sp>
      <p:cxnSp>
        <p:nvCxnSpPr>
          <p:cNvPr id="16" name="Conector recto de flecha 15"/>
          <p:cNvCxnSpPr>
            <a:endCxn id="8" idx="2"/>
          </p:cNvCxnSpPr>
          <p:nvPr/>
        </p:nvCxnSpPr>
        <p:spPr>
          <a:xfrm flipH="1">
            <a:off x="7425537" y="3157913"/>
            <a:ext cx="21399" cy="745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ángulo redondeado 24"/>
          <p:cNvSpPr/>
          <p:nvPr/>
        </p:nvSpPr>
        <p:spPr>
          <a:xfrm>
            <a:off x="7960839" y="2422286"/>
            <a:ext cx="2142665" cy="51182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c. RUTAS Y PROTOCOLOS</a:t>
            </a:r>
            <a:endParaRPr lang="es-EC" dirty="0"/>
          </a:p>
        </p:txBody>
      </p:sp>
      <p:sp>
        <p:nvSpPr>
          <p:cNvPr id="26" name="Rectángulo redondeado 25"/>
          <p:cNvSpPr/>
          <p:nvPr/>
        </p:nvSpPr>
        <p:spPr>
          <a:xfrm>
            <a:off x="8043217" y="4241291"/>
            <a:ext cx="2142665" cy="51182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d. PARTICIPACIÓN CIUDADANA </a:t>
            </a:r>
            <a:endParaRPr lang="es-EC" dirty="0"/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7349212" y="1519472"/>
            <a:ext cx="5179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1672282" y="1899045"/>
            <a:ext cx="8238" cy="169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967752" y="1519472"/>
            <a:ext cx="85360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4" name="Rectángulo 23"/>
          <p:cNvSpPr/>
          <p:nvPr/>
        </p:nvSpPr>
        <p:spPr>
          <a:xfrm rot="1472755">
            <a:off x="7417862" y="1998114"/>
            <a:ext cx="85360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7" name="Rectángulo 26"/>
          <p:cNvSpPr/>
          <p:nvPr/>
        </p:nvSpPr>
        <p:spPr>
          <a:xfrm rot="5400000">
            <a:off x="8605370" y="3580693"/>
            <a:ext cx="85360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8" name="Rectángulo 27"/>
          <p:cNvSpPr/>
          <p:nvPr/>
        </p:nvSpPr>
        <p:spPr>
          <a:xfrm rot="7953269">
            <a:off x="7921898" y="5610900"/>
            <a:ext cx="85360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3024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74357" y="1268129"/>
            <a:ext cx="10579443" cy="4846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CAPÍTULO II</a:t>
            </a:r>
            <a:endParaRPr lang="es-EC" sz="2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 LA GESTIÓN PARA LA PREVENCIÓN INTEGRAL Y ATENCIÓN DEL FENÓMENO BIOPSICOSOCIAL Y ECONÓMICO DEL USO Y CONSUMO DE ALCOHOL, TABACO Y OTRAS DROGAS</a:t>
            </a:r>
            <a:endParaRPr lang="es-EC" sz="2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2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SECCIÓN I</a:t>
            </a:r>
            <a:endParaRPr lang="es-EC" sz="2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 LA INSTITUCIONALIDAD</a:t>
            </a:r>
            <a:endParaRPr lang="es-EC" sz="2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20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b="1" dirty="0"/>
              <a:t>Art. (…)</a:t>
            </a:r>
            <a:r>
              <a:rPr lang="es-ES" sz="2400" dirty="0"/>
              <a:t>.- </a:t>
            </a:r>
            <a:r>
              <a:rPr lang="es-ES" sz="2400" b="1" dirty="0"/>
              <a:t>De la </a:t>
            </a: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Gestión Institucional </a:t>
            </a:r>
            <a:r>
              <a:rPr lang="es-ES" sz="2400" b="1" dirty="0"/>
              <a:t>para la prevención y atención</a:t>
            </a:r>
            <a:endParaRPr lang="es-EC" sz="2400" dirty="0"/>
          </a:p>
        </p:txBody>
      </p:sp>
      <p:sp>
        <p:nvSpPr>
          <p:cNvPr id="3" name="Rectángulo 2"/>
          <p:cNvSpPr/>
          <p:nvPr/>
        </p:nvSpPr>
        <p:spPr>
          <a:xfrm>
            <a:off x="7366686" y="2141838"/>
            <a:ext cx="1828800" cy="856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/>
              <a:t>SECRETARIA DE SALUD</a:t>
            </a:r>
            <a:endParaRPr lang="es-EC" sz="1400" b="1" dirty="0"/>
          </a:p>
        </p:txBody>
      </p:sp>
      <p:sp>
        <p:nvSpPr>
          <p:cNvPr id="5" name="Rectángulo 4"/>
          <p:cNvSpPr/>
          <p:nvPr/>
        </p:nvSpPr>
        <p:spPr>
          <a:xfrm>
            <a:off x="5634681" y="3252015"/>
            <a:ext cx="1828800" cy="856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 smtClean="0">
                <a:solidFill>
                  <a:schemeClr val="bg1"/>
                </a:solidFill>
              </a:rPr>
              <a:t>UNIDAD DE PREVENCIÓN DEL USO Y CONSUMO DE DROGAS</a:t>
            </a:r>
            <a:endParaRPr lang="es-EC" sz="1100" b="1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4681" y="4261150"/>
            <a:ext cx="1828800" cy="856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/>
              <a:t>CENTROS ATENCIÓN AMBULATORIA EN SALUD MENTAL (ACREDITADOS) </a:t>
            </a:r>
            <a:endParaRPr lang="es-EC" sz="1100" dirty="0"/>
          </a:p>
        </p:txBody>
      </p:sp>
      <p:sp>
        <p:nvSpPr>
          <p:cNvPr id="7" name="Rectángulo 6"/>
          <p:cNvSpPr/>
          <p:nvPr/>
        </p:nvSpPr>
        <p:spPr>
          <a:xfrm>
            <a:off x="9098692" y="3252015"/>
            <a:ext cx="1828800" cy="856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/>
              <a:t>UNIDADES METROPOLITANAS DE SALUD</a:t>
            </a:r>
            <a:endParaRPr lang="es-EC" sz="1100" dirty="0"/>
          </a:p>
        </p:txBody>
      </p:sp>
      <p:sp>
        <p:nvSpPr>
          <p:cNvPr id="8" name="Rectángulo 7"/>
          <p:cNvSpPr/>
          <p:nvPr/>
        </p:nvSpPr>
        <p:spPr>
          <a:xfrm>
            <a:off x="9098692" y="4261150"/>
            <a:ext cx="1828800" cy="856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/>
              <a:t>SERVICIOS DE ATENCION DE ESPECIALIDAD PREVENCIÓN DE ADICCIONES</a:t>
            </a:r>
            <a:endParaRPr lang="es-EC" sz="1100" dirty="0"/>
          </a:p>
        </p:txBody>
      </p:sp>
      <p:sp>
        <p:nvSpPr>
          <p:cNvPr id="9" name="Rectángulo 8"/>
          <p:cNvSpPr/>
          <p:nvPr/>
        </p:nvSpPr>
        <p:spPr>
          <a:xfrm>
            <a:off x="902044" y="2327190"/>
            <a:ext cx="1828800" cy="856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MINISTERIO DE SALUD PUBLICA</a:t>
            </a:r>
            <a:endParaRPr lang="es-EC" sz="1400" dirty="0"/>
          </a:p>
        </p:txBody>
      </p:sp>
      <p:cxnSp>
        <p:nvCxnSpPr>
          <p:cNvPr id="15" name="Conector angular 14"/>
          <p:cNvCxnSpPr>
            <a:stCxn id="8" idx="2"/>
            <a:endCxn id="16" idx="2"/>
          </p:cNvCxnSpPr>
          <p:nvPr/>
        </p:nvCxnSpPr>
        <p:spPr>
          <a:xfrm rot="5400000" flipH="1">
            <a:off x="5492579" y="597372"/>
            <a:ext cx="844378" cy="8196648"/>
          </a:xfrm>
          <a:prstGeom prst="bentConnector3">
            <a:avLst>
              <a:gd name="adj1" fmla="val -2707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902044" y="3416772"/>
            <a:ext cx="1828800" cy="856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CENTROS DE ATENCIÓN ESPECIALIZADA </a:t>
            </a:r>
            <a:endParaRPr lang="es-EC" sz="1400" dirty="0"/>
          </a:p>
        </p:txBody>
      </p:sp>
      <p:cxnSp>
        <p:nvCxnSpPr>
          <p:cNvPr id="19" name="Conector recto de flecha 18"/>
          <p:cNvCxnSpPr/>
          <p:nvPr/>
        </p:nvCxnSpPr>
        <p:spPr>
          <a:xfrm>
            <a:off x="6503774" y="4045036"/>
            <a:ext cx="0" cy="216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>
            <a:stCxn id="8" idx="0"/>
            <a:endCxn id="7" idx="2"/>
          </p:cNvCxnSpPr>
          <p:nvPr/>
        </p:nvCxnSpPr>
        <p:spPr>
          <a:xfrm flipV="1">
            <a:off x="10013092" y="4108750"/>
            <a:ext cx="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7628238" y="4695568"/>
            <a:ext cx="127686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351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1177</Words>
  <Application>Microsoft Office PowerPoint</Application>
  <PresentationFormat>Panorámica</PresentationFormat>
  <Paragraphs>121</Paragraphs>
  <Slides>21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MS PGothic</vt:lpstr>
      <vt:lpstr>Arial</vt:lpstr>
      <vt:lpstr>Calibri</vt:lpstr>
      <vt:lpstr>Calibri Light</vt:lpstr>
      <vt:lpstr>Times New Roman</vt:lpstr>
      <vt:lpstr>Tema de Office</vt:lpstr>
      <vt:lpstr>Presentación de PowerPoint</vt:lpstr>
      <vt:lpstr>ORDENANZA METROPOLITANA DE LA PREVENCIÓN Y ATENCIÓN INTEGRAL DEL FENÓMENO BIOPSICOSOCIAL Y ECONÓMICO DEL USO Y CONSUMO DE ALCOHOL, TABACO Y OTRAS DROGAS</vt:lpstr>
      <vt:lpstr>Presentación de PowerPoint</vt:lpstr>
      <vt:lpstr>Presentación de PowerPoint</vt:lpstr>
      <vt:lpstr>TITULO IV DE LA PREVENCIÓN Y ATENCIÓN INTEGRAL DEL FENÓMENO BIOPSICOSOCIAL Y ECONÓMICO DEL USO Y CONSUMO DE ALCOHOL, TABACO Y OTRAS DROGAS. </vt:lpstr>
      <vt:lpstr>Presentación de PowerPoint</vt:lpstr>
      <vt:lpstr>Presentación de PowerPoint</vt:lpstr>
      <vt:lpstr>Presentación de PowerPoint</vt:lpstr>
      <vt:lpstr>Art. (…).- De la Gestión Institucional para la prevención y atención</vt:lpstr>
      <vt:lpstr>Presentación de PowerPoint</vt:lpstr>
      <vt:lpstr>Art. (…).- De la Ejecución en el ámbito del diagnóstico y tratamiento a personas con consumo problemático de alcohol, tabaco y otras drogas</vt:lpstr>
      <vt:lpstr>Presentación de PowerPoint</vt:lpstr>
      <vt:lpstr>Presentación de PowerPoint</vt:lpstr>
      <vt:lpstr>Presentación de PowerPoint</vt:lpstr>
      <vt:lpstr>(…).-De la Cooperación o Colaboración e instrumentos legales </vt:lpstr>
      <vt:lpstr>.. Del establecimiento de cartera de servicios  de los Centros clínicos Ambulatorios y Centro especializados</vt:lpstr>
      <vt:lpstr>Presentación de PowerPoint</vt:lpstr>
      <vt:lpstr>Presentación de PowerPoint</vt:lpstr>
      <vt:lpstr>Presentación de PowerPoint</vt:lpstr>
      <vt:lpstr>.. De la generación de conocimiento e investigación en salud para la prevención de adicciones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Hernan Francisco Viteri Torres</cp:lastModifiedBy>
  <cp:revision>132</cp:revision>
  <dcterms:created xsi:type="dcterms:W3CDTF">2021-10-13T16:49:59Z</dcterms:created>
  <dcterms:modified xsi:type="dcterms:W3CDTF">2022-08-23T13:20:52Z</dcterms:modified>
</cp:coreProperties>
</file>