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jXmjx4MIu2umMc5rukzj4NLGDqf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t>M</a:t>
            </a: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4756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4576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lvl="0">
              <a:buClr>
                <a:srgbClr val="2F5496"/>
              </a:buClr>
            </a:pPr>
            <a:r>
              <a:rPr lang="es-MX" sz="6700" dirty="0"/>
              <a:t>Acción de protección con medidas </a:t>
            </a:r>
            <a:r>
              <a:rPr lang="es-MX" sz="6700" dirty="0" smtClean="0"/>
              <a:t>cautelares</a:t>
            </a:r>
            <a:r>
              <a:rPr lang="es-MX" dirty="0" smtClean="0"/>
              <a:t/>
            </a:r>
            <a:br>
              <a:rPr lang="es-MX" dirty="0" smtClean="0"/>
            </a:br>
            <a:r>
              <a:rPr lang="es-MX" dirty="0" smtClean="0"/>
              <a:t>17460-2022-02330</a:t>
            </a:r>
            <a:endParaRPr dirty="0"/>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spcBef>
                <a:spcPts val="0"/>
              </a:spcBef>
            </a:pPr>
            <a:r>
              <a:rPr lang="es-MX" sz="3200" dirty="0"/>
              <a:t>Dávalos Alfaro David </a:t>
            </a:r>
            <a:r>
              <a:rPr lang="es-MX" sz="3200" dirty="0" smtClean="0"/>
              <a:t>Alberto- Coordinador </a:t>
            </a:r>
            <a:r>
              <a:rPr lang="es-MX" sz="3200" dirty="0"/>
              <a:t>de la Veeduría del Metro de Quito y como </a:t>
            </a:r>
            <a:r>
              <a:rPr lang="es-MX" sz="3200" dirty="0" smtClean="0"/>
              <a:t>ciudadano VS. </a:t>
            </a:r>
            <a:r>
              <a:rPr lang="es-MX" sz="3200" dirty="0" smtClean="0"/>
              <a:t>METRO DE QUITO </a:t>
            </a:r>
            <a:endParaRPr sz="3200" dirty="0"/>
          </a:p>
        </p:txBody>
      </p:sp>
      <p:pic>
        <p:nvPicPr>
          <p:cNvPr id="5" name="Imagen 4"/>
          <p:cNvPicPr/>
          <p:nvPr/>
        </p:nvPicPr>
        <p:blipFill rotWithShape="1">
          <a:blip r:embed="rId3">
            <a:extLst>
              <a:ext uri="{28A0092B-C50C-407E-A947-70E740481C1C}">
                <a14:useLocalDpi xmlns:a14="http://schemas.microsoft.com/office/drawing/2010/main" val="0"/>
              </a:ext>
            </a:extLst>
          </a:blip>
          <a:srcRect l="66193" t="17894" r="15861" b="20485"/>
          <a:stretch/>
        </p:blipFill>
        <p:spPr>
          <a:xfrm>
            <a:off x="249380" y="519649"/>
            <a:ext cx="1377539" cy="510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2" name="Título 1"/>
          <p:cNvSpPr>
            <a:spLocks noGrp="1"/>
          </p:cNvSpPr>
          <p:nvPr>
            <p:ph type="title"/>
          </p:nvPr>
        </p:nvSpPr>
        <p:spPr>
          <a:xfrm>
            <a:off x="1757548" y="365125"/>
            <a:ext cx="9596252" cy="1325563"/>
          </a:xfrm>
        </p:spPr>
        <p:txBody>
          <a:bodyPr/>
          <a:lstStyle/>
          <a:p>
            <a:r>
              <a:rPr lang="es-EC" dirty="0"/>
              <a:t>Presentación y calificación: </a:t>
            </a:r>
            <a:endParaRPr lang="es-EC" dirty="0"/>
          </a:p>
        </p:txBody>
      </p:sp>
      <p:sp>
        <p:nvSpPr>
          <p:cNvPr id="3" name="Marcador de texto 2"/>
          <p:cNvSpPr>
            <a:spLocks noGrp="1"/>
          </p:cNvSpPr>
          <p:nvPr>
            <p:ph type="body" idx="1"/>
          </p:nvPr>
        </p:nvSpPr>
        <p:spPr/>
        <p:txBody>
          <a:bodyPr/>
          <a:lstStyle/>
          <a:p>
            <a:r>
              <a:rPr lang="es-MX" dirty="0"/>
              <a:t>El </a:t>
            </a:r>
            <a:r>
              <a:rPr lang="es-MX" dirty="0" smtClean="0"/>
              <a:t>día </a:t>
            </a:r>
            <a:r>
              <a:rPr lang="es-MX" dirty="0"/>
              <a:t>viernes 15 de julio </a:t>
            </a:r>
            <a:r>
              <a:rPr lang="es-MX" dirty="0" smtClean="0"/>
              <a:t>de </a:t>
            </a:r>
            <a:r>
              <a:rPr lang="es-MX" dirty="0"/>
              <a:t>2022, a las 16h12 fue presentada la acción de </a:t>
            </a:r>
            <a:r>
              <a:rPr lang="es-MX" dirty="0" smtClean="0"/>
              <a:t>protección</a:t>
            </a:r>
          </a:p>
          <a:p>
            <a:r>
              <a:rPr lang="es-MX" u="sng" dirty="0"/>
              <a:t>S</a:t>
            </a:r>
            <a:r>
              <a:rPr lang="es-MX" dirty="0" smtClean="0"/>
              <a:t>e </a:t>
            </a:r>
            <a:r>
              <a:rPr lang="es-MX" dirty="0"/>
              <a:t>radicó la competencia en la Unidad Judicial de Tránsito con sede en el </a:t>
            </a:r>
            <a:r>
              <a:rPr lang="es-MX" dirty="0" smtClean="0"/>
              <a:t>Distrito </a:t>
            </a:r>
            <a:r>
              <a:rPr lang="es-EC" dirty="0"/>
              <a:t>Metropolitano de Quito, Provincia de Pichincha. </a:t>
            </a:r>
            <a:endParaRPr lang="es-EC" dirty="0" smtClean="0"/>
          </a:p>
          <a:p>
            <a:r>
              <a:rPr lang="es-MX" dirty="0"/>
              <a:t>Mediante auto de 20 de julio de 2022 a las 14h30 se calificó la acción constitucional y se designó para el día viernes 5 de agosto </a:t>
            </a:r>
            <a:r>
              <a:rPr lang="es-MX" dirty="0" smtClean="0"/>
              <a:t>de </a:t>
            </a:r>
            <a:r>
              <a:rPr lang="es-MX" dirty="0"/>
              <a:t>2022 a las 14h30 la audiencia pública; </a:t>
            </a:r>
            <a:r>
              <a:rPr lang="es-MX" u="sng" dirty="0"/>
              <a:t>adicionalmente en el referido auto se negó la medida cautelar solicitada</a:t>
            </a:r>
            <a:r>
              <a:rPr lang="es-MX" dirty="0"/>
              <a:t>. </a:t>
            </a:r>
            <a:endParaRPr lang="es-EC" dirty="0"/>
          </a:p>
        </p:txBody>
      </p:sp>
      <p:pic>
        <p:nvPicPr>
          <p:cNvPr id="5" name="Imagen 4"/>
          <p:cNvPicPr/>
          <p:nvPr/>
        </p:nvPicPr>
        <p:blipFill rotWithShape="1">
          <a:blip r:embed="rId3">
            <a:extLst>
              <a:ext uri="{28A0092B-C50C-407E-A947-70E740481C1C}">
                <a14:useLocalDpi xmlns:a14="http://schemas.microsoft.com/office/drawing/2010/main" val="0"/>
              </a:ext>
            </a:extLst>
          </a:blip>
          <a:srcRect l="66193" t="17894" r="15861" b="20485"/>
          <a:stretch/>
        </p:blipFill>
        <p:spPr>
          <a:xfrm>
            <a:off x="249380" y="519649"/>
            <a:ext cx="1377539" cy="510639"/>
          </a:xfrm>
          <a:prstGeom prst="rect">
            <a:avLst/>
          </a:prstGeom>
        </p:spPr>
      </p:pic>
    </p:spTree>
    <p:extLst>
      <p:ext uri="{BB962C8B-B14F-4D97-AF65-F5344CB8AC3E}">
        <p14:creationId xmlns:p14="http://schemas.microsoft.com/office/powerpoint/2010/main" val="377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4" name="Título 3"/>
          <p:cNvSpPr>
            <a:spLocks noGrp="1"/>
          </p:cNvSpPr>
          <p:nvPr>
            <p:ph type="title"/>
          </p:nvPr>
        </p:nvSpPr>
        <p:spPr>
          <a:xfrm>
            <a:off x="771894" y="907431"/>
            <a:ext cx="10515600" cy="1325563"/>
          </a:xfrm>
        </p:spPr>
        <p:txBody>
          <a:bodyPr/>
          <a:lstStyle/>
          <a:p>
            <a:r>
              <a:rPr lang="es-EC" dirty="0" err="1"/>
              <a:t>Amicus</a:t>
            </a:r>
            <a:r>
              <a:rPr lang="es-EC" dirty="0"/>
              <a:t>:</a:t>
            </a:r>
            <a:endParaRPr lang="es-EC" dirty="0"/>
          </a:p>
        </p:txBody>
      </p:sp>
      <p:pic>
        <p:nvPicPr>
          <p:cNvPr id="5" name="Imagen 4"/>
          <p:cNvPicPr/>
          <p:nvPr/>
        </p:nvPicPr>
        <p:blipFill rotWithShape="1">
          <a:blip r:embed="rId3">
            <a:extLst>
              <a:ext uri="{28A0092B-C50C-407E-A947-70E740481C1C}">
                <a14:useLocalDpi xmlns:a14="http://schemas.microsoft.com/office/drawing/2010/main" val="0"/>
              </a:ext>
            </a:extLst>
          </a:blip>
          <a:srcRect l="66193" t="17894" r="15861" b="20485"/>
          <a:stretch/>
        </p:blipFill>
        <p:spPr>
          <a:xfrm>
            <a:off x="249380" y="519649"/>
            <a:ext cx="1377539" cy="510639"/>
          </a:xfrm>
          <a:prstGeom prst="rect">
            <a:avLst/>
          </a:prstGeom>
        </p:spPr>
      </p:pic>
      <p:sp>
        <p:nvSpPr>
          <p:cNvPr id="6" name="Marcador de texto 2"/>
          <p:cNvSpPr txBox="1">
            <a:spLocks/>
          </p:cNvSpPr>
          <p:nvPr/>
        </p:nvSpPr>
        <p:spPr>
          <a:xfrm>
            <a:off x="838200" y="1825625"/>
            <a:ext cx="10515600" cy="435133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s-EC" dirty="0"/>
          </a:p>
        </p:txBody>
      </p:sp>
      <p:sp>
        <p:nvSpPr>
          <p:cNvPr id="7" name="Marcador de texto 2"/>
          <p:cNvSpPr txBox="1">
            <a:spLocks/>
          </p:cNvSpPr>
          <p:nvPr/>
        </p:nvSpPr>
        <p:spPr>
          <a:xfrm>
            <a:off x="990600" y="1978025"/>
            <a:ext cx="10515600" cy="435133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s-MX" sz="2400" dirty="0"/>
              <a:t>Se presentó dos </a:t>
            </a:r>
            <a:r>
              <a:rPr lang="es-MX" sz="2400" dirty="0" err="1" smtClean="0"/>
              <a:t>amicus</a:t>
            </a:r>
            <a:r>
              <a:rPr lang="es-MX" sz="2400" dirty="0" smtClean="0"/>
              <a:t> </a:t>
            </a:r>
            <a:r>
              <a:rPr lang="es-MX" sz="2400" dirty="0" err="1" smtClean="0"/>
              <a:t>curiae</a:t>
            </a:r>
            <a:r>
              <a:rPr lang="es-MX" sz="2400" dirty="0" smtClean="0"/>
              <a:t> </a:t>
            </a:r>
            <a:r>
              <a:rPr lang="es-MX" sz="2400" dirty="0"/>
              <a:t>dentro de la acción de protección, los señores Dávila Proaño Manuel Mesías y Sancho Arias Fernando Patricio, presentaron los </a:t>
            </a:r>
            <a:r>
              <a:rPr lang="es-MX" sz="2400" dirty="0" smtClean="0"/>
              <a:t>mismos </a:t>
            </a:r>
            <a:r>
              <a:rPr lang="es-MX" sz="2400" dirty="0"/>
              <a:t>en calidad de ciudadanos en cumplimiento de lo dispuesto en el art. 12 de la Ley Orgánica de Garantías Jurisdiccionales y Control Constitucional. </a:t>
            </a:r>
            <a:endParaRPr lang="es-EC" sz="2400" dirty="0"/>
          </a:p>
        </p:txBody>
      </p:sp>
    </p:spTree>
    <p:extLst>
      <p:ext uri="{BB962C8B-B14F-4D97-AF65-F5344CB8AC3E}">
        <p14:creationId xmlns:p14="http://schemas.microsoft.com/office/powerpoint/2010/main" val="270186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Objeto de la acción constitucional: </a:t>
            </a:r>
            <a:endParaRPr lang="es-EC" dirty="0"/>
          </a:p>
        </p:txBody>
      </p:sp>
      <p:sp>
        <p:nvSpPr>
          <p:cNvPr id="3" name="Marcador de texto 2"/>
          <p:cNvSpPr txBox="1">
            <a:spLocks/>
          </p:cNvSpPr>
          <p:nvPr/>
        </p:nvSpPr>
        <p:spPr>
          <a:xfrm>
            <a:off x="990600" y="1978025"/>
            <a:ext cx="10515600" cy="435133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s-MX" sz="3200" dirty="0"/>
              <a:t>El accionante señaló como pretensión: </a:t>
            </a:r>
            <a:r>
              <a:rPr lang="es-MX" sz="3200" i="1" dirty="0"/>
              <a:t>“(…) la suspensión provisional del acto, siendo este “La selección de un proveedor, para la provisión de los servicios especializados para la operación del Metro de Quito</a:t>
            </a:r>
            <a:r>
              <a:rPr lang="es-MX" sz="3200" i="1" dirty="0" smtClean="0"/>
              <a:t>”…</a:t>
            </a:r>
            <a:endParaRPr lang="es-EC" sz="3200" i="1" dirty="0"/>
          </a:p>
        </p:txBody>
      </p:sp>
    </p:spTree>
    <p:extLst>
      <p:ext uri="{BB962C8B-B14F-4D97-AF65-F5344CB8AC3E}">
        <p14:creationId xmlns:p14="http://schemas.microsoft.com/office/powerpoint/2010/main" val="197662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Audiencia pública</a:t>
            </a:r>
          </a:p>
        </p:txBody>
      </p:sp>
      <p:sp>
        <p:nvSpPr>
          <p:cNvPr id="3" name="Marcador de texto 2"/>
          <p:cNvSpPr txBox="1">
            <a:spLocks/>
          </p:cNvSpPr>
          <p:nvPr/>
        </p:nvSpPr>
        <p:spPr>
          <a:xfrm>
            <a:off x="207818" y="1440873"/>
            <a:ext cx="11298382" cy="48884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s-MX" sz="3200" dirty="0"/>
              <a:t>Previo a instalarse la audiencia pública, el Juez de instancia solicitó </a:t>
            </a:r>
            <a:r>
              <a:rPr lang="es-MX" sz="3200" dirty="0" smtClean="0"/>
              <a:t>al accionante que </a:t>
            </a:r>
            <a:r>
              <a:rPr lang="es-MX" sz="3200" dirty="0"/>
              <a:t>desistan de la acción por cuanto, como era de conocimiento público días antes de la audiencia se habría confirmado que el proceso de contratación de operación para el Metro de Quito habría quedado insubsistente, por lo tanto, no habría objeto de la pretensión. </a:t>
            </a:r>
            <a:endParaRPr lang="es-MX" sz="3200" dirty="0" smtClean="0"/>
          </a:p>
          <a:p>
            <a:pPr algn="just"/>
            <a:r>
              <a:rPr lang="es-MX" sz="3200" dirty="0" smtClean="0"/>
              <a:t>Por </a:t>
            </a:r>
            <a:r>
              <a:rPr lang="es-MX" sz="3200" dirty="0"/>
              <a:t>insistencia de las entidades accionadas, Alcaldía, Empresa Pública Metro Quito y Procuraduría General del Estado, el Juez Constitucional instaló la audiencia. </a:t>
            </a:r>
            <a:endParaRPr lang="es-EC" sz="3200" i="1" dirty="0"/>
          </a:p>
        </p:txBody>
      </p:sp>
    </p:spTree>
    <p:extLst>
      <p:ext uri="{BB962C8B-B14F-4D97-AF65-F5344CB8AC3E}">
        <p14:creationId xmlns:p14="http://schemas.microsoft.com/office/powerpoint/2010/main" val="84659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383" y="207818"/>
            <a:ext cx="11249890" cy="6373091"/>
          </a:xfrm>
        </p:spPr>
        <p:txBody>
          <a:bodyPr>
            <a:noAutofit/>
          </a:bodyPr>
          <a:lstStyle/>
          <a:p>
            <a:r>
              <a:rPr lang="es-MX" sz="2000" dirty="0"/>
              <a:t>Dentro </a:t>
            </a:r>
            <a:r>
              <a:rPr lang="es-MX" sz="2000" dirty="0" smtClean="0"/>
              <a:t>de </a:t>
            </a:r>
            <a:r>
              <a:rPr lang="es-MX" sz="2000" dirty="0"/>
              <a:t>la audiencia, el accionante </a:t>
            </a:r>
            <a:r>
              <a:rPr lang="es-MX" sz="2000" dirty="0" smtClean="0"/>
              <a:t>desistió </a:t>
            </a:r>
            <a:r>
              <a:rPr lang="es-MX" sz="2000" dirty="0"/>
              <a:t>de la acción de protección propuesta</a:t>
            </a:r>
            <a:r>
              <a:rPr lang="es-MX" sz="2000" dirty="0" smtClean="0"/>
              <a:t>.</a:t>
            </a:r>
            <a:br>
              <a:rPr lang="es-MX" sz="2000" dirty="0" smtClean="0"/>
            </a:br>
            <a:r>
              <a:rPr lang="es-MX" sz="2000" dirty="0"/>
              <a:t/>
            </a:r>
            <a:br>
              <a:rPr lang="es-MX" sz="2000" dirty="0"/>
            </a:br>
            <a:r>
              <a:rPr lang="es-MX" sz="2000" dirty="0" smtClean="0"/>
              <a:t> </a:t>
            </a:r>
            <a:r>
              <a:rPr lang="es-MX" sz="2000" dirty="0"/>
              <a:t>La Empresa Pública Metro Quito, señaló que había un abuso del derecho por cuanto la demanda de acción de protección no se ceñía a lo dispuesto en el Art. 88 de la Constitución, pues </a:t>
            </a:r>
            <a:r>
              <a:rPr lang="es-MX" sz="2000" dirty="0" smtClean="0"/>
              <a:t>se </a:t>
            </a:r>
            <a:r>
              <a:rPr lang="es-MX" sz="2000" dirty="0"/>
              <a:t>pretendía </a:t>
            </a:r>
            <a:r>
              <a:rPr lang="es-MX" sz="2000" dirty="0" smtClean="0"/>
              <a:t>acceder </a:t>
            </a:r>
            <a:r>
              <a:rPr lang="es-MX" sz="2000" dirty="0"/>
              <a:t>a una </a:t>
            </a:r>
            <a:r>
              <a:rPr lang="es-MX" sz="2000" dirty="0" smtClean="0"/>
              <a:t>información pública </a:t>
            </a:r>
            <a:r>
              <a:rPr lang="es-MX" sz="2000" dirty="0"/>
              <a:t>que a criterio del accionante no se habría entregado de manera completa por parte de la Empresa Pública, alejándose de esta manera con el fin de la acción de protección. </a:t>
            </a:r>
            <a:r>
              <a:rPr lang="es-MX" sz="2000" dirty="0" smtClean="0"/>
              <a:t/>
            </a:r>
            <a:br>
              <a:rPr lang="es-MX" sz="2000" dirty="0" smtClean="0"/>
            </a:br>
            <a:r>
              <a:rPr lang="es-MX" sz="2000" dirty="0"/>
              <a:t/>
            </a:r>
            <a:br>
              <a:rPr lang="es-MX" sz="2000" dirty="0"/>
            </a:br>
            <a:r>
              <a:rPr lang="es-MX" sz="2000" dirty="0" smtClean="0"/>
              <a:t>Se </a:t>
            </a:r>
            <a:r>
              <a:rPr lang="es-MX" sz="2000" dirty="0"/>
              <a:t>requirió al Juez declarar que el accionante y su defensa técnica abusaron del derecho al presentar esta demanda sin fundamento alguno y sin sustento jurídico</a:t>
            </a:r>
            <a:r>
              <a:rPr lang="es-MX" sz="2400" dirty="0"/>
              <a:t> </a:t>
            </a:r>
            <a:r>
              <a:rPr lang="es-MX" sz="2000" dirty="0"/>
              <a:t>que justifique la interposición de dicha garantía constitucional. </a:t>
            </a:r>
            <a:r>
              <a:rPr lang="es-MX" sz="2000" dirty="0" smtClean="0"/>
              <a:t/>
            </a:r>
            <a:br>
              <a:rPr lang="es-MX" sz="2000" dirty="0" smtClean="0"/>
            </a:br>
            <a:r>
              <a:rPr lang="es-MX" sz="4000" dirty="0" smtClean="0"/>
              <a:t/>
            </a:r>
            <a:br>
              <a:rPr lang="es-MX" sz="4000" dirty="0" smtClean="0"/>
            </a:br>
            <a:r>
              <a:rPr lang="es-MX" sz="2000" dirty="0" smtClean="0"/>
              <a:t>Alcaldía </a:t>
            </a:r>
            <a:r>
              <a:rPr lang="es-MX" sz="2000" dirty="0"/>
              <a:t>Metropolitana, indicó </a:t>
            </a:r>
            <a:r>
              <a:rPr lang="es-MX" sz="2000" dirty="0" smtClean="0"/>
              <a:t>que </a:t>
            </a:r>
            <a:r>
              <a:rPr lang="es-MX" sz="2000" dirty="0"/>
              <a:t>el accionante tenía pleno conocimiento que el contrato de operación para el Metro de Quito quedó insubsistente y que </a:t>
            </a:r>
            <a:r>
              <a:rPr lang="es-MX" sz="2000" dirty="0" smtClean="0"/>
              <a:t>pudo desistir a la acción, </a:t>
            </a:r>
            <a:r>
              <a:rPr lang="es-MX" sz="2000" dirty="0"/>
              <a:t>más sin embargo, la clara intención del accionante era proseguir con su demanda de manera inoficiosa, </a:t>
            </a:r>
            <a:r>
              <a:rPr lang="es-MX" sz="2000" dirty="0" smtClean="0"/>
              <a:t>se </a:t>
            </a:r>
            <a:r>
              <a:rPr lang="es-MX" sz="2000" dirty="0"/>
              <a:t>solicitó al juez que condene al accionante al pago de costas procesales por haber litigado con mala fe y con deslealtad procesal. </a:t>
            </a:r>
            <a:r>
              <a:rPr lang="es-MX" sz="2000" dirty="0" smtClean="0"/>
              <a:t/>
            </a:r>
            <a:br>
              <a:rPr lang="es-MX" sz="2000" dirty="0" smtClean="0"/>
            </a:br>
            <a:r>
              <a:rPr lang="es-MX" sz="2000" dirty="0" smtClean="0"/>
              <a:t/>
            </a:r>
            <a:br>
              <a:rPr lang="es-MX" sz="2000" dirty="0" smtClean="0"/>
            </a:br>
            <a:r>
              <a:rPr lang="es-MX" sz="2000" dirty="0" smtClean="0"/>
              <a:t>Procuraduría </a:t>
            </a:r>
            <a:r>
              <a:rPr lang="es-MX" sz="2000" dirty="0"/>
              <a:t>General del Estado se sumó a los pedidos de la Empresa Pública Metro Quito y Alcaldía Metropolitana.</a:t>
            </a:r>
            <a:r>
              <a:rPr lang="es-MX" sz="1800" dirty="0"/>
              <a:t> </a:t>
            </a:r>
            <a:endParaRPr lang="es-EC" sz="3600" dirty="0"/>
          </a:p>
        </p:txBody>
      </p:sp>
    </p:spTree>
    <p:extLst>
      <p:ext uri="{BB962C8B-B14F-4D97-AF65-F5344CB8AC3E}">
        <p14:creationId xmlns:p14="http://schemas.microsoft.com/office/powerpoint/2010/main" val="78225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Resolución oral:</a:t>
            </a:r>
          </a:p>
        </p:txBody>
      </p:sp>
      <p:sp>
        <p:nvSpPr>
          <p:cNvPr id="3" name="Marcador de texto 2"/>
          <p:cNvSpPr txBox="1">
            <a:spLocks/>
          </p:cNvSpPr>
          <p:nvPr/>
        </p:nvSpPr>
        <p:spPr>
          <a:xfrm>
            <a:off x="207818" y="1440873"/>
            <a:ext cx="11298382" cy="48884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s-MX" sz="3200" dirty="0"/>
              <a:t>El Juez de la causa resolvió oralmente en la audiencia pública y entre sus argumentos señaló </a:t>
            </a:r>
            <a:r>
              <a:rPr lang="es-MX" sz="3200" dirty="0" smtClean="0"/>
              <a:t>que </a:t>
            </a:r>
            <a:r>
              <a:rPr lang="es-MX" sz="3200" dirty="0"/>
              <a:t>hubo por parte del accionante </a:t>
            </a:r>
            <a:r>
              <a:rPr lang="es-MX" sz="3200" dirty="0" smtClean="0"/>
              <a:t>abuso </a:t>
            </a:r>
            <a:r>
              <a:rPr lang="es-MX" sz="3200" dirty="0"/>
              <a:t>del derecho al pretender que a través de una acción de protección se le entregue información, </a:t>
            </a:r>
            <a:r>
              <a:rPr lang="es-MX" sz="3200" dirty="0" smtClean="0"/>
              <a:t>situación </a:t>
            </a:r>
            <a:r>
              <a:rPr lang="es-MX" sz="3200" dirty="0"/>
              <a:t>que según señaló será analizada en la sentencia escrita. Finalmente, acogió el pedido del accionante respecto de su solicitud de desistir de la acción de protección de conformidad con el Art. 15 de la Ley Orgánica de Garantías Jurisdiccionales y Control Constitucional. </a:t>
            </a:r>
            <a:endParaRPr lang="es-EC" sz="3200" i="1" dirty="0"/>
          </a:p>
        </p:txBody>
      </p:sp>
    </p:spTree>
    <p:extLst>
      <p:ext uri="{BB962C8B-B14F-4D97-AF65-F5344CB8AC3E}">
        <p14:creationId xmlns:p14="http://schemas.microsoft.com/office/powerpoint/2010/main" val="2400466342"/>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624</Words>
  <Application>Microsoft Office PowerPoint</Application>
  <PresentationFormat>Panorámica</PresentationFormat>
  <Paragraphs>17</Paragraphs>
  <Slides>7</Slides>
  <Notes>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Acción de protección con medidas cautelares 17460-2022-02330</vt:lpstr>
      <vt:lpstr>Presentación y calificación: </vt:lpstr>
      <vt:lpstr>Amicus:</vt:lpstr>
      <vt:lpstr>Objeto de la acción constitucional: </vt:lpstr>
      <vt:lpstr>Audiencia pública</vt:lpstr>
      <vt:lpstr>Dentro de la audiencia, el accionante desistió de la acción de protección propuesta.   La Empresa Pública Metro Quito, señaló que había un abuso del derecho por cuanto la demanda de acción de protección no se ceñía a lo dispuesto en el Art. 88 de la Constitución, pues se pretendía acceder a una información pública que a criterio del accionante no se habría entregado de manera completa por parte de la Empresa Pública, alejándose de esta manera con el fin de la acción de protección.   Se requirió al Juez declarar que el accionante y su defensa técnica abusaron del derecho al presentar esta demanda sin fundamento alguno y sin sustento jurídico que justifique la interposición de dicha garantía constitucional.   Alcaldía Metropolitana, indicó que el accionante tenía pleno conocimiento que el contrato de operación para el Metro de Quito quedó insubsistente y que pudo desistir a la acción, más sin embargo, la clara intención del accionante era proseguir con su demanda de manera inoficiosa, se solicitó al juez que condene al accionante al pago de costas procesales por haber litigado con mala fe y con deslealtad procesal.   Procuraduría General del Estado se sumó a los pedidos de la Empresa Pública Metro Quito y Alcaldía Metropolitana. </vt:lpstr>
      <vt:lpstr>Resolución oral: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Diana Carolina Pantoja Freire</cp:lastModifiedBy>
  <cp:revision>4</cp:revision>
  <dcterms:created xsi:type="dcterms:W3CDTF">2021-10-13T16:49:59Z</dcterms:created>
  <dcterms:modified xsi:type="dcterms:W3CDTF">2022-08-15T19:50:15Z</dcterms:modified>
</cp:coreProperties>
</file>