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1"/>
  </p:notesMasterIdLst>
  <p:sldIdLst>
    <p:sldId id="258" r:id="rId2"/>
    <p:sldId id="260" r:id="rId3"/>
    <p:sldId id="259" r:id="rId4"/>
    <p:sldId id="263" r:id="rId5"/>
    <p:sldId id="269" r:id="rId6"/>
    <p:sldId id="267" r:id="rId7"/>
    <p:sldId id="262" r:id="rId8"/>
    <p:sldId id="268" r:id="rId9"/>
    <p:sldId id="265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C81"/>
    <a:srgbClr val="2F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B4B2-F613-C34F-87E4-BBB9ED35DC92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7031-A5FA-C14C-BD47-D0A8C3066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23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F26B4-420A-AE4B-A9DD-6C18E3EB7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92D97-2771-D04E-A1B5-F7FA8BB16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E95AD-986F-5D4E-A11A-D43FD2D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D3A56-8566-0B4A-B850-78297C6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D82BA0D-6ED1-924F-B452-C6B4868AA8ED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932F-9A8A-D24A-B8D7-5FCDF0F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75C1C7-4402-3E40-8B17-194DDBE30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46EB8-115A-354F-8414-3EA8B761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9A7D1-E817-8742-B60A-012E31B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396975-80CC-4142-B514-A6900F7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BA0CA8A-ACC4-1640-B279-D9E3EA1566FF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2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922CE0-42CB-F443-8181-C504B09CF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293380-8FF0-1E49-82F8-213139B47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A9185-0D21-E04A-8CE8-E1CAE3D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D21BC-43BA-6F4A-A751-5AB14CAF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F76B0-0BE7-0A4F-AB98-B6F6FD9E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81947-CAD0-E34C-845C-35B387B0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7C206-C709-254F-8E80-DF0E793B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57486-15EF-8243-8017-2F0EC71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82673-4381-E747-AA21-CD9D1027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DC0DA-5898-0443-9C00-6D203E56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A5C478-0DC0-1D4D-996F-C2A9778688A0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6">
            <a:extLst>
              <a:ext uri="{FF2B5EF4-FFF2-40B4-BE49-F238E27FC236}">
                <a16:creationId xmlns:a16="http://schemas.microsoft.com/office/drawing/2014/main" id="{26375A35-8C71-A945-987F-CBC59F8E3974}"/>
              </a:ext>
            </a:extLst>
          </p:cNvPr>
          <p:cNvSpPr/>
          <p:nvPr userDrawn="1"/>
        </p:nvSpPr>
        <p:spPr>
          <a:xfrm>
            <a:off x="10233500" y="6263327"/>
            <a:ext cx="862012" cy="381254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90232"/>
              <a:gd name="connsiteX1" fmla="*/ 550347 w 550347"/>
              <a:gd name="connsiteY1" fmla="*/ 7917 h 190232"/>
              <a:gd name="connsiteX2" fmla="*/ 542429 w 550347"/>
              <a:gd name="connsiteY2" fmla="*/ 190232 h 190232"/>
              <a:gd name="connsiteX3" fmla="*/ 0 w 550347"/>
              <a:gd name="connsiteY3" fmla="*/ 186047 h 190232"/>
              <a:gd name="connsiteX4" fmla="*/ 0 w 550347"/>
              <a:gd name="connsiteY4" fmla="*/ 0 h 190232"/>
              <a:gd name="connsiteX0" fmla="*/ 0 w 558264"/>
              <a:gd name="connsiteY0" fmla="*/ 0 h 190232"/>
              <a:gd name="connsiteX1" fmla="*/ 558264 w 558264"/>
              <a:gd name="connsiteY1" fmla="*/ 9934 h 190232"/>
              <a:gd name="connsiteX2" fmla="*/ 542429 w 558264"/>
              <a:gd name="connsiteY2" fmla="*/ 190232 h 190232"/>
              <a:gd name="connsiteX3" fmla="*/ 0 w 558264"/>
              <a:gd name="connsiteY3" fmla="*/ 186047 h 190232"/>
              <a:gd name="connsiteX4" fmla="*/ 0 w 558264"/>
              <a:gd name="connsiteY4" fmla="*/ 0 h 190232"/>
              <a:gd name="connsiteX0" fmla="*/ 0 w 558264"/>
              <a:gd name="connsiteY0" fmla="*/ 0 h 192249"/>
              <a:gd name="connsiteX1" fmla="*/ 558264 w 558264"/>
              <a:gd name="connsiteY1" fmla="*/ 9934 h 192249"/>
              <a:gd name="connsiteX2" fmla="*/ 550346 w 558264"/>
              <a:gd name="connsiteY2" fmla="*/ 192249 h 192249"/>
              <a:gd name="connsiteX3" fmla="*/ 0 w 558264"/>
              <a:gd name="connsiteY3" fmla="*/ 186047 h 192249"/>
              <a:gd name="connsiteX4" fmla="*/ 0 w 558264"/>
              <a:gd name="connsiteY4" fmla="*/ 0 h 192249"/>
              <a:gd name="connsiteX0" fmla="*/ 0 w 558264"/>
              <a:gd name="connsiteY0" fmla="*/ 0 h 194266"/>
              <a:gd name="connsiteX1" fmla="*/ 558264 w 558264"/>
              <a:gd name="connsiteY1" fmla="*/ 9934 h 194266"/>
              <a:gd name="connsiteX2" fmla="*/ 546387 w 558264"/>
              <a:gd name="connsiteY2" fmla="*/ 194266 h 194266"/>
              <a:gd name="connsiteX3" fmla="*/ 0 w 558264"/>
              <a:gd name="connsiteY3" fmla="*/ 186047 h 194266"/>
              <a:gd name="connsiteX4" fmla="*/ 0 w 558264"/>
              <a:gd name="connsiteY4" fmla="*/ 0 h 1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64" h="194266">
                <a:moveTo>
                  <a:pt x="0" y="0"/>
                </a:moveTo>
                <a:lnTo>
                  <a:pt x="558264" y="9934"/>
                </a:lnTo>
                <a:lnTo>
                  <a:pt x="546387" y="194266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9DF833E-602E-7E4B-A293-55848A678BC0}"/>
              </a:ext>
            </a:extLst>
          </p:cNvPr>
          <p:cNvGrpSpPr/>
          <p:nvPr userDrawn="1"/>
        </p:nvGrpSpPr>
        <p:grpSpPr>
          <a:xfrm>
            <a:off x="9956819" y="6246624"/>
            <a:ext cx="1127106" cy="401932"/>
            <a:chOff x="9956819" y="6246624"/>
            <a:chExt cx="1127106" cy="401932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9CCA464-99F2-5747-B01D-2EFE51B5A0E0}"/>
                </a:ext>
              </a:extLst>
            </p:cNvPr>
            <p:cNvSpPr/>
            <p:nvPr/>
          </p:nvSpPr>
          <p:spPr>
            <a:xfrm>
              <a:off x="9956819" y="6246624"/>
              <a:ext cx="1127106" cy="40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76A7A65-2ACD-6C4D-99BB-3D1736E6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16120" y="6246624"/>
              <a:ext cx="1024772" cy="401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E7AFA-6DDD-D34E-A7E0-190D8418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087A6-DBA8-E143-B75E-33BAC69D0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8E0C-ADCC-1E45-85A2-4D7EFE03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3F174-D7A2-0F41-8236-58AC731C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3D5CB-9F53-1E4E-AD8C-7CF18A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E2D1AE-E67B-634D-BA7E-F116F5BFDC16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210B83E-C624-EC42-BEE9-AEF42ACCE8BD}"/>
              </a:ext>
            </a:extLst>
          </p:cNvPr>
          <p:cNvGrpSpPr/>
          <p:nvPr userDrawn="1"/>
        </p:nvGrpSpPr>
        <p:grpSpPr>
          <a:xfrm>
            <a:off x="9956819" y="6246624"/>
            <a:ext cx="1127106" cy="401932"/>
            <a:chOff x="9956819" y="6246624"/>
            <a:chExt cx="1127106" cy="401932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48DC41B-6488-6943-B2C1-3871D924DA3A}"/>
                </a:ext>
              </a:extLst>
            </p:cNvPr>
            <p:cNvSpPr/>
            <p:nvPr/>
          </p:nvSpPr>
          <p:spPr>
            <a:xfrm>
              <a:off x="9956819" y="6246624"/>
              <a:ext cx="1127106" cy="401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7F21B8D-B51E-CF4A-9661-D5952AF6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16120" y="6246624"/>
              <a:ext cx="1024772" cy="401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96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1B72-0DAC-4441-9153-FE2BA4D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595A42-2C8E-8D46-9756-C3855100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1F613-0FE9-3C45-A8A9-3AE230D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980619-3C5D-9943-B728-6E087A3F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66DE0-A992-4241-A12B-BC46AF3A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BD982-EDFA-BA4B-99C0-E7CFEE1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ángulo 6">
            <a:extLst>
              <a:ext uri="{FF2B5EF4-FFF2-40B4-BE49-F238E27FC236}">
                <a16:creationId xmlns:a16="http://schemas.microsoft.com/office/drawing/2014/main" id="{1641360D-B672-7D41-98BE-AD6F88397F71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88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E5CF-21DD-454B-B2F1-034086E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B7246-DDD8-D842-8011-F7DD7109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BC5EA5-4832-0A4E-BA09-52EE961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96F126-E294-E344-AC1F-9513EF871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49416-7E98-AC47-B961-3C6D5CD67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AFF69A-E7C9-4647-87F9-527C8B6B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198021-5F62-8341-8BD4-356691A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C7AD8-51F7-3C4F-8750-9B52AACC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26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CD0FF-DC7A-AD43-8C92-D0C5C909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09A49-58DB-3C42-9060-3FFDF41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6E1BC-2AFE-1B47-A767-AF8AC8D3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8AB6E-80DD-B144-9105-0D05793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98CE934B-DAFA-484E-A923-404E65CFF60F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545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A4254F-B16D-C14A-A581-662FEFFA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E2B1E2-683A-CC46-A19E-3F3FDDFA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E2BE1-588A-A84A-B3CF-C5487B74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Rectángulo 6">
            <a:extLst>
              <a:ext uri="{FF2B5EF4-FFF2-40B4-BE49-F238E27FC236}">
                <a16:creationId xmlns:a16="http://schemas.microsoft.com/office/drawing/2014/main" id="{F6F2A857-F43B-3F40-BE55-C378A0634ABA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2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5417-4FBC-3647-B0CD-FCF40C0D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8DBBC-8FD7-F44C-8B4C-5B5CEA62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28B8FE-D6F1-0C4E-B998-6531CAC4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C82E5-FBF8-C149-A661-D80DD17D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8923E0-B0FC-8D47-AA7D-7F6985F1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87DA3-A68E-D54A-B13C-8995387C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ángulo 6">
            <a:extLst>
              <a:ext uri="{FF2B5EF4-FFF2-40B4-BE49-F238E27FC236}">
                <a16:creationId xmlns:a16="http://schemas.microsoft.com/office/drawing/2014/main" id="{04C572B6-4D70-6C45-960B-0A57E5EBD3CF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04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F176-9D6C-324A-9827-6C47D0DE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22A318-CE96-A643-A6AF-F3ABDC536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8134C-3095-C843-8FC1-752FEB19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3B92E-4312-4E48-BA86-323DC67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B1C60-4FB9-8D43-A7D8-55913F4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28776-6C9A-8B42-95FC-1098A5B3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ángulo 6">
            <a:extLst>
              <a:ext uri="{FF2B5EF4-FFF2-40B4-BE49-F238E27FC236}">
                <a16:creationId xmlns:a16="http://schemas.microsoft.com/office/drawing/2014/main" id="{7FA75ECA-16CA-BB4A-8981-130164608077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11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7F8AE-05F7-2942-A9A0-15A2CE27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B627CA-5BEE-7944-AB93-61EA38E1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CB94-C442-9D4F-87CD-8AC17B86D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7FAE-D98D-4449-806A-D750282AA936}" type="datetimeFigureOut">
              <a:rPr lang="es-EC" smtClean="0"/>
              <a:t>15/8/2022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AD8E52-950E-4C4B-AD01-7A18315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B827-141F-A14D-A86E-544C5A75E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C04-5F1A-D049-A2AB-7D33B9884F13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ángulo 6">
            <a:extLst>
              <a:ext uri="{FF2B5EF4-FFF2-40B4-BE49-F238E27FC236}">
                <a16:creationId xmlns:a16="http://schemas.microsoft.com/office/drawing/2014/main" id="{15A797F3-9596-834F-8BCB-180C5D049841}"/>
              </a:ext>
            </a:extLst>
          </p:cNvPr>
          <p:cNvSpPr/>
          <p:nvPr userDrawn="1"/>
        </p:nvSpPr>
        <p:spPr>
          <a:xfrm>
            <a:off x="356137" y="114796"/>
            <a:ext cx="550347" cy="186047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347" h="186047">
                <a:moveTo>
                  <a:pt x="0" y="0"/>
                </a:moveTo>
                <a:lnTo>
                  <a:pt x="550347" y="7917"/>
                </a:lnTo>
                <a:lnTo>
                  <a:pt x="395967" y="178130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6">
            <a:extLst>
              <a:ext uri="{FF2B5EF4-FFF2-40B4-BE49-F238E27FC236}">
                <a16:creationId xmlns:a16="http://schemas.microsoft.com/office/drawing/2014/main" id="{7277F9FC-604C-3E41-96F3-6AA7DC1C04A1}"/>
              </a:ext>
            </a:extLst>
          </p:cNvPr>
          <p:cNvSpPr/>
          <p:nvPr userDrawn="1"/>
        </p:nvSpPr>
        <p:spPr>
          <a:xfrm>
            <a:off x="10233500" y="6263327"/>
            <a:ext cx="862012" cy="381254"/>
          </a:xfrm>
          <a:custGeom>
            <a:avLst/>
            <a:gdLst>
              <a:gd name="connsiteX0" fmla="*/ 0 w 380134"/>
              <a:gd name="connsiteY0" fmla="*/ 0 h 162296"/>
              <a:gd name="connsiteX1" fmla="*/ 380134 w 380134"/>
              <a:gd name="connsiteY1" fmla="*/ 0 h 162296"/>
              <a:gd name="connsiteX2" fmla="*/ 380134 w 380134"/>
              <a:gd name="connsiteY2" fmla="*/ 162296 h 162296"/>
              <a:gd name="connsiteX3" fmla="*/ 0 w 380134"/>
              <a:gd name="connsiteY3" fmla="*/ 162296 h 162296"/>
              <a:gd name="connsiteX4" fmla="*/ 0 w 380134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380134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62296"/>
              <a:gd name="connsiteX1" fmla="*/ 550347 w 550347"/>
              <a:gd name="connsiteY1" fmla="*/ 7917 h 162296"/>
              <a:gd name="connsiteX2" fmla="*/ 407843 w 550347"/>
              <a:gd name="connsiteY2" fmla="*/ 162296 h 162296"/>
              <a:gd name="connsiteX3" fmla="*/ 0 w 550347"/>
              <a:gd name="connsiteY3" fmla="*/ 162296 h 162296"/>
              <a:gd name="connsiteX4" fmla="*/ 0 w 550347"/>
              <a:gd name="connsiteY4" fmla="*/ 0 h 162296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407843 w 550347"/>
              <a:gd name="connsiteY2" fmla="*/ 162296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86047"/>
              <a:gd name="connsiteX1" fmla="*/ 550347 w 550347"/>
              <a:gd name="connsiteY1" fmla="*/ 7917 h 186047"/>
              <a:gd name="connsiteX2" fmla="*/ 395967 w 550347"/>
              <a:gd name="connsiteY2" fmla="*/ 178130 h 186047"/>
              <a:gd name="connsiteX3" fmla="*/ 0 w 550347"/>
              <a:gd name="connsiteY3" fmla="*/ 186047 h 186047"/>
              <a:gd name="connsiteX4" fmla="*/ 0 w 550347"/>
              <a:gd name="connsiteY4" fmla="*/ 0 h 186047"/>
              <a:gd name="connsiteX0" fmla="*/ 0 w 550347"/>
              <a:gd name="connsiteY0" fmla="*/ 0 h 190232"/>
              <a:gd name="connsiteX1" fmla="*/ 550347 w 550347"/>
              <a:gd name="connsiteY1" fmla="*/ 7917 h 190232"/>
              <a:gd name="connsiteX2" fmla="*/ 542429 w 550347"/>
              <a:gd name="connsiteY2" fmla="*/ 190232 h 190232"/>
              <a:gd name="connsiteX3" fmla="*/ 0 w 550347"/>
              <a:gd name="connsiteY3" fmla="*/ 186047 h 190232"/>
              <a:gd name="connsiteX4" fmla="*/ 0 w 550347"/>
              <a:gd name="connsiteY4" fmla="*/ 0 h 190232"/>
              <a:gd name="connsiteX0" fmla="*/ 0 w 558264"/>
              <a:gd name="connsiteY0" fmla="*/ 0 h 190232"/>
              <a:gd name="connsiteX1" fmla="*/ 558264 w 558264"/>
              <a:gd name="connsiteY1" fmla="*/ 9934 h 190232"/>
              <a:gd name="connsiteX2" fmla="*/ 542429 w 558264"/>
              <a:gd name="connsiteY2" fmla="*/ 190232 h 190232"/>
              <a:gd name="connsiteX3" fmla="*/ 0 w 558264"/>
              <a:gd name="connsiteY3" fmla="*/ 186047 h 190232"/>
              <a:gd name="connsiteX4" fmla="*/ 0 w 558264"/>
              <a:gd name="connsiteY4" fmla="*/ 0 h 190232"/>
              <a:gd name="connsiteX0" fmla="*/ 0 w 558264"/>
              <a:gd name="connsiteY0" fmla="*/ 0 h 192249"/>
              <a:gd name="connsiteX1" fmla="*/ 558264 w 558264"/>
              <a:gd name="connsiteY1" fmla="*/ 9934 h 192249"/>
              <a:gd name="connsiteX2" fmla="*/ 550346 w 558264"/>
              <a:gd name="connsiteY2" fmla="*/ 192249 h 192249"/>
              <a:gd name="connsiteX3" fmla="*/ 0 w 558264"/>
              <a:gd name="connsiteY3" fmla="*/ 186047 h 192249"/>
              <a:gd name="connsiteX4" fmla="*/ 0 w 558264"/>
              <a:gd name="connsiteY4" fmla="*/ 0 h 192249"/>
              <a:gd name="connsiteX0" fmla="*/ 0 w 558264"/>
              <a:gd name="connsiteY0" fmla="*/ 0 h 194266"/>
              <a:gd name="connsiteX1" fmla="*/ 558264 w 558264"/>
              <a:gd name="connsiteY1" fmla="*/ 9934 h 194266"/>
              <a:gd name="connsiteX2" fmla="*/ 546387 w 558264"/>
              <a:gd name="connsiteY2" fmla="*/ 194266 h 194266"/>
              <a:gd name="connsiteX3" fmla="*/ 0 w 558264"/>
              <a:gd name="connsiteY3" fmla="*/ 186047 h 194266"/>
              <a:gd name="connsiteX4" fmla="*/ 0 w 558264"/>
              <a:gd name="connsiteY4" fmla="*/ 0 h 1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64" h="194266">
                <a:moveTo>
                  <a:pt x="0" y="0"/>
                </a:moveTo>
                <a:lnTo>
                  <a:pt x="558264" y="9934"/>
                </a:lnTo>
                <a:lnTo>
                  <a:pt x="546387" y="194266"/>
                </a:lnTo>
                <a:lnTo>
                  <a:pt x="0" y="186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BAC97D7-3E27-E444-9F46-F45D581F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935" y="1989593"/>
            <a:ext cx="5246130" cy="28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3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C3FA350-6FD6-FD4C-9871-C2E2E7DBD945}"/>
              </a:ext>
            </a:extLst>
          </p:cNvPr>
          <p:cNvSpPr txBox="1"/>
          <p:nvPr/>
        </p:nvSpPr>
        <p:spPr>
          <a:xfrm>
            <a:off x="524786" y="3312889"/>
            <a:ext cx="1105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solidFill>
                  <a:srgbClr val="2F2C80"/>
                </a:solidFill>
                <a:latin typeface="Otterco" pitchFamily="2" charset="77"/>
                <a:cs typeface="Gotham Bold" pitchFamily="2" charset="0"/>
              </a:rPr>
              <a:t>Estado de operación de las estaciones Marín Central y Seminario Mayor</a:t>
            </a:r>
            <a:endParaRPr lang="es-ES_tradnl" sz="4800" b="1" dirty="0">
              <a:solidFill>
                <a:srgbClr val="2F2C80"/>
              </a:solidFill>
              <a:latin typeface="Otterco" pitchFamily="2" charset="77"/>
              <a:cs typeface="Gotham Bold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54C49A-412D-5C42-963A-634CCAB5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10" y="1153894"/>
            <a:ext cx="4680000" cy="18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D3F48E-E601-BB47-A0DD-706FFE67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365125"/>
            <a:ext cx="10215664" cy="1325563"/>
          </a:xfrm>
        </p:spPr>
        <p:txBody>
          <a:bodyPr/>
          <a:lstStyle/>
          <a:p>
            <a:r>
              <a:rPr lang="es-ES_tradnl" b="1" dirty="0">
                <a:solidFill>
                  <a:srgbClr val="2F2C81"/>
                </a:solidFill>
                <a:latin typeface="Otterco" pitchFamily="2" charset="77"/>
                <a:cs typeface="Gotham Bold" pitchFamily="2" charset="0"/>
              </a:rPr>
              <a:t>Estación Marín Central: </a:t>
            </a:r>
            <a:endParaRPr lang="es-EC" b="1" dirty="0">
              <a:solidFill>
                <a:srgbClr val="2F2C81"/>
              </a:solidFill>
              <a:latin typeface="Otterco" pitchFamily="2" charset="77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BB6546-8D87-BB4E-B163-503A9882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136" y="1690688"/>
            <a:ext cx="1021566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Se realizaron trabajos para mejorar la accesibilidad universal mediante la implementación de pisos podo táctiles, recubrimientos en pisos con material </a:t>
            </a:r>
            <a:r>
              <a:rPr lang="es-EC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epóxico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 (material que mejora las condiciones de seguridad en la circulación de los usuarios), mantenimiento y pintura de estructura y cubierta, y mejoramiento de rampas de acceso dentro de las instalaciones. </a:t>
            </a:r>
          </a:p>
          <a:p>
            <a:pPr marL="0" indent="0">
              <a:buNone/>
            </a:pPr>
            <a:r>
              <a:rPr lang="es-EC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Liquidación de Plazos: </a:t>
            </a:r>
          </a:p>
          <a:p>
            <a:pPr marL="0" indent="0">
              <a:buNone/>
            </a:pP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FECHA SUSCRIPCIÓN CONTRATO: 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03 de mayo de 2022 </a:t>
            </a:r>
          </a:p>
          <a:p>
            <a:pPr marL="0" indent="0">
              <a:buNone/>
            </a:pP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FECHA INICIO PLAZO CONTRACTUAL: 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19 de mayo de 2022 </a:t>
            </a:r>
          </a:p>
          <a:p>
            <a:pPr marL="0" indent="0">
              <a:buNone/>
            </a:pP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PLAZO DE EJECUCIÓN (DÍAS): 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 60 días calendario </a:t>
            </a:r>
          </a:p>
          <a:p>
            <a:pPr marL="0" indent="0">
              <a:buNone/>
            </a:pP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FECHA DE ENTREGA (INCLUYE 9 </a:t>
            </a:r>
            <a:r>
              <a:rPr lang="es-EC" sz="18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días de </a:t>
            </a: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SUSPENSIÓN):  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27 de julio de 2022 </a:t>
            </a:r>
          </a:p>
          <a:p>
            <a:pPr marL="0" indent="0">
              <a:buNone/>
            </a:pP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INICIO DE OPERACIÓN: 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08 de agosto de 2022 </a:t>
            </a:r>
          </a:p>
          <a:p>
            <a:pPr marL="0" indent="0">
              <a:buNone/>
            </a:pPr>
            <a:r>
              <a:rPr lang="es-EC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ESTADO ACTUAL: </a:t>
            </a:r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Operativo </a:t>
            </a:r>
          </a:p>
        </p:txBody>
      </p:sp>
    </p:spTree>
    <p:extLst>
      <p:ext uri="{BB962C8B-B14F-4D97-AF65-F5344CB8AC3E}">
        <p14:creationId xmlns:p14="http://schemas.microsoft.com/office/powerpoint/2010/main" val="21594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0AD0EFEA-B394-D74F-BA1C-F7561935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365125"/>
            <a:ext cx="10215664" cy="1325563"/>
          </a:xfrm>
        </p:spPr>
        <p:txBody>
          <a:bodyPr/>
          <a:lstStyle/>
          <a:p>
            <a:endParaRPr lang="es-EC" b="1" dirty="0">
              <a:solidFill>
                <a:srgbClr val="2F2C81"/>
              </a:solidFill>
              <a:latin typeface="Otterco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3972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7906"/>
            <a:ext cx="6101413" cy="4576060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12" y="1027906"/>
            <a:ext cx="6101413" cy="45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D3F48E-E601-BB47-A0DD-706FFE67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365125"/>
            <a:ext cx="10215664" cy="1325563"/>
          </a:xfrm>
        </p:spPr>
        <p:txBody>
          <a:bodyPr/>
          <a:lstStyle/>
          <a:p>
            <a:r>
              <a:rPr lang="es-ES_tradnl" b="1" dirty="0">
                <a:solidFill>
                  <a:srgbClr val="2F2C81"/>
                </a:solidFill>
                <a:latin typeface="Otterco" pitchFamily="2" charset="77"/>
                <a:cs typeface="Gotham Bold" pitchFamily="2" charset="0"/>
              </a:rPr>
              <a:t>Parada Seminario Mayor: </a:t>
            </a:r>
            <a:endParaRPr lang="es-EC" b="1" dirty="0">
              <a:solidFill>
                <a:srgbClr val="2F2C81"/>
              </a:solidFill>
              <a:latin typeface="Otterco" pitchFamily="2" charset="77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BB6546-8D87-BB4E-B163-503A9882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136" y="1825625"/>
            <a:ext cx="10215664" cy="4351338"/>
          </a:xfrm>
        </p:spPr>
        <p:txBody>
          <a:bodyPr>
            <a:normAutofit/>
          </a:bodyPr>
          <a:lstStyle/>
          <a:p>
            <a:pPr algn="just"/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Con Oficio Nro. SM-2022-1795-O de fecha 09 de agosto de 2022, la Secretaría de Movilidad oficializa lo siguiente: </a:t>
            </a:r>
          </a:p>
          <a:p>
            <a:pPr marL="0" indent="0" algn="just">
              <a:buNone/>
            </a:pPr>
            <a:endParaRPr lang="es-EC" sz="2000" dirty="0">
              <a:solidFill>
                <a:schemeClr val="tx1">
                  <a:lumMod val="50000"/>
                  <a:lumOff val="50000"/>
                </a:schemeClr>
              </a:solidFill>
              <a:latin typeface="Otterco" pitchFamily="2" charset="77"/>
            </a:endParaRPr>
          </a:p>
          <a:p>
            <a:pPr marL="0" indent="0" algn="just">
              <a:buNone/>
            </a:pPr>
            <a:r>
              <a:rPr lang="es-EC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“La operación del Corredor Central Norte se realizará provisionalmente con buses tipo, adecuados con puerta derechas para utilizar la parada Seminario Mayor, mientras los operadores adquieren nuevas unidades que se ajusten a los requerimientos de la Estación. </a:t>
            </a:r>
            <a:r>
              <a:rPr lang="es-EC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La EPMTPQ procederá con la reubicación al interior de la estación Seminario Mayor, de las paradas de transporte público que servirán para el embarque y desembarque de los usuarios del Corredor Central Norte.</a:t>
            </a:r>
            <a:r>
              <a:rPr lang="es-EC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” </a:t>
            </a:r>
          </a:p>
          <a:p>
            <a:pPr marL="0" indent="0" algn="just">
              <a:buNone/>
            </a:pPr>
            <a:endParaRPr lang="es-EC" sz="2000" i="1" dirty="0">
              <a:solidFill>
                <a:schemeClr val="tx1">
                  <a:lumMod val="50000"/>
                  <a:lumOff val="50000"/>
                </a:schemeClr>
              </a:solidFill>
              <a:latin typeface="Otterco" pitchFamily="2" charset="77"/>
            </a:endParaRPr>
          </a:p>
          <a:p>
            <a:pPr algn="just"/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A la presente fecha EPMTPQ trabaja en el armado de las paradas provisionales conforme la disposición recibida.</a:t>
            </a:r>
          </a:p>
        </p:txBody>
      </p:sp>
    </p:spTree>
    <p:extLst>
      <p:ext uri="{BB962C8B-B14F-4D97-AF65-F5344CB8AC3E}">
        <p14:creationId xmlns:p14="http://schemas.microsoft.com/office/powerpoint/2010/main" val="179258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844234"/>
            <a:ext cx="5424636" cy="5339442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b="1"/>
          <a:stretch/>
        </p:blipFill>
        <p:spPr>
          <a:xfrm>
            <a:off x="5770486" y="844234"/>
            <a:ext cx="5830170" cy="5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D3F48E-E601-BB47-A0DD-706FFE67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36" y="365125"/>
            <a:ext cx="10215664" cy="1325563"/>
          </a:xfrm>
        </p:spPr>
        <p:txBody>
          <a:bodyPr/>
          <a:lstStyle/>
          <a:p>
            <a:r>
              <a:rPr lang="es-ES_tradnl" b="1" dirty="0">
                <a:solidFill>
                  <a:srgbClr val="2F2C81"/>
                </a:solidFill>
                <a:latin typeface="Otterco" pitchFamily="2" charset="77"/>
                <a:cs typeface="Gotham Bold" pitchFamily="2" charset="0"/>
              </a:rPr>
              <a:t>Conclusiones: </a:t>
            </a:r>
            <a:endParaRPr lang="es-EC" b="1" dirty="0">
              <a:solidFill>
                <a:srgbClr val="2F2C81"/>
              </a:solidFill>
              <a:latin typeface="Otterco" pitchFamily="2" charset="77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BB6546-8D87-BB4E-B163-503A9882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136" y="2126071"/>
            <a:ext cx="9429715" cy="2850878"/>
          </a:xfrm>
        </p:spPr>
        <p:txBody>
          <a:bodyPr>
            <a:normAutofit/>
          </a:bodyPr>
          <a:lstStyle/>
          <a:p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Las Actividades a cargo de EPMTPQ han sido cumplidas conforme lo previsto.</a:t>
            </a:r>
          </a:p>
          <a:p>
            <a:pPr algn="just"/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La Estación Marín Central está 100% operativa con los corredores Oriental Norte y Sur a cargo de EPMTPQ y Central Norte administrado por la Secretaría de Movilidad.</a:t>
            </a:r>
          </a:p>
          <a:p>
            <a:pPr algn="just"/>
            <a:r>
              <a:rPr lang="es-EC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tterco" pitchFamily="2" charset="77"/>
              </a:rPr>
              <a:t>En cuanto a la Parada Seminario Mayor, por parte de EPMTPQ se atienden los trabajos conforme lo dispuesto desde Secretaría de Movilidad. La información correspondiente a circuitos, frecuencias y nomenclatura corresponde a los administradores de los contratos Sur Occidental y Central Norte a cargo de la Secretaría de Movilidad. </a:t>
            </a:r>
          </a:p>
        </p:txBody>
      </p:sp>
    </p:spTree>
    <p:extLst>
      <p:ext uri="{BB962C8B-B14F-4D97-AF65-F5344CB8AC3E}">
        <p14:creationId xmlns:p14="http://schemas.microsoft.com/office/powerpoint/2010/main" val="152413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37F4D8E1-0A18-9D42-B8BC-19A455DDE23E}"/>
              </a:ext>
            </a:extLst>
          </p:cNvPr>
          <p:cNvGrpSpPr/>
          <p:nvPr/>
        </p:nvGrpSpPr>
        <p:grpSpPr>
          <a:xfrm>
            <a:off x="2037903" y="2632550"/>
            <a:ext cx="8378842" cy="1592900"/>
            <a:chOff x="2037903" y="2632550"/>
            <a:chExt cx="8378842" cy="15929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C0BB08F-3536-5942-BA11-9E11B66A3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7903" y="2897320"/>
              <a:ext cx="2661558" cy="1043904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A9AC9F9-90C5-6E4D-9A6E-C2A0C48506F0}"/>
                </a:ext>
              </a:extLst>
            </p:cNvPr>
            <p:cNvGrpSpPr/>
            <p:nvPr/>
          </p:nvGrpSpPr>
          <p:grpSpPr>
            <a:xfrm>
              <a:off x="4834646" y="2632550"/>
              <a:ext cx="5582099" cy="1592900"/>
              <a:chOff x="4834646" y="2632550"/>
              <a:chExt cx="5582099" cy="1592900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D0339D8A-ECD5-9B43-A93C-6DD8DB48D3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404"/>
              <a:stretch/>
            </p:blipFill>
            <p:spPr>
              <a:xfrm>
                <a:off x="4834646" y="2632550"/>
                <a:ext cx="5582099" cy="1592900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5DCC7C6-1AFF-FC45-8CC3-4F66B8BACF3E}"/>
                  </a:ext>
                </a:extLst>
              </p:cNvPr>
              <p:cNvSpPr/>
              <p:nvPr/>
            </p:nvSpPr>
            <p:spPr>
              <a:xfrm>
                <a:off x="8745577" y="2691274"/>
                <a:ext cx="1000990" cy="288541"/>
              </a:xfrm>
              <a:custGeom>
                <a:avLst/>
                <a:gdLst>
                  <a:gd name="connsiteX0" fmla="*/ 0 w 865762"/>
                  <a:gd name="connsiteY0" fmla="*/ 0 h 282102"/>
                  <a:gd name="connsiteX1" fmla="*/ 865762 w 865762"/>
                  <a:gd name="connsiteY1" fmla="*/ 0 h 282102"/>
                  <a:gd name="connsiteX2" fmla="*/ 865762 w 865762"/>
                  <a:gd name="connsiteY2" fmla="*/ 282102 h 282102"/>
                  <a:gd name="connsiteX3" fmla="*/ 0 w 865762"/>
                  <a:gd name="connsiteY3" fmla="*/ 282102 h 282102"/>
                  <a:gd name="connsiteX4" fmla="*/ 0 w 865762"/>
                  <a:gd name="connsiteY4" fmla="*/ 0 h 282102"/>
                  <a:gd name="connsiteX0" fmla="*/ 0 w 943035"/>
                  <a:gd name="connsiteY0" fmla="*/ 0 h 282102"/>
                  <a:gd name="connsiteX1" fmla="*/ 943035 w 943035"/>
                  <a:gd name="connsiteY1" fmla="*/ 6440 h 282102"/>
                  <a:gd name="connsiteX2" fmla="*/ 865762 w 943035"/>
                  <a:gd name="connsiteY2" fmla="*/ 282102 h 282102"/>
                  <a:gd name="connsiteX3" fmla="*/ 0 w 943035"/>
                  <a:gd name="connsiteY3" fmla="*/ 282102 h 282102"/>
                  <a:gd name="connsiteX4" fmla="*/ 0 w 943035"/>
                  <a:gd name="connsiteY4" fmla="*/ 0 h 282102"/>
                  <a:gd name="connsiteX0" fmla="*/ 0 w 943035"/>
                  <a:gd name="connsiteY0" fmla="*/ 0 h 282102"/>
                  <a:gd name="connsiteX1" fmla="*/ 943035 w 943035"/>
                  <a:gd name="connsiteY1" fmla="*/ 6440 h 282102"/>
                  <a:gd name="connsiteX2" fmla="*/ 859323 w 943035"/>
                  <a:gd name="connsiteY2" fmla="*/ 256344 h 282102"/>
                  <a:gd name="connsiteX3" fmla="*/ 0 w 943035"/>
                  <a:gd name="connsiteY3" fmla="*/ 282102 h 282102"/>
                  <a:gd name="connsiteX4" fmla="*/ 0 w 943035"/>
                  <a:gd name="connsiteY4" fmla="*/ 0 h 282102"/>
                  <a:gd name="connsiteX0" fmla="*/ 45076 w 988111"/>
                  <a:gd name="connsiteY0" fmla="*/ 0 h 294981"/>
                  <a:gd name="connsiteX1" fmla="*/ 988111 w 988111"/>
                  <a:gd name="connsiteY1" fmla="*/ 6440 h 294981"/>
                  <a:gd name="connsiteX2" fmla="*/ 904399 w 988111"/>
                  <a:gd name="connsiteY2" fmla="*/ 256344 h 294981"/>
                  <a:gd name="connsiteX3" fmla="*/ 0 w 988111"/>
                  <a:gd name="connsiteY3" fmla="*/ 294981 h 294981"/>
                  <a:gd name="connsiteX4" fmla="*/ 45076 w 988111"/>
                  <a:gd name="connsiteY4" fmla="*/ 0 h 294981"/>
                  <a:gd name="connsiteX0" fmla="*/ 0 w 1000990"/>
                  <a:gd name="connsiteY0" fmla="*/ 0 h 288541"/>
                  <a:gd name="connsiteX1" fmla="*/ 1000990 w 1000990"/>
                  <a:gd name="connsiteY1" fmla="*/ 0 h 288541"/>
                  <a:gd name="connsiteX2" fmla="*/ 917278 w 1000990"/>
                  <a:gd name="connsiteY2" fmla="*/ 249904 h 288541"/>
                  <a:gd name="connsiteX3" fmla="*/ 12879 w 1000990"/>
                  <a:gd name="connsiteY3" fmla="*/ 288541 h 288541"/>
                  <a:gd name="connsiteX4" fmla="*/ 0 w 1000990"/>
                  <a:gd name="connsiteY4" fmla="*/ 0 h 28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990" h="288541">
                    <a:moveTo>
                      <a:pt x="0" y="0"/>
                    </a:moveTo>
                    <a:lnTo>
                      <a:pt x="1000990" y="0"/>
                    </a:lnTo>
                    <a:lnTo>
                      <a:pt x="917278" y="249904"/>
                    </a:lnTo>
                    <a:lnTo>
                      <a:pt x="12879" y="2885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3202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347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Gotham Bold</vt:lpstr>
      <vt:lpstr>Otterco</vt:lpstr>
      <vt:lpstr>Tema de Office</vt:lpstr>
      <vt:lpstr>Presentación de PowerPoint</vt:lpstr>
      <vt:lpstr>Presentación de PowerPoint</vt:lpstr>
      <vt:lpstr>Estación Marín Central: </vt:lpstr>
      <vt:lpstr>Presentación de PowerPoint</vt:lpstr>
      <vt:lpstr>Presentación de PowerPoint</vt:lpstr>
      <vt:lpstr>Parada Seminario Mayor: </vt:lpstr>
      <vt:lpstr>Presentación de PowerPoint</vt:lpstr>
      <vt:lpstr>Conclusiones: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Norma Delfina Lojan Viera</cp:lastModifiedBy>
  <cp:revision>33</cp:revision>
  <dcterms:created xsi:type="dcterms:W3CDTF">2021-05-14T15:24:53Z</dcterms:created>
  <dcterms:modified xsi:type="dcterms:W3CDTF">2022-08-15T21:05:18Z</dcterms:modified>
</cp:coreProperties>
</file>