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694" r:id="rId3"/>
    <p:sldId id="706" r:id="rId4"/>
    <p:sldId id="708" r:id="rId5"/>
    <p:sldId id="707" r:id="rId6"/>
    <p:sldId id="685" r:id="rId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13" autoAdjust="0"/>
    <p:restoredTop sz="95646"/>
  </p:normalViewPr>
  <p:slideViewPr>
    <p:cSldViewPr snapToGrid="0">
      <p:cViewPr varScale="1">
        <p:scale>
          <a:sx n="109" d="100"/>
          <a:sy n="109" d="100"/>
        </p:scale>
        <p:origin x="56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1CF309-E94A-DA45-A461-397CD2A525CA}" type="datetimeFigureOut">
              <a:rPr lang="es-EC" smtClean="0"/>
              <a:t>16/8/2022</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81E447-1E98-4343-B32B-2DB398747C67}" type="slidenum">
              <a:rPr lang="es-EC" smtClean="0"/>
              <a:t>‹Nº›</a:t>
            </a:fld>
            <a:endParaRPr lang="es-EC"/>
          </a:p>
        </p:txBody>
      </p:sp>
    </p:spTree>
    <p:extLst>
      <p:ext uri="{BB962C8B-B14F-4D97-AF65-F5344CB8AC3E}">
        <p14:creationId xmlns:p14="http://schemas.microsoft.com/office/powerpoint/2010/main" val="1319702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a:t>v</a:t>
            </a:r>
          </a:p>
        </p:txBody>
      </p:sp>
      <p:sp>
        <p:nvSpPr>
          <p:cNvPr id="4" name="Marcador de número de diapositiva 3"/>
          <p:cNvSpPr>
            <a:spLocks noGrp="1"/>
          </p:cNvSpPr>
          <p:nvPr>
            <p:ph type="sldNum" sz="quarter" idx="5"/>
          </p:nvPr>
        </p:nvSpPr>
        <p:spPr/>
        <p:txBody>
          <a:bodyPr/>
          <a:lstStyle/>
          <a:p>
            <a:fld id="{BCC6522A-0E26-4058-A293-CDDC57FC85CC}" type="slidenum">
              <a:rPr lang="es-EC" smtClean="0"/>
              <a:t>2</a:t>
            </a:fld>
            <a:endParaRPr lang="es-EC" dirty="0"/>
          </a:p>
        </p:txBody>
      </p:sp>
    </p:spTree>
    <p:extLst>
      <p:ext uri="{BB962C8B-B14F-4D97-AF65-F5344CB8AC3E}">
        <p14:creationId xmlns:p14="http://schemas.microsoft.com/office/powerpoint/2010/main" val="3756587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a:t>v</a:t>
            </a:r>
          </a:p>
        </p:txBody>
      </p:sp>
      <p:sp>
        <p:nvSpPr>
          <p:cNvPr id="4" name="Marcador de número de diapositiva 3"/>
          <p:cNvSpPr>
            <a:spLocks noGrp="1"/>
          </p:cNvSpPr>
          <p:nvPr>
            <p:ph type="sldNum" sz="quarter" idx="5"/>
          </p:nvPr>
        </p:nvSpPr>
        <p:spPr/>
        <p:txBody>
          <a:bodyPr/>
          <a:lstStyle/>
          <a:p>
            <a:fld id="{BCC6522A-0E26-4058-A293-CDDC57FC85CC}" type="slidenum">
              <a:rPr lang="es-EC" smtClean="0"/>
              <a:t>3</a:t>
            </a:fld>
            <a:endParaRPr lang="es-EC" dirty="0"/>
          </a:p>
        </p:txBody>
      </p:sp>
    </p:spTree>
    <p:extLst>
      <p:ext uri="{BB962C8B-B14F-4D97-AF65-F5344CB8AC3E}">
        <p14:creationId xmlns:p14="http://schemas.microsoft.com/office/powerpoint/2010/main" val="3478160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a:t>v</a:t>
            </a:r>
          </a:p>
        </p:txBody>
      </p:sp>
      <p:sp>
        <p:nvSpPr>
          <p:cNvPr id="4" name="Marcador de número de diapositiva 3"/>
          <p:cNvSpPr>
            <a:spLocks noGrp="1"/>
          </p:cNvSpPr>
          <p:nvPr>
            <p:ph type="sldNum" sz="quarter" idx="5"/>
          </p:nvPr>
        </p:nvSpPr>
        <p:spPr/>
        <p:txBody>
          <a:bodyPr/>
          <a:lstStyle/>
          <a:p>
            <a:fld id="{BCC6522A-0E26-4058-A293-CDDC57FC85CC}" type="slidenum">
              <a:rPr lang="es-EC" smtClean="0"/>
              <a:t>4</a:t>
            </a:fld>
            <a:endParaRPr lang="es-EC" dirty="0"/>
          </a:p>
        </p:txBody>
      </p:sp>
    </p:spTree>
    <p:extLst>
      <p:ext uri="{BB962C8B-B14F-4D97-AF65-F5344CB8AC3E}">
        <p14:creationId xmlns:p14="http://schemas.microsoft.com/office/powerpoint/2010/main" val="884799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a:t>v</a:t>
            </a:r>
          </a:p>
        </p:txBody>
      </p:sp>
      <p:sp>
        <p:nvSpPr>
          <p:cNvPr id="4" name="Marcador de número de diapositiva 3"/>
          <p:cNvSpPr>
            <a:spLocks noGrp="1"/>
          </p:cNvSpPr>
          <p:nvPr>
            <p:ph type="sldNum" sz="quarter" idx="5"/>
          </p:nvPr>
        </p:nvSpPr>
        <p:spPr/>
        <p:txBody>
          <a:bodyPr/>
          <a:lstStyle/>
          <a:p>
            <a:fld id="{BCC6522A-0E26-4058-A293-CDDC57FC85CC}" type="slidenum">
              <a:rPr lang="es-EC" smtClean="0"/>
              <a:t>5</a:t>
            </a:fld>
            <a:endParaRPr lang="es-EC" dirty="0"/>
          </a:p>
        </p:txBody>
      </p:sp>
    </p:spTree>
    <p:extLst>
      <p:ext uri="{BB962C8B-B14F-4D97-AF65-F5344CB8AC3E}">
        <p14:creationId xmlns:p14="http://schemas.microsoft.com/office/powerpoint/2010/main" val="290448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16/8/2022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142292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16/8/2022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3447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16/8/2022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300367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D0FFD7A0-6A53-4C02-8ABD-6647AD761165}" type="datetimeFigureOut">
              <a:rPr lang="es-EC" smtClean="0"/>
              <a:t>16/8/2022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203092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0FFD7A0-6A53-4C02-8ABD-6647AD761165}" type="datetimeFigureOut">
              <a:rPr lang="es-EC" smtClean="0"/>
              <a:t>16/8/2022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222140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D0FFD7A0-6A53-4C02-8ABD-6647AD761165}" type="datetimeFigureOut">
              <a:rPr lang="es-EC" smtClean="0"/>
              <a:t>16/8/2022</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95779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D0FFD7A0-6A53-4C02-8ABD-6647AD761165}" type="datetimeFigureOut">
              <a:rPr lang="es-EC" smtClean="0"/>
              <a:t>16/8/2022</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220624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D0FFD7A0-6A53-4C02-8ABD-6647AD761165}" type="datetimeFigureOut">
              <a:rPr lang="es-EC" smtClean="0"/>
              <a:t>16/8/2022</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206510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0FFD7A0-6A53-4C02-8ABD-6647AD761165}" type="datetimeFigureOut">
              <a:rPr lang="es-EC" smtClean="0"/>
              <a:t>16/8/2022</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151055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0FFD7A0-6A53-4C02-8ABD-6647AD761165}" type="datetimeFigureOut">
              <a:rPr lang="es-EC" smtClean="0"/>
              <a:t>16/8/2022</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388207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0FFD7A0-6A53-4C02-8ABD-6647AD761165}" type="datetimeFigureOut">
              <a:rPr lang="es-EC" smtClean="0"/>
              <a:t>16/8/2022</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7E96071-8E90-48F6-B82F-7B151F9EEDEE}" type="slidenum">
              <a:rPr lang="es-EC" smtClean="0"/>
              <a:t>‹Nº›</a:t>
            </a:fld>
            <a:endParaRPr lang="es-EC"/>
          </a:p>
        </p:txBody>
      </p:sp>
    </p:spTree>
    <p:extLst>
      <p:ext uri="{BB962C8B-B14F-4D97-AF65-F5344CB8AC3E}">
        <p14:creationId xmlns:p14="http://schemas.microsoft.com/office/powerpoint/2010/main" val="72791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FD7A0-6A53-4C02-8ABD-6647AD761165}" type="datetimeFigureOut">
              <a:rPr lang="es-EC" smtClean="0"/>
              <a:t>16/8/2022</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96071-8E90-48F6-B82F-7B151F9EEDEE}" type="slidenum">
              <a:rPr lang="es-EC" smtClean="0"/>
              <a:t>‹Nº›</a:t>
            </a:fld>
            <a:endParaRPr lang="es-EC"/>
          </a:p>
        </p:txBody>
      </p:sp>
    </p:spTree>
    <p:extLst>
      <p:ext uri="{BB962C8B-B14F-4D97-AF65-F5344CB8AC3E}">
        <p14:creationId xmlns:p14="http://schemas.microsoft.com/office/powerpoint/2010/main" val="3803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0D9A1F-A388-3A42-8690-5264F9763532}"/>
              </a:ext>
            </a:extLst>
          </p:cNvPr>
          <p:cNvSpPr>
            <a:spLocks noGrp="1"/>
          </p:cNvSpPr>
          <p:nvPr>
            <p:ph type="ctrTitle"/>
          </p:nvPr>
        </p:nvSpPr>
        <p:spPr/>
        <p:txBody>
          <a:bodyPr/>
          <a:lstStyle/>
          <a:p>
            <a:r>
              <a:rPr lang="es-EC" dirty="0"/>
              <a:t>0</a:t>
            </a:r>
          </a:p>
        </p:txBody>
      </p:sp>
      <p:sp>
        <p:nvSpPr>
          <p:cNvPr id="3" name="Subtítulo 2">
            <a:extLst>
              <a:ext uri="{FF2B5EF4-FFF2-40B4-BE49-F238E27FC236}">
                <a16:creationId xmlns:a16="http://schemas.microsoft.com/office/drawing/2014/main" id="{CCA9D74E-0CF6-B144-BD53-58F12D3AAC16}"/>
              </a:ext>
            </a:extLst>
          </p:cNvPr>
          <p:cNvSpPr>
            <a:spLocks noGrp="1"/>
          </p:cNvSpPr>
          <p:nvPr>
            <p:ph type="subTitle" idx="1"/>
          </p:nvPr>
        </p:nvSpPr>
        <p:spPr/>
        <p:txBody>
          <a:bodyPr/>
          <a:lstStyle/>
          <a:p>
            <a:endParaRPr lang="es-EC"/>
          </a:p>
        </p:txBody>
      </p:sp>
      <p:pic>
        <p:nvPicPr>
          <p:cNvPr id="4" name="Imagen 3">
            <a:extLst>
              <a:ext uri="{FF2B5EF4-FFF2-40B4-BE49-F238E27FC236}">
                <a16:creationId xmlns:a16="http://schemas.microsoft.com/office/drawing/2014/main" id="{3EF4A75B-9EC2-504E-BDA6-2EBCAACCCB75}"/>
              </a:ext>
            </a:extLst>
          </p:cNvPr>
          <p:cNvPicPr>
            <a:picLocks noChangeAspect="1"/>
          </p:cNvPicPr>
          <p:nvPr/>
        </p:nvPicPr>
        <p:blipFill>
          <a:blip r:embed="rId2"/>
          <a:stretch>
            <a:fillRect/>
          </a:stretch>
        </p:blipFill>
        <p:spPr>
          <a:xfrm>
            <a:off x="18905" y="0"/>
            <a:ext cx="12188214" cy="6858000"/>
          </a:xfrm>
          <a:prstGeom prst="rect">
            <a:avLst/>
          </a:prstGeom>
        </p:spPr>
      </p:pic>
      <p:sp>
        <p:nvSpPr>
          <p:cNvPr id="5" name="CuadroTexto 4">
            <a:extLst>
              <a:ext uri="{FF2B5EF4-FFF2-40B4-BE49-F238E27FC236}">
                <a16:creationId xmlns:a16="http://schemas.microsoft.com/office/drawing/2014/main" id="{0E2F9CD2-DFE4-374F-BF4A-EDAB5147A74B}"/>
              </a:ext>
            </a:extLst>
          </p:cNvPr>
          <p:cNvSpPr txBox="1"/>
          <p:nvPr/>
        </p:nvSpPr>
        <p:spPr>
          <a:xfrm>
            <a:off x="2964537" y="4632326"/>
            <a:ext cx="6900433" cy="1754326"/>
          </a:xfrm>
          <a:prstGeom prst="rect">
            <a:avLst/>
          </a:prstGeom>
          <a:noFill/>
        </p:spPr>
        <p:txBody>
          <a:bodyPr wrap="square" rtlCol="0">
            <a:spAutoFit/>
          </a:bodyPr>
          <a:lstStyle/>
          <a:p>
            <a:pPr algn="ctr"/>
            <a:r>
              <a:rPr lang="es-EC" sz="3600" b="1" dirty="0">
                <a:solidFill>
                  <a:schemeClr val="bg1"/>
                </a:solidFill>
              </a:rPr>
              <a:t>ACCIÓN DE PROTECCIÓN PRESENTADA POR VEEDURÍA CIUDADANA </a:t>
            </a:r>
          </a:p>
        </p:txBody>
      </p:sp>
    </p:spTree>
    <p:extLst>
      <p:ext uri="{BB962C8B-B14F-4D97-AF65-F5344CB8AC3E}">
        <p14:creationId xmlns:p14="http://schemas.microsoft.com/office/powerpoint/2010/main" val="95239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9BE1C-9B5D-AF43-9096-FA976D2BA5B1}"/>
              </a:ext>
            </a:extLst>
          </p:cNvPr>
          <p:cNvSpPr>
            <a:spLocks noGrp="1"/>
          </p:cNvSpPr>
          <p:nvPr>
            <p:ph type="title"/>
          </p:nvPr>
        </p:nvSpPr>
        <p:spPr>
          <a:xfrm>
            <a:off x="3256422" y="219815"/>
            <a:ext cx="5430628" cy="743821"/>
          </a:xfrm>
        </p:spPr>
        <p:txBody>
          <a:bodyPr>
            <a:normAutofit/>
          </a:bodyPr>
          <a:lstStyle/>
          <a:p>
            <a:pPr algn="ctr"/>
            <a:r>
              <a:rPr lang="es-EC" sz="2400" b="1" dirty="0">
                <a:solidFill>
                  <a:srgbClr val="C00000"/>
                </a:solidFill>
                <a:latin typeface="+mn-lt"/>
              </a:rPr>
              <a:t>DATOS GENERALES</a:t>
            </a:r>
          </a:p>
        </p:txBody>
      </p:sp>
      <p:graphicFrame>
        <p:nvGraphicFramePr>
          <p:cNvPr id="4" name="Tabla 4">
            <a:extLst>
              <a:ext uri="{FF2B5EF4-FFF2-40B4-BE49-F238E27FC236}">
                <a16:creationId xmlns:a16="http://schemas.microsoft.com/office/drawing/2014/main" id="{78B9DC6F-221E-7DFF-D94C-3D77A931F3DD}"/>
              </a:ext>
            </a:extLst>
          </p:cNvPr>
          <p:cNvGraphicFramePr>
            <a:graphicFrameLocks noGrp="1"/>
          </p:cNvGraphicFramePr>
          <p:nvPr>
            <p:extLst>
              <p:ext uri="{D42A27DB-BD31-4B8C-83A1-F6EECF244321}">
                <p14:modId xmlns:p14="http://schemas.microsoft.com/office/powerpoint/2010/main" val="1655601636"/>
              </p:ext>
            </p:extLst>
          </p:nvPr>
        </p:nvGraphicFramePr>
        <p:xfrm>
          <a:off x="658837" y="821731"/>
          <a:ext cx="10874326" cy="5427719"/>
        </p:xfrm>
        <a:graphic>
          <a:graphicData uri="http://schemas.openxmlformats.org/drawingml/2006/table">
            <a:tbl>
              <a:tblPr bandRow="1">
                <a:tableStyleId>{5C22544A-7EE6-4342-B048-85BDC9FD1C3A}</a:tableStyleId>
              </a:tblPr>
              <a:tblGrid>
                <a:gridCol w="2168769">
                  <a:extLst>
                    <a:ext uri="{9D8B030D-6E8A-4147-A177-3AD203B41FA5}">
                      <a16:colId xmlns:a16="http://schemas.microsoft.com/office/drawing/2014/main" val="3101919094"/>
                    </a:ext>
                  </a:extLst>
                </a:gridCol>
                <a:gridCol w="8705557">
                  <a:extLst>
                    <a:ext uri="{9D8B030D-6E8A-4147-A177-3AD203B41FA5}">
                      <a16:colId xmlns:a16="http://schemas.microsoft.com/office/drawing/2014/main" val="1875941661"/>
                    </a:ext>
                  </a:extLst>
                </a:gridCol>
              </a:tblGrid>
              <a:tr h="432355">
                <a:tc>
                  <a:txBody>
                    <a:bodyPr/>
                    <a:lstStyle/>
                    <a:p>
                      <a:r>
                        <a:rPr lang="es-ES" sz="2000" b="1" dirty="0"/>
                        <a:t>Accionante: </a:t>
                      </a:r>
                      <a:endParaRPr lang="es-EC" sz="2000" b="1" dirty="0"/>
                    </a:p>
                  </a:txBody>
                  <a:tcPr/>
                </a:tc>
                <a:tc>
                  <a:txBody>
                    <a:bodyPr/>
                    <a:lstStyle/>
                    <a:p>
                      <a:r>
                        <a:rPr lang="es-ES" sz="2000" dirty="0"/>
                        <a:t>Dávalos Alfaro David Alberto, Coordinador de la Veeduría del Metro de Quito</a:t>
                      </a:r>
                      <a:endParaRPr lang="es-EC" sz="2000" dirty="0"/>
                    </a:p>
                  </a:txBody>
                  <a:tcPr/>
                </a:tc>
                <a:extLst>
                  <a:ext uri="{0D108BD9-81ED-4DB2-BD59-A6C34878D82A}">
                    <a16:rowId xmlns:a16="http://schemas.microsoft.com/office/drawing/2014/main" val="3261518567"/>
                  </a:ext>
                </a:extLst>
              </a:tr>
              <a:tr h="689965">
                <a:tc>
                  <a:txBody>
                    <a:bodyPr/>
                    <a:lstStyle/>
                    <a:p>
                      <a:r>
                        <a:rPr lang="es-ES" sz="2000" b="1" dirty="0"/>
                        <a:t>Tipo de acción constitucional: </a:t>
                      </a:r>
                      <a:endParaRPr lang="es-EC" sz="2000" b="1" dirty="0"/>
                    </a:p>
                  </a:txBody>
                  <a:tcPr/>
                </a:tc>
                <a:tc>
                  <a:txBody>
                    <a:bodyPr/>
                    <a:lstStyle/>
                    <a:p>
                      <a:r>
                        <a:rPr lang="es-ES" sz="2000" dirty="0"/>
                        <a:t>Acción de protección con medidas cautelares</a:t>
                      </a:r>
                      <a:endParaRPr lang="es-EC" sz="2000" dirty="0"/>
                    </a:p>
                  </a:txBody>
                  <a:tcPr/>
                </a:tc>
                <a:extLst>
                  <a:ext uri="{0D108BD9-81ED-4DB2-BD59-A6C34878D82A}">
                    <a16:rowId xmlns:a16="http://schemas.microsoft.com/office/drawing/2014/main" val="369988102"/>
                  </a:ext>
                </a:extLst>
              </a:tr>
              <a:tr h="390506">
                <a:tc>
                  <a:txBody>
                    <a:bodyPr/>
                    <a:lstStyle/>
                    <a:p>
                      <a:r>
                        <a:rPr lang="es-ES" sz="2000" b="1" dirty="0"/>
                        <a:t>Presentación:</a:t>
                      </a:r>
                      <a:endParaRPr lang="es-EC" sz="2000" b="1" dirty="0"/>
                    </a:p>
                  </a:txBody>
                  <a:tcPr/>
                </a:tc>
                <a:tc>
                  <a:txBody>
                    <a:bodyPr/>
                    <a:lstStyle/>
                    <a:p>
                      <a:r>
                        <a:rPr lang="es-ES" sz="2000" dirty="0"/>
                        <a:t>15 de julio de 2022</a:t>
                      </a:r>
                      <a:endParaRPr lang="es-EC" sz="2000" dirty="0"/>
                    </a:p>
                  </a:txBody>
                  <a:tcPr/>
                </a:tc>
                <a:extLst>
                  <a:ext uri="{0D108BD9-81ED-4DB2-BD59-A6C34878D82A}">
                    <a16:rowId xmlns:a16="http://schemas.microsoft.com/office/drawing/2014/main" val="1525458890"/>
                  </a:ext>
                </a:extLst>
              </a:tr>
              <a:tr h="689965">
                <a:tc>
                  <a:txBody>
                    <a:bodyPr/>
                    <a:lstStyle/>
                    <a:p>
                      <a:r>
                        <a:rPr lang="es-ES" sz="2000" b="1" dirty="0"/>
                        <a:t>Juez competente: </a:t>
                      </a:r>
                      <a:endParaRPr lang="es-EC" sz="2000" b="1" dirty="0"/>
                    </a:p>
                  </a:txBody>
                  <a:tcPr/>
                </a:tc>
                <a:tc>
                  <a:txBody>
                    <a:bodyPr/>
                    <a:lstStyle/>
                    <a:p>
                      <a:r>
                        <a:rPr lang="es-ES" sz="2000" dirty="0"/>
                        <a:t>Unidad Judicial de Tránsito con sede en el Distrito Metropolitano de Quito, Pichincha.</a:t>
                      </a:r>
                      <a:endParaRPr lang="es-EC" sz="2000" dirty="0"/>
                    </a:p>
                  </a:txBody>
                  <a:tcPr/>
                </a:tc>
                <a:extLst>
                  <a:ext uri="{0D108BD9-81ED-4DB2-BD59-A6C34878D82A}">
                    <a16:rowId xmlns:a16="http://schemas.microsoft.com/office/drawing/2014/main" val="1462608222"/>
                  </a:ext>
                </a:extLst>
              </a:tr>
              <a:tr h="1289934">
                <a:tc>
                  <a:txBody>
                    <a:bodyPr/>
                    <a:lstStyle/>
                    <a:p>
                      <a:r>
                        <a:rPr lang="es-ES" sz="2000" b="1" dirty="0"/>
                        <a:t>Calificación: </a:t>
                      </a:r>
                      <a:endParaRPr lang="es-EC" sz="2000" b="1" dirty="0"/>
                    </a:p>
                  </a:txBody>
                  <a:tcPr/>
                </a:tc>
                <a:tc>
                  <a:txBody>
                    <a:bodyPr/>
                    <a:lstStyle/>
                    <a:p>
                      <a:r>
                        <a:rPr lang="es-ES" sz="2000" dirty="0"/>
                        <a:t>20 de julio de 2022</a:t>
                      </a:r>
                    </a:p>
                    <a:p>
                      <a:pPr marL="342900" indent="-342900">
                        <a:buFont typeface="Arial" panose="020B0604020202020204" pitchFamily="34" charset="0"/>
                        <a:buChar char="•"/>
                      </a:pPr>
                      <a:r>
                        <a:rPr lang="es-ES" sz="2000" dirty="0"/>
                        <a:t>Califica la demanda</a:t>
                      </a:r>
                    </a:p>
                    <a:p>
                      <a:pPr marL="342900" indent="-342900">
                        <a:buFont typeface="Arial" panose="020B0604020202020204" pitchFamily="34" charset="0"/>
                        <a:buChar char="•"/>
                      </a:pPr>
                      <a:r>
                        <a:rPr lang="es-ES" sz="2000" dirty="0"/>
                        <a:t>Fija fecha de audiencia para el 5 de agosto de 2022, 14h30.</a:t>
                      </a:r>
                    </a:p>
                    <a:p>
                      <a:pPr marL="342900" indent="-342900">
                        <a:buFont typeface="Arial" panose="020B0604020202020204" pitchFamily="34" charset="0"/>
                        <a:buChar char="•"/>
                      </a:pPr>
                      <a:r>
                        <a:rPr lang="es-ES" sz="2000" dirty="0"/>
                        <a:t>Niega medidas cautelares</a:t>
                      </a:r>
                    </a:p>
                  </a:txBody>
                  <a:tcPr/>
                </a:tc>
                <a:extLst>
                  <a:ext uri="{0D108BD9-81ED-4DB2-BD59-A6C34878D82A}">
                    <a16:rowId xmlns:a16="http://schemas.microsoft.com/office/drawing/2014/main" val="3344466148"/>
                  </a:ext>
                </a:extLst>
              </a:tr>
              <a:tr h="689965">
                <a:tc>
                  <a:txBody>
                    <a:bodyPr/>
                    <a:lstStyle/>
                    <a:p>
                      <a:r>
                        <a:rPr lang="es-ES" sz="2000" b="1" dirty="0" err="1"/>
                        <a:t>Amicus</a:t>
                      </a:r>
                      <a:r>
                        <a:rPr lang="es-ES" sz="2000" b="1" dirty="0"/>
                        <a:t> </a:t>
                      </a:r>
                      <a:r>
                        <a:rPr lang="es-ES" sz="2000" b="1" dirty="0" err="1"/>
                        <a:t>Curiae</a:t>
                      </a:r>
                      <a:r>
                        <a:rPr lang="es-ES" sz="2000" b="1" dirty="0"/>
                        <a:t>:</a:t>
                      </a:r>
                      <a:endParaRPr lang="es-EC" sz="2000" b="1" dirty="0"/>
                    </a:p>
                  </a:txBody>
                  <a:tcPr/>
                </a:tc>
                <a:tc>
                  <a:txBody>
                    <a:bodyPr/>
                    <a:lstStyle/>
                    <a:p>
                      <a:r>
                        <a:rPr lang="es-ES" sz="2000" dirty="0"/>
                        <a:t>Dávila Proaño Manuel Mesías y Sancho Arias Fernando Patricio (miembros de la Veeduría)</a:t>
                      </a:r>
                      <a:endParaRPr lang="es-EC" sz="2000" dirty="0"/>
                    </a:p>
                  </a:txBody>
                  <a:tcPr/>
                </a:tc>
                <a:extLst>
                  <a:ext uri="{0D108BD9-81ED-4DB2-BD59-A6C34878D82A}">
                    <a16:rowId xmlns:a16="http://schemas.microsoft.com/office/drawing/2014/main" val="2525784425"/>
                  </a:ext>
                </a:extLst>
              </a:tr>
              <a:tr h="1185364">
                <a:tc>
                  <a:txBody>
                    <a:bodyPr/>
                    <a:lstStyle/>
                    <a:p>
                      <a:r>
                        <a:rPr lang="es-ES" sz="2000" b="1" dirty="0"/>
                        <a:t>Pretensión: </a:t>
                      </a:r>
                      <a:endParaRPr lang="es-EC" sz="20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000" dirty="0"/>
                        <a:t>El accionante señaló como pretensión: “(…) </a:t>
                      </a:r>
                      <a:r>
                        <a:rPr lang="es-ES" sz="2000" i="1" dirty="0"/>
                        <a:t>la suspensión provisional del acto, siendo este “La selección de un proveedor, para la provisión de los servicios especializados para la operación del Metro de Quito</a:t>
                      </a:r>
                      <a:r>
                        <a:rPr lang="es-ES" sz="2000" dirty="0"/>
                        <a:t>”.</a:t>
                      </a:r>
                      <a:endParaRPr lang="es-EC" sz="2000" dirty="0"/>
                    </a:p>
                  </a:txBody>
                  <a:tcPr/>
                </a:tc>
                <a:extLst>
                  <a:ext uri="{0D108BD9-81ED-4DB2-BD59-A6C34878D82A}">
                    <a16:rowId xmlns:a16="http://schemas.microsoft.com/office/drawing/2014/main" val="2975078717"/>
                  </a:ext>
                </a:extLst>
              </a:tr>
            </a:tbl>
          </a:graphicData>
        </a:graphic>
      </p:graphicFrame>
    </p:spTree>
    <p:custDataLst>
      <p:tags r:id="rId1"/>
    </p:custDataLst>
    <p:extLst>
      <p:ext uri="{BB962C8B-B14F-4D97-AF65-F5344CB8AC3E}">
        <p14:creationId xmlns:p14="http://schemas.microsoft.com/office/powerpoint/2010/main" val="78739994"/>
      </p:ext>
    </p:extLst>
  </p:cSld>
  <p:clrMapOvr>
    <a:masterClrMapping/>
  </p:clrMapOvr>
  <mc:AlternateContent xmlns:mc="http://schemas.openxmlformats.org/markup-compatibility/2006" xmlns:p14="http://schemas.microsoft.com/office/powerpoint/2010/main">
    <mc:Choice Requires="p14">
      <p:transition spd="slow" p14:dur="2000" advTm="6581"/>
    </mc:Choice>
    <mc:Fallback xmlns="">
      <p:transition spd="slow" advTm="65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9BE1C-9B5D-AF43-9096-FA976D2BA5B1}"/>
              </a:ext>
            </a:extLst>
          </p:cNvPr>
          <p:cNvSpPr>
            <a:spLocks noGrp="1"/>
          </p:cNvSpPr>
          <p:nvPr>
            <p:ph type="title"/>
          </p:nvPr>
        </p:nvSpPr>
        <p:spPr>
          <a:xfrm>
            <a:off x="3256422" y="219815"/>
            <a:ext cx="5430628" cy="743821"/>
          </a:xfrm>
        </p:spPr>
        <p:txBody>
          <a:bodyPr>
            <a:normAutofit/>
          </a:bodyPr>
          <a:lstStyle/>
          <a:p>
            <a:pPr algn="ctr"/>
            <a:r>
              <a:rPr lang="es-EC" sz="2400" b="1" dirty="0">
                <a:solidFill>
                  <a:srgbClr val="C00000"/>
                </a:solidFill>
                <a:latin typeface="+mn-lt"/>
              </a:rPr>
              <a:t>SOBRE LA DEMANDA</a:t>
            </a:r>
          </a:p>
        </p:txBody>
      </p:sp>
      <p:graphicFrame>
        <p:nvGraphicFramePr>
          <p:cNvPr id="4" name="Tabla 4">
            <a:extLst>
              <a:ext uri="{FF2B5EF4-FFF2-40B4-BE49-F238E27FC236}">
                <a16:creationId xmlns:a16="http://schemas.microsoft.com/office/drawing/2014/main" id="{B5D36578-096F-5311-60D0-9A1CCB89B4BE}"/>
              </a:ext>
            </a:extLst>
          </p:cNvPr>
          <p:cNvGraphicFramePr>
            <a:graphicFrameLocks noGrp="1"/>
          </p:cNvGraphicFramePr>
          <p:nvPr>
            <p:extLst>
              <p:ext uri="{D42A27DB-BD31-4B8C-83A1-F6EECF244321}">
                <p14:modId xmlns:p14="http://schemas.microsoft.com/office/powerpoint/2010/main" val="2156617141"/>
              </p:ext>
            </p:extLst>
          </p:nvPr>
        </p:nvGraphicFramePr>
        <p:xfrm>
          <a:off x="454856" y="963635"/>
          <a:ext cx="11282288" cy="5226150"/>
        </p:xfrm>
        <a:graphic>
          <a:graphicData uri="http://schemas.openxmlformats.org/drawingml/2006/table">
            <a:tbl>
              <a:tblPr firstRow="1" bandRow="1">
                <a:tableStyleId>{5C22544A-7EE6-4342-B048-85BDC9FD1C3A}</a:tableStyleId>
              </a:tblPr>
              <a:tblGrid>
                <a:gridCol w="5495358">
                  <a:extLst>
                    <a:ext uri="{9D8B030D-6E8A-4147-A177-3AD203B41FA5}">
                      <a16:colId xmlns:a16="http://schemas.microsoft.com/office/drawing/2014/main" val="479332893"/>
                    </a:ext>
                  </a:extLst>
                </a:gridCol>
                <a:gridCol w="5786930">
                  <a:extLst>
                    <a:ext uri="{9D8B030D-6E8A-4147-A177-3AD203B41FA5}">
                      <a16:colId xmlns:a16="http://schemas.microsoft.com/office/drawing/2014/main" val="26043956"/>
                    </a:ext>
                  </a:extLst>
                </a:gridCol>
              </a:tblGrid>
              <a:tr h="477762">
                <a:tc>
                  <a:txBody>
                    <a:bodyPr/>
                    <a:lstStyle/>
                    <a:p>
                      <a:pPr algn="ctr"/>
                      <a:r>
                        <a:rPr lang="es-ES" sz="2000" dirty="0"/>
                        <a:t>DEMANDA DE LA VEEDURÍA</a:t>
                      </a:r>
                      <a:endParaRPr lang="es-EC" sz="2000" dirty="0"/>
                    </a:p>
                  </a:txBody>
                  <a:tcPr/>
                </a:tc>
                <a:tc>
                  <a:txBody>
                    <a:bodyPr/>
                    <a:lstStyle/>
                    <a:p>
                      <a:pPr algn="ctr"/>
                      <a:r>
                        <a:rPr lang="es-ES" sz="2000" dirty="0"/>
                        <a:t>POSICIÓN DE LA EPMMQ</a:t>
                      </a:r>
                      <a:endParaRPr lang="es-EC" sz="2000" dirty="0"/>
                    </a:p>
                  </a:txBody>
                  <a:tcPr/>
                </a:tc>
                <a:extLst>
                  <a:ext uri="{0D108BD9-81ED-4DB2-BD59-A6C34878D82A}">
                    <a16:rowId xmlns:a16="http://schemas.microsoft.com/office/drawing/2014/main" val="2147568123"/>
                  </a:ext>
                </a:extLst>
              </a:tr>
              <a:tr h="1689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000" dirty="0"/>
                        <a:t>Han requerido información a la EPMMQ, </a:t>
                      </a:r>
                      <a:r>
                        <a:rPr lang="es-ES" sz="2000" i="1" dirty="0"/>
                        <a:t>“pedidos que </a:t>
                      </a:r>
                      <a:r>
                        <a:rPr lang="es-ES" sz="2000" i="1" dirty="0">
                          <a:effectLst/>
                          <a:latin typeface="Calibri" panose="020F0502020204030204" pitchFamily="34" charset="0"/>
                          <a:ea typeface="Calibri" panose="020F0502020204030204" pitchFamily="34" charset="0"/>
                          <a:cs typeface="Times New Roman" panose="02020603050405020304" pitchFamily="18" charset="0"/>
                        </a:rPr>
                        <a:t>fueron atendidos con oficios cuyo contenido no era el solicitado (…)”</a:t>
                      </a:r>
                      <a:endParaRPr lang="es-EC" sz="2000" dirty="0"/>
                    </a:p>
                  </a:txBody>
                  <a:tcPr/>
                </a:tc>
                <a:tc>
                  <a:txBody>
                    <a:bodyPr/>
                    <a:lstStyle/>
                    <a:p>
                      <a:pPr marL="285750" indent="-285750">
                        <a:buFont typeface="Arial" panose="020B0604020202020204" pitchFamily="34" charset="0"/>
                        <a:buChar char="•"/>
                      </a:pPr>
                      <a:r>
                        <a:rPr lang="es-ES" sz="2000" dirty="0"/>
                        <a:t>La Acción de Protección no es la vía idónea para exigir el acceso a la información pública.</a:t>
                      </a:r>
                    </a:p>
                    <a:p>
                      <a:pPr marL="285750" indent="-285750">
                        <a:buFont typeface="Arial" panose="020B0604020202020204" pitchFamily="34" charset="0"/>
                        <a:buChar char="•"/>
                      </a:pPr>
                      <a:r>
                        <a:rPr lang="es-ES" sz="2000" dirty="0"/>
                        <a:t>Pese a no ser la vía idónea, la EPMMQ ha atendido todos los requerimientos de información, conforme a la LOTAIP.</a:t>
                      </a:r>
                      <a:endParaRPr lang="es-EC" sz="2000" dirty="0"/>
                    </a:p>
                  </a:txBody>
                  <a:tcPr/>
                </a:tc>
                <a:extLst>
                  <a:ext uri="{0D108BD9-81ED-4DB2-BD59-A6C34878D82A}">
                    <a16:rowId xmlns:a16="http://schemas.microsoft.com/office/drawing/2014/main" val="3531813569"/>
                  </a:ext>
                </a:extLst>
              </a:tr>
              <a:tr h="1371673">
                <a:tc>
                  <a:txBody>
                    <a:bodyPr/>
                    <a:lstStyle/>
                    <a:p>
                      <a:r>
                        <a:rPr lang="es-ES" sz="2000" dirty="0">
                          <a:latin typeface="Calibri" panose="020F0502020204030204" pitchFamily="34" charset="0"/>
                          <a:ea typeface="Calibri" panose="020F0502020204030204" pitchFamily="34" charset="0"/>
                          <a:cs typeface="Times New Roman" panose="02020603050405020304" pitchFamily="18" charset="0"/>
                        </a:rPr>
                        <a:t>Enuncian temas de orden técnico y económico (Sistema TETRA, P25, Convenio ECU 911, estructurador técnico, financiamiento de la operación, SIR).</a:t>
                      </a:r>
                      <a:endParaRPr lang="es-EC" sz="2000" dirty="0"/>
                    </a:p>
                  </a:txBody>
                  <a:tcPr/>
                </a:tc>
                <a:tc>
                  <a:txBody>
                    <a:bodyPr/>
                    <a:lstStyle/>
                    <a:p>
                      <a:pPr marL="285750" indent="-285750">
                        <a:buFont typeface="Arial" panose="020B0604020202020204" pitchFamily="34" charset="0"/>
                        <a:buChar char="•"/>
                      </a:pPr>
                      <a:r>
                        <a:rPr lang="es-ES" sz="2000" dirty="0">
                          <a:latin typeface="Calibri" panose="020F0502020204030204" pitchFamily="34" charset="0"/>
                          <a:ea typeface="Calibri" panose="020F0502020204030204" pitchFamily="34" charset="0"/>
                          <a:cs typeface="Times New Roman" panose="02020603050405020304" pitchFamily="18" charset="0"/>
                        </a:rPr>
                        <a:t>No guardan relación ni se demuestra vulneración alguna de un derecho consagrado en la Constitución por parte de la EPMMQ. </a:t>
                      </a:r>
                      <a:endParaRPr lang="es-EC" sz="2000" dirty="0"/>
                    </a:p>
                  </a:txBody>
                  <a:tcPr/>
                </a:tc>
                <a:extLst>
                  <a:ext uri="{0D108BD9-81ED-4DB2-BD59-A6C34878D82A}">
                    <a16:rowId xmlns:a16="http://schemas.microsoft.com/office/drawing/2014/main" val="3424504346"/>
                  </a:ext>
                </a:extLst>
              </a:tr>
              <a:tr h="1687251">
                <a:tc>
                  <a:txBody>
                    <a:bodyPr/>
                    <a:lstStyle/>
                    <a:p>
                      <a:r>
                        <a:rPr lang="es-ES" sz="2000" dirty="0">
                          <a:effectLst/>
                          <a:latin typeface="Calibri" panose="020F0502020204030204" pitchFamily="34" charset="0"/>
                          <a:ea typeface="Calibri" panose="020F0502020204030204" pitchFamily="34" charset="0"/>
                          <a:cs typeface="Times New Roman" panose="02020603050405020304" pitchFamily="18" charset="0"/>
                        </a:rPr>
                        <a:t>Violación del Art. 3, numeral </a:t>
                      </a:r>
                      <a:r>
                        <a:rPr lang="es-ES" sz="2000" dirty="0">
                          <a:latin typeface="Calibri" panose="020F0502020204030204" pitchFamily="34" charset="0"/>
                          <a:ea typeface="Calibri" panose="020F0502020204030204" pitchFamily="34" charset="0"/>
                          <a:cs typeface="Times New Roman" panose="02020603050405020304" pitchFamily="18" charset="0"/>
                        </a:rPr>
                        <a:t>8; Art. 11, numeral 9; Art. 66, numerales 1 y 4 (derechos a la comunicación); Art. 66, numerales 2, 23, 25 (derechos de libertad); Art. 75 (acceso a la justicia); Art. 76 (derecho al debido proceso).</a:t>
                      </a:r>
                      <a:endParaRPr lang="es-EC" sz="2000" i="1" dirty="0"/>
                    </a:p>
                  </a:txBody>
                  <a:tcPr/>
                </a:tc>
                <a:tc>
                  <a:txBody>
                    <a:bodyPr/>
                    <a:lstStyle/>
                    <a:p>
                      <a:pPr marL="285750" indent="-285750">
                        <a:buFont typeface="Arial" panose="020B0604020202020204" pitchFamily="34" charset="0"/>
                        <a:buChar char="•"/>
                      </a:pPr>
                      <a:r>
                        <a:rPr lang="es-ES" sz="2000" dirty="0"/>
                        <a:t>Salvo la mera afirmación, el accionante no demuestra ni con hechos ni con pruebas, cómo el proceso de contratación del operador de la PLMQ podría haber vulnerado los derechos que citan. </a:t>
                      </a:r>
                      <a:endParaRPr lang="es-EC" sz="2000" dirty="0"/>
                    </a:p>
                  </a:txBody>
                  <a:tcPr/>
                </a:tc>
                <a:extLst>
                  <a:ext uri="{0D108BD9-81ED-4DB2-BD59-A6C34878D82A}">
                    <a16:rowId xmlns:a16="http://schemas.microsoft.com/office/drawing/2014/main" val="2174563992"/>
                  </a:ext>
                </a:extLst>
              </a:tr>
            </a:tbl>
          </a:graphicData>
        </a:graphic>
      </p:graphicFrame>
    </p:spTree>
    <p:custDataLst>
      <p:tags r:id="rId1"/>
    </p:custDataLst>
    <p:extLst>
      <p:ext uri="{BB962C8B-B14F-4D97-AF65-F5344CB8AC3E}">
        <p14:creationId xmlns:p14="http://schemas.microsoft.com/office/powerpoint/2010/main" val="147136145"/>
      </p:ext>
    </p:extLst>
  </p:cSld>
  <p:clrMapOvr>
    <a:masterClrMapping/>
  </p:clrMapOvr>
  <mc:AlternateContent xmlns:mc="http://schemas.openxmlformats.org/markup-compatibility/2006" xmlns:p14="http://schemas.microsoft.com/office/powerpoint/2010/main">
    <mc:Choice Requires="p14">
      <p:transition spd="slow" p14:dur="2000" advTm="6581"/>
    </mc:Choice>
    <mc:Fallback xmlns="">
      <p:transition spd="slow" advTm="658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9BE1C-9B5D-AF43-9096-FA976D2BA5B1}"/>
              </a:ext>
            </a:extLst>
          </p:cNvPr>
          <p:cNvSpPr>
            <a:spLocks noGrp="1"/>
          </p:cNvSpPr>
          <p:nvPr>
            <p:ph type="title"/>
          </p:nvPr>
        </p:nvSpPr>
        <p:spPr>
          <a:xfrm>
            <a:off x="3256422" y="219815"/>
            <a:ext cx="5430628" cy="743821"/>
          </a:xfrm>
        </p:spPr>
        <p:txBody>
          <a:bodyPr>
            <a:normAutofit/>
          </a:bodyPr>
          <a:lstStyle/>
          <a:p>
            <a:pPr algn="ctr"/>
            <a:r>
              <a:rPr lang="es-EC" sz="2400" b="1" dirty="0">
                <a:solidFill>
                  <a:srgbClr val="C00000"/>
                </a:solidFill>
                <a:latin typeface="+mn-lt"/>
              </a:rPr>
              <a:t>SOBRE LA PRETENSIÓN DE LA DEMANDA</a:t>
            </a:r>
          </a:p>
        </p:txBody>
      </p:sp>
      <p:graphicFrame>
        <p:nvGraphicFramePr>
          <p:cNvPr id="4" name="Tabla 4">
            <a:extLst>
              <a:ext uri="{FF2B5EF4-FFF2-40B4-BE49-F238E27FC236}">
                <a16:creationId xmlns:a16="http://schemas.microsoft.com/office/drawing/2014/main" id="{B5D36578-096F-5311-60D0-9A1CCB89B4BE}"/>
              </a:ext>
            </a:extLst>
          </p:cNvPr>
          <p:cNvGraphicFramePr>
            <a:graphicFrameLocks noGrp="1"/>
          </p:cNvGraphicFramePr>
          <p:nvPr>
            <p:extLst>
              <p:ext uri="{D42A27DB-BD31-4B8C-83A1-F6EECF244321}">
                <p14:modId xmlns:p14="http://schemas.microsoft.com/office/powerpoint/2010/main" val="2251165320"/>
              </p:ext>
            </p:extLst>
          </p:nvPr>
        </p:nvGraphicFramePr>
        <p:xfrm>
          <a:off x="454856" y="822958"/>
          <a:ext cx="11282288" cy="5427464"/>
        </p:xfrm>
        <a:graphic>
          <a:graphicData uri="http://schemas.openxmlformats.org/drawingml/2006/table">
            <a:tbl>
              <a:tblPr firstRow="1" bandRow="1">
                <a:tableStyleId>{5C22544A-7EE6-4342-B048-85BDC9FD1C3A}</a:tableStyleId>
              </a:tblPr>
              <a:tblGrid>
                <a:gridCol w="5495358">
                  <a:extLst>
                    <a:ext uri="{9D8B030D-6E8A-4147-A177-3AD203B41FA5}">
                      <a16:colId xmlns:a16="http://schemas.microsoft.com/office/drawing/2014/main" val="479332893"/>
                    </a:ext>
                  </a:extLst>
                </a:gridCol>
                <a:gridCol w="5786930">
                  <a:extLst>
                    <a:ext uri="{9D8B030D-6E8A-4147-A177-3AD203B41FA5}">
                      <a16:colId xmlns:a16="http://schemas.microsoft.com/office/drawing/2014/main" val="26043956"/>
                    </a:ext>
                  </a:extLst>
                </a:gridCol>
              </a:tblGrid>
              <a:tr h="642104">
                <a:tc>
                  <a:txBody>
                    <a:bodyPr/>
                    <a:lstStyle/>
                    <a:p>
                      <a:pPr algn="ctr"/>
                      <a:r>
                        <a:rPr lang="es-ES" sz="2200" dirty="0"/>
                        <a:t>DEMANDA DE LA VEEDURÍA</a:t>
                      </a:r>
                      <a:endParaRPr lang="es-EC" sz="2200" dirty="0"/>
                    </a:p>
                  </a:txBody>
                  <a:tcPr/>
                </a:tc>
                <a:tc>
                  <a:txBody>
                    <a:bodyPr/>
                    <a:lstStyle/>
                    <a:p>
                      <a:pPr algn="ctr"/>
                      <a:r>
                        <a:rPr lang="es-ES" sz="2200" dirty="0"/>
                        <a:t>POSICIÓN DE LA EPMMQ</a:t>
                      </a:r>
                      <a:endParaRPr lang="es-EC" sz="2200" dirty="0"/>
                    </a:p>
                  </a:txBody>
                  <a:tcPr/>
                </a:tc>
                <a:extLst>
                  <a:ext uri="{0D108BD9-81ED-4DB2-BD59-A6C34878D82A}">
                    <a16:rowId xmlns:a16="http://schemas.microsoft.com/office/drawing/2014/main" val="2147568123"/>
                  </a:ext>
                </a:extLst>
              </a:tr>
              <a:tr h="4555910">
                <a:tc>
                  <a:txBody>
                    <a:bodyPr/>
                    <a:lstStyle/>
                    <a:p>
                      <a:r>
                        <a:rPr lang="es-ES" sz="2200" dirty="0"/>
                        <a:t>Petición: </a:t>
                      </a:r>
                      <a:r>
                        <a:rPr lang="es-ES" sz="2200" b="1" i="1" u="sng" dirty="0"/>
                        <a:t>Suspensión</a:t>
                      </a:r>
                      <a:r>
                        <a:rPr lang="es-ES" sz="2200" b="1" i="1" dirty="0"/>
                        <a:t> provisional del </a:t>
                      </a:r>
                      <a:r>
                        <a:rPr lang="es-ES" sz="2200" b="1" i="1" u="sng" dirty="0"/>
                        <a:t>acto</a:t>
                      </a:r>
                      <a:r>
                        <a:rPr lang="es-ES" sz="2200" b="1" i="1" dirty="0"/>
                        <a:t>, siendo este “La selección de un proveedor, para la provisión de los servicios especializados para la operación del Metro de Quito” </a:t>
                      </a:r>
                      <a:endParaRPr lang="es-EC" sz="2200" b="1" i="1" dirty="0"/>
                    </a:p>
                  </a:txBody>
                  <a:tcPr/>
                </a:tc>
                <a:tc>
                  <a:txBody>
                    <a:bodyPr/>
                    <a:lstStyle/>
                    <a:p>
                      <a:pPr marL="285750" indent="-285750">
                        <a:buFont typeface="Arial" panose="020B0604020202020204" pitchFamily="34" charset="0"/>
                        <a:buChar char="•"/>
                      </a:pPr>
                      <a:r>
                        <a:rPr lang="es-ES" sz="2200" dirty="0"/>
                        <a:t>La Veeduría feneció el día 18 de julio de 2022. </a:t>
                      </a:r>
                    </a:p>
                    <a:p>
                      <a:pPr marL="285750" indent="-285750">
                        <a:buFont typeface="Arial" panose="020B0604020202020204" pitchFamily="34" charset="0"/>
                        <a:buChar char="•"/>
                      </a:pPr>
                      <a:r>
                        <a:rPr lang="es-ES" sz="2200" dirty="0"/>
                        <a:t>El día 5 de agosto de 2022, en la audiencia, la Veeduría ya no existía legalmente; en consecuencia, el señor David Dávalos ya no era tampoco Coordinador de la Veeduría.</a:t>
                      </a:r>
                    </a:p>
                    <a:p>
                      <a:pPr marL="285750" indent="-285750">
                        <a:buFont typeface="Arial" panose="020B0604020202020204" pitchFamily="34" charset="0"/>
                        <a:buChar char="•"/>
                      </a:pPr>
                      <a:r>
                        <a:rPr lang="es-ES" sz="2200" dirty="0"/>
                        <a:t>La pretensión viola el artículo 16 del Reglamento a las Veedurías que prohíbe a los veedores: </a:t>
                      </a:r>
                      <a:r>
                        <a:rPr lang="es-ES" sz="2200" b="1" i="1" dirty="0"/>
                        <a:t>“f) Retrasar, impedir o </a:t>
                      </a:r>
                      <a:r>
                        <a:rPr lang="es-ES" sz="2200" b="1" i="1" u="sng" dirty="0"/>
                        <a:t>suspender</a:t>
                      </a:r>
                      <a:r>
                        <a:rPr lang="es-ES" sz="2200" b="1" i="1" dirty="0"/>
                        <a:t> los programas, proyectos, contratos observados”. </a:t>
                      </a:r>
                    </a:p>
                    <a:p>
                      <a:pPr marL="285750" indent="-285750">
                        <a:buFont typeface="Arial" panose="020B0604020202020204" pitchFamily="34" charset="0"/>
                        <a:buChar char="•"/>
                      </a:pPr>
                      <a:r>
                        <a:rPr lang="es-ES" sz="2200" b="0" i="0" dirty="0"/>
                        <a:t>Los actos administrativos pueden ser impugnados en fase administrativa o judicial, no cabe Acción de Protección para impugnar un acto administrativo. </a:t>
                      </a:r>
                      <a:endParaRPr lang="es-EC" sz="2200" b="0" i="0" dirty="0"/>
                    </a:p>
                  </a:txBody>
                  <a:tcPr/>
                </a:tc>
                <a:extLst>
                  <a:ext uri="{0D108BD9-81ED-4DB2-BD59-A6C34878D82A}">
                    <a16:rowId xmlns:a16="http://schemas.microsoft.com/office/drawing/2014/main" val="542803694"/>
                  </a:ext>
                </a:extLst>
              </a:tr>
            </a:tbl>
          </a:graphicData>
        </a:graphic>
      </p:graphicFrame>
    </p:spTree>
    <p:custDataLst>
      <p:tags r:id="rId1"/>
    </p:custDataLst>
    <p:extLst>
      <p:ext uri="{BB962C8B-B14F-4D97-AF65-F5344CB8AC3E}">
        <p14:creationId xmlns:p14="http://schemas.microsoft.com/office/powerpoint/2010/main" val="218448778"/>
      </p:ext>
    </p:extLst>
  </p:cSld>
  <p:clrMapOvr>
    <a:masterClrMapping/>
  </p:clrMapOvr>
  <mc:AlternateContent xmlns:mc="http://schemas.openxmlformats.org/markup-compatibility/2006" xmlns:p14="http://schemas.microsoft.com/office/powerpoint/2010/main">
    <mc:Choice Requires="p14">
      <p:transition spd="slow" p14:dur="2000" advTm="6581"/>
    </mc:Choice>
    <mc:Fallback xmlns="">
      <p:transition spd="slow" advTm="658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9BE1C-9B5D-AF43-9096-FA976D2BA5B1}"/>
              </a:ext>
            </a:extLst>
          </p:cNvPr>
          <p:cNvSpPr>
            <a:spLocks noGrp="1"/>
          </p:cNvSpPr>
          <p:nvPr>
            <p:ph type="title"/>
          </p:nvPr>
        </p:nvSpPr>
        <p:spPr>
          <a:xfrm>
            <a:off x="3256422" y="219815"/>
            <a:ext cx="5430628" cy="743821"/>
          </a:xfrm>
        </p:spPr>
        <p:txBody>
          <a:bodyPr>
            <a:normAutofit fontScale="90000"/>
          </a:bodyPr>
          <a:lstStyle/>
          <a:p>
            <a:pPr algn="ctr"/>
            <a:r>
              <a:rPr lang="es-EC" sz="2400" b="1" dirty="0">
                <a:solidFill>
                  <a:srgbClr val="C00000"/>
                </a:solidFill>
                <a:latin typeface="+mn-lt"/>
              </a:rPr>
              <a:t>AUDIENCIA Y RESOLUCIÓN </a:t>
            </a:r>
            <a:br>
              <a:rPr lang="es-EC" sz="2400" b="1" dirty="0">
                <a:solidFill>
                  <a:srgbClr val="C00000"/>
                </a:solidFill>
                <a:latin typeface="+mn-lt"/>
              </a:rPr>
            </a:br>
            <a:r>
              <a:rPr lang="es-EC" sz="2400" b="1" dirty="0">
                <a:solidFill>
                  <a:srgbClr val="C00000"/>
                </a:solidFill>
                <a:latin typeface="+mn-lt"/>
              </a:rPr>
              <a:t>(5 Agosto de 2022)</a:t>
            </a:r>
          </a:p>
        </p:txBody>
      </p:sp>
      <p:sp>
        <p:nvSpPr>
          <p:cNvPr id="3" name="Marcador de contenido 2">
            <a:extLst>
              <a:ext uri="{FF2B5EF4-FFF2-40B4-BE49-F238E27FC236}">
                <a16:creationId xmlns:a16="http://schemas.microsoft.com/office/drawing/2014/main" id="{FB458F70-659C-7A4A-B441-30B308C37358}"/>
              </a:ext>
            </a:extLst>
          </p:cNvPr>
          <p:cNvSpPr>
            <a:spLocks noGrp="1"/>
          </p:cNvSpPr>
          <p:nvPr>
            <p:ph idx="1"/>
          </p:nvPr>
        </p:nvSpPr>
        <p:spPr>
          <a:xfrm>
            <a:off x="1023922" y="963636"/>
            <a:ext cx="10778197" cy="5352758"/>
          </a:xfrm>
        </p:spPr>
        <p:txBody>
          <a:bodyPr>
            <a:normAutofit fontScale="25000" lnSpcReduction="20000"/>
          </a:bodyPr>
          <a:lstStyle/>
          <a:p>
            <a:r>
              <a:rPr lang="es-EC" sz="8800" dirty="0"/>
              <a:t>Comparece a la audiencia el señor David Dávalos, como Coordinador de la Veeduría Ciudadana, cuando la Veeduría feneció el día 18 de julio de 2022. </a:t>
            </a:r>
          </a:p>
          <a:p>
            <a:r>
              <a:rPr lang="es-EC" sz="8800" dirty="0"/>
              <a:t>La abogada del accionante, en una intervención de menos de 3 minutos, DESISTE de la acción de protección. </a:t>
            </a:r>
          </a:p>
          <a:p>
            <a:r>
              <a:rPr lang="es-EC" sz="8800" dirty="0"/>
              <a:t>El Juez concedió la palabra al MDMQ, EPMMQ y PGE, a través de sus abogados, quienes pese al desistimiento expusieron sus argumentos y coincidieron todos en </a:t>
            </a:r>
            <a:r>
              <a:rPr lang="es-EC" sz="8800" b="1" dirty="0"/>
              <a:t>acusar el abuso de derecho por parte de la Veeduría</a:t>
            </a:r>
            <a:r>
              <a:rPr lang="es-EC" sz="8800" dirty="0"/>
              <a:t>, solicitando las respectivas sanciones. </a:t>
            </a:r>
          </a:p>
          <a:p>
            <a:r>
              <a:rPr lang="es-ES" sz="8800" dirty="0"/>
              <a:t>La Ley Orgánica de Garantías Jurisdiccionales y Control Constitucional señala: </a:t>
            </a:r>
          </a:p>
          <a:p>
            <a:pPr marL="0" indent="0">
              <a:buNone/>
            </a:pPr>
            <a:r>
              <a:rPr lang="es-ES" sz="8800" i="1" dirty="0"/>
              <a:t>“Art. 23.- Abuso del derecho. –</a:t>
            </a:r>
          </a:p>
          <a:p>
            <a:pPr marL="0" indent="0">
              <a:buNone/>
            </a:pPr>
            <a:r>
              <a:rPr lang="es-ES" sz="8800" i="1" dirty="0"/>
              <a:t>(…) En los casos en que los peticionarios o las abogadas y abogados </a:t>
            </a:r>
            <a:r>
              <a:rPr lang="es-ES" sz="8800" b="1" i="1" dirty="0"/>
              <a:t>presenten solicitudes o peticiones de medidas cautelares de mala fe, desnaturalicen los objetivos de las acciones o medidas o con ánimo de causar daño, responderán civil o penalmente</a:t>
            </a:r>
            <a:r>
              <a:rPr lang="es-ES" sz="8800" i="1" dirty="0"/>
              <a:t>, sin perjuicio de las facultades correctivas otorgadas a las juezas o jueces por el Código Orgánico de la Función Judicial y de las sanciones que puedan imponer las direcciones regionales respectivas del Consejo de la Judicatura.”</a:t>
            </a:r>
          </a:p>
          <a:p>
            <a:r>
              <a:rPr lang="es-ES" sz="8800" dirty="0"/>
              <a:t>El Juez, en su resolución oral, </a:t>
            </a:r>
            <a:r>
              <a:rPr lang="es-ES" sz="8800" b="1" dirty="0"/>
              <a:t>aceptó el desistimiento </a:t>
            </a:r>
            <a:r>
              <a:rPr lang="es-ES" sz="8800" dirty="0"/>
              <a:t>de la acción de protección. La sentencia escrita aún no ha sido notificada.</a:t>
            </a:r>
          </a:p>
          <a:p>
            <a:pPr marL="0" indent="0">
              <a:buNone/>
            </a:pPr>
            <a:endParaRPr lang="es-E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747624692"/>
      </p:ext>
    </p:extLst>
  </p:cSld>
  <p:clrMapOvr>
    <a:masterClrMapping/>
  </p:clrMapOvr>
  <mc:AlternateContent xmlns:mc="http://schemas.openxmlformats.org/markup-compatibility/2006" xmlns:p14="http://schemas.microsoft.com/office/powerpoint/2010/main">
    <mc:Choice Requires="p14">
      <p:transition spd="slow" p14:dur="2000" advTm="6581"/>
    </mc:Choice>
    <mc:Fallback xmlns="">
      <p:transition spd="slow" advTm="65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134590-A1B7-F04B-B5F7-598C9645DF8F}"/>
              </a:ext>
            </a:extLst>
          </p:cNvPr>
          <p:cNvSpPr>
            <a:spLocks noGrp="1"/>
          </p:cNvSpPr>
          <p:nvPr>
            <p:ph type="title"/>
          </p:nvPr>
        </p:nvSpPr>
        <p:spPr/>
        <p:txBody>
          <a:bodyPr/>
          <a:lstStyle/>
          <a:p>
            <a:endParaRPr lang="es-EC"/>
          </a:p>
        </p:txBody>
      </p:sp>
      <p:pic>
        <p:nvPicPr>
          <p:cNvPr id="5" name="Marcador de contenido 4" descr="Logotipo, nombre de la empresa&#10;&#10;Descripción generada automáticamente">
            <a:extLst>
              <a:ext uri="{FF2B5EF4-FFF2-40B4-BE49-F238E27FC236}">
                <a16:creationId xmlns:a16="http://schemas.microsoft.com/office/drawing/2014/main" id="{8140EBC2-A35E-C14B-BEF9-C32BEA0965A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0695251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4|0.2|0.2|0.2|0.2|0.1|0.5|0.1|0.1|0.2|0.2|0.1|0.1|0.2|0.2|0.2|0.2|0.2|0.2|0.2|0.2|0.2|0.2|0.6"/>
</p:tagLst>
</file>

<file path=ppt/tags/tag2.xml><?xml version="1.0" encoding="utf-8"?>
<p:tagLst xmlns:a="http://schemas.openxmlformats.org/drawingml/2006/main" xmlns:r="http://schemas.openxmlformats.org/officeDocument/2006/relationships" xmlns:p="http://schemas.openxmlformats.org/presentationml/2006/main">
  <p:tag name="TIMING" val="|0.4|0.2|0.2|0.2|0.2|0.1|0.5|0.1|0.1|0.2|0.2|0.1|0.1|0.2|0.2|0.2|0.2|0.2|0.2|0.2|0.2|0.2|0.2|0.6"/>
</p:tagLst>
</file>

<file path=ppt/tags/tag3.xml><?xml version="1.0" encoding="utf-8"?>
<p:tagLst xmlns:a="http://schemas.openxmlformats.org/drawingml/2006/main" xmlns:r="http://schemas.openxmlformats.org/officeDocument/2006/relationships" xmlns:p="http://schemas.openxmlformats.org/presentationml/2006/main">
  <p:tag name="TIMING" val="|0.4|0.2|0.2|0.2|0.2|0.1|0.5|0.1|0.1|0.2|0.2|0.1|0.1|0.2|0.2|0.2|0.2|0.2|0.2|0.2|0.2|0.2|0.2|0.6"/>
</p:tagLst>
</file>

<file path=ppt/tags/tag4.xml><?xml version="1.0" encoding="utf-8"?>
<p:tagLst xmlns:a="http://schemas.openxmlformats.org/drawingml/2006/main" xmlns:r="http://schemas.openxmlformats.org/officeDocument/2006/relationships" xmlns:p="http://schemas.openxmlformats.org/presentationml/2006/main">
  <p:tag name="TIMING" val="|0.4|0.2|0.2|0.2|0.2|0.1|0.5|0.1|0.1|0.2|0.2|0.1|0.1|0.2|0.2|0.2|0.2|0.2|0.2|0.2|0.2|0.2|0.2|0.6"/>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750</Words>
  <Application>Microsoft Office PowerPoint</Application>
  <PresentationFormat>Panorámica</PresentationFormat>
  <Paragraphs>54</Paragraphs>
  <Slides>6</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0</vt:lpstr>
      <vt:lpstr>DATOS GENERALES</vt:lpstr>
      <vt:lpstr>SOBRE LA DEMANDA</vt:lpstr>
      <vt:lpstr>SOBRE LA PRETENSIÓN DE LA DEMANDA</vt:lpstr>
      <vt:lpstr>AUDIENCIA Y RESOLUCIÓN  (5 Agosto de 2022)</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ALBI PC</dc:creator>
  <cp:lastModifiedBy>María José Bueno Almeida</cp:lastModifiedBy>
  <cp:revision>66</cp:revision>
  <dcterms:created xsi:type="dcterms:W3CDTF">2020-04-07T14:51:29Z</dcterms:created>
  <dcterms:modified xsi:type="dcterms:W3CDTF">2022-08-16T13:06:24Z</dcterms:modified>
</cp:coreProperties>
</file>