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6" r:id="rId5"/>
    <p:sldId id="267" r:id="rId6"/>
    <p:sldId id="268" r:id="rId7"/>
    <p:sldId id="269" r:id="rId8"/>
    <p:sldId id="270" r:id="rId9"/>
    <p:sldId id="271" r:id="rId10"/>
    <p:sldId id="273" r:id="rId11"/>
    <p:sldId id="274" r:id="rId12"/>
    <p:sldId id="291" r:id="rId13"/>
    <p:sldId id="275" r:id="rId14"/>
    <p:sldId id="276" r:id="rId15"/>
    <p:sldId id="277" r:id="rId16"/>
    <p:sldId id="278" r:id="rId17"/>
    <p:sldId id="280" r:id="rId18"/>
    <p:sldId id="281" r:id="rId19"/>
    <p:sldId id="283" r:id="rId20"/>
    <p:sldId id="284" r:id="rId21"/>
    <p:sldId id="285" r:id="rId22"/>
    <p:sldId id="286" r:id="rId23"/>
    <p:sldId id="288" r:id="rId24"/>
    <p:sldId id="290" r:id="rId25"/>
    <p:sldId id="259" r:id="rId26"/>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065" autoAdjust="0"/>
    <p:restoredTop sz="94660"/>
  </p:normalViewPr>
  <p:slideViewPr>
    <p:cSldViewPr snapToGrid="0">
      <p:cViewPr varScale="1">
        <p:scale>
          <a:sx n="72" d="100"/>
          <a:sy n="72" d="100"/>
        </p:scale>
        <p:origin x="738"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7ACB01-62D1-82F6-B8DA-886A2B8CAA05}"/>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EC"/>
          </a:p>
        </p:txBody>
      </p:sp>
      <p:sp>
        <p:nvSpPr>
          <p:cNvPr id="3" name="Subtítulo 2">
            <a:extLst>
              <a:ext uri="{FF2B5EF4-FFF2-40B4-BE49-F238E27FC236}">
                <a16:creationId xmlns:a16="http://schemas.microsoft.com/office/drawing/2014/main" id="{C724C575-E2F2-53B4-3A0F-BA2E1CA5425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EC"/>
          </a:p>
        </p:txBody>
      </p:sp>
      <p:sp>
        <p:nvSpPr>
          <p:cNvPr id="4" name="Marcador de fecha 3">
            <a:extLst>
              <a:ext uri="{FF2B5EF4-FFF2-40B4-BE49-F238E27FC236}">
                <a16:creationId xmlns:a16="http://schemas.microsoft.com/office/drawing/2014/main" id="{FC4B5A5D-A8F6-F446-0A4A-5D947820C875}"/>
              </a:ext>
            </a:extLst>
          </p:cNvPr>
          <p:cNvSpPr>
            <a:spLocks noGrp="1"/>
          </p:cNvSpPr>
          <p:nvPr>
            <p:ph type="dt" sz="half" idx="10"/>
          </p:nvPr>
        </p:nvSpPr>
        <p:spPr/>
        <p:txBody>
          <a:bodyPr/>
          <a:lstStyle/>
          <a:p>
            <a:fld id="{70F9302A-BF20-4F00-8F40-994455D37949}" type="datetimeFigureOut">
              <a:rPr lang="es-EC" smtClean="0"/>
              <a:t>15/8/2022</a:t>
            </a:fld>
            <a:endParaRPr lang="es-EC" dirty="0"/>
          </a:p>
        </p:txBody>
      </p:sp>
      <p:sp>
        <p:nvSpPr>
          <p:cNvPr id="5" name="Marcador de pie de página 4">
            <a:extLst>
              <a:ext uri="{FF2B5EF4-FFF2-40B4-BE49-F238E27FC236}">
                <a16:creationId xmlns:a16="http://schemas.microsoft.com/office/drawing/2014/main" id="{B4F7D3F5-1060-C86F-F032-5919FEA4D784}"/>
              </a:ext>
            </a:extLst>
          </p:cNvPr>
          <p:cNvSpPr>
            <a:spLocks noGrp="1"/>
          </p:cNvSpPr>
          <p:nvPr>
            <p:ph type="ftr" sz="quarter" idx="11"/>
          </p:nvPr>
        </p:nvSpPr>
        <p:spPr/>
        <p:txBody>
          <a:bodyPr/>
          <a:lstStyle/>
          <a:p>
            <a:endParaRPr lang="es-EC" dirty="0"/>
          </a:p>
        </p:txBody>
      </p:sp>
      <p:sp>
        <p:nvSpPr>
          <p:cNvPr id="6" name="Marcador de número de diapositiva 5">
            <a:extLst>
              <a:ext uri="{FF2B5EF4-FFF2-40B4-BE49-F238E27FC236}">
                <a16:creationId xmlns:a16="http://schemas.microsoft.com/office/drawing/2014/main" id="{3DC22798-0A78-C8F7-15DF-638B027FACC1}"/>
              </a:ext>
            </a:extLst>
          </p:cNvPr>
          <p:cNvSpPr>
            <a:spLocks noGrp="1"/>
          </p:cNvSpPr>
          <p:nvPr>
            <p:ph type="sldNum" sz="quarter" idx="12"/>
          </p:nvPr>
        </p:nvSpPr>
        <p:spPr/>
        <p:txBody>
          <a:bodyPr/>
          <a:lstStyle/>
          <a:p>
            <a:fld id="{14854F41-A88E-41EF-96CC-E6FE3419DE6B}" type="slidenum">
              <a:rPr lang="es-EC" smtClean="0"/>
              <a:t>‹Nº›</a:t>
            </a:fld>
            <a:endParaRPr lang="es-EC" dirty="0"/>
          </a:p>
        </p:txBody>
      </p:sp>
    </p:spTree>
    <p:extLst>
      <p:ext uri="{BB962C8B-B14F-4D97-AF65-F5344CB8AC3E}">
        <p14:creationId xmlns:p14="http://schemas.microsoft.com/office/powerpoint/2010/main" val="218454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8BF2445-ADFF-E5DF-98ED-32F27454FDD7}"/>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texto vertical 2">
            <a:extLst>
              <a:ext uri="{FF2B5EF4-FFF2-40B4-BE49-F238E27FC236}">
                <a16:creationId xmlns:a16="http://schemas.microsoft.com/office/drawing/2014/main" id="{521392A9-E3D7-1819-52F8-1CC3FCAD918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A8EF4F06-9BD8-C6A7-9AAA-D7CD01B39A41}"/>
              </a:ext>
            </a:extLst>
          </p:cNvPr>
          <p:cNvSpPr>
            <a:spLocks noGrp="1"/>
          </p:cNvSpPr>
          <p:nvPr>
            <p:ph type="dt" sz="half" idx="10"/>
          </p:nvPr>
        </p:nvSpPr>
        <p:spPr/>
        <p:txBody>
          <a:bodyPr/>
          <a:lstStyle/>
          <a:p>
            <a:fld id="{70F9302A-BF20-4F00-8F40-994455D37949}" type="datetimeFigureOut">
              <a:rPr lang="es-EC" smtClean="0"/>
              <a:t>15/8/2022</a:t>
            </a:fld>
            <a:endParaRPr lang="es-EC" dirty="0"/>
          </a:p>
        </p:txBody>
      </p:sp>
      <p:sp>
        <p:nvSpPr>
          <p:cNvPr id="5" name="Marcador de pie de página 4">
            <a:extLst>
              <a:ext uri="{FF2B5EF4-FFF2-40B4-BE49-F238E27FC236}">
                <a16:creationId xmlns:a16="http://schemas.microsoft.com/office/drawing/2014/main" id="{0A991E8C-92AE-A04D-DBC2-EA8EB5570433}"/>
              </a:ext>
            </a:extLst>
          </p:cNvPr>
          <p:cNvSpPr>
            <a:spLocks noGrp="1"/>
          </p:cNvSpPr>
          <p:nvPr>
            <p:ph type="ftr" sz="quarter" idx="11"/>
          </p:nvPr>
        </p:nvSpPr>
        <p:spPr/>
        <p:txBody>
          <a:bodyPr/>
          <a:lstStyle/>
          <a:p>
            <a:endParaRPr lang="es-EC" dirty="0"/>
          </a:p>
        </p:txBody>
      </p:sp>
      <p:sp>
        <p:nvSpPr>
          <p:cNvPr id="6" name="Marcador de número de diapositiva 5">
            <a:extLst>
              <a:ext uri="{FF2B5EF4-FFF2-40B4-BE49-F238E27FC236}">
                <a16:creationId xmlns:a16="http://schemas.microsoft.com/office/drawing/2014/main" id="{191D4FA5-B270-A396-1FB5-5D61E774AACF}"/>
              </a:ext>
            </a:extLst>
          </p:cNvPr>
          <p:cNvSpPr>
            <a:spLocks noGrp="1"/>
          </p:cNvSpPr>
          <p:nvPr>
            <p:ph type="sldNum" sz="quarter" idx="12"/>
          </p:nvPr>
        </p:nvSpPr>
        <p:spPr/>
        <p:txBody>
          <a:bodyPr/>
          <a:lstStyle/>
          <a:p>
            <a:fld id="{14854F41-A88E-41EF-96CC-E6FE3419DE6B}" type="slidenum">
              <a:rPr lang="es-EC" smtClean="0"/>
              <a:t>‹Nº›</a:t>
            </a:fld>
            <a:endParaRPr lang="es-EC" dirty="0"/>
          </a:p>
        </p:txBody>
      </p:sp>
    </p:spTree>
    <p:extLst>
      <p:ext uri="{BB962C8B-B14F-4D97-AF65-F5344CB8AC3E}">
        <p14:creationId xmlns:p14="http://schemas.microsoft.com/office/powerpoint/2010/main" val="6470533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D4C8639B-7F10-D067-301D-AFB7A39D5D8F}"/>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EC"/>
          </a:p>
        </p:txBody>
      </p:sp>
      <p:sp>
        <p:nvSpPr>
          <p:cNvPr id="3" name="Marcador de texto vertical 2">
            <a:extLst>
              <a:ext uri="{FF2B5EF4-FFF2-40B4-BE49-F238E27FC236}">
                <a16:creationId xmlns:a16="http://schemas.microsoft.com/office/drawing/2014/main" id="{C85D2F66-9569-EE98-CD98-FD28437D4D5C}"/>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9DE3D3AA-F8D3-F368-E578-0D2253D6B36D}"/>
              </a:ext>
            </a:extLst>
          </p:cNvPr>
          <p:cNvSpPr>
            <a:spLocks noGrp="1"/>
          </p:cNvSpPr>
          <p:nvPr>
            <p:ph type="dt" sz="half" idx="10"/>
          </p:nvPr>
        </p:nvSpPr>
        <p:spPr/>
        <p:txBody>
          <a:bodyPr/>
          <a:lstStyle/>
          <a:p>
            <a:fld id="{70F9302A-BF20-4F00-8F40-994455D37949}" type="datetimeFigureOut">
              <a:rPr lang="es-EC" smtClean="0"/>
              <a:t>15/8/2022</a:t>
            </a:fld>
            <a:endParaRPr lang="es-EC" dirty="0"/>
          </a:p>
        </p:txBody>
      </p:sp>
      <p:sp>
        <p:nvSpPr>
          <p:cNvPr id="5" name="Marcador de pie de página 4">
            <a:extLst>
              <a:ext uri="{FF2B5EF4-FFF2-40B4-BE49-F238E27FC236}">
                <a16:creationId xmlns:a16="http://schemas.microsoft.com/office/drawing/2014/main" id="{97DE633C-36D8-D04E-8F9D-CC8F654392D8}"/>
              </a:ext>
            </a:extLst>
          </p:cNvPr>
          <p:cNvSpPr>
            <a:spLocks noGrp="1"/>
          </p:cNvSpPr>
          <p:nvPr>
            <p:ph type="ftr" sz="quarter" idx="11"/>
          </p:nvPr>
        </p:nvSpPr>
        <p:spPr/>
        <p:txBody>
          <a:bodyPr/>
          <a:lstStyle/>
          <a:p>
            <a:endParaRPr lang="es-EC" dirty="0"/>
          </a:p>
        </p:txBody>
      </p:sp>
      <p:sp>
        <p:nvSpPr>
          <p:cNvPr id="6" name="Marcador de número de diapositiva 5">
            <a:extLst>
              <a:ext uri="{FF2B5EF4-FFF2-40B4-BE49-F238E27FC236}">
                <a16:creationId xmlns:a16="http://schemas.microsoft.com/office/drawing/2014/main" id="{D3BD25F1-CB63-EB29-CE60-1190A2488643}"/>
              </a:ext>
            </a:extLst>
          </p:cNvPr>
          <p:cNvSpPr>
            <a:spLocks noGrp="1"/>
          </p:cNvSpPr>
          <p:nvPr>
            <p:ph type="sldNum" sz="quarter" idx="12"/>
          </p:nvPr>
        </p:nvSpPr>
        <p:spPr/>
        <p:txBody>
          <a:bodyPr/>
          <a:lstStyle/>
          <a:p>
            <a:fld id="{14854F41-A88E-41EF-96CC-E6FE3419DE6B}" type="slidenum">
              <a:rPr lang="es-EC" smtClean="0"/>
              <a:t>‹Nº›</a:t>
            </a:fld>
            <a:endParaRPr lang="es-EC" dirty="0"/>
          </a:p>
        </p:txBody>
      </p:sp>
    </p:spTree>
    <p:extLst>
      <p:ext uri="{BB962C8B-B14F-4D97-AF65-F5344CB8AC3E}">
        <p14:creationId xmlns:p14="http://schemas.microsoft.com/office/powerpoint/2010/main" val="29176996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88AA1D0-A53F-2361-8065-ED973D143793}"/>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B3F29EAD-E179-FD1C-DFD8-2AC6EDCE5C63}"/>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2F2BB0E2-EF01-0701-A730-9F5E84C608E8}"/>
              </a:ext>
            </a:extLst>
          </p:cNvPr>
          <p:cNvSpPr>
            <a:spLocks noGrp="1"/>
          </p:cNvSpPr>
          <p:nvPr>
            <p:ph type="dt" sz="half" idx="10"/>
          </p:nvPr>
        </p:nvSpPr>
        <p:spPr/>
        <p:txBody>
          <a:bodyPr/>
          <a:lstStyle/>
          <a:p>
            <a:fld id="{70F9302A-BF20-4F00-8F40-994455D37949}" type="datetimeFigureOut">
              <a:rPr lang="es-EC" smtClean="0"/>
              <a:t>15/8/2022</a:t>
            </a:fld>
            <a:endParaRPr lang="es-EC" dirty="0"/>
          </a:p>
        </p:txBody>
      </p:sp>
      <p:sp>
        <p:nvSpPr>
          <p:cNvPr id="5" name="Marcador de pie de página 4">
            <a:extLst>
              <a:ext uri="{FF2B5EF4-FFF2-40B4-BE49-F238E27FC236}">
                <a16:creationId xmlns:a16="http://schemas.microsoft.com/office/drawing/2014/main" id="{B35A77FC-4705-7680-84FD-9BCB4E5F95A6}"/>
              </a:ext>
            </a:extLst>
          </p:cNvPr>
          <p:cNvSpPr>
            <a:spLocks noGrp="1"/>
          </p:cNvSpPr>
          <p:nvPr>
            <p:ph type="ftr" sz="quarter" idx="11"/>
          </p:nvPr>
        </p:nvSpPr>
        <p:spPr/>
        <p:txBody>
          <a:bodyPr/>
          <a:lstStyle/>
          <a:p>
            <a:endParaRPr lang="es-EC" dirty="0"/>
          </a:p>
        </p:txBody>
      </p:sp>
      <p:sp>
        <p:nvSpPr>
          <p:cNvPr id="6" name="Marcador de número de diapositiva 5">
            <a:extLst>
              <a:ext uri="{FF2B5EF4-FFF2-40B4-BE49-F238E27FC236}">
                <a16:creationId xmlns:a16="http://schemas.microsoft.com/office/drawing/2014/main" id="{2D236B2B-51E8-EDFF-657A-F681D1517576}"/>
              </a:ext>
            </a:extLst>
          </p:cNvPr>
          <p:cNvSpPr>
            <a:spLocks noGrp="1"/>
          </p:cNvSpPr>
          <p:nvPr>
            <p:ph type="sldNum" sz="quarter" idx="12"/>
          </p:nvPr>
        </p:nvSpPr>
        <p:spPr/>
        <p:txBody>
          <a:bodyPr/>
          <a:lstStyle/>
          <a:p>
            <a:fld id="{14854F41-A88E-41EF-96CC-E6FE3419DE6B}" type="slidenum">
              <a:rPr lang="es-EC" smtClean="0"/>
              <a:t>‹Nº›</a:t>
            </a:fld>
            <a:endParaRPr lang="es-EC" dirty="0"/>
          </a:p>
        </p:txBody>
      </p:sp>
    </p:spTree>
    <p:extLst>
      <p:ext uri="{BB962C8B-B14F-4D97-AF65-F5344CB8AC3E}">
        <p14:creationId xmlns:p14="http://schemas.microsoft.com/office/powerpoint/2010/main" val="359752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7492103-15BD-603F-2FD3-54D2EE08FA1B}"/>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5A31D9B3-CD2E-4143-070D-5E27D1CF563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B1BC5D81-B9A2-FF0F-F170-8AB0986C3F10}"/>
              </a:ext>
            </a:extLst>
          </p:cNvPr>
          <p:cNvSpPr>
            <a:spLocks noGrp="1"/>
          </p:cNvSpPr>
          <p:nvPr>
            <p:ph type="dt" sz="half" idx="10"/>
          </p:nvPr>
        </p:nvSpPr>
        <p:spPr/>
        <p:txBody>
          <a:bodyPr/>
          <a:lstStyle/>
          <a:p>
            <a:fld id="{70F9302A-BF20-4F00-8F40-994455D37949}" type="datetimeFigureOut">
              <a:rPr lang="es-EC" smtClean="0"/>
              <a:t>15/8/2022</a:t>
            </a:fld>
            <a:endParaRPr lang="es-EC" dirty="0"/>
          </a:p>
        </p:txBody>
      </p:sp>
      <p:sp>
        <p:nvSpPr>
          <p:cNvPr id="5" name="Marcador de pie de página 4">
            <a:extLst>
              <a:ext uri="{FF2B5EF4-FFF2-40B4-BE49-F238E27FC236}">
                <a16:creationId xmlns:a16="http://schemas.microsoft.com/office/drawing/2014/main" id="{F45170D5-75E1-2935-0B47-A6B36622D674}"/>
              </a:ext>
            </a:extLst>
          </p:cNvPr>
          <p:cNvSpPr>
            <a:spLocks noGrp="1"/>
          </p:cNvSpPr>
          <p:nvPr>
            <p:ph type="ftr" sz="quarter" idx="11"/>
          </p:nvPr>
        </p:nvSpPr>
        <p:spPr/>
        <p:txBody>
          <a:bodyPr/>
          <a:lstStyle/>
          <a:p>
            <a:endParaRPr lang="es-EC" dirty="0"/>
          </a:p>
        </p:txBody>
      </p:sp>
      <p:sp>
        <p:nvSpPr>
          <p:cNvPr id="6" name="Marcador de número de diapositiva 5">
            <a:extLst>
              <a:ext uri="{FF2B5EF4-FFF2-40B4-BE49-F238E27FC236}">
                <a16:creationId xmlns:a16="http://schemas.microsoft.com/office/drawing/2014/main" id="{6D7F34F4-70D3-D933-52B6-D6ACD034BAEF}"/>
              </a:ext>
            </a:extLst>
          </p:cNvPr>
          <p:cNvSpPr>
            <a:spLocks noGrp="1"/>
          </p:cNvSpPr>
          <p:nvPr>
            <p:ph type="sldNum" sz="quarter" idx="12"/>
          </p:nvPr>
        </p:nvSpPr>
        <p:spPr/>
        <p:txBody>
          <a:bodyPr/>
          <a:lstStyle/>
          <a:p>
            <a:fld id="{14854F41-A88E-41EF-96CC-E6FE3419DE6B}" type="slidenum">
              <a:rPr lang="es-EC" smtClean="0"/>
              <a:t>‹Nº›</a:t>
            </a:fld>
            <a:endParaRPr lang="es-EC" dirty="0"/>
          </a:p>
        </p:txBody>
      </p:sp>
    </p:spTree>
    <p:extLst>
      <p:ext uri="{BB962C8B-B14F-4D97-AF65-F5344CB8AC3E}">
        <p14:creationId xmlns:p14="http://schemas.microsoft.com/office/powerpoint/2010/main" val="19087961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4887BA-778A-58F7-C01A-DEDEFF9CC00C}"/>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7E5B796A-E877-360E-9372-EB14D9EB3028}"/>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contenido 3">
            <a:extLst>
              <a:ext uri="{FF2B5EF4-FFF2-40B4-BE49-F238E27FC236}">
                <a16:creationId xmlns:a16="http://schemas.microsoft.com/office/drawing/2014/main" id="{18936560-42EA-650C-35CA-0A01E5065038}"/>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fecha 4">
            <a:extLst>
              <a:ext uri="{FF2B5EF4-FFF2-40B4-BE49-F238E27FC236}">
                <a16:creationId xmlns:a16="http://schemas.microsoft.com/office/drawing/2014/main" id="{BDBDE993-B245-6BDA-6949-BBAC70BA3D77}"/>
              </a:ext>
            </a:extLst>
          </p:cNvPr>
          <p:cNvSpPr>
            <a:spLocks noGrp="1"/>
          </p:cNvSpPr>
          <p:nvPr>
            <p:ph type="dt" sz="half" idx="10"/>
          </p:nvPr>
        </p:nvSpPr>
        <p:spPr/>
        <p:txBody>
          <a:bodyPr/>
          <a:lstStyle/>
          <a:p>
            <a:fld id="{70F9302A-BF20-4F00-8F40-994455D37949}" type="datetimeFigureOut">
              <a:rPr lang="es-EC" smtClean="0"/>
              <a:t>15/8/2022</a:t>
            </a:fld>
            <a:endParaRPr lang="es-EC" dirty="0"/>
          </a:p>
        </p:txBody>
      </p:sp>
      <p:sp>
        <p:nvSpPr>
          <p:cNvPr id="6" name="Marcador de pie de página 5">
            <a:extLst>
              <a:ext uri="{FF2B5EF4-FFF2-40B4-BE49-F238E27FC236}">
                <a16:creationId xmlns:a16="http://schemas.microsoft.com/office/drawing/2014/main" id="{9315AC34-F3C4-C4F1-B1E4-834AB9D73706}"/>
              </a:ext>
            </a:extLst>
          </p:cNvPr>
          <p:cNvSpPr>
            <a:spLocks noGrp="1"/>
          </p:cNvSpPr>
          <p:nvPr>
            <p:ph type="ftr" sz="quarter" idx="11"/>
          </p:nvPr>
        </p:nvSpPr>
        <p:spPr/>
        <p:txBody>
          <a:bodyPr/>
          <a:lstStyle/>
          <a:p>
            <a:endParaRPr lang="es-EC" dirty="0"/>
          </a:p>
        </p:txBody>
      </p:sp>
      <p:sp>
        <p:nvSpPr>
          <p:cNvPr id="7" name="Marcador de número de diapositiva 6">
            <a:extLst>
              <a:ext uri="{FF2B5EF4-FFF2-40B4-BE49-F238E27FC236}">
                <a16:creationId xmlns:a16="http://schemas.microsoft.com/office/drawing/2014/main" id="{EF864401-BE24-B55E-ABD9-54B9DF268F6F}"/>
              </a:ext>
            </a:extLst>
          </p:cNvPr>
          <p:cNvSpPr>
            <a:spLocks noGrp="1"/>
          </p:cNvSpPr>
          <p:nvPr>
            <p:ph type="sldNum" sz="quarter" idx="12"/>
          </p:nvPr>
        </p:nvSpPr>
        <p:spPr/>
        <p:txBody>
          <a:bodyPr/>
          <a:lstStyle/>
          <a:p>
            <a:fld id="{14854F41-A88E-41EF-96CC-E6FE3419DE6B}" type="slidenum">
              <a:rPr lang="es-EC" smtClean="0"/>
              <a:t>‹Nº›</a:t>
            </a:fld>
            <a:endParaRPr lang="es-EC" dirty="0"/>
          </a:p>
        </p:txBody>
      </p:sp>
    </p:spTree>
    <p:extLst>
      <p:ext uri="{BB962C8B-B14F-4D97-AF65-F5344CB8AC3E}">
        <p14:creationId xmlns:p14="http://schemas.microsoft.com/office/powerpoint/2010/main" val="39603880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6DE6321-271A-8DC5-1213-CB59905891E8}"/>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1D3F4E9D-1D40-B0F2-8CBB-F2AE846D729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DE00C864-E051-AF71-3C7D-DA1C2AB87CBF}"/>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texto 4">
            <a:extLst>
              <a:ext uri="{FF2B5EF4-FFF2-40B4-BE49-F238E27FC236}">
                <a16:creationId xmlns:a16="http://schemas.microsoft.com/office/drawing/2014/main" id="{E289330B-D9E2-474A-051C-D2C41ABE18F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7DA75B95-1DFA-9439-B79C-0C5E3BB7E572}"/>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7" name="Marcador de fecha 6">
            <a:extLst>
              <a:ext uri="{FF2B5EF4-FFF2-40B4-BE49-F238E27FC236}">
                <a16:creationId xmlns:a16="http://schemas.microsoft.com/office/drawing/2014/main" id="{7C2579A9-2F3C-64C0-F29D-A48641DE06F7}"/>
              </a:ext>
            </a:extLst>
          </p:cNvPr>
          <p:cNvSpPr>
            <a:spLocks noGrp="1"/>
          </p:cNvSpPr>
          <p:nvPr>
            <p:ph type="dt" sz="half" idx="10"/>
          </p:nvPr>
        </p:nvSpPr>
        <p:spPr/>
        <p:txBody>
          <a:bodyPr/>
          <a:lstStyle/>
          <a:p>
            <a:fld id="{70F9302A-BF20-4F00-8F40-994455D37949}" type="datetimeFigureOut">
              <a:rPr lang="es-EC" smtClean="0"/>
              <a:t>15/8/2022</a:t>
            </a:fld>
            <a:endParaRPr lang="es-EC" dirty="0"/>
          </a:p>
        </p:txBody>
      </p:sp>
      <p:sp>
        <p:nvSpPr>
          <p:cNvPr id="8" name="Marcador de pie de página 7">
            <a:extLst>
              <a:ext uri="{FF2B5EF4-FFF2-40B4-BE49-F238E27FC236}">
                <a16:creationId xmlns:a16="http://schemas.microsoft.com/office/drawing/2014/main" id="{1ECC47F8-930C-AD33-CF33-7A8981DE2B38}"/>
              </a:ext>
            </a:extLst>
          </p:cNvPr>
          <p:cNvSpPr>
            <a:spLocks noGrp="1"/>
          </p:cNvSpPr>
          <p:nvPr>
            <p:ph type="ftr" sz="quarter" idx="11"/>
          </p:nvPr>
        </p:nvSpPr>
        <p:spPr/>
        <p:txBody>
          <a:bodyPr/>
          <a:lstStyle/>
          <a:p>
            <a:endParaRPr lang="es-EC" dirty="0"/>
          </a:p>
        </p:txBody>
      </p:sp>
      <p:sp>
        <p:nvSpPr>
          <p:cNvPr id="9" name="Marcador de número de diapositiva 8">
            <a:extLst>
              <a:ext uri="{FF2B5EF4-FFF2-40B4-BE49-F238E27FC236}">
                <a16:creationId xmlns:a16="http://schemas.microsoft.com/office/drawing/2014/main" id="{DB97CB9E-6684-0FBF-EEAD-D762B4A8DE83}"/>
              </a:ext>
            </a:extLst>
          </p:cNvPr>
          <p:cNvSpPr>
            <a:spLocks noGrp="1"/>
          </p:cNvSpPr>
          <p:nvPr>
            <p:ph type="sldNum" sz="quarter" idx="12"/>
          </p:nvPr>
        </p:nvSpPr>
        <p:spPr/>
        <p:txBody>
          <a:bodyPr/>
          <a:lstStyle/>
          <a:p>
            <a:fld id="{14854F41-A88E-41EF-96CC-E6FE3419DE6B}" type="slidenum">
              <a:rPr lang="es-EC" smtClean="0"/>
              <a:t>‹Nº›</a:t>
            </a:fld>
            <a:endParaRPr lang="es-EC" dirty="0"/>
          </a:p>
        </p:txBody>
      </p:sp>
    </p:spTree>
    <p:extLst>
      <p:ext uri="{BB962C8B-B14F-4D97-AF65-F5344CB8AC3E}">
        <p14:creationId xmlns:p14="http://schemas.microsoft.com/office/powerpoint/2010/main" val="9411067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74CC297-44B3-F5A0-357C-334EC1950C20}"/>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fecha 2">
            <a:extLst>
              <a:ext uri="{FF2B5EF4-FFF2-40B4-BE49-F238E27FC236}">
                <a16:creationId xmlns:a16="http://schemas.microsoft.com/office/drawing/2014/main" id="{B738AEB4-639F-8039-6671-9969710EE7BD}"/>
              </a:ext>
            </a:extLst>
          </p:cNvPr>
          <p:cNvSpPr>
            <a:spLocks noGrp="1"/>
          </p:cNvSpPr>
          <p:nvPr>
            <p:ph type="dt" sz="half" idx="10"/>
          </p:nvPr>
        </p:nvSpPr>
        <p:spPr/>
        <p:txBody>
          <a:bodyPr/>
          <a:lstStyle/>
          <a:p>
            <a:fld id="{70F9302A-BF20-4F00-8F40-994455D37949}" type="datetimeFigureOut">
              <a:rPr lang="es-EC" smtClean="0"/>
              <a:t>15/8/2022</a:t>
            </a:fld>
            <a:endParaRPr lang="es-EC" dirty="0"/>
          </a:p>
        </p:txBody>
      </p:sp>
      <p:sp>
        <p:nvSpPr>
          <p:cNvPr id="4" name="Marcador de pie de página 3">
            <a:extLst>
              <a:ext uri="{FF2B5EF4-FFF2-40B4-BE49-F238E27FC236}">
                <a16:creationId xmlns:a16="http://schemas.microsoft.com/office/drawing/2014/main" id="{5DD5BA19-FDD6-9058-0C58-F086374B3825}"/>
              </a:ext>
            </a:extLst>
          </p:cNvPr>
          <p:cNvSpPr>
            <a:spLocks noGrp="1"/>
          </p:cNvSpPr>
          <p:nvPr>
            <p:ph type="ftr" sz="quarter" idx="11"/>
          </p:nvPr>
        </p:nvSpPr>
        <p:spPr/>
        <p:txBody>
          <a:bodyPr/>
          <a:lstStyle/>
          <a:p>
            <a:endParaRPr lang="es-EC" dirty="0"/>
          </a:p>
        </p:txBody>
      </p:sp>
      <p:sp>
        <p:nvSpPr>
          <p:cNvPr id="5" name="Marcador de número de diapositiva 4">
            <a:extLst>
              <a:ext uri="{FF2B5EF4-FFF2-40B4-BE49-F238E27FC236}">
                <a16:creationId xmlns:a16="http://schemas.microsoft.com/office/drawing/2014/main" id="{BFEB0C70-1FC7-7007-A8A2-853DD307B9FD}"/>
              </a:ext>
            </a:extLst>
          </p:cNvPr>
          <p:cNvSpPr>
            <a:spLocks noGrp="1"/>
          </p:cNvSpPr>
          <p:nvPr>
            <p:ph type="sldNum" sz="quarter" idx="12"/>
          </p:nvPr>
        </p:nvSpPr>
        <p:spPr/>
        <p:txBody>
          <a:bodyPr/>
          <a:lstStyle/>
          <a:p>
            <a:fld id="{14854F41-A88E-41EF-96CC-E6FE3419DE6B}" type="slidenum">
              <a:rPr lang="es-EC" smtClean="0"/>
              <a:t>‹Nº›</a:t>
            </a:fld>
            <a:endParaRPr lang="es-EC" dirty="0"/>
          </a:p>
        </p:txBody>
      </p:sp>
    </p:spTree>
    <p:extLst>
      <p:ext uri="{BB962C8B-B14F-4D97-AF65-F5344CB8AC3E}">
        <p14:creationId xmlns:p14="http://schemas.microsoft.com/office/powerpoint/2010/main" val="19830573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588DC911-619D-6907-8A7C-53576B8279DD}"/>
              </a:ext>
            </a:extLst>
          </p:cNvPr>
          <p:cNvSpPr>
            <a:spLocks noGrp="1"/>
          </p:cNvSpPr>
          <p:nvPr>
            <p:ph type="dt" sz="half" idx="10"/>
          </p:nvPr>
        </p:nvSpPr>
        <p:spPr/>
        <p:txBody>
          <a:bodyPr/>
          <a:lstStyle/>
          <a:p>
            <a:fld id="{70F9302A-BF20-4F00-8F40-994455D37949}" type="datetimeFigureOut">
              <a:rPr lang="es-EC" smtClean="0"/>
              <a:t>15/8/2022</a:t>
            </a:fld>
            <a:endParaRPr lang="es-EC" dirty="0"/>
          </a:p>
        </p:txBody>
      </p:sp>
      <p:sp>
        <p:nvSpPr>
          <p:cNvPr id="3" name="Marcador de pie de página 2">
            <a:extLst>
              <a:ext uri="{FF2B5EF4-FFF2-40B4-BE49-F238E27FC236}">
                <a16:creationId xmlns:a16="http://schemas.microsoft.com/office/drawing/2014/main" id="{C2566AE0-F128-0C49-474B-C190EAE3BC87}"/>
              </a:ext>
            </a:extLst>
          </p:cNvPr>
          <p:cNvSpPr>
            <a:spLocks noGrp="1"/>
          </p:cNvSpPr>
          <p:nvPr>
            <p:ph type="ftr" sz="quarter" idx="11"/>
          </p:nvPr>
        </p:nvSpPr>
        <p:spPr/>
        <p:txBody>
          <a:bodyPr/>
          <a:lstStyle/>
          <a:p>
            <a:endParaRPr lang="es-EC" dirty="0"/>
          </a:p>
        </p:txBody>
      </p:sp>
      <p:sp>
        <p:nvSpPr>
          <p:cNvPr id="4" name="Marcador de número de diapositiva 3">
            <a:extLst>
              <a:ext uri="{FF2B5EF4-FFF2-40B4-BE49-F238E27FC236}">
                <a16:creationId xmlns:a16="http://schemas.microsoft.com/office/drawing/2014/main" id="{CFCD9550-3685-377E-C33E-0D3036D2BA79}"/>
              </a:ext>
            </a:extLst>
          </p:cNvPr>
          <p:cNvSpPr>
            <a:spLocks noGrp="1"/>
          </p:cNvSpPr>
          <p:nvPr>
            <p:ph type="sldNum" sz="quarter" idx="12"/>
          </p:nvPr>
        </p:nvSpPr>
        <p:spPr/>
        <p:txBody>
          <a:bodyPr/>
          <a:lstStyle/>
          <a:p>
            <a:fld id="{14854F41-A88E-41EF-96CC-E6FE3419DE6B}" type="slidenum">
              <a:rPr lang="es-EC" smtClean="0"/>
              <a:t>‹Nº›</a:t>
            </a:fld>
            <a:endParaRPr lang="es-EC" dirty="0"/>
          </a:p>
        </p:txBody>
      </p:sp>
    </p:spTree>
    <p:extLst>
      <p:ext uri="{BB962C8B-B14F-4D97-AF65-F5344CB8AC3E}">
        <p14:creationId xmlns:p14="http://schemas.microsoft.com/office/powerpoint/2010/main" val="16625241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534FB38-61F5-ADB7-5D60-BB614B285EDC}"/>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4A1B9730-CC3D-144F-C053-EEF0937A70B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texto 3">
            <a:extLst>
              <a:ext uri="{FF2B5EF4-FFF2-40B4-BE49-F238E27FC236}">
                <a16:creationId xmlns:a16="http://schemas.microsoft.com/office/drawing/2014/main" id="{977E55D3-6BD2-91AE-DD9D-A51C0B6903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F712BD9E-13FD-5D5C-A784-3475E0964EBB}"/>
              </a:ext>
            </a:extLst>
          </p:cNvPr>
          <p:cNvSpPr>
            <a:spLocks noGrp="1"/>
          </p:cNvSpPr>
          <p:nvPr>
            <p:ph type="dt" sz="half" idx="10"/>
          </p:nvPr>
        </p:nvSpPr>
        <p:spPr/>
        <p:txBody>
          <a:bodyPr/>
          <a:lstStyle/>
          <a:p>
            <a:fld id="{70F9302A-BF20-4F00-8F40-994455D37949}" type="datetimeFigureOut">
              <a:rPr lang="es-EC" smtClean="0"/>
              <a:t>15/8/2022</a:t>
            </a:fld>
            <a:endParaRPr lang="es-EC" dirty="0"/>
          </a:p>
        </p:txBody>
      </p:sp>
      <p:sp>
        <p:nvSpPr>
          <p:cNvPr id="6" name="Marcador de pie de página 5">
            <a:extLst>
              <a:ext uri="{FF2B5EF4-FFF2-40B4-BE49-F238E27FC236}">
                <a16:creationId xmlns:a16="http://schemas.microsoft.com/office/drawing/2014/main" id="{9DBDD1F8-B976-97AA-ED5B-B1779923018D}"/>
              </a:ext>
            </a:extLst>
          </p:cNvPr>
          <p:cNvSpPr>
            <a:spLocks noGrp="1"/>
          </p:cNvSpPr>
          <p:nvPr>
            <p:ph type="ftr" sz="quarter" idx="11"/>
          </p:nvPr>
        </p:nvSpPr>
        <p:spPr/>
        <p:txBody>
          <a:bodyPr/>
          <a:lstStyle/>
          <a:p>
            <a:endParaRPr lang="es-EC" dirty="0"/>
          </a:p>
        </p:txBody>
      </p:sp>
      <p:sp>
        <p:nvSpPr>
          <p:cNvPr id="7" name="Marcador de número de diapositiva 6">
            <a:extLst>
              <a:ext uri="{FF2B5EF4-FFF2-40B4-BE49-F238E27FC236}">
                <a16:creationId xmlns:a16="http://schemas.microsoft.com/office/drawing/2014/main" id="{2B84DF8D-22AE-5AD9-A5D9-01F3039133A7}"/>
              </a:ext>
            </a:extLst>
          </p:cNvPr>
          <p:cNvSpPr>
            <a:spLocks noGrp="1"/>
          </p:cNvSpPr>
          <p:nvPr>
            <p:ph type="sldNum" sz="quarter" idx="12"/>
          </p:nvPr>
        </p:nvSpPr>
        <p:spPr/>
        <p:txBody>
          <a:bodyPr/>
          <a:lstStyle/>
          <a:p>
            <a:fld id="{14854F41-A88E-41EF-96CC-E6FE3419DE6B}" type="slidenum">
              <a:rPr lang="es-EC" smtClean="0"/>
              <a:t>‹Nº›</a:t>
            </a:fld>
            <a:endParaRPr lang="es-EC" dirty="0"/>
          </a:p>
        </p:txBody>
      </p:sp>
    </p:spTree>
    <p:extLst>
      <p:ext uri="{BB962C8B-B14F-4D97-AF65-F5344CB8AC3E}">
        <p14:creationId xmlns:p14="http://schemas.microsoft.com/office/powerpoint/2010/main" val="5556549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8D4F8A1-56B7-31E9-3AAC-EA59FAC165E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posición de imagen 2">
            <a:extLst>
              <a:ext uri="{FF2B5EF4-FFF2-40B4-BE49-F238E27FC236}">
                <a16:creationId xmlns:a16="http://schemas.microsoft.com/office/drawing/2014/main" id="{E8CF7A80-3628-8774-6FBB-8ADEC673A82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dirty="0"/>
          </a:p>
        </p:txBody>
      </p:sp>
      <p:sp>
        <p:nvSpPr>
          <p:cNvPr id="4" name="Marcador de texto 3">
            <a:extLst>
              <a:ext uri="{FF2B5EF4-FFF2-40B4-BE49-F238E27FC236}">
                <a16:creationId xmlns:a16="http://schemas.microsoft.com/office/drawing/2014/main" id="{41A1D7C6-55C9-6B29-9459-A7AD6828D06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7E66347-75D5-894A-DF24-79D1D9D9531A}"/>
              </a:ext>
            </a:extLst>
          </p:cNvPr>
          <p:cNvSpPr>
            <a:spLocks noGrp="1"/>
          </p:cNvSpPr>
          <p:nvPr>
            <p:ph type="dt" sz="half" idx="10"/>
          </p:nvPr>
        </p:nvSpPr>
        <p:spPr/>
        <p:txBody>
          <a:bodyPr/>
          <a:lstStyle/>
          <a:p>
            <a:fld id="{70F9302A-BF20-4F00-8F40-994455D37949}" type="datetimeFigureOut">
              <a:rPr lang="es-EC" smtClean="0"/>
              <a:t>15/8/2022</a:t>
            </a:fld>
            <a:endParaRPr lang="es-EC" dirty="0"/>
          </a:p>
        </p:txBody>
      </p:sp>
      <p:sp>
        <p:nvSpPr>
          <p:cNvPr id="6" name="Marcador de pie de página 5">
            <a:extLst>
              <a:ext uri="{FF2B5EF4-FFF2-40B4-BE49-F238E27FC236}">
                <a16:creationId xmlns:a16="http://schemas.microsoft.com/office/drawing/2014/main" id="{4685E6DC-0C35-26DB-D438-C7F2F105FF33}"/>
              </a:ext>
            </a:extLst>
          </p:cNvPr>
          <p:cNvSpPr>
            <a:spLocks noGrp="1"/>
          </p:cNvSpPr>
          <p:nvPr>
            <p:ph type="ftr" sz="quarter" idx="11"/>
          </p:nvPr>
        </p:nvSpPr>
        <p:spPr/>
        <p:txBody>
          <a:bodyPr/>
          <a:lstStyle/>
          <a:p>
            <a:endParaRPr lang="es-EC" dirty="0"/>
          </a:p>
        </p:txBody>
      </p:sp>
      <p:sp>
        <p:nvSpPr>
          <p:cNvPr id="7" name="Marcador de número de diapositiva 6">
            <a:extLst>
              <a:ext uri="{FF2B5EF4-FFF2-40B4-BE49-F238E27FC236}">
                <a16:creationId xmlns:a16="http://schemas.microsoft.com/office/drawing/2014/main" id="{C2F92D69-014F-DF60-AF68-2C53FABF519C}"/>
              </a:ext>
            </a:extLst>
          </p:cNvPr>
          <p:cNvSpPr>
            <a:spLocks noGrp="1"/>
          </p:cNvSpPr>
          <p:nvPr>
            <p:ph type="sldNum" sz="quarter" idx="12"/>
          </p:nvPr>
        </p:nvSpPr>
        <p:spPr/>
        <p:txBody>
          <a:bodyPr/>
          <a:lstStyle/>
          <a:p>
            <a:fld id="{14854F41-A88E-41EF-96CC-E6FE3419DE6B}" type="slidenum">
              <a:rPr lang="es-EC" smtClean="0"/>
              <a:t>‹Nº›</a:t>
            </a:fld>
            <a:endParaRPr lang="es-EC" dirty="0"/>
          </a:p>
        </p:txBody>
      </p:sp>
    </p:spTree>
    <p:extLst>
      <p:ext uri="{BB962C8B-B14F-4D97-AF65-F5344CB8AC3E}">
        <p14:creationId xmlns:p14="http://schemas.microsoft.com/office/powerpoint/2010/main" val="10888185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57E6E3E8-645E-2D45-E610-625C58EBB71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AD8FEBCD-8B49-2E03-2F45-A5EC5680318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176646AC-5BED-D1BC-153F-7B1C924C65A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F9302A-BF20-4F00-8F40-994455D37949}" type="datetimeFigureOut">
              <a:rPr lang="es-EC" smtClean="0"/>
              <a:t>15/8/2022</a:t>
            </a:fld>
            <a:endParaRPr lang="es-EC" dirty="0"/>
          </a:p>
        </p:txBody>
      </p:sp>
      <p:sp>
        <p:nvSpPr>
          <p:cNvPr id="5" name="Marcador de pie de página 4">
            <a:extLst>
              <a:ext uri="{FF2B5EF4-FFF2-40B4-BE49-F238E27FC236}">
                <a16:creationId xmlns:a16="http://schemas.microsoft.com/office/drawing/2014/main" id="{4470058C-EB0F-3700-3BF5-D62510DC71A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dirty="0"/>
          </a:p>
        </p:txBody>
      </p:sp>
      <p:sp>
        <p:nvSpPr>
          <p:cNvPr id="6" name="Marcador de número de diapositiva 5">
            <a:extLst>
              <a:ext uri="{FF2B5EF4-FFF2-40B4-BE49-F238E27FC236}">
                <a16:creationId xmlns:a16="http://schemas.microsoft.com/office/drawing/2014/main" id="{AE901983-FFC8-B0B0-2EAB-0D0A3B8886F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854F41-A88E-41EF-96CC-E6FE3419DE6B}" type="slidenum">
              <a:rPr lang="es-EC" smtClean="0"/>
              <a:t>‹Nº›</a:t>
            </a:fld>
            <a:endParaRPr lang="es-EC" dirty="0"/>
          </a:p>
        </p:txBody>
      </p:sp>
    </p:spTree>
    <p:extLst>
      <p:ext uri="{BB962C8B-B14F-4D97-AF65-F5344CB8AC3E}">
        <p14:creationId xmlns:p14="http://schemas.microsoft.com/office/powerpoint/2010/main" val="37647155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41ED034F-A9FB-BEA2-D79D-400DBC1DAB40}"/>
              </a:ext>
            </a:extLst>
          </p:cNvPr>
          <p:cNvPicPr>
            <a:picLocks noChangeAspect="1"/>
          </p:cNvPicPr>
          <p:nvPr/>
        </p:nvPicPr>
        <p:blipFill rotWithShape="1">
          <a:blip r:embed="rId2"/>
          <a:srcRect l="5833" t="24444" r="2292" b="29722"/>
          <a:stretch/>
        </p:blipFill>
        <p:spPr>
          <a:xfrm>
            <a:off x="342553" y="1276350"/>
            <a:ext cx="11506893" cy="4305300"/>
          </a:xfrm>
          <a:prstGeom prst="rect">
            <a:avLst/>
          </a:prstGeom>
        </p:spPr>
      </p:pic>
    </p:spTree>
    <p:extLst>
      <p:ext uri="{BB962C8B-B14F-4D97-AF65-F5344CB8AC3E}">
        <p14:creationId xmlns:p14="http://schemas.microsoft.com/office/powerpoint/2010/main" val="11683307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EF379E1F-4110-6BDF-087F-E72696293E01}"/>
              </a:ext>
            </a:extLst>
          </p:cNvPr>
          <p:cNvPicPr>
            <a:picLocks noChangeAspect="1"/>
          </p:cNvPicPr>
          <p:nvPr/>
        </p:nvPicPr>
        <p:blipFill rotWithShape="1">
          <a:blip r:embed="rId2"/>
          <a:srcRect l="5916" t="17111" r="1833" b="13556"/>
          <a:stretch/>
        </p:blipFill>
        <p:spPr>
          <a:xfrm>
            <a:off x="133350" y="63913"/>
            <a:ext cx="11925300" cy="6711382"/>
          </a:xfrm>
          <a:prstGeom prst="rect">
            <a:avLst/>
          </a:prstGeom>
        </p:spPr>
      </p:pic>
      <p:sp>
        <p:nvSpPr>
          <p:cNvPr id="6" name="Marcador de contenido 2">
            <a:extLst>
              <a:ext uri="{FF2B5EF4-FFF2-40B4-BE49-F238E27FC236}">
                <a16:creationId xmlns:a16="http://schemas.microsoft.com/office/drawing/2014/main" id="{2AA51BE1-43F7-4C68-D6C4-20A6329BF075}"/>
              </a:ext>
            </a:extLst>
          </p:cNvPr>
          <p:cNvSpPr>
            <a:spLocks noGrp="1"/>
          </p:cNvSpPr>
          <p:nvPr>
            <p:ph idx="1"/>
          </p:nvPr>
        </p:nvSpPr>
        <p:spPr>
          <a:xfrm>
            <a:off x="838200" y="1321007"/>
            <a:ext cx="10515600" cy="5152364"/>
          </a:xfrm>
        </p:spPr>
        <p:txBody>
          <a:bodyPr>
            <a:normAutofit fontScale="92500" lnSpcReduction="10000"/>
          </a:bodyPr>
          <a:lstStyle/>
          <a:p>
            <a:r>
              <a:rPr lang="es-MX" sz="1200" b="1" i="1" dirty="0">
                <a:solidFill>
                  <a:schemeClr val="accent1">
                    <a:lumMod val="75000"/>
                  </a:schemeClr>
                </a:solidFill>
                <a:latin typeface="Arial" panose="020B0604020202020204" pitchFamily="34" charset="0"/>
              </a:rPr>
              <a:t>VIII. RECOMENDACIONES </a:t>
            </a:r>
          </a:p>
          <a:p>
            <a:pPr marR="531495" algn="just">
              <a:lnSpc>
                <a:spcPct val="107000"/>
              </a:lnSpc>
              <a:spcAft>
                <a:spcPts val="25"/>
              </a:spcAft>
            </a:pPr>
            <a:r>
              <a:rPr lang="es-MX" sz="1200" i="1" dirty="0">
                <a:solidFill>
                  <a:schemeClr val="accent1">
                    <a:lumMod val="75000"/>
                  </a:schemeClr>
                </a:solidFill>
                <a:latin typeface="Arial" panose="020B0604020202020204" pitchFamily="34" charset="0"/>
              </a:rPr>
              <a:t>8.1. Cumplir con la obligación que tiene todo servidor público, en todos los actos y en particular en los procedimientos de gestión delegada, de actuar con la debida diligencia, observando lo preceptuado en los artículos 226, 227 y 233 de la Constitución de la República. </a:t>
            </a:r>
          </a:p>
          <a:p>
            <a:pPr marR="531495" algn="just">
              <a:lnSpc>
                <a:spcPct val="107000"/>
              </a:lnSpc>
              <a:spcAft>
                <a:spcPts val="25"/>
              </a:spcAft>
            </a:pPr>
            <a:r>
              <a:rPr lang="es-MX" sz="1200" i="1" dirty="0">
                <a:solidFill>
                  <a:schemeClr val="accent1">
                    <a:lumMod val="75000"/>
                  </a:schemeClr>
                </a:solidFill>
                <a:latin typeface="Arial" panose="020B0604020202020204" pitchFamily="34" charset="0"/>
              </a:rPr>
              <a:t>8.2. Elaborar de forma adecuada y precisa los pliegos o bases del concurso, evitando contradicciones que generen confusiones a los posibles oferentes.  </a:t>
            </a:r>
          </a:p>
          <a:p>
            <a:pPr marR="531495" algn="just">
              <a:lnSpc>
                <a:spcPct val="107000"/>
              </a:lnSpc>
              <a:spcAft>
                <a:spcPts val="25"/>
              </a:spcAft>
            </a:pPr>
            <a:r>
              <a:rPr lang="es-MX" sz="1200" i="1" dirty="0">
                <a:solidFill>
                  <a:schemeClr val="accent1">
                    <a:lumMod val="75000"/>
                  </a:schemeClr>
                </a:solidFill>
                <a:latin typeface="Arial" panose="020B0604020202020204" pitchFamily="34" charset="0"/>
              </a:rPr>
              <a:t>8.3. La comisión técnica, deberá dar una adecuada contestación a las preguntas y aclaraciones planteadas por los oferentes, a fin de que no se vean afectados los principios de igualdad, concurrencia y transparencia. </a:t>
            </a:r>
          </a:p>
          <a:p>
            <a:pPr marR="531495" algn="just">
              <a:lnSpc>
                <a:spcPct val="107000"/>
              </a:lnSpc>
              <a:spcAft>
                <a:spcPts val="25"/>
              </a:spcAft>
            </a:pPr>
            <a:r>
              <a:rPr lang="es-MX" sz="1200" i="1" dirty="0">
                <a:solidFill>
                  <a:schemeClr val="accent1">
                    <a:lumMod val="75000"/>
                  </a:schemeClr>
                </a:solidFill>
                <a:latin typeface="Arial" panose="020B0604020202020204" pitchFamily="34" charset="0"/>
              </a:rPr>
              <a:t>8.4. Cumplir con los principios generales del procedimiento, asegurando al administrado el ejercicio eficaz de sus derechos consagrados en la Constitución y en la respectiva normativa.  </a:t>
            </a:r>
          </a:p>
          <a:p>
            <a:pPr marR="531495" algn="just">
              <a:lnSpc>
                <a:spcPct val="107000"/>
              </a:lnSpc>
              <a:spcAft>
                <a:spcPts val="25"/>
              </a:spcAft>
            </a:pPr>
            <a:r>
              <a:rPr lang="es-MX" sz="1200" i="1" dirty="0">
                <a:solidFill>
                  <a:schemeClr val="accent1">
                    <a:lumMod val="75000"/>
                  </a:schemeClr>
                </a:solidFill>
                <a:latin typeface="Arial" panose="020B0604020202020204" pitchFamily="34" charset="0"/>
              </a:rPr>
              <a:t>8.5. Efectuar la adecuada verificación del cumplimiento de los requisitos mínimos exigidos en las bases y pliegos de los procedimientos, con la finalidad de no afectar los principios que rigen los mismos. </a:t>
            </a:r>
          </a:p>
          <a:p>
            <a:pPr marR="531495" algn="just">
              <a:lnSpc>
                <a:spcPct val="107000"/>
              </a:lnSpc>
              <a:spcAft>
                <a:spcPts val="25"/>
              </a:spcAft>
            </a:pPr>
            <a:r>
              <a:rPr lang="es-MX" sz="1200" i="1" dirty="0">
                <a:solidFill>
                  <a:schemeClr val="accent1">
                    <a:lumMod val="75000"/>
                  </a:schemeClr>
                </a:solidFill>
                <a:latin typeface="Arial" panose="020B0604020202020204" pitchFamily="34" charset="0"/>
              </a:rPr>
              <a:t>8.6. Para la suscripción de futuros contratos, la entidad deberá incorporar en los mismos todas las cláusulas y documentación solicitada dentro de los pliegos y de las bases de los concursos.  </a:t>
            </a:r>
          </a:p>
          <a:p>
            <a:pPr marR="531495" algn="just">
              <a:lnSpc>
                <a:spcPct val="107000"/>
              </a:lnSpc>
              <a:spcAft>
                <a:spcPts val="25"/>
              </a:spcAft>
            </a:pPr>
            <a:r>
              <a:rPr lang="es-MX" sz="1200" i="1" dirty="0">
                <a:solidFill>
                  <a:schemeClr val="accent1">
                    <a:lumMod val="75000"/>
                  </a:schemeClr>
                </a:solidFill>
                <a:latin typeface="Arial" panose="020B0604020202020204" pitchFamily="34" charset="0"/>
              </a:rPr>
              <a:t>8.7. Previo a autorizar o contraer obligaciones, deberá contar en el presupuesto aprobado con la asignación presupuestaria correspondiente; y, observar lo dispuesto en los artículos 115 y 178 del Código Orgánico de Planificación y Finanzas Públicas con la finalidad de evitar incurrir en una posible causal de nulidad contractual. </a:t>
            </a:r>
          </a:p>
          <a:p>
            <a:pPr marR="531495" algn="just">
              <a:lnSpc>
                <a:spcPct val="107000"/>
              </a:lnSpc>
              <a:spcAft>
                <a:spcPts val="25"/>
              </a:spcAft>
            </a:pPr>
            <a:r>
              <a:rPr lang="es-MX" sz="1200" i="1" dirty="0">
                <a:solidFill>
                  <a:schemeClr val="accent1">
                    <a:lumMod val="75000"/>
                  </a:schemeClr>
                </a:solidFill>
                <a:latin typeface="Arial" panose="020B0604020202020204" pitchFamily="34" charset="0"/>
              </a:rPr>
              <a:t>Considerando los incumplimientos e inobservancias evidenciados; y, en virtud de que los contratos de operación para la prestación del servicio de transporte público de personas del Distrito Metropolitano de Quito, se generaron a través de la modalidad de gestión delegada, el análisis final sobre la procedencia y conveniencia de </a:t>
            </a:r>
            <a:r>
              <a:rPr lang="es-MX" sz="1200" b="1" i="1" dirty="0">
                <a:solidFill>
                  <a:schemeClr val="accent1">
                    <a:lumMod val="75000"/>
                  </a:schemeClr>
                </a:solidFill>
                <a:latin typeface="Arial" panose="020B0604020202020204" pitchFamily="34" charset="0"/>
              </a:rPr>
              <a:t>iniciar una acción judicial de nulidad es competencia exclusiva del Gobierno del Distrito Autónomo Metropolitano de Quito</a:t>
            </a:r>
            <a:r>
              <a:rPr lang="es-MX" sz="1200" i="1" dirty="0">
                <a:solidFill>
                  <a:schemeClr val="accent1">
                    <a:lumMod val="75000"/>
                  </a:schemeClr>
                </a:solidFill>
                <a:latin typeface="Arial" panose="020B0604020202020204" pitchFamily="34" charset="0"/>
              </a:rPr>
              <a:t>; para el efecto, </a:t>
            </a:r>
            <a:r>
              <a:rPr lang="es-MX" sz="1200" b="1" i="1" dirty="0">
                <a:solidFill>
                  <a:schemeClr val="accent1">
                    <a:lumMod val="75000"/>
                  </a:schemeClr>
                </a:solidFill>
                <a:latin typeface="Arial" panose="020B0604020202020204" pitchFamily="34" charset="0"/>
              </a:rPr>
              <a:t>sus órganos ejecutivo y legislativo, en el ámbito de sus competencias, arbitrarán las medidas necesarias a fin de garantizar que el transporte de los ciudadanos no se vea afectado por las acciones legales que decidan adoptar, según lo consagrado en los artículos 66 numeral 25, 240, 277 numeral 4, 314 y 326 numeral 15 de la Constitución dela República del Ecuador. </a:t>
            </a:r>
            <a:r>
              <a:rPr lang="es-MX" sz="1200" i="1" dirty="0">
                <a:solidFill>
                  <a:schemeClr val="accent1">
                    <a:lumMod val="75000"/>
                  </a:schemeClr>
                </a:solidFill>
                <a:latin typeface="Arial" panose="020B0604020202020204" pitchFamily="34" charset="0"/>
              </a:rPr>
              <a:t>(Énfasis añadido) </a:t>
            </a:r>
          </a:p>
          <a:p>
            <a:pPr marR="531495" algn="just">
              <a:lnSpc>
                <a:spcPct val="107000"/>
              </a:lnSpc>
              <a:spcAft>
                <a:spcPts val="25"/>
              </a:spcAft>
            </a:pPr>
            <a:r>
              <a:rPr lang="es-MX" sz="1200" i="1" dirty="0">
                <a:solidFill>
                  <a:schemeClr val="accent1">
                    <a:lumMod val="75000"/>
                  </a:schemeClr>
                </a:solidFill>
                <a:latin typeface="Arial" panose="020B0604020202020204" pitchFamily="34" charset="0"/>
              </a:rPr>
              <a:t>Las recomendaciones emitidas en el presente informe de control deberán ser cumplidas obligatoriamente por el Municipio del Distrito Metropolitano de Quito; (…)” </a:t>
            </a:r>
          </a:p>
        </p:txBody>
      </p:sp>
      <p:sp>
        <p:nvSpPr>
          <p:cNvPr id="7" name="Título 1">
            <a:extLst>
              <a:ext uri="{FF2B5EF4-FFF2-40B4-BE49-F238E27FC236}">
                <a16:creationId xmlns:a16="http://schemas.microsoft.com/office/drawing/2014/main" id="{BA26AA35-C332-C11B-A380-A50356186DAA}"/>
              </a:ext>
            </a:extLst>
          </p:cNvPr>
          <p:cNvSpPr>
            <a:spLocks noGrp="1"/>
          </p:cNvSpPr>
          <p:nvPr>
            <p:ph type="title"/>
          </p:nvPr>
        </p:nvSpPr>
        <p:spPr>
          <a:xfrm>
            <a:off x="838200" y="568532"/>
            <a:ext cx="10515600" cy="752475"/>
          </a:xfrm>
        </p:spPr>
        <p:txBody>
          <a:bodyPr>
            <a:normAutofit/>
          </a:bodyPr>
          <a:lstStyle/>
          <a:p>
            <a:pPr marR="531495">
              <a:spcAft>
                <a:spcPts val="25"/>
              </a:spcAft>
              <a:tabLst>
                <a:tab pos="1955165" algn="ctr"/>
              </a:tabLst>
            </a:pPr>
            <a:r>
              <a:rPr lang="es-EC" sz="3200" b="1" dirty="0">
                <a:solidFill>
                  <a:schemeClr val="accent1">
                    <a:lumMod val="75000"/>
                  </a:schemeClr>
                </a:solidFill>
                <a:latin typeface="Arial" panose="020B0604020202020204" pitchFamily="34" charset="0"/>
                <a:cs typeface="Arial" panose="020B0604020202020204" pitchFamily="34" charset="0"/>
              </a:rPr>
              <a:t>Oficio No. 19207</a:t>
            </a:r>
          </a:p>
        </p:txBody>
      </p:sp>
    </p:spTree>
    <p:extLst>
      <p:ext uri="{BB962C8B-B14F-4D97-AF65-F5344CB8AC3E}">
        <p14:creationId xmlns:p14="http://schemas.microsoft.com/office/powerpoint/2010/main" val="36051301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EF379E1F-4110-6BDF-087F-E72696293E01}"/>
              </a:ext>
            </a:extLst>
          </p:cNvPr>
          <p:cNvPicPr>
            <a:picLocks noChangeAspect="1"/>
          </p:cNvPicPr>
          <p:nvPr/>
        </p:nvPicPr>
        <p:blipFill rotWithShape="1">
          <a:blip r:embed="rId2"/>
          <a:srcRect l="5916" t="17111" r="1833" b="13556"/>
          <a:stretch/>
        </p:blipFill>
        <p:spPr>
          <a:xfrm>
            <a:off x="133350" y="63913"/>
            <a:ext cx="11925300" cy="6711382"/>
          </a:xfrm>
          <a:prstGeom prst="rect">
            <a:avLst/>
          </a:prstGeom>
        </p:spPr>
      </p:pic>
      <p:sp>
        <p:nvSpPr>
          <p:cNvPr id="6" name="Marcador de contenido 2">
            <a:extLst>
              <a:ext uri="{FF2B5EF4-FFF2-40B4-BE49-F238E27FC236}">
                <a16:creationId xmlns:a16="http://schemas.microsoft.com/office/drawing/2014/main" id="{2AA51BE1-43F7-4C68-D6C4-20A6329BF075}"/>
              </a:ext>
            </a:extLst>
          </p:cNvPr>
          <p:cNvSpPr>
            <a:spLocks noGrp="1"/>
          </p:cNvSpPr>
          <p:nvPr>
            <p:ph idx="1"/>
          </p:nvPr>
        </p:nvSpPr>
        <p:spPr>
          <a:xfrm>
            <a:off x="838200" y="1825625"/>
            <a:ext cx="10515600" cy="3965575"/>
          </a:xfrm>
        </p:spPr>
        <p:txBody>
          <a:bodyPr>
            <a:normAutofit/>
          </a:bodyPr>
          <a:lstStyle/>
          <a:p>
            <a:pPr algn="just"/>
            <a:r>
              <a:rPr lang="es-MX" sz="1800" b="1" dirty="0">
                <a:solidFill>
                  <a:schemeClr val="accent1">
                    <a:lumMod val="75000"/>
                  </a:schemeClr>
                </a:solidFill>
                <a:effectLst/>
                <a:latin typeface="Arial" panose="020B0604020202020204" pitchFamily="34" charset="0"/>
                <a:ea typeface="Arial" panose="020B0604020202020204" pitchFamily="34" charset="0"/>
              </a:rPr>
              <a:t>INICIATIVA LEGISLATIVA  </a:t>
            </a:r>
          </a:p>
          <a:p>
            <a:pPr algn="just"/>
            <a:endParaRPr lang="es-MX" sz="1800" dirty="0">
              <a:solidFill>
                <a:schemeClr val="accent1">
                  <a:lumMod val="75000"/>
                </a:schemeClr>
              </a:solidFill>
              <a:effectLst/>
              <a:latin typeface="Arial" panose="020B0604020202020204" pitchFamily="34" charset="0"/>
              <a:ea typeface="Arial" panose="020B0604020202020204" pitchFamily="34" charset="0"/>
            </a:endParaRPr>
          </a:p>
          <a:p>
            <a:pPr algn="just"/>
            <a:r>
              <a:rPr lang="es-MX" sz="1800" dirty="0">
                <a:solidFill>
                  <a:schemeClr val="accent1">
                    <a:lumMod val="75000"/>
                  </a:schemeClr>
                </a:solidFill>
                <a:effectLst/>
                <a:latin typeface="Arial" panose="020B0604020202020204" pitchFamily="34" charset="0"/>
                <a:ea typeface="Arial" panose="020B0604020202020204" pitchFamily="34" charset="0"/>
              </a:rPr>
              <a:t>La Secretaría de Movilidad en coordinación con la Alcaldía, identificó la necesidad de realizar reformas al libro IV. 2 de la movilidad del Código Municipal para el Distrito Metropolitano de Quito, que incluye a los artículos de la Ordenanza 017, por lo que mediante </a:t>
            </a:r>
            <a:r>
              <a:rPr lang="es-MX" sz="1800" b="1" dirty="0">
                <a:solidFill>
                  <a:schemeClr val="accent1">
                    <a:lumMod val="75000"/>
                  </a:schemeClr>
                </a:solidFill>
                <a:effectLst/>
                <a:latin typeface="Arial" panose="020B0604020202020204" pitchFamily="34" charset="0"/>
                <a:ea typeface="Arial" panose="020B0604020202020204" pitchFamily="34" charset="0"/>
              </a:rPr>
              <a:t>Memorando Nro. SM-2022-0243 de 16 de mayo de 2022,</a:t>
            </a:r>
            <a:r>
              <a:rPr lang="es-MX" sz="1800" dirty="0">
                <a:solidFill>
                  <a:schemeClr val="accent1">
                    <a:lumMod val="75000"/>
                  </a:schemeClr>
                </a:solidFill>
                <a:effectLst/>
                <a:latin typeface="Arial" panose="020B0604020202020204" pitchFamily="34" charset="0"/>
                <a:ea typeface="Arial" panose="020B0604020202020204" pitchFamily="34" charset="0"/>
              </a:rPr>
              <a:t> se determinó la necesidad institucional de buscar una solución a las diversas situaciones que afronta el transporte público en la ciudad y  en aras de establecer procedimientos claros acorde a la normativa aplicable, esto en función de la estructura de la operación en superficie del transporte convencional una vez inicie la operación del Metro de Quito.  </a:t>
            </a:r>
          </a:p>
          <a:p>
            <a:pPr algn="just"/>
            <a:endParaRPr lang="es-MX" sz="1800" dirty="0">
              <a:solidFill>
                <a:schemeClr val="accent1">
                  <a:lumMod val="75000"/>
                </a:schemeClr>
              </a:solidFill>
              <a:effectLst/>
              <a:latin typeface="Arial" panose="020B0604020202020204" pitchFamily="34" charset="0"/>
              <a:ea typeface="Arial" panose="020B0604020202020204" pitchFamily="34" charset="0"/>
            </a:endParaRPr>
          </a:p>
          <a:p>
            <a:pPr algn="just"/>
            <a:r>
              <a:rPr lang="es-MX" sz="1800" dirty="0">
                <a:solidFill>
                  <a:schemeClr val="accent1">
                    <a:lumMod val="75000"/>
                  </a:schemeClr>
                </a:solidFill>
                <a:effectLst/>
                <a:latin typeface="Arial" panose="020B0604020202020204" pitchFamily="34" charset="0"/>
                <a:ea typeface="Arial" panose="020B0604020202020204" pitchFamily="34" charset="0"/>
              </a:rPr>
              <a:t>Esta iniciativa legislativa se encuentra actualmente en el trámite reglamentario en la Comisión de Movilidad. </a:t>
            </a:r>
          </a:p>
          <a:p>
            <a:pPr algn="just"/>
            <a:endParaRPr lang="es-MX" sz="1800" dirty="0">
              <a:solidFill>
                <a:schemeClr val="accent1">
                  <a:lumMod val="75000"/>
                </a:schemeClr>
              </a:solidFill>
              <a:effectLst/>
              <a:latin typeface="Arial" panose="020B0604020202020204" pitchFamily="34" charset="0"/>
              <a:ea typeface="Arial" panose="020B0604020202020204" pitchFamily="34" charset="0"/>
            </a:endParaRPr>
          </a:p>
        </p:txBody>
      </p:sp>
      <p:sp>
        <p:nvSpPr>
          <p:cNvPr id="7" name="Título 1">
            <a:extLst>
              <a:ext uri="{FF2B5EF4-FFF2-40B4-BE49-F238E27FC236}">
                <a16:creationId xmlns:a16="http://schemas.microsoft.com/office/drawing/2014/main" id="{BA26AA35-C332-C11B-A380-A50356186DAA}"/>
              </a:ext>
            </a:extLst>
          </p:cNvPr>
          <p:cNvSpPr>
            <a:spLocks noGrp="1"/>
          </p:cNvSpPr>
          <p:nvPr>
            <p:ph type="title"/>
          </p:nvPr>
        </p:nvSpPr>
        <p:spPr>
          <a:xfrm>
            <a:off x="838200" y="452209"/>
            <a:ext cx="10831286" cy="1325563"/>
          </a:xfrm>
        </p:spPr>
        <p:txBody>
          <a:bodyPr>
            <a:normAutofit/>
          </a:bodyPr>
          <a:lstStyle/>
          <a:p>
            <a:pPr marR="531495">
              <a:spcAft>
                <a:spcPts val="25"/>
              </a:spcAft>
              <a:tabLst>
                <a:tab pos="1955165" algn="ctr"/>
              </a:tabLst>
            </a:pPr>
            <a:r>
              <a:rPr lang="es-MX" sz="2800" b="1" dirty="0">
                <a:solidFill>
                  <a:schemeClr val="accent1">
                    <a:lumMod val="75000"/>
                  </a:schemeClr>
                </a:solidFill>
                <a:latin typeface="Arial" panose="020B0604020202020204" pitchFamily="34" charset="0"/>
                <a:cs typeface="Arial" panose="020B0604020202020204" pitchFamily="34" charset="0"/>
              </a:rPr>
              <a:t>ESTADO DEL PROCESO DE RE ORGANIZACIÓN DE RUTAS Y FRECUENCIAS. </a:t>
            </a:r>
          </a:p>
        </p:txBody>
      </p:sp>
    </p:spTree>
    <p:extLst>
      <p:ext uri="{BB962C8B-B14F-4D97-AF65-F5344CB8AC3E}">
        <p14:creationId xmlns:p14="http://schemas.microsoft.com/office/powerpoint/2010/main" val="21589802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EF379E1F-4110-6BDF-087F-E72696293E01}"/>
              </a:ext>
            </a:extLst>
          </p:cNvPr>
          <p:cNvPicPr>
            <a:picLocks noChangeAspect="1"/>
          </p:cNvPicPr>
          <p:nvPr/>
        </p:nvPicPr>
        <p:blipFill rotWithShape="1">
          <a:blip r:embed="rId2"/>
          <a:srcRect l="5916" t="17111" r="1833" b="13556"/>
          <a:stretch/>
        </p:blipFill>
        <p:spPr>
          <a:xfrm>
            <a:off x="133350" y="24157"/>
            <a:ext cx="11925300" cy="6711382"/>
          </a:xfrm>
          <a:prstGeom prst="rect">
            <a:avLst/>
          </a:prstGeom>
        </p:spPr>
      </p:pic>
      <p:sp>
        <p:nvSpPr>
          <p:cNvPr id="6" name="Marcador de contenido 2">
            <a:extLst>
              <a:ext uri="{FF2B5EF4-FFF2-40B4-BE49-F238E27FC236}">
                <a16:creationId xmlns:a16="http://schemas.microsoft.com/office/drawing/2014/main" id="{2AA51BE1-43F7-4C68-D6C4-20A6329BF075}"/>
              </a:ext>
            </a:extLst>
          </p:cNvPr>
          <p:cNvSpPr>
            <a:spLocks noGrp="1"/>
          </p:cNvSpPr>
          <p:nvPr>
            <p:ph idx="1"/>
          </p:nvPr>
        </p:nvSpPr>
        <p:spPr>
          <a:xfrm>
            <a:off x="1196007" y="2223188"/>
            <a:ext cx="10359887" cy="1500672"/>
          </a:xfrm>
        </p:spPr>
        <p:txBody>
          <a:bodyPr>
            <a:normAutofit/>
          </a:bodyPr>
          <a:lstStyle/>
          <a:p>
            <a:pPr marL="0" indent="0" algn="ctr">
              <a:buNone/>
            </a:pPr>
            <a:r>
              <a:rPr lang="es-MX" sz="4000" b="1" dirty="0">
                <a:solidFill>
                  <a:schemeClr val="accent1">
                    <a:lumMod val="75000"/>
                  </a:schemeClr>
                </a:solidFill>
                <a:latin typeface="Arial" panose="020B0604020202020204" pitchFamily="34" charset="0"/>
                <a:ea typeface="Arial" panose="020B0604020202020204" pitchFamily="34" charset="0"/>
              </a:rPr>
              <a:t>PROPUESTA DE PLAN DE OPERACIÓN EN SUPERFICIE</a:t>
            </a:r>
            <a:endParaRPr lang="es-MX" sz="4000" b="1" dirty="0">
              <a:solidFill>
                <a:schemeClr val="accent1">
                  <a:lumMod val="75000"/>
                </a:schemeClr>
              </a:solidFill>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34116837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EF379E1F-4110-6BDF-087F-E72696293E01}"/>
              </a:ext>
            </a:extLst>
          </p:cNvPr>
          <p:cNvPicPr>
            <a:picLocks noChangeAspect="1"/>
          </p:cNvPicPr>
          <p:nvPr/>
        </p:nvPicPr>
        <p:blipFill rotWithShape="1">
          <a:blip r:embed="rId2"/>
          <a:srcRect l="5916" t="17111" r="1833" b="13556"/>
          <a:stretch/>
        </p:blipFill>
        <p:spPr>
          <a:xfrm>
            <a:off x="133350" y="50661"/>
            <a:ext cx="11925300" cy="6711382"/>
          </a:xfrm>
          <a:prstGeom prst="rect">
            <a:avLst/>
          </a:prstGeom>
        </p:spPr>
      </p:pic>
      <p:sp>
        <p:nvSpPr>
          <p:cNvPr id="6" name="Marcador de contenido 2">
            <a:extLst>
              <a:ext uri="{FF2B5EF4-FFF2-40B4-BE49-F238E27FC236}">
                <a16:creationId xmlns:a16="http://schemas.microsoft.com/office/drawing/2014/main" id="{2AA51BE1-43F7-4C68-D6C4-20A6329BF075}"/>
              </a:ext>
            </a:extLst>
          </p:cNvPr>
          <p:cNvSpPr>
            <a:spLocks noGrp="1"/>
          </p:cNvSpPr>
          <p:nvPr>
            <p:ph idx="1"/>
          </p:nvPr>
        </p:nvSpPr>
        <p:spPr>
          <a:xfrm>
            <a:off x="838200" y="1253331"/>
            <a:ext cx="10515600" cy="4351338"/>
          </a:xfrm>
        </p:spPr>
        <p:txBody>
          <a:bodyPr>
            <a:normAutofit/>
          </a:bodyPr>
          <a:lstStyle/>
          <a:p>
            <a:pPr algn="just"/>
            <a:endParaRPr lang="es-MX" sz="1800" dirty="0">
              <a:solidFill>
                <a:schemeClr val="accent1">
                  <a:lumMod val="75000"/>
                </a:schemeClr>
              </a:solidFill>
              <a:effectLst/>
              <a:latin typeface="Arial" panose="020B0604020202020204" pitchFamily="34" charset="0"/>
              <a:ea typeface="Arial" panose="020B0604020202020204" pitchFamily="34" charset="0"/>
            </a:endParaRPr>
          </a:p>
          <a:p>
            <a:pPr marL="0" indent="0" algn="just">
              <a:buNone/>
            </a:pPr>
            <a:r>
              <a:rPr lang="es-MX" sz="3200" b="1" dirty="0">
                <a:solidFill>
                  <a:schemeClr val="accent1">
                    <a:lumMod val="75000"/>
                  </a:schemeClr>
                </a:solidFill>
                <a:effectLst/>
                <a:latin typeface="Arial" panose="020B0604020202020204" pitchFamily="34" charset="0"/>
                <a:ea typeface="Arial" panose="020B0604020202020204" pitchFamily="34" charset="0"/>
              </a:rPr>
              <a:t>PERIODO DE TRANSICIÓN:</a:t>
            </a:r>
          </a:p>
          <a:p>
            <a:pPr algn="just"/>
            <a:endParaRPr lang="es-MX" sz="2400" dirty="0">
              <a:solidFill>
                <a:schemeClr val="accent1">
                  <a:lumMod val="75000"/>
                </a:schemeClr>
              </a:solidFill>
              <a:effectLst/>
              <a:latin typeface="Arial" panose="020B0604020202020204" pitchFamily="34" charset="0"/>
              <a:ea typeface="Arial" panose="020B0604020202020204" pitchFamily="34" charset="0"/>
            </a:endParaRPr>
          </a:p>
          <a:p>
            <a:pPr marL="0" indent="0" algn="just">
              <a:buNone/>
            </a:pPr>
            <a:r>
              <a:rPr lang="es-MX" sz="2400" dirty="0">
                <a:solidFill>
                  <a:schemeClr val="accent1">
                    <a:lumMod val="75000"/>
                  </a:schemeClr>
                </a:solidFill>
                <a:effectLst/>
                <a:latin typeface="Arial" panose="020B0604020202020204" pitchFamily="34" charset="0"/>
                <a:ea typeface="Arial" panose="020B0604020202020204" pitchFamily="34" charset="0"/>
              </a:rPr>
              <a:t>El periodo de transición propuesto en la reforma planteada al Libro IV.2 de Movilidad del Código Municipal, se realizará de la siguiente manera: </a:t>
            </a:r>
          </a:p>
          <a:p>
            <a:pPr algn="just"/>
            <a:endParaRPr lang="es-MX" sz="2400" dirty="0">
              <a:solidFill>
                <a:schemeClr val="accent1">
                  <a:lumMod val="75000"/>
                </a:schemeClr>
              </a:solidFill>
              <a:effectLst/>
              <a:latin typeface="Arial" panose="020B0604020202020204" pitchFamily="34" charset="0"/>
              <a:ea typeface="Arial" panose="020B0604020202020204" pitchFamily="34" charset="0"/>
            </a:endParaRPr>
          </a:p>
          <a:p>
            <a:pPr marL="800100" lvl="1" indent="-342900" algn="just">
              <a:buFont typeface="+mj-lt"/>
              <a:buAutoNum type="arabicPeriod"/>
            </a:pPr>
            <a:r>
              <a:rPr lang="es-MX" sz="2000" dirty="0">
                <a:solidFill>
                  <a:schemeClr val="accent1">
                    <a:lumMod val="75000"/>
                  </a:schemeClr>
                </a:solidFill>
                <a:effectLst/>
                <a:latin typeface="Arial" panose="020B0604020202020204" pitchFamily="34" charset="0"/>
                <a:ea typeface="Arial" panose="020B0604020202020204" pitchFamily="34" charset="0"/>
              </a:rPr>
              <a:t>Fase Primera: Integración de los subsistemas Metro de Quito y Metrobús-Q (BRT).  </a:t>
            </a:r>
          </a:p>
          <a:p>
            <a:pPr marL="800100" lvl="1" indent="-342900" algn="just">
              <a:buFont typeface="+mj-lt"/>
              <a:buAutoNum type="arabicPeriod"/>
            </a:pPr>
            <a:r>
              <a:rPr lang="es-MX" sz="2000" dirty="0">
                <a:solidFill>
                  <a:schemeClr val="accent1">
                    <a:lumMod val="75000"/>
                  </a:schemeClr>
                </a:solidFill>
                <a:effectLst/>
                <a:latin typeface="Arial" panose="020B0604020202020204" pitchFamily="34" charset="0"/>
                <a:ea typeface="Arial" panose="020B0604020202020204" pitchFamily="34" charset="0"/>
              </a:rPr>
              <a:t>Fase Segunda: Plan de Operación en superficie con las operadoras de transporte convencional, en el cual se continuará aplicando los contratos de operación existentes. </a:t>
            </a:r>
          </a:p>
        </p:txBody>
      </p:sp>
    </p:spTree>
    <p:extLst>
      <p:ext uri="{BB962C8B-B14F-4D97-AF65-F5344CB8AC3E}">
        <p14:creationId xmlns:p14="http://schemas.microsoft.com/office/powerpoint/2010/main" val="396370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EF379E1F-4110-6BDF-087F-E72696293E01}"/>
              </a:ext>
            </a:extLst>
          </p:cNvPr>
          <p:cNvPicPr>
            <a:picLocks noChangeAspect="1"/>
          </p:cNvPicPr>
          <p:nvPr/>
        </p:nvPicPr>
        <p:blipFill rotWithShape="1">
          <a:blip r:embed="rId2"/>
          <a:srcRect l="5916" t="17111" r="1833" b="13556"/>
          <a:stretch/>
        </p:blipFill>
        <p:spPr>
          <a:xfrm>
            <a:off x="133350" y="63913"/>
            <a:ext cx="11925300" cy="6711382"/>
          </a:xfrm>
          <a:prstGeom prst="rect">
            <a:avLst/>
          </a:prstGeom>
        </p:spPr>
      </p:pic>
      <p:pic>
        <p:nvPicPr>
          <p:cNvPr id="10" name="Imagen 9">
            <a:extLst>
              <a:ext uri="{FF2B5EF4-FFF2-40B4-BE49-F238E27FC236}">
                <a16:creationId xmlns:a16="http://schemas.microsoft.com/office/drawing/2014/main" id="{1286F071-472A-5046-AD10-685364C8EF50}"/>
              </a:ext>
            </a:extLst>
          </p:cNvPr>
          <p:cNvPicPr>
            <a:picLocks noChangeAspect="1"/>
          </p:cNvPicPr>
          <p:nvPr/>
        </p:nvPicPr>
        <p:blipFill rotWithShape="1">
          <a:blip r:embed="rId3"/>
          <a:srcRect l="3542" t="37222" r="3542" b="16944"/>
          <a:stretch/>
        </p:blipFill>
        <p:spPr>
          <a:xfrm>
            <a:off x="328814" y="1447800"/>
            <a:ext cx="11534371" cy="4267200"/>
          </a:xfrm>
          <a:prstGeom prst="rect">
            <a:avLst/>
          </a:prstGeom>
        </p:spPr>
      </p:pic>
      <p:sp>
        <p:nvSpPr>
          <p:cNvPr id="2" name="CuadroTexto 1">
            <a:extLst>
              <a:ext uri="{FF2B5EF4-FFF2-40B4-BE49-F238E27FC236}">
                <a16:creationId xmlns:a16="http://schemas.microsoft.com/office/drawing/2014/main" id="{737FA544-AC61-3E58-5791-25DD3ECA2C35}"/>
              </a:ext>
            </a:extLst>
          </p:cNvPr>
          <p:cNvSpPr txBox="1"/>
          <p:nvPr/>
        </p:nvSpPr>
        <p:spPr>
          <a:xfrm>
            <a:off x="1436402" y="278803"/>
            <a:ext cx="10622248" cy="954107"/>
          </a:xfrm>
          <a:prstGeom prst="rect">
            <a:avLst/>
          </a:prstGeom>
          <a:noFill/>
        </p:spPr>
        <p:txBody>
          <a:bodyPr wrap="square" rtlCol="0">
            <a:spAutoFit/>
          </a:bodyPr>
          <a:lstStyle/>
          <a:p>
            <a:pPr algn="ctr"/>
            <a:r>
              <a:rPr lang="es-EC" sz="2800" b="1" dirty="0">
                <a:solidFill>
                  <a:schemeClr val="accent1">
                    <a:lumMod val="75000"/>
                  </a:schemeClr>
                </a:solidFill>
                <a:latin typeface="Arial" panose="020B0604020202020204" pitchFamily="34" charset="0"/>
                <a:ea typeface="Cambria" panose="02040503050406030204" pitchFamily="18" charset="0"/>
              </a:rPr>
              <a:t>CRONOGRAMA DE IMPLEMENTACIÓN DEL PLAN DE OPERACIÓN EN SUPERFICIE</a:t>
            </a:r>
            <a:endParaRPr lang="es-EC" sz="2800" dirty="0">
              <a:solidFill>
                <a:schemeClr val="accent1">
                  <a:lumMod val="75000"/>
                </a:schemeClr>
              </a:solidFill>
            </a:endParaRPr>
          </a:p>
        </p:txBody>
      </p:sp>
    </p:spTree>
    <p:extLst>
      <p:ext uri="{BB962C8B-B14F-4D97-AF65-F5344CB8AC3E}">
        <p14:creationId xmlns:p14="http://schemas.microsoft.com/office/powerpoint/2010/main" val="7592577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EF379E1F-4110-6BDF-087F-E72696293E01}"/>
              </a:ext>
            </a:extLst>
          </p:cNvPr>
          <p:cNvPicPr>
            <a:picLocks noChangeAspect="1"/>
          </p:cNvPicPr>
          <p:nvPr/>
        </p:nvPicPr>
        <p:blipFill rotWithShape="1">
          <a:blip r:embed="rId2"/>
          <a:srcRect l="5916" t="17111" r="1833" b="13556"/>
          <a:stretch/>
        </p:blipFill>
        <p:spPr>
          <a:xfrm>
            <a:off x="133350" y="73309"/>
            <a:ext cx="11925300" cy="6711382"/>
          </a:xfrm>
          <a:prstGeom prst="rect">
            <a:avLst/>
          </a:prstGeom>
        </p:spPr>
      </p:pic>
      <p:sp>
        <p:nvSpPr>
          <p:cNvPr id="6" name="Marcador de contenido 2">
            <a:extLst>
              <a:ext uri="{FF2B5EF4-FFF2-40B4-BE49-F238E27FC236}">
                <a16:creationId xmlns:a16="http://schemas.microsoft.com/office/drawing/2014/main" id="{2AA51BE1-43F7-4C68-D6C4-20A6329BF075}"/>
              </a:ext>
            </a:extLst>
          </p:cNvPr>
          <p:cNvSpPr>
            <a:spLocks noGrp="1"/>
          </p:cNvSpPr>
          <p:nvPr>
            <p:ph idx="1"/>
          </p:nvPr>
        </p:nvSpPr>
        <p:spPr>
          <a:xfrm>
            <a:off x="838200" y="880438"/>
            <a:ext cx="10515600" cy="5243513"/>
          </a:xfrm>
        </p:spPr>
        <p:txBody>
          <a:bodyPr>
            <a:noAutofit/>
          </a:bodyPr>
          <a:lstStyle/>
          <a:p>
            <a:pPr algn="just">
              <a:buFont typeface="Wingdings" panose="05000000000000000000" pitchFamily="2" charset="2"/>
              <a:buChar char="ü"/>
            </a:pPr>
            <a:r>
              <a:rPr lang="es-MX" sz="2000" dirty="0">
                <a:solidFill>
                  <a:schemeClr val="accent1">
                    <a:lumMod val="75000"/>
                  </a:schemeClr>
                </a:solidFill>
                <a:effectLst/>
                <a:latin typeface="Arial" panose="020B0604020202020204" pitchFamily="34" charset="0"/>
                <a:ea typeface="Arial" panose="020B0604020202020204" pitchFamily="34" charset="0"/>
              </a:rPr>
              <a:t>Es importante señalar que, con la finalidad de generar un proceso participativo, en la primera fase del cronograma del plan de operación se ha incluido la recepción de propuestas por parte de los operadores de transporte público, que hayan identificado condiciones en sus rutas que puedan ejecutarse, siempre y cuando se cumplan con los siguientes parámetros:  </a:t>
            </a:r>
          </a:p>
          <a:p>
            <a:pPr algn="just"/>
            <a:endParaRPr lang="es-MX" sz="2000" dirty="0">
              <a:solidFill>
                <a:schemeClr val="accent1">
                  <a:lumMod val="75000"/>
                </a:schemeClr>
              </a:solidFill>
              <a:effectLst/>
              <a:latin typeface="Arial" panose="020B0604020202020204" pitchFamily="34" charset="0"/>
              <a:ea typeface="Arial" panose="020B0604020202020204" pitchFamily="34" charset="0"/>
            </a:endParaRPr>
          </a:p>
          <a:p>
            <a:pPr lvl="1" algn="just"/>
            <a:r>
              <a:rPr lang="es-MX" sz="2000" dirty="0">
                <a:solidFill>
                  <a:schemeClr val="accent1">
                    <a:lumMod val="75000"/>
                  </a:schemeClr>
                </a:solidFill>
                <a:effectLst/>
                <a:latin typeface="Arial" panose="020B0604020202020204" pitchFamily="34" charset="0"/>
                <a:ea typeface="Arial" panose="020B0604020202020204" pitchFamily="34" charset="0"/>
              </a:rPr>
              <a:t>Ajustarse a lo establecido en los Contratos de Operación vigentes (Hasta 2027). </a:t>
            </a:r>
          </a:p>
          <a:p>
            <a:pPr lvl="1" algn="just"/>
            <a:r>
              <a:rPr lang="es-MX" sz="2000" dirty="0">
                <a:solidFill>
                  <a:schemeClr val="accent1">
                    <a:lumMod val="75000"/>
                  </a:schemeClr>
                </a:solidFill>
                <a:effectLst/>
                <a:latin typeface="Arial" panose="020B0604020202020204" pitchFamily="34" charset="0"/>
                <a:ea typeface="Arial" panose="020B0604020202020204" pitchFamily="34" charset="0"/>
              </a:rPr>
              <a:t>La </a:t>
            </a:r>
            <a:r>
              <a:rPr lang="es-MX" sz="2000" b="1" dirty="0">
                <a:solidFill>
                  <a:schemeClr val="accent1">
                    <a:lumMod val="75000"/>
                  </a:schemeClr>
                </a:solidFill>
                <a:effectLst/>
                <a:latin typeface="Arial" panose="020B0604020202020204" pitchFamily="34" charset="0"/>
                <a:ea typeface="Arial" panose="020B0604020202020204" pitchFamily="34" charset="0"/>
              </a:rPr>
              <a:t>no competencia </a:t>
            </a:r>
            <a:r>
              <a:rPr lang="es-MX" sz="2000" dirty="0">
                <a:solidFill>
                  <a:schemeClr val="accent1">
                    <a:lumMod val="75000"/>
                  </a:schemeClr>
                </a:solidFill>
                <a:effectLst/>
                <a:latin typeface="Arial" panose="020B0604020202020204" pitchFamily="34" charset="0"/>
                <a:ea typeface="Arial" panose="020B0604020202020204" pitchFamily="34" charset="0"/>
              </a:rPr>
              <a:t>de los diferentes subsistemas de transporte público, </a:t>
            </a:r>
            <a:r>
              <a:rPr lang="es-MX" sz="2000" b="1" dirty="0">
                <a:solidFill>
                  <a:schemeClr val="accent1">
                    <a:lumMod val="75000"/>
                  </a:schemeClr>
                </a:solidFill>
                <a:effectLst/>
                <a:latin typeface="Arial" panose="020B0604020202020204" pitchFamily="34" charset="0"/>
                <a:ea typeface="Arial" panose="020B0604020202020204" pitchFamily="34" charset="0"/>
              </a:rPr>
              <a:t>evitando superposición de rutas</a:t>
            </a:r>
            <a:r>
              <a:rPr lang="es-MX" sz="2000" dirty="0">
                <a:solidFill>
                  <a:schemeClr val="accent1">
                    <a:lumMod val="75000"/>
                  </a:schemeClr>
                </a:solidFill>
                <a:effectLst/>
                <a:latin typeface="Arial" panose="020B0604020202020204" pitchFamily="34" charset="0"/>
                <a:ea typeface="Arial" panose="020B0604020202020204" pitchFamily="34" charset="0"/>
              </a:rPr>
              <a:t>. </a:t>
            </a:r>
          </a:p>
          <a:p>
            <a:pPr lvl="1" algn="just"/>
            <a:r>
              <a:rPr lang="es-MX" sz="2000" dirty="0">
                <a:solidFill>
                  <a:schemeClr val="accent1">
                    <a:lumMod val="75000"/>
                  </a:schemeClr>
                </a:solidFill>
                <a:effectLst/>
                <a:latin typeface="Arial" panose="020B0604020202020204" pitchFamily="34" charset="0"/>
                <a:ea typeface="Arial" panose="020B0604020202020204" pitchFamily="34" charset="0"/>
              </a:rPr>
              <a:t>No considerar en el plan de operación, </a:t>
            </a:r>
            <a:r>
              <a:rPr lang="es-MX" sz="2000" b="1" dirty="0">
                <a:solidFill>
                  <a:schemeClr val="accent1">
                    <a:lumMod val="75000"/>
                  </a:schemeClr>
                </a:solidFill>
                <a:effectLst/>
                <a:latin typeface="Arial" panose="020B0604020202020204" pitchFamily="34" charset="0"/>
                <a:ea typeface="Arial" panose="020B0604020202020204" pitchFamily="34" charset="0"/>
              </a:rPr>
              <a:t>incremento de cupos. </a:t>
            </a:r>
          </a:p>
          <a:p>
            <a:pPr lvl="1" algn="just"/>
            <a:r>
              <a:rPr lang="es-MX" sz="2000" dirty="0">
                <a:solidFill>
                  <a:schemeClr val="accent1">
                    <a:lumMod val="75000"/>
                  </a:schemeClr>
                </a:solidFill>
                <a:effectLst/>
                <a:latin typeface="Arial" panose="020B0604020202020204" pitchFamily="34" charset="0"/>
                <a:ea typeface="Arial" panose="020B0604020202020204" pitchFamily="34" charset="0"/>
              </a:rPr>
              <a:t>Mantener las rutas originales (alargue, recorte y modificación) solo se implementarán modificaciones a las ya existentes. </a:t>
            </a:r>
          </a:p>
          <a:p>
            <a:pPr lvl="1" algn="just"/>
            <a:r>
              <a:rPr lang="es-MX" sz="2000" dirty="0">
                <a:solidFill>
                  <a:schemeClr val="accent1">
                    <a:lumMod val="75000"/>
                  </a:schemeClr>
                </a:solidFill>
                <a:effectLst/>
                <a:latin typeface="Arial" panose="020B0604020202020204" pitchFamily="34" charset="0"/>
                <a:ea typeface="Arial" panose="020B0604020202020204" pitchFamily="34" charset="0"/>
              </a:rPr>
              <a:t>Buscar alianzas entre operadoras, para configurar una operación en conjunto. </a:t>
            </a:r>
          </a:p>
          <a:p>
            <a:pPr algn="just"/>
            <a:endParaRPr lang="es-MX" sz="2000" dirty="0">
              <a:solidFill>
                <a:schemeClr val="accent1">
                  <a:lumMod val="75000"/>
                </a:schemeClr>
              </a:solidFill>
              <a:effectLst/>
              <a:latin typeface="Arial" panose="020B0604020202020204" pitchFamily="34" charset="0"/>
              <a:ea typeface="Arial" panose="020B0604020202020204" pitchFamily="34" charset="0"/>
            </a:endParaRPr>
          </a:p>
          <a:p>
            <a:pPr algn="just">
              <a:buFont typeface="Wingdings" panose="05000000000000000000" pitchFamily="2" charset="2"/>
              <a:buChar char="ü"/>
            </a:pPr>
            <a:r>
              <a:rPr lang="es-MX" sz="2000" dirty="0">
                <a:solidFill>
                  <a:schemeClr val="accent1">
                    <a:lumMod val="75000"/>
                  </a:schemeClr>
                </a:solidFill>
                <a:effectLst/>
                <a:latin typeface="Arial" panose="020B0604020202020204" pitchFamily="34" charset="0"/>
                <a:ea typeface="Arial" panose="020B0604020202020204" pitchFamily="34" charset="0"/>
              </a:rPr>
              <a:t>Las propuestas presentadas por los operadores serán analizadas por el personal técnico de esta Secretaría y de ser el caso incluidos en el Plan de Operación en superficie el cual estará listo para su implementación en noviembre de 2022. </a:t>
            </a:r>
          </a:p>
        </p:txBody>
      </p:sp>
      <p:sp>
        <p:nvSpPr>
          <p:cNvPr id="4" name="CuadroTexto 3">
            <a:extLst>
              <a:ext uri="{FF2B5EF4-FFF2-40B4-BE49-F238E27FC236}">
                <a16:creationId xmlns:a16="http://schemas.microsoft.com/office/drawing/2014/main" id="{408BEC84-D606-DB13-AEE0-1C21C59A5D6B}"/>
              </a:ext>
            </a:extLst>
          </p:cNvPr>
          <p:cNvSpPr txBox="1"/>
          <p:nvPr/>
        </p:nvSpPr>
        <p:spPr>
          <a:xfrm>
            <a:off x="2968487" y="384312"/>
            <a:ext cx="5777948" cy="369332"/>
          </a:xfrm>
          <a:prstGeom prst="rect">
            <a:avLst/>
          </a:prstGeom>
          <a:noFill/>
        </p:spPr>
        <p:txBody>
          <a:bodyPr wrap="square" rtlCol="0">
            <a:spAutoFit/>
          </a:bodyPr>
          <a:lstStyle/>
          <a:p>
            <a:pPr marL="0" indent="0" algn="ctr">
              <a:buNone/>
            </a:pPr>
            <a:r>
              <a:rPr lang="es-EC" sz="1800" b="1">
                <a:solidFill>
                  <a:schemeClr val="accent1">
                    <a:lumMod val="75000"/>
                  </a:schemeClr>
                </a:solidFill>
                <a:latin typeface="Arial" panose="020B0604020202020204" pitchFamily="34" charset="0"/>
                <a:ea typeface="Cambria" panose="02040503050406030204" pitchFamily="18" charset="0"/>
              </a:rPr>
              <a:t>PLAN DE OPERACIÓN EN SUPERFICIE</a:t>
            </a:r>
            <a:endParaRPr lang="es-MX" sz="1800" dirty="0">
              <a:solidFill>
                <a:schemeClr val="accent1">
                  <a:lumMod val="75000"/>
                </a:schemeClr>
              </a:solidFill>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34143076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EF379E1F-4110-6BDF-087F-E72696293E01}"/>
              </a:ext>
            </a:extLst>
          </p:cNvPr>
          <p:cNvPicPr>
            <a:picLocks noChangeAspect="1"/>
          </p:cNvPicPr>
          <p:nvPr/>
        </p:nvPicPr>
        <p:blipFill rotWithShape="1">
          <a:blip r:embed="rId2"/>
          <a:srcRect l="5916" t="17111" r="1833" b="13556"/>
          <a:stretch/>
        </p:blipFill>
        <p:spPr>
          <a:xfrm>
            <a:off x="133350" y="63913"/>
            <a:ext cx="11925300" cy="6711382"/>
          </a:xfrm>
          <a:prstGeom prst="rect">
            <a:avLst/>
          </a:prstGeom>
        </p:spPr>
      </p:pic>
      <p:sp>
        <p:nvSpPr>
          <p:cNvPr id="7" name="Título 1">
            <a:extLst>
              <a:ext uri="{FF2B5EF4-FFF2-40B4-BE49-F238E27FC236}">
                <a16:creationId xmlns:a16="http://schemas.microsoft.com/office/drawing/2014/main" id="{BA26AA35-C332-C11B-A380-A50356186DAA}"/>
              </a:ext>
            </a:extLst>
          </p:cNvPr>
          <p:cNvSpPr>
            <a:spLocks noGrp="1"/>
          </p:cNvSpPr>
          <p:nvPr>
            <p:ph type="title"/>
          </p:nvPr>
        </p:nvSpPr>
        <p:spPr>
          <a:xfrm>
            <a:off x="676275" y="1867029"/>
            <a:ext cx="10839450" cy="3105150"/>
          </a:xfrm>
        </p:spPr>
        <p:txBody>
          <a:bodyPr>
            <a:normAutofit fontScale="90000"/>
          </a:bodyPr>
          <a:lstStyle/>
          <a:p>
            <a:pPr algn="ctr"/>
            <a:r>
              <a:rPr lang="es-MX" b="1" dirty="0">
                <a:solidFill>
                  <a:schemeClr val="accent1">
                    <a:lumMod val="75000"/>
                  </a:schemeClr>
                </a:solidFill>
                <a:latin typeface="Arial" panose="020B0604020202020204" pitchFamily="34" charset="0"/>
                <a:cs typeface="Arial" panose="020B0604020202020204" pitchFamily="34" charset="0"/>
              </a:rPr>
              <a:t>2. EVALUACIÓN DEL CUMPLIMIENTO DE ÍNDICES DE CALIDAD A LAS OPERADORAS DE TRANSPORTE PÚBLICO QUE HAN INCREMENTADO SU TARIFA. </a:t>
            </a:r>
            <a:endParaRPr lang="es-EC" b="1" dirty="0">
              <a:solidFill>
                <a:schemeClr val="accent1">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735148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EF379E1F-4110-6BDF-087F-E72696293E01}"/>
              </a:ext>
            </a:extLst>
          </p:cNvPr>
          <p:cNvPicPr>
            <a:picLocks noChangeAspect="1"/>
          </p:cNvPicPr>
          <p:nvPr/>
        </p:nvPicPr>
        <p:blipFill rotWithShape="1">
          <a:blip r:embed="rId2"/>
          <a:srcRect l="5916" t="17111" r="1833" b="13556"/>
          <a:stretch/>
        </p:blipFill>
        <p:spPr>
          <a:xfrm>
            <a:off x="133350" y="50660"/>
            <a:ext cx="11925300" cy="6711382"/>
          </a:xfrm>
          <a:prstGeom prst="rect">
            <a:avLst/>
          </a:prstGeom>
        </p:spPr>
      </p:pic>
      <p:sp>
        <p:nvSpPr>
          <p:cNvPr id="7" name="Título 1">
            <a:extLst>
              <a:ext uri="{FF2B5EF4-FFF2-40B4-BE49-F238E27FC236}">
                <a16:creationId xmlns:a16="http://schemas.microsoft.com/office/drawing/2014/main" id="{BA26AA35-C332-C11B-A380-A50356186DAA}"/>
              </a:ext>
            </a:extLst>
          </p:cNvPr>
          <p:cNvSpPr>
            <a:spLocks noGrp="1"/>
          </p:cNvSpPr>
          <p:nvPr>
            <p:ph type="title"/>
          </p:nvPr>
        </p:nvSpPr>
        <p:spPr>
          <a:xfrm>
            <a:off x="838200" y="365125"/>
            <a:ext cx="10515600" cy="1325563"/>
          </a:xfrm>
        </p:spPr>
        <p:txBody>
          <a:bodyPr>
            <a:noAutofit/>
          </a:bodyPr>
          <a:lstStyle/>
          <a:p>
            <a:pPr marR="531495" algn="ctr">
              <a:spcAft>
                <a:spcPts val="25"/>
              </a:spcAft>
              <a:tabLst>
                <a:tab pos="1955165" algn="ctr"/>
              </a:tabLst>
            </a:pPr>
            <a:r>
              <a:rPr lang="es-MX" sz="2400" b="1" dirty="0">
                <a:solidFill>
                  <a:schemeClr val="accent1">
                    <a:lumMod val="75000"/>
                  </a:schemeClr>
                </a:solidFill>
                <a:latin typeface="Arial" panose="020B0604020202020204" pitchFamily="34" charset="0"/>
                <a:cs typeface="Arial" panose="020B0604020202020204" pitchFamily="34" charset="0"/>
              </a:rPr>
              <a:t>OPERADORAS CON ACTUALIZACIÓN DE TARIFAS</a:t>
            </a:r>
            <a:br>
              <a:rPr lang="es-MX" sz="2400" b="1" dirty="0">
                <a:solidFill>
                  <a:schemeClr val="accent1">
                    <a:lumMod val="75000"/>
                  </a:schemeClr>
                </a:solidFill>
                <a:latin typeface="Arial" panose="020B0604020202020204" pitchFamily="34" charset="0"/>
                <a:cs typeface="Arial" panose="020B0604020202020204" pitchFamily="34" charset="0"/>
              </a:rPr>
            </a:br>
            <a:r>
              <a:rPr lang="es-MX" sz="2400" b="1" dirty="0">
                <a:solidFill>
                  <a:schemeClr val="accent1">
                    <a:lumMod val="75000"/>
                  </a:schemeClr>
                </a:solidFill>
                <a:latin typeface="Arial" panose="020B0604020202020204" pitchFamily="34" charset="0"/>
                <a:cs typeface="Arial" panose="020B0604020202020204" pitchFamily="34" charset="0"/>
              </a:rPr>
              <a:t>(35 desde el 08 de abril de 2021 al 08 de julio de 2022)</a:t>
            </a:r>
          </a:p>
        </p:txBody>
      </p:sp>
      <p:pic>
        <p:nvPicPr>
          <p:cNvPr id="8" name="Imagen 7">
            <a:extLst>
              <a:ext uri="{FF2B5EF4-FFF2-40B4-BE49-F238E27FC236}">
                <a16:creationId xmlns:a16="http://schemas.microsoft.com/office/drawing/2014/main" id="{89DA8E12-F9E2-E7E7-80E0-2FD97D6D6903}"/>
              </a:ext>
            </a:extLst>
          </p:cNvPr>
          <p:cNvPicPr>
            <a:picLocks noChangeAspect="1"/>
          </p:cNvPicPr>
          <p:nvPr/>
        </p:nvPicPr>
        <p:blipFill rotWithShape="1">
          <a:blip r:embed="rId3"/>
          <a:srcRect l="3124" t="29045" r="3750" b="15556"/>
          <a:stretch/>
        </p:blipFill>
        <p:spPr>
          <a:xfrm>
            <a:off x="785502" y="1457778"/>
            <a:ext cx="10620995" cy="4738777"/>
          </a:xfrm>
          <a:prstGeom prst="rect">
            <a:avLst/>
          </a:prstGeom>
        </p:spPr>
      </p:pic>
    </p:spTree>
    <p:extLst>
      <p:ext uri="{BB962C8B-B14F-4D97-AF65-F5344CB8AC3E}">
        <p14:creationId xmlns:p14="http://schemas.microsoft.com/office/powerpoint/2010/main" val="8820819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EF379E1F-4110-6BDF-087F-E72696293E01}"/>
              </a:ext>
            </a:extLst>
          </p:cNvPr>
          <p:cNvPicPr>
            <a:picLocks noChangeAspect="1"/>
          </p:cNvPicPr>
          <p:nvPr/>
        </p:nvPicPr>
        <p:blipFill rotWithShape="1">
          <a:blip r:embed="rId2"/>
          <a:srcRect l="5916" t="17111" r="1833" b="13556"/>
          <a:stretch/>
        </p:blipFill>
        <p:spPr>
          <a:xfrm>
            <a:off x="133350" y="94453"/>
            <a:ext cx="11925300" cy="6711382"/>
          </a:xfrm>
          <a:prstGeom prst="rect">
            <a:avLst/>
          </a:prstGeom>
        </p:spPr>
      </p:pic>
      <p:sp>
        <p:nvSpPr>
          <p:cNvPr id="6" name="Marcador de contenido 2">
            <a:extLst>
              <a:ext uri="{FF2B5EF4-FFF2-40B4-BE49-F238E27FC236}">
                <a16:creationId xmlns:a16="http://schemas.microsoft.com/office/drawing/2014/main" id="{2AA51BE1-43F7-4C68-D6C4-20A6329BF075}"/>
              </a:ext>
            </a:extLst>
          </p:cNvPr>
          <p:cNvSpPr>
            <a:spLocks noGrp="1"/>
          </p:cNvSpPr>
          <p:nvPr>
            <p:ph idx="1"/>
          </p:nvPr>
        </p:nvSpPr>
        <p:spPr>
          <a:xfrm>
            <a:off x="838200" y="4716738"/>
            <a:ext cx="10515600" cy="1031875"/>
          </a:xfrm>
        </p:spPr>
        <p:txBody>
          <a:bodyPr>
            <a:noAutofit/>
          </a:bodyPr>
          <a:lstStyle/>
          <a:p>
            <a:endParaRPr lang="es-MX" sz="2000" dirty="0">
              <a:solidFill>
                <a:schemeClr val="accent1">
                  <a:lumMod val="75000"/>
                </a:schemeClr>
              </a:solidFill>
              <a:effectLst/>
              <a:latin typeface="Arial" panose="020B0604020202020204" pitchFamily="34" charset="0"/>
              <a:ea typeface="Arial" panose="020B0604020202020204" pitchFamily="34" charset="0"/>
            </a:endParaRPr>
          </a:p>
          <a:p>
            <a:r>
              <a:rPr lang="es-MX" sz="2000" dirty="0">
                <a:solidFill>
                  <a:schemeClr val="accent1">
                    <a:lumMod val="75000"/>
                  </a:schemeClr>
                </a:solidFill>
                <a:effectLst/>
                <a:latin typeface="Arial" panose="020B0604020202020204" pitchFamily="34" charset="0"/>
                <a:ea typeface="Arial" panose="020B0604020202020204" pitchFamily="34" charset="0"/>
              </a:rPr>
              <a:t>Posterior a la actualización tarifaria, las operadoras están obligadas a continuar cumpliendo con los indicadores de calidad. </a:t>
            </a:r>
          </a:p>
          <a:p>
            <a:r>
              <a:rPr lang="es-MX" sz="2000" dirty="0">
                <a:solidFill>
                  <a:schemeClr val="accent1">
                    <a:lumMod val="75000"/>
                  </a:schemeClr>
                </a:solidFill>
                <a:effectLst/>
                <a:latin typeface="Arial" panose="020B0604020202020204" pitchFamily="34" charset="0"/>
                <a:ea typeface="Arial" panose="020B0604020202020204" pitchFamily="34" charset="0"/>
              </a:rPr>
              <a:t>La Secretaría de Movilidad tiene la potestad de establecer las sanciones administrativas. </a:t>
            </a:r>
          </a:p>
        </p:txBody>
      </p:sp>
      <p:sp>
        <p:nvSpPr>
          <p:cNvPr id="7" name="Título 1">
            <a:extLst>
              <a:ext uri="{FF2B5EF4-FFF2-40B4-BE49-F238E27FC236}">
                <a16:creationId xmlns:a16="http://schemas.microsoft.com/office/drawing/2014/main" id="{BA26AA35-C332-C11B-A380-A50356186DAA}"/>
              </a:ext>
            </a:extLst>
          </p:cNvPr>
          <p:cNvSpPr>
            <a:spLocks noGrp="1"/>
          </p:cNvSpPr>
          <p:nvPr>
            <p:ph type="title"/>
          </p:nvPr>
        </p:nvSpPr>
        <p:spPr>
          <a:xfrm>
            <a:off x="3443907" y="417304"/>
            <a:ext cx="6480313" cy="748058"/>
          </a:xfrm>
        </p:spPr>
        <p:txBody>
          <a:bodyPr>
            <a:normAutofit/>
          </a:bodyPr>
          <a:lstStyle/>
          <a:p>
            <a:pPr marR="531495">
              <a:spcAft>
                <a:spcPts val="25"/>
              </a:spcAft>
              <a:tabLst>
                <a:tab pos="1955165" algn="ctr"/>
              </a:tabLst>
            </a:pPr>
            <a:r>
              <a:rPr lang="es-MX" sz="2800" b="1" dirty="0">
                <a:solidFill>
                  <a:schemeClr val="accent1">
                    <a:lumMod val="75000"/>
                  </a:schemeClr>
                </a:solidFill>
                <a:latin typeface="Arial" panose="020B0604020202020204" pitchFamily="34" charset="0"/>
                <a:cs typeface="Arial" panose="020B0604020202020204" pitchFamily="34" charset="0"/>
              </a:rPr>
              <a:t>PROCESO DE EVALUACIÓN </a:t>
            </a:r>
          </a:p>
        </p:txBody>
      </p:sp>
      <p:pic>
        <p:nvPicPr>
          <p:cNvPr id="2" name="Picture 2004">
            <a:extLst>
              <a:ext uri="{FF2B5EF4-FFF2-40B4-BE49-F238E27FC236}">
                <a16:creationId xmlns:a16="http://schemas.microsoft.com/office/drawing/2014/main" id="{81EC7CEB-963E-5C35-7C6C-18347D1F1EFA}"/>
              </a:ext>
            </a:extLst>
          </p:cNvPr>
          <p:cNvPicPr/>
          <p:nvPr/>
        </p:nvPicPr>
        <p:blipFill>
          <a:blip r:embed="rId3"/>
          <a:stretch>
            <a:fillRect/>
          </a:stretch>
        </p:blipFill>
        <p:spPr>
          <a:xfrm>
            <a:off x="2400300" y="993913"/>
            <a:ext cx="7391400" cy="4136654"/>
          </a:xfrm>
          <a:prstGeom prst="rect">
            <a:avLst/>
          </a:prstGeom>
        </p:spPr>
      </p:pic>
    </p:spTree>
    <p:extLst>
      <p:ext uri="{BB962C8B-B14F-4D97-AF65-F5344CB8AC3E}">
        <p14:creationId xmlns:p14="http://schemas.microsoft.com/office/powerpoint/2010/main" val="19337564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EF379E1F-4110-6BDF-087F-E72696293E01}"/>
              </a:ext>
            </a:extLst>
          </p:cNvPr>
          <p:cNvPicPr>
            <a:picLocks noChangeAspect="1"/>
          </p:cNvPicPr>
          <p:nvPr/>
        </p:nvPicPr>
        <p:blipFill rotWithShape="1">
          <a:blip r:embed="rId2"/>
          <a:srcRect l="5916" t="17111" r="1833" b="13556"/>
          <a:stretch/>
        </p:blipFill>
        <p:spPr>
          <a:xfrm>
            <a:off x="133350" y="63913"/>
            <a:ext cx="11925300" cy="6711382"/>
          </a:xfrm>
          <a:prstGeom prst="rect">
            <a:avLst/>
          </a:prstGeom>
        </p:spPr>
      </p:pic>
      <p:sp>
        <p:nvSpPr>
          <p:cNvPr id="6" name="Marcador de contenido 2">
            <a:extLst>
              <a:ext uri="{FF2B5EF4-FFF2-40B4-BE49-F238E27FC236}">
                <a16:creationId xmlns:a16="http://schemas.microsoft.com/office/drawing/2014/main" id="{2AA51BE1-43F7-4C68-D6C4-20A6329BF075}"/>
              </a:ext>
            </a:extLst>
          </p:cNvPr>
          <p:cNvSpPr>
            <a:spLocks noGrp="1"/>
          </p:cNvSpPr>
          <p:nvPr>
            <p:ph idx="1"/>
          </p:nvPr>
        </p:nvSpPr>
        <p:spPr>
          <a:xfrm>
            <a:off x="838200" y="1348547"/>
            <a:ext cx="10515600" cy="4351338"/>
          </a:xfrm>
        </p:spPr>
        <p:txBody>
          <a:bodyPr>
            <a:noAutofit/>
          </a:bodyPr>
          <a:lstStyle/>
          <a:p>
            <a:pPr algn="just"/>
            <a:endParaRPr lang="es-MX" sz="1600" dirty="0">
              <a:solidFill>
                <a:schemeClr val="accent1">
                  <a:lumMod val="75000"/>
                </a:schemeClr>
              </a:solidFill>
              <a:effectLst/>
              <a:latin typeface="Arial" panose="020B0604020202020204" pitchFamily="34" charset="0"/>
              <a:ea typeface="Arial" panose="020B0604020202020204" pitchFamily="34" charset="0"/>
            </a:endParaRPr>
          </a:p>
          <a:p>
            <a:pPr marL="457200" indent="-457200" algn="just">
              <a:buFont typeface="+mj-lt"/>
              <a:buAutoNum type="arabicPeriod"/>
            </a:pPr>
            <a:r>
              <a:rPr lang="es-MX" sz="1600" dirty="0">
                <a:solidFill>
                  <a:schemeClr val="accent1">
                    <a:lumMod val="75000"/>
                  </a:schemeClr>
                </a:solidFill>
                <a:effectLst/>
                <a:latin typeface="Arial" panose="020B0604020202020204" pitchFamily="34" charset="0"/>
                <a:ea typeface="Arial" panose="020B0604020202020204" pitchFamily="34" charset="0"/>
              </a:rPr>
              <a:t>Trato al usuario, garantizando la seguridad de los pasajeros y del personal a bordo en las unidades de transporte </a:t>
            </a:r>
          </a:p>
          <a:p>
            <a:pPr marL="457200" indent="-457200" algn="just">
              <a:buFont typeface="+mj-lt"/>
              <a:buAutoNum type="arabicPeriod"/>
            </a:pPr>
            <a:r>
              <a:rPr lang="es-MX" sz="1600" dirty="0">
                <a:solidFill>
                  <a:schemeClr val="accent1">
                    <a:lumMod val="75000"/>
                  </a:schemeClr>
                </a:solidFill>
                <a:effectLst/>
                <a:latin typeface="Arial" panose="020B0604020202020204" pitchFamily="34" charset="0"/>
                <a:ea typeface="Arial" panose="020B0604020202020204" pitchFamily="34" charset="0"/>
              </a:rPr>
              <a:t>Comodidad del usuario buscando alcanzar y mantener un estándar de confort en un máximo de número pasajeros por metro cuadrado. </a:t>
            </a:r>
          </a:p>
          <a:p>
            <a:pPr marL="457200" indent="-457200" algn="just">
              <a:buFont typeface="+mj-lt"/>
              <a:buAutoNum type="arabicPeriod"/>
            </a:pPr>
            <a:r>
              <a:rPr lang="es-MX" sz="1600" dirty="0">
                <a:solidFill>
                  <a:schemeClr val="accent1">
                    <a:lumMod val="75000"/>
                  </a:schemeClr>
                </a:solidFill>
                <a:effectLst/>
                <a:latin typeface="Arial" panose="020B0604020202020204" pitchFamily="34" charset="0"/>
                <a:ea typeface="Arial" panose="020B0604020202020204" pitchFamily="34" charset="0"/>
              </a:rPr>
              <a:t>Estándares de operación, bajo el cumplimiento de los índices operacionales consignados en los respectivos Contratos de Operación suscritos con el Administrador del Sistema, por parte de las Operadoras autorizadas, beneficiarios de las habilitaciones operacionales, conductores y/o conductoras designadas. </a:t>
            </a:r>
          </a:p>
          <a:p>
            <a:pPr marL="457200" indent="-457200" algn="just">
              <a:buFont typeface="+mj-lt"/>
              <a:buAutoNum type="arabicPeriod"/>
            </a:pPr>
            <a:r>
              <a:rPr lang="es-MX" sz="1600" dirty="0">
                <a:solidFill>
                  <a:schemeClr val="accent1">
                    <a:lumMod val="75000"/>
                  </a:schemeClr>
                </a:solidFill>
                <a:effectLst/>
                <a:latin typeface="Arial" panose="020B0604020202020204" pitchFamily="34" charset="0"/>
                <a:ea typeface="Arial" panose="020B0604020202020204" pitchFamily="34" charset="0"/>
              </a:rPr>
              <a:t>Información al Usuario de forma clara y oportuna. </a:t>
            </a:r>
          </a:p>
          <a:p>
            <a:pPr marL="457200" indent="-457200" algn="just">
              <a:buFont typeface="+mj-lt"/>
              <a:buAutoNum type="arabicPeriod"/>
            </a:pPr>
            <a:r>
              <a:rPr lang="es-MX" sz="1600" dirty="0">
                <a:solidFill>
                  <a:schemeClr val="accent1">
                    <a:lumMod val="75000"/>
                  </a:schemeClr>
                </a:solidFill>
                <a:effectLst/>
                <a:latin typeface="Arial" panose="020B0604020202020204" pitchFamily="34" charset="0"/>
                <a:ea typeface="Arial" panose="020B0604020202020204" pitchFamily="34" charset="0"/>
              </a:rPr>
              <a:t>Respeto a las paradas por parte de los conductores y/o conductoras designadas, para el embarque y desembarque de pasajeros.  </a:t>
            </a:r>
          </a:p>
          <a:p>
            <a:pPr marL="457200" indent="-457200" algn="just">
              <a:buFont typeface="+mj-lt"/>
              <a:buAutoNum type="arabicPeriod"/>
            </a:pPr>
            <a:r>
              <a:rPr lang="es-MX" sz="1600" dirty="0">
                <a:solidFill>
                  <a:schemeClr val="accent1">
                    <a:lumMod val="75000"/>
                  </a:schemeClr>
                </a:solidFill>
                <a:effectLst/>
                <a:latin typeface="Arial" panose="020B0604020202020204" pitchFamily="34" charset="0"/>
                <a:ea typeface="Arial" panose="020B0604020202020204" pitchFamily="34" charset="0"/>
              </a:rPr>
              <a:t>Cumplimiento de estándares ambientales aplicables en el Distrito Metropolitano de Quito. </a:t>
            </a:r>
          </a:p>
          <a:p>
            <a:pPr marL="457200" indent="-457200" algn="just">
              <a:buFont typeface="+mj-lt"/>
              <a:buAutoNum type="arabicPeriod"/>
            </a:pPr>
            <a:r>
              <a:rPr lang="es-MX" sz="1600" dirty="0">
                <a:solidFill>
                  <a:schemeClr val="accent1">
                    <a:lumMod val="75000"/>
                  </a:schemeClr>
                </a:solidFill>
                <a:effectLst/>
                <a:latin typeface="Arial" panose="020B0604020202020204" pitchFamily="34" charset="0"/>
                <a:ea typeface="Arial" panose="020B0604020202020204" pitchFamily="34" charset="0"/>
              </a:rPr>
              <a:t>Cumplimiento de estándares de conducción y capacitación del personal operativo y administrativo, de manera obligatoria, permanente y continua, con una asistencia mínima del 80%. </a:t>
            </a:r>
          </a:p>
          <a:p>
            <a:pPr marL="457200" indent="-457200" algn="just">
              <a:buFont typeface="+mj-lt"/>
              <a:buAutoNum type="arabicPeriod"/>
            </a:pPr>
            <a:r>
              <a:rPr lang="es-MX" sz="1600" dirty="0">
                <a:solidFill>
                  <a:schemeClr val="accent1">
                    <a:lumMod val="75000"/>
                  </a:schemeClr>
                </a:solidFill>
                <a:effectLst/>
                <a:latin typeface="Arial" panose="020B0604020202020204" pitchFamily="34" charset="0"/>
                <a:ea typeface="Arial" panose="020B0604020202020204" pitchFamily="34" charset="0"/>
              </a:rPr>
              <a:t>Embarque, traslado y desembarque seguro de las personas con movilidad reducida, los mismos que serán de cumplimiento obligatorio por parte de los Operadores. </a:t>
            </a:r>
          </a:p>
          <a:p>
            <a:pPr marL="457200" indent="-457200" algn="just">
              <a:buFont typeface="+mj-lt"/>
              <a:buAutoNum type="arabicPeriod"/>
            </a:pPr>
            <a:r>
              <a:rPr lang="es-MX" sz="1600" dirty="0">
                <a:solidFill>
                  <a:schemeClr val="accent1">
                    <a:lumMod val="75000"/>
                  </a:schemeClr>
                </a:solidFill>
                <a:effectLst/>
                <a:latin typeface="Arial" panose="020B0604020202020204" pitchFamily="34" charset="0"/>
                <a:ea typeface="Arial" panose="020B0604020202020204" pitchFamily="34" charset="0"/>
              </a:rPr>
              <a:t>Las demás que así disponga el Administrador del Sistema.</a:t>
            </a:r>
          </a:p>
        </p:txBody>
      </p:sp>
      <p:sp>
        <p:nvSpPr>
          <p:cNvPr id="7" name="Título 1">
            <a:extLst>
              <a:ext uri="{FF2B5EF4-FFF2-40B4-BE49-F238E27FC236}">
                <a16:creationId xmlns:a16="http://schemas.microsoft.com/office/drawing/2014/main" id="{BA26AA35-C332-C11B-A380-A50356186DAA}"/>
              </a:ext>
            </a:extLst>
          </p:cNvPr>
          <p:cNvSpPr>
            <a:spLocks noGrp="1"/>
          </p:cNvSpPr>
          <p:nvPr>
            <p:ph type="title"/>
          </p:nvPr>
        </p:nvSpPr>
        <p:spPr>
          <a:xfrm>
            <a:off x="1328531" y="500062"/>
            <a:ext cx="10515600" cy="1325563"/>
          </a:xfrm>
        </p:spPr>
        <p:txBody>
          <a:bodyPr>
            <a:noAutofit/>
          </a:bodyPr>
          <a:lstStyle/>
          <a:p>
            <a:pPr marR="531495" algn="just">
              <a:spcAft>
                <a:spcPts val="25"/>
              </a:spcAft>
              <a:tabLst>
                <a:tab pos="1955165" algn="ctr"/>
              </a:tabLst>
            </a:pPr>
            <a:r>
              <a:rPr lang="es-MX" sz="2000" b="1" dirty="0">
                <a:solidFill>
                  <a:schemeClr val="accent1">
                    <a:lumMod val="75000"/>
                  </a:schemeClr>
                </a:solidFill>
                <a:latin typeface="Arial" panose="020B0604020202020204" pitchFamily="34" charset="0"/>
                <a:cs typeface="Arial" panose="020B0604020202020204" pitchFamily="34" charset="0"/>
              </a:rPr>
              <a:t>INDICADORES DE CALIDAD DEL SERVICIO DE TRANSPORTE PÚBLICO DE PASAJEROS DEL DISTRITO METROPOLITANO DE QUITO (ART. 2896 CÓDIGO MUNICIPAL)</a:t>
            </a:r>
          </a:p>
        </p:txBody>
      </p:sp>
    </p:spTree>
    <p:extLst>
      <p:ext uri="{BB962C8B-B14F-4D97-AF65-F5344CB8AC3E}">
        <p14:creationId xmlns:p14="http://schemas.microsoft.com/office/powerpoint/2010/main" val="35208251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EF379E1F-4110-6BDF-087F-E72696293E01}"/>
              </a:ext>
            </a:extLst>
          </p:cNvPr>
          <p:cNvPicPr>
            <a:picLocks noChangeAspect="1"/>
          </p:cNvPicPr>
          <p:nvPr/>
        </p:nvPicPr>
        <p:blipFill rotWithShape="1">
          <a:blip r:embed="rId2"/>
          <a:srcRect l="5916" t="17111" r="1833" b="13556"/>
          <a:stretch/>
        </p:blipFill>
        <p:spPr>
          <a:xfrm>
            <a:off x="133350" y="63913"/>
            <a:ext cx="11925300" cy="6711382"/>
          </a:xfrm>
          <a:prstGeom prst="rect">
            <a:avLst/>
          </a:prstGeom>
        </p:spPr>
      </p:pic>
      <p:sp>
        <p:nvSpPr>
          <p:cNvPr id="7" name="Título 1">
            <a:extLst>
              <a:ext uri="{FF2B5EF4-FFF2-40B4-BE49-F238E27FC236}">
                <a16:creationId xmlns:a16="http://schemas.microsoft.com/office/drawing/2014/main" id="{BA26AA35-C332-C11B-A380-A50356186DAA}"/>
              </a:ext>
            </a:extLst>
          </p:cNvPr>
          <p:cNvSpPr>
            <a:spLocks noGrp="1"/>
          </p:cNvSpPr>
          <p:nvPr>
            <p:ph type="title"/>
          </p:nvPr>
        </p:nvSpPr>
        <p:spPr>
          <a:xfrm>
            <a:off x="838200" y="2114550"/>
            <a:ext cx="10515600" cy="1977231"/>
          </a:xfrm>
        </p:spPr>
        <p:txBody>
          <a:bodyPr>
            <a:normAutofit/>
          </a:bodyPr>
          <a:lstStyle/>
          <a:p>
            <a:pPr algn="ctr"/>
            <a:r>
              <a:rPr lang="es-MX" b="1" dirty="0">
                <a:solidFill>
                  <a:schemeClr val="accent1">
                    <a:lumMod val="75000"/>
                  </a:schemeClr>
                </a:solidFill>
                <a:latin typeface="Arial" panose="020B0604020202020204" pitchFamily="34" charset="0"/>
                <a:cs typeface="Arial" panose="020B0604020202020204" pitchFamily="34" charset="0"/>
              </a:rPr>
              <a:t>1. ESTADO ACTUAL DEL PROCESO DE REORGANIZACIÓN</a:t>
            </a:r>
            <a:br>
              <a:rPr lang="es-MX" b="1" dirty="0">
                <a:solidFill>
                  <a:schemeClr val="accent1">
                    <a:lumMod val="75000"/>
                  </a:schemeClr>
                </a:solidFill>
                <a:latin typeface="Arial" panose="020B0604020202020204" pitchFamily="34" charset="0"/>
                <a:cs typeface="Arial" panose="020B0604020202020204" pitchFamily="34" charset="0"/>
              </a:rPr>
            </a:br>
            <a:r>
              <a:rPr lang="es-MX" b="1" dirty="0">
                <a:solidFill>
                  <a:schemeClr val="accent1">
                    <a:lumMod val="75000"/>
                  </a:schemeClr>
                </a:solidFill>
                <a:latin typeface="Arial" panose="020B0604020202020204" pitchFamily="34" charset="0"/>
                <a:cs typeface="Arial" panose="020B0604020202020204" pitchFamily="34" charset="0"/>
              </a:rPr>
              <a:t>DE RUTAS Y FRECUENCIAS</a:t>
            </a:r>
            <a:endParaRPr lang="es-EC" b="1" dirty="0">
              <a:solidFill>
                <a:schemeClr val="accent1">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010400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EF379E1F-4110-6BDF-087F-E72696293E01}"/>
              </a:ext>
            </a:extLst>
          </p:cNvPr>
          <p:cNvPicPr>
            <a:picLocks noChangeAspect="1"/>
          </p:cNvPicPr>
          <p:nvPr/>
        </p:nvPicPr>
        <p:blipFill rotWithShape="1">
          <a:blip r:embed="rId2"/>
          <a:srcRect l="5916" t="17111" r="1833" b="13556"/>
          <a:stretch/>
        </p:blipFill>
        <p:spPr>
          <a:xfrm>
            <a:off x="133350" y="63913"/>
            <a:ext cx="11925300" cy="6711382"/>
          </a:xfrm>
          <a:prstGeom prst="rect">
            <a:avLst/>
          </a:prstGeom>
        </p:spPr>
      </p:pic>
      <p:sp>
        <p:nvSpPr>
          <p:cNvPr id="6" name="Marcador de contenido 2">
            <a:extLst>
              <a:ext uri="{FF2B5EF4-FFF2-40B4-BE49-F238E27FC236}">
                <a16:creationId xmlns:a16="http://schemas.microsoft.com/office/drawing/2014/main" id="{2AA51BE1-43F7-4C68-D6C4-20A6329BF075}"/>
              </a:ext>
            </a:extLst>
          </p:cNvPr>
          <p:cNvSpPr>
            <a:spLocks noGrp="1"/>
          </p:cNvSpPr>
          <p:nvPr>
            <p:ph idx="1"/>
          </p:nvPr>
        </p:nvSpPr>
        <p:spPr>
          <a:xfrm>
            <a:off x="838200" y="1640112"/>
            <a:ext cx="10515600" cy="4638449"/>
          </a:xfrm>
        </p:spPr>
        <p:txBody>
          <a:bodyPr>
            <a:normAutofit fontScale="92500" lnSpcReduction="10000"/>
          </a:bodyPr>
          <a:lstStyle/>
          <a:p>
            <a:pPr algn="just">
              <a:buFont typeface="Wingdings" panose="05000000000000000000" pitchFamily="2" charset="2"/>
              <a:buChar char="ü"/>
            </a:pPr>
            <a:r>
              <a:rPr lang="es-MX" sz="1800" dirty="0">
                <a:solidFill>
                  <a:schemeClr val="accent1">
                    <a:lumMod val="75000"/>
                  </a:schemeClr>
                </a:solidFill>
                <a:effectLst/>
                <a:latin typeface="Arial" panose="020B0604020202020204" pitchFamily="34" charset="0"/>
                <a:ea typeface="Arial" panose="020B0604020202020204" pitchFamily="34" charset="0"/>
              </a:rPr>
              <a:t>Resolución No. SM-004-2019 de 15 de enero de 2019: Delegación a los abogados de la Secretaría de Movilidad para aperturar y sustanciar hasta la fase o etapa de dictamen, de los expedientes administrativos sancionadores.  </a:t>
            </a:r>
          </a:p>
          <a:p>
            <a:pPr algn="just">
              <a:buFont typeface="Wingdings" panose="05000000000000000000" pitchFamily="2" charset="2"/>
              <a:buChar char="ü"/>
            </a:pPr>
            <a:r>
              <a:rPr lang="es-MX" sz="1800" dirty="0">
                <a:solidFill>
                  <a:schemeClr val="accent1">
                    <a:lumMod val="75000"/>
                  </a:schemeClr>
                </a:solidFill>
                <a:effectLst/>
                <a:latin typeface="Arial" panose="020B0604020202020204" pitchFamily="34" charset="0"/>
                <a:ea typeface="Arial" panose="020B0604020202020204" pitchFamily="34" charset="0"/>
              </a:rPr>
              <a:t>Resolución Nro. SM-2022-0194, de 23 de junio de 2022: </a:t>
            </a:r>
          </a:p>
          <a:p>
            <a:pPr lvl="1" algn="just"/>
            <a:r>
              <a:rPr lang="es-MX" sz="1700" i="1" dirty="0">
                <a:solidFill>
                  <a:schemeClr val="accent1">
                    <a:lumMod val="75000"/>
                  </a:schemeClr>
                </a:solidFill>
                <a:effectLst/>
                <a:latin typeface="Arial" panose="020B0604020202020204" pitchFamily="34" charset="0"/>
                <a:ea typeface="Arial" panose="020B0604020202020204" pitchFamily="34" charset="0"/>
              </a:rPr>
              <a:t>Art 6. De las funciones. - La Secretaría de Movilidad ejecutará el ejercicio de potestad sancionadora por el cometimiento de presuntas infracciones (…) a través de las siguientes funciones. </a:t>
            </a:r>
          </a:p>
          <a:p>
            <a:pPr lvl="1" algn="just"/>
            <a:r>
              <a:rPr lang="es-MX" sz="1700" i="1" dirty="0">
                <a:solidFill>
                  <a:schemeClr val="accent1">
                    <a:lumMod val="75000"/>
                  </a:schemeClr>
                </a:solidFill>
                <a:effectLst/>
                <a:latin typeface="Arial" panose="020B0604020202020204" pitchFamily="34" charset="0"/>
                <a:ea typeface="Arial" panose="020B0604020202020204" pitchFamily="34" charset="0"/>
              </a:rPr>
              <a:t>a) Investigación  </a:t>
            </a:r>
          </a:p>
          <a:p>
            <a:pPr lvl="1" algn="just"/>
            <a:r>
              <a:rPr lang="es-MX" sz="1700" i="1" dirty="0">
                <a:solidFill>
                  <a:schemeClr val="accent1">
                    <a:lumMod val="75000"/>
                  </a:schemeClr>
                </a:solidFill>
                <a:effectLst/>
                <a:latin typeface="Arial" panose="020B0604020202020204" pitchFamily="34" charset="0"/>
                <a:ea typeface="Arial" panose="020B0604020202020204" pitchFamily="34" charset="0"/>
              </a:rPr>
              <a:t>b) Instrucción y;  </a:t>
            </a:r>
          </a:p>
          <a:p>
            <a:pPr lvl="1" algn="just"/>
            <a:r>
              <a:rPr lang="es-MX" sz="1700" i="1" dirty="0">
                <a:solidFill>
                  <a:schemeClr val="accent1">
                    <a:lumMod val="75000"/>
                  </a:schemeClr>
                </a:solidFill>
                <a:effectLst/>
                <a:latin typeface="Arial" panose="020B0604020202020204" pitchFamily="34" charset="0"/>
                <a:ea typeface="Arial" panose="020B0604020202020204" pitchFamily="34" charset="0"/>
              </a:rPr>
              <a:t>c) Sanción.</a:t>
            </a:r>
          </a:p>
          <a:p>
            <a:pPr lvl="1" algn="just"/>
            <a:r>
              <a:rPr lang="es-MX" sz="1700" i="1" dirty="0">
                <a:solidFill>
                  <a:schemeClr val="accent1">
                    <a:lumMod val="75000"/>
                  </a:schemeClr>
                </a:solidFill>
                <a:effectLst/>
                <a:latin typeface="Arial" panose="020B0604020202020204" pitchFamily="34" charset="0"/>
                <a:ea typeface="Arial" panose="020B0604020202020204" pitchFamily="34" charset="0"/>
              </a:rPr>
              <a:t>Art 7. Función de Investigación. - Sera desempeñada por los servidores municipales de la Dirección Metropolitana de Gestión de la Movilidad, a quienes corresponde realizar la investigación, averiguación o inspección (…)  </a:t>
            </a:r>
          </a:p>
          <a:p>
            <a:pPr lvl="1" algn="just"/>
            <a:r>
              <a:rPr lang="es-MX" sz="1700" i="1" dirty="0">
                <a:solidFill>
                  <a:schemeClr val="accent1">
                    <a:lumMod val="75000"/>
                  </a:schemeClr>
                </a:solidFill>
                <a:effectLst/>
                <a:latin typeface="Arial" panose="020B0604020202020204" pitchFamily="34" charset="0"/>
                <a:ea typeface="Arial" panose="020B0604020202020204" pitchFamily="34" charset="0"/>
              </a:rPr>
              <a:t>Art 8. Función Instructora. - Será desempeñada por los abogados de la Secretaría de Movilidad o los abogados contratados a través de servicios profesionales, facultados para sustanciar el procedimiento administrativo sancionador en el marco de lo dispuesto en el Código Orgánico Administrativo y demás normativa aplicable.  </a:t>
            </a:r>
          </a:p>
          <a:p>
            <a:pPr lvl="1" algn="just"/>
            <a:r>
              <a:rPr lang="es-MX" sz="1700" i="1" dirty="0">
                <a:solidFill>
                  <a:schemeClr val="accent1">
                    <a:lumMod val="75000"/>
                  </a:schemeClr>
                </a:solidFill>
                <a:effectLst/>
                <a:latin typeface="Arial" panose="020B0604020202020204" pitchFamily="34" charset="0"/>
                <a:ea typeface="Arial" panose="020B0604020202020204" pitchFamily="34" charset="0"/>
              </a:rPr>
              <a:t>Art 9. Función Sancionadora. - Será desempeñada por la máxima autoridad o su delegado, quien se encargará de establecer las sanciones a las Operadoras de Trasporte Público de Pasajeros, de conformidad con el dictamen realizado por la Función Instructora. </a:t>
            </a:r>
          </a:p>
        </p:txBody>
      </p:sp>
      <p:sp>
        <p:nvSpPr>
          <p:cNvPr id="7" name="Título 1">
            <a:extLst>
              <a:ext uri="{FF2B5EF4-FFF2-40B4-BE49-F238E27FC236}">
                <a16:creationId xmlns:a16="http://schemas.microsoft.com/office/drawing/2014/main" id="{BA26AA35-C332-C11B-A380-A50356186DAA}"/>
              </a:ext>
            </a:extLst>
          </p:cNvPr>
          <p:cNvSpPr>
            <a:spLocks noGrp="1"/>
          </p:cNvSpPr>
          <p:nvPr>
            <p:ph type="title"/>
          </p:nvPr>
        </p:nvSpPr>
        <p:spPr>
          <a:xfrm>
            <a:off x="838200" y="365125"/>
            <a:ext cx="10515600" cy="1325563"/>
          </a:xfrm>
        </p:spPr>
        <p:txBody>
          <a:bodyPr>
            <a:noAutofit/>
          </a:bodyPr>
          <a:lstStyle/>
          <a:p>
            <a:pPr marR="531495">
              <a:spcAft>
                <a:spcPts val="25"/>
              </a:spcAft>
              <a:tabLst>
                <a:tab pos="1955165" algn="ctr"/>
              </a:tabLst>
            </a:pPr>
            <a:r>
              <a:rPr lang="es-MX" sz="2400" b="1" dirty="0">
                <a:solidFill>
                  <a:schemeClr val="accent1">
                    <a:lumMod val="75000"/>
                  </a:schemeClr>
                </a:solidFill>
                <a:latin typeface="Arial" panose="020B0604020202020204" pitchFamily="34" charset="0"/>
                <a:cs typeface="Arial" panose="020B0604020202020204" pitchFamily="34" charset="0"/>
              </a:rPr>
              <a:t>RÉGIMEN SANCIONATORIO (ART. 2900 DEL CÓDIGO MUNICIPAL)</a:t>
            </a:r>
          </a:p>
        </p:txBody>
      </p:sp>
    </p:spTree>
    <p:extLst>
      <p:ext uri="{BB962C8B-B14F-4D97-AF65-F5344CB8AC3E}">
        <p14:creationId xmlns:p14="http://schemas.microsoft.com/office/powerpoint/2010/main" val="26978288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EF379E1F-4110-6BDF-087F-E72696293E01}"/>
              </a:ext>
            </a:extLst>
          </p:cNvPr>
          <p:cNvPicPr>
            <a:picLocks noChangeAspect="1"/>
          </p:cNvPicPr>
          <p:nvPr/>
        </p:nvPicPr>
        <p:blipFill rotWithShape="1">
          <a:blip r:embed="rId2"/>
          <a:srcRect l="5916" t="17111" r="1833" b="13556"/>
          <a:stretch/>
        </p:blipFill>
        <p:spPr>
          <a:xfrm>
            <a:off x="133350" y="63913"/>
            <a:ext cx="11925300" cy="6711382"/>
          </a:xfrm>
          <a:prstGeom prst="rect">
            <a:avLst/>
          </a:prstGeom>
        </p:spPr>
      </p:pic>
      <p:grpSp>
        <p:nvGrpSpPr>
          <p:cNvPr id="4" name="Group 27622">
            <a:extLst>
              <a:ext uri="{FF2B5EF4-FFF2-40B4-BE49-F238E27FC236}">
                <a16:creationId xmlns:a16="http://schemas.microsoft.com/office/drawing/2014/main" id="{9569EADB-24CE-A794-4F21-E3E2398D034D}"/>
              </a:ext>
            </a:extLst>
          </p:cNvPr>
          <p:cNvGrpSpPr/>
          <p:nvPr/>
        </p:nvGrpSpPr>
        <p:grpSpPr>
          <a:xfrm>
            <a:off x="624113" y="728869"/>
            <a:ext cx="11064303" cy="5425187"/>
            <a:chOff x="0" y="80002"/>
            <a:chExt cx="6534150" cy="3244223"/>
          </a:xfrm>
        </p:grpSpPr>
        <p:sp>
          <p:nvSpPr>
            <p:cNvPr id="8" name="Rectangle 2613">
              <a:extLst>
                <a:ext uri="{FF2B5EF4-FFF2-40B4-BE49-F238E27FC236}">
                  <a16:creationId xmlns:a16="http://schemas.microsoft.com/office/drawing/2014/main" id="{32161261-96FD-965F-7A9D-6BDC647D1E52}"/>
                </a:ext>
              </a:extLst>
            </p:cNvPr>
            <p:cNvSpPr/>
            <p:nvPr/>
          </p:nvSpPr>
          <p:spPr>
            <a:xfrm>
              <a:off x="480746" y="147778"/>
              <a:ext cx="56314" cy="226001"/>
            </a:xfrm>
            <a:prstGeom prst="rect">
              <a:avLst/>
            </a:prstGeom>
            <a:ln>
              <a:noFill/>
            </a:ln>
          </p:spPr>
          <p:txBody>
            <a:bodyPr vert="horz" lIns="0" tIns="0" rIns="0" bIns="0" rtlCol="0">
              <a:noAutofit/>
            </a:bodyPr>
            <a:lstStyle/>
            <a:p>
              <a:pPr marL="6350" marR="531495" indent="-6350" algn="l">
                <a:lnSpc>
                  <a:spcPct val="107000"/>
                </a:lnSpc>
                <a:spcAft>
                  <a:spcPts val="800"/>
                </a:spcAft>
              </a:pPr>
              <a:r>
                <a:rPr lang="es-EC" sz="1200" b="1">
                  <a:solidFill>
                    <a:srgbClr val="000000"/>
                  </a:solidFill>
                  <a:effectLst/>
                  <a:latin typeface="Arial" panose="020B0604020202020204" pitchFamily="34" charset="0"/>
                  <a:ea typeface="Arial" panose="020B0604020202020204" pitchFamily="34" charset="0"/>
                </a:rPr>
                <a:t> </a:t>
              </a:r>
              <a:endParaRPr lang="es-EC" sz="1200">
                <a:solidFill>
                  <a:srgbClr val="000000"/>
                </a:solidFill>
                <a:effectLst/>
                <a:latin typeface="Arial" panose="020B0604020202020204" pitchFamily="34" charset="0"/>
                <a:ea typeface="Arial" panose="020B0604020202020204" pitchFamily="34" charset="0"/>
              </a:endParaRPr>
            </a:p>
          </p:txBody>
        </p:sp>
        <p:sp>
          <p:nvSpPr>
            <p:cNvPr id="9" name="Rectangle 2614">
              <a:extLst>
                <a:ext uri="{FF2B5EF4-FFF2-40B4-BE49-F238E27FC236}">
                  <a16:creationId xmlns:a16="http://schemas.microsoft.com/office/drawing/2014/main" id="{6609B84B-DCFF-6AE6-8821-E7E4B56429BF}"/>
                </a:ext>
              </a:extLst>
            </p:cNvPr>
            <p:cNvSpPr/>
            <p:nvPr/>
          </p:nvSpPr>
          <p:spPr>
            <a:xfrm>
              <a:off x="480746" y="323037"/>
              <a:ext cx="56314" cy="226002"/>
            </a:xfrm>
            <a:prstGeom prst="rect">
              <a:avLst/>
            </a:prstGeom>
            <a:ln>
              <a:noFill/>
            </a:ln>
          </p:spPr>
          <p:txBody>
            <a:bodyPr vert="horz" lIns="0" tIns="0" rIns="0" bIns="0" rtlCol="0">
              <a:noAutofit/>
            </a:bodyPr>
            <a:lstStyle/>
            <a:p>
              <a:pPr marL="6350" marR="531495" indent="-6350" algn="l">
                <a:lnSpc>
                  <a:spcPct val="107000"/>
                </a:lnSpc>
                <a:spcAft>
                  <a:spcPts val="800"/>
                </a:spcAft>
              </a:pPr>
              <a:r>
                <a:rPr lang="es-EC" sz="1200" b="1">
                  <a:solidFill>
                    <a:srgbClr val="000000"/>
                  </a:solidFill>
                  <a:effectLst/>
                  <a:latin typeface="Arial" panose="020B0604020202020204" pitchFamily="34" charset="0"/>
                  <a:ea typeface="Arial" panose="020B0604020202020204" pitchFamily="34" charset="0"/>
                </a:rPr>
                <a:t> </a:t>
              </a:r>
              <a:endParaRPr lang="es-EC" sz="1200">
                <a:solidFill>
                  <a:srgbClr val="000000"/>
                </a:solidFill>
                <a:effectLst/>
                <a:latin typeface="Arial" panose="020B0604020202020204" pitchFamily="34" charset="0"/>
                <a:ea typeface="Arial" panose="020B0604020202020204" pitchFamily="34" charset="0"/>
              </a:endParaRPr>
            </a:p>
          </p:txBody>
        </p:sp>
        <p:sp>
          <p:nvSpPr>
            <p:cNvPr id="10" name="Rectangle 2615">
              <a:extLst>
                <a:ext uri="{FF2B5EF4-FFF2-40B4-BE49-F238E27FC236}">
                  <a16:creationId xmlns:a16="http://schemas.microsoft.com/office/drawing/2014/main" id="{6F17C765-788E-2AC6-DB30-9B5647C20ECA}"/>
                </a:ext>
              </a:extLst>
            </p:cNvPr>
            <p:cNvSpPr/>
            <p:nvPr/>
          </p:nvSpPr>
          <p:spPr>
            <a:xfrm>
              <a:off x="480746" y="498298"/>
              <a:ext cx="56314" cy="226002"/>
            </a:xfrm>
            <a:prstGeom prst="rect">
              <a:avLst/>
            </a:prstGeom>
            <a:ln>
              <a:noFill/>
            </a:ln>
          </p:spPr>
          <p:txBody>
            <a:bodyPr vert="horz" lIns="0" tIns="0" rIns="0" bIns="0" rtlCol="0">
              <a:noAutofit/>
            </a:bodyPr>
            <a:lstStyle/>
            <a:p>
              <a:pPr marL="6350" marR="531495" indent="-6350" algn="l">
                <a:lnSpc>
                  <a:spcPct val="107000"/>
                </a:lnSpc>
                <a:spcAft>
                  <a:spcPts val="800"/>
                </a:spcAft>
              </a:pPr>
              <a:r>
                <a:rPr lang="es-EC" sz="1200" b="1">
                  <a:solidFill>
                    <a:srgbClr val="000000"/>
                  </a:solidFill>
                  <a:effectLst/>
                  <a:latin typeface="Arial" panose="020B0604020202020204" pitchFamily="34" charset="0"/>
                  <a:ea typeface="Arial" panose="020B0604020202020204" pitchFamily="34" charset="0"/>
                </a:rPr>
                <a:t> </a:t>
              </a:r>
              <a:endParaRPr lang="es-EC" sz="1200">
                <a:solidFill>
                  <a:srgbClr val="000000"/>
                </a:solidFill>
                <a:effectLst/>
                <a:latin typeface="Arial" panose="020B0604020202020204" pitchFamily="34" charset="0"/>
                <a:ea typeface="Arial" panose="020B0604020202020204" pitchFamily="34" charset="0"/>
              </a:endParaRPr>
            </a:p>
          </p:txBody>
        </p:sp>
        <p:sp>
          <p:nvSpPr>
            <p:cNvPr id="11" name="Rectangle 2616">
              <a:extLst>
                <a:ext uri="{FF2B5EF4-FFF2-40B4-BE49-F238E27FC236}">
                  <a16:creationId xmlns:a16="http://schemas.microsoft.com/office/drawing/2014/main" id="{7FE39E95-CDB2-D5E6-59CE-92E40ED6DAA4}"/>
                </a:ext>
              </a:extLst>
            </p:cNvPr>
            <p:cNvSpPr/>
            <p:nvPr/>
          </p:nvSpPr>
          <p:spPr>
            <a:xfrm>
              <a:off x="480746" y="673557"/>
              <a:ext cx="56314" cy="226001"/>
            </a:xfrm>
            <a:prstGeom prst="rect">
              <a:avLst/>
            </a:prstGeom>
            <a:ln>
              <a:noFill/>
            </a:ln>
          </p:spPr>
          <p:txBody>
            <a:bodyPr vert="horz" lIns="0" tIns="0" rIns="0" bIns="0" rtlCol="0">
              <a:noAutofit/>
            </a:bodyPr>
            <a:lstStyle/>
            <a:p>
              <a:pPr marL="6350" marR="531495" indent="-6350" algn="l">
                <a:lnSpc>
                  <a:spcPct val="107000"/>
                </a:lnSpc>
                <a:spcAft>
                  <a:spcPts val="800"/>
                </a:spcAft>
              </a:pPr>
              <a:r>
                <a:rPr lang="es-EC" sz="1200" b="1">
                  <a:solidFill>
                    <a:srgbClr val="000000"/>
                  </a:solidFill>
                  <a:effectLst/>
                  <a:latin typeface="Arial" panose="020B0604020202020204" pitchFamily="34" charset="0"/>
                  <a:ea typeface="Arial" panose="020B0604020202020204" pitchFamily="34" charset="0"/>
                </a:rPr>
                <a:t> </a:t>
              </a:r>
              <a:endParaRPr lang="es-EC" sz="1200">
                <a:solidFill>
                  <a:srgbClr val="000000"/>
                </a:solidFill>
                <a:effectLst/>
                <a:latin typeface="Arial" panose="020B0604020202020204" pitchFamily="34" charset="0"/>
                <a:ea typeface="Arial" panose="020B0604020202020204" pitchFamily="34" charset="0"/>
              </a:endParaRPr>
            </a:p>
          </p:txBody>
        </p:sp>
        <p:sp>
          <p:nvSpPr>
            <p:cNvPr id="12" name="Rectangle 2617">
              <a:extLst>
                <a:ext uri="{FF2B5EF4-FFF2-40B4-BE49-F238E27FC236}">
                  <a16:creationId xmlns:a16="http://schemas.microsoft.com/office/drawing/2014/main" id="{B355126A-B9B8-B955-D3BB-85C2BD8DB73C}"/>
                </a:ext>
              </a:extLst>
            </p:cNvPr>
            <p:cNvSpPr/>
            <p:nvPr/>
          </p:nvSpPr>
          <p:spPr>
            <a:xfrm>
              <a:off x="480746" y="849199"/>
              <a:ext cx="56314" cy="226002"/>
            </a:xfrm>
            <a:prstGeom prst="rect">
              <a:avLst/>
            </a:prstGeom>
            <a:ln>
              <a:noFill/>
            </a:ln>
          </p:spPr>
          <p:txBody>
            <a:bodyPr vert="horz" lIns="0" tIns="0" rIns="0" bIns="0" rtlCol="0">
              <a:noAutofit/>
            </a:bodyPr>
            <a:lstStyle/>
            <a:p>
              <a:pPr marL="6350" marR="531495" indent="-6350" algn="l">
                <a:lnSpc>
                  <a:spcPct val="107000"/>
                </a:lnSpc>
                <a:spcAft>
                  <a:spcPts val="800"/>
                </a:spcAft>
              </a:pPr>
              <a:r>
                <a:rPr lang="es-EC" sz="1200" b="1">
                  <a:solidFill>
                    <a:srgbClr val="000000"/>
                  </a:solidFill>
                  <a:effectLst/>
                  <a:latin typeface="Arial" panose="020B0604020202020204" pitchFamily="34" charset="0"/>
                  <a:ea typeface="Arial" panose="020B0604020202020204" pitchFamily="34" charset="0"/>
                </a:rPr>
                <a:t> </a:t>
              </a:r>
              <a:endParaRPr lang="es-EC" sz="1200">
                <a:solidFill>
                  <a:srgbClr val="000000"/>
                </a:solidFill>
                <a:effectLst/>
                <a:latin typeface="Arial" panose="020B0604020202020204" pitchFamily="34" charset="0"/>
                <a:ea typeface="Arial" panose="020B0604020202020204" pitchFamily="34" charset="0"/>
              </a:endParaRPr>
            </a:p>
          </p:txBody>
        </p:sp>
        <p:sp>
          <p:nvSpPr>
            <p:cNvPr id="13" name="Rectangle 2618">
              <a:extLst>
                <a:ext uri="{FF2B5EF4-FFF2-40B4-BE49-F238E27FC236}">
                  <a16:creationId xmlns:a16="http://schemas.microsoft.com/office/drawing/2014/main" id="{B049FB8F-09FB-6459-ABB8-34BEEDCD34AF}"/>
                </a:ext>
              </a:extLst>
            </p:cNvPr>
            <p:cNvSpPr/>
            <p:nvPr/>
          </p:nvSpPr>
          <p:spPr>
            <a:xfrm>
              <a:off x="480746" y="1024458"/>
              <a:ext cx="56314" cy="226002"/>
            </a:xfrm>
            <a:prstGeom prst="rect">
              <a:avLst/>
            </a:prstGeom>
            <a:ln>
              <a:noFill/>
            </a:ln>
          </p:spPr>
          <p:txBody>
            <a:bodyPr vert="horz" lIns="0" tIns="0" rIns="0" bIns="0" rtlCol="0">
              <a:noAutofit/>
            </a:bodyPr>
            <a:lstStyle/>
            <a:p>
              <a:pPr marL="6350" marR="531495" indent="-6350" algn="l">
                <a:lnSpc>
                  <a:spcPct val="107000"/>
                </a:lnSpc>
                <a:spcAft>
                  <a:spcPts val="800"/>
                </a:spcAft>
              </a:pPr>
              <a:r>
                <a:rPr lang="es-EC" sz="1200" b="1">
                  <a:solidFill>
                    <a:srgbClr val="000000"/>
                  </a:solidFill>
                  <a:effectLst/>
                  <a:latin typeface="Arial" panose="020B0604020202020204" pitchFamily="34" charset="0"/>
                  <a:ea typeface="Arial" panose="020B0604020202020204" pitchFamily="34" charset="0"/>
                </a:rPr>
                <a:t> </a:t>
              </a:r>
              <a:endParaRPr lang="es-EC" sz="1200">
                <a:solidFill>
                  <a:srgbClr val="000000"/>
                </a:solidFill>
                <a:effectLst/>
                <a:latin typeface="Arial" panose="020B0604020202020204" pitchFamily="34" charset="0"/>
                <a:ea typeface="Arial" panose="020B0604020202020204" pitchFamily="34" charset="0"/>
              </a:endParaRPr>
            </a:p>
          </p:txBody>
        </p:sp>
        <p:sp>
          <p:nvSpPr>
            <p:cNvPr id="14" name="Rectangle 2619">
              <a:extLst>
                <a:ext uri="{FF2B5EF4-FFF2-40B4-BE49-F238E27FC236}">
                  <a16:creationId xmlns:a16="http://schemas.microsoft.com/office/drawing/2014/main" id="{AA4E0A54-CCF5-2A8C-D8B0-D7BBF76E6AAE}"/>
                </a:ext>
              </a:extLst>
            </p:cNvPr>
            <p:cNvSpPr/>
            <p:nvPr/>
          </p:nvSpPr>
          <p:spPr>
            <a:xfrm>
              <a:off x="480746" y="1199718"/>
              <a:ext cx="56314" cy="226002"/>
            </a:xfrm>
            <a:prstGeom prst="rect">
              <a:avLst/>
            </a:prstGeom>
            <a:ln>
              <a:noFill/>
            </a:ln>
          </p:spPr>
          <p:txBody>
            <a:bodyPr vert="horz" lIns="0" tIns="0" rIns="0" bIns="0" rtlCol="0">
              <a:noAutofit/>
            </a:bodyPr>
            <a:lstStyle/>
            <a:p>
              <a:pPr marL="6350" marR="531495" indent="-6350" algn="l">
                <a:lnSpc>
                  <a:spcPct val="107000"/>
                </a:lnSpc>
                <a:spcAft>
                  <a:spcPts val="800"/>
                </a:spcAft>
              </a:pPr>
              <a:r>
                <a:rPr lang="es-EC" sz="1200" b="1">
                  <a:solidFill>
                    <a:srgbClr val="000000"/>
                  </a:solidFill>
                  <a:effectLst/>
                  <a:latin typeface="Arial" panose="020B0604020202020204" pitchFamily="34" charset="0"/>
                  <a:ea typeface="Arial" panose="020B0604020202020204" pitchFamily="34" charset="0"/>
                </a:rPr>
                <a:t> </a:t>
              </a:r>
              <a:endParaRPr lang="es-EC" sz="1200">
                <a:solidFill>
                  <a:srgbClr val="000000"/>
                </a:solidFill>
                <a:effectLst/>
                <a:latin typeface="Arial" panose="020B0604020202020204" pitchFamily="34" charset="0"/>
                <a:ea typeface="Arial" panose="020B0604020202020204" pitchFamily="34" charset="0"/>
              </a:endParaRPr>
            </a:p>
          </p:txBody>
        </p:sp>
        <p:sp>
          <p:nvSpPr>
            <p:cNvPr id="15" name="Rectangle 2620">
              <a:extLst>
                <a:ext uri="{FF2B5EF4-FFF2-40B4-BE49-F238E27FC236}">
                  <a16:creationId xmlns:a16="http://schemas.microsoft.com/office/drawing/2014/main" id="{83C06EC2-0E6E-6A5A-C5C3-1D259967D3BF}"/>
                </a:ext>
              </a:extLst>
            </p:cNvPr>
            <p:cNvSpPr/>
            <p:nvPr/>
          </p:nvSpPr>
          <p:spPr>
            <a:xfrm>
              <a:off x="480746" y="1374978"/>
              <a:ext cx="56314" cy="226002"/>
            </a:xfrm>
            <a:prstGeom prst="rect">
              <a:avLst/>
            </a:prstGeom>
            <a:ln>
              <a:noFill/>
            </a:ln>
          </p:spPr>
          <p:txBody>
            <a:bodyPr vert="horz" lIns="0" tIns="0" rIns="0" bIns="0" rtlCol="0">
              <a:noAutofit/>
            </a:bodyPr>
            <a:lstStyle/>
            <a:p>
              <a:pPr marL="6350" marR="531495" indent="-6350" algn="l">
                <a:lnSpc>
                  <a:spcPct val="107000"/>
                </a:lnSpc>
                <a:spcAft>
                  <a:spcPts val="800"/>
                </a:spcAft>
              </a:pPr>
              <a:r>
                <a:rPr lang="es-EC" sz="1200" b="1">
                  <a:solidFill>
                    <a:srgbClr val="000000"/>
                  </a:solidFill>
                  <a:effectLst/>
                  <a:latin typeface="Arial" panose="020B0604020202020204" pitchFamily="34" charset="0"/>
                  <a:ea typeface="Arial" panose="020B0604020202020204" pitchFamily="34" charset="0"/>
                </a:rPr>
                <a:t> </a:t>
              </a:r>
              <a:endParaRPr lang="es-EC" sz="1200">
                <a:solidFill>
                  <a:srgbClr val="000000"/>
                </a:solidFill>
                <a:effectLst/>
                <a:latin typeface="Arial" panose="020B0604020202020204" pitchFamily="34" charset="0"/>
                <a:ea typeface="Arial" panose="020B0604020202020204" pitchFamily="34" charset="0"/>
              </a:endParaRPr>
            </a:p>
          </p:txBody>
        </p:sp>
        <p:sp>
          <p:nvSpPr>
            <p:cNvPr id="16" name="Rectangle 2621">
              <a:extLst>
                <a:ext uri="{FF2B5EF4-FFF2-40B4-BE49-F238E27FC236}">
                  <a16:creationId xmlns:a16="http://schemas.microsoft.com/office/drawing/2014/main" id="{62EBBBD1-5ED5-8440-CC96-2455CA3EEF13}"/>
                </a:ext>
              </a:extLst>
            </p:cNvPr>
            <p:cNvSpPr/>
            <p:nvPr/>
          </p:nvSpPr>
          <p:spPr>
            <a:xfrm>
              <a:off x="480746" y="1550238"/>
              <a:ext cx="56314" cy="226002"/>
            </a:xfrm>
            <a:prstGeom prst="rect">
              <a:avLst/>
            </a:prstGeom>
            <a:ln>
              <a:noFill/>
            </a:ln>
          </p:spPr>
          <p:txBody>
            <a:bodyPr vert="horz" lIns="0" tIns="0" rIns="0" bIns="0" rtlCol="0">
              <a:noAutofit/>
            </a:bodyPr>
            <a:lstStyle/>
            <a:p>
              <a:pPr marL="6350" marR="531495" indent="-6350" algn="l">
                <a:lnSpc>
                  <a:spcPct val="107000"/>
                </a:lnSpc>
                <a:spcAft>
                  <a:spcPts val="800"/>
                </a:spcAft>
              </a:pPr>
              <a:r>
                <a:rPr lang="es-EC" sz="1200" b="1">
                  <a:solidFill>
                    <a:srgbClr val="000000"/>
                  </a:solidFill>
                  <a:effectLst/>
                  <a:latin typeface="Arial" panose="020B0604020202020204" pitchFamily="34" charset="0"/>
                  <a:ea typeface="Arial" panose="020B0604020202020204" pitchFamily="34" charset="0"/>
                </a:rPr>
                <a:t> </a:t>
              </a:r>
              <a:endParaRPr lang="es-EC" sz="1200">
                <a:solidFill>
                  <a:srgbClr val="000000"/>
                </a:solidFill>
                <a:effectLst/>
                <a:latin typeface="Arial" panose="020B0604020202020204" pitchFamily="34" charset="0"/>
                <a:ea typeface="Arial" panose="020B0604020202020204" pitchFamily="34" charset="0"/>
              </a:endParaRPr>
            </a:p>
          </p:txBody>
        </p:sp>
        <p:sp>
          <p:nvSpPr>
            <p:cNvPr id="17" name="Rectangle 2622">
              <a:extLst>
                <a:ext uri="{FF2B5EF4-FFF2-40B4-BE49-F238E27FC236}">
                  <a16:creationId xmlns:a16="http://schemas.microsoft.com/office/drawing/2014/main" id="{01DEDBE7-FECA-8F28-0296-EB3E6EDED93D}"/>
                </a:ext>
              </a:extLst>
            </p:cNvPr>
            <p:cNvSpPr/>
            <p:nvPr/>
          </p:nvSpPr>
          <p:spPr>
            <a:xfrm>
              <a:off x="480746" y="1725499"/>
              <a:ext cx="56314" cy="226002"/>
            </a:xfrm>
            <a:prstGeom prst="rect">
              <a:avLst/>
            </a:prstGeom>
            <a:ln>
              <a:noFill/>
            </a:ln>
          </p:spPr>
          <p:txBody>
            <a:bodyPr vert="horz" lIns="0" tIns="0" rIns="0" bIns="0" rtlCol="0">
              <a:noAutofit/>
            </a:bodyPr>
            <a:lstStyle/>
            <a:p>
              <a:pPr marL="6350" marR="531495" indent="-6350" algn="l">
                <a:lnSpc>
                  <a:spcPct val="107000"/>
                </a:lnSpc>
                <a:spcAft>
                  <a:spcPts val="800"/>
                </a:spcAft>
              </a:pPr>
              <a:r>
                <a:rPr lang="es-EC" sz="1200" b="1">
                  <a:solidFill>
                    <a:srgbClr val="000000"/>
                  </a:solidFill>
                  <a:effectLst/>
                  <a:latin typeface="Arial" panose="020B0604020202020204" pitchFamily="34" charset="0"/>
                  <a:ea typeface="Arial" panose="020B0604020202020204" pitchFamily="34" charset="0"/>
                </a:rPr>
                <a:t> </a:t>
              </a:r>
              <a:endParaRPr lang="es-EC" sz="1200">
                <a:solidFill>
                  <a:srgbClr val="000000"/>
                </a:solidFill>
                <a:effectLst/>
                <a:latin typeface="Arial" panose="020B0604020202020204" pitchFamily="34" charset="0"/>
                <a:ea typeface="Arial" panose="020B0604020202020204" pitchFamily="34" charset="0"/>
              </a:endParaRPr>
            </a:p>
          </p:txBody>
        </p:sp>
        <p:sp>
          <p:nvSpPr>
            <p:cNvPr id="18" name="Rectangle 2623">
              <a:extLst>
                <a:ext uri="{FF2B5EF4-FFF2-40B4-BE49-F238E27FC236}">
                  <a16:creationId xmlns:a16="http://schemas.microsoft.com/office/drawing/2014/main" id="{32594BAC-8BDB-18AF-8520-C70C1ED1C1A6}"/>
                </a:ext>
              </a:extLst>
            </p:cNvPr>
            <p:cNvSpPr/>
            <p:nvPr/>
          </p:nvSpPr>
          <p:spPr>
            <a:xfrm>
              <a:off x="480746" y="1900758"/>
              <a:ext cx="56314" cy="226002"/>
            </a:xfrm>
            <a:prstGeom prst="rect">
              <a:avLst/>
            </a:prstGeom>
            <a:ln>
              <a:noFill/>
            </a:ln>
          </p:spPr>
          <p:txBody>
            <a:bodyPr vert="horz" lIns="0" tIns="0" rIns="0" bIns="0" rtlCol="0">
              <a:noAutofit/>
            </a:bodyPr>
            <a:lstStyle/>
            <a:p>
              <a:pPr marL="6350" marR="531495" indent="-6350" algn="l">
                <a:lnSpc>
                  <a:spcPct val="107000"/>
                </a:lnSpc>
                <a:spcAft>
                  <a:spcPts val="800"/>
                </a:spcAft>
              </a:pPr>
              <a:r>
                <a:rPr lang="es-EC" sz="1200" b="1">
                  <a:solidFill>
                    <a:srgbClr val="000000"/>
                  </a:solidFill>
                  <a:effectLst/>
                  <a:latin typeface="Arial" panose="020B0604020202020204" pitchFamily="34" charset="0"/>
                  <a:ea typeface="Arial" panose="020B0604020202020204" pitchFamily="34" charset="0"/>
                </a:rPr>
                <a:t> </a:t>
              </a:r>
              <a:endParaRPr lang="es-EC" sz="1200">
                <a:solidFill>
                  <a:srgbClr val="000000"/>
                </a:solidFill>
                <a:effectLst/>
                <a:latin typeface="Arial" panose="020B0604020202020204" pitchFamily="34" charset="0"/>
                <a:ea typeface="Arial" panose="020B0604020202020204" pitchFamily="34" charset="0"/>
              </a:endParaRPr>
            </a:p>
          </p:txBody>
        </p:sp>
        <p:sp>
          <p:nvSpPr>
            <p:cNvPr id="19" name="Rectangle 2624">
              <a:extLst>
                <a:ext uri="{FF2B5EF4-FFF2-40B4-BE49-F238E27FC236}">
                  <a16:creationId xmlns:a16="http://schemas.microsoft.com/office/drawing/2014/main" id="{FAF87081-CC71-2F4C-7017-7CCF4CD24A2F}"/>
                </a:ext>
              </a:extLst>
            </p:cNvPr>
            <p:cNvSpPr/>
            <p:nvPr/>
          </p:nvSpPr>
          <p:spPr>
            <a:xfrm>
              <a:off x="480746" y="2076018"/>
              <a:ext cx="56314" cy="226002"/>
            </a:xfrm>
            <a:prstGeom prst="rect">
              <a:avLst/>
            </a:prstGeom>
            <a:ln>
              <a:noFill/>
            </a:ln>
          </p:spPr>
          <p:txBody>
            <a:bodyPr vert="horz" lIns="0" tIns="0" rIns="0" bIns="0" rtlCol="0">
              <a:noAutofit/>
            </a:bodyPr>
            <a:lstStyle/>
            <a:p>
              <a:pPr marL="6350" marR="531495" indent="-6350" algn="l">
                <a:lnSpc>
                  <a:spcPct val="107000"/>
                </a:lnSpc>
                <a:spcAft>
                  <a:spcPts val="800"/>
                </a:spcAft>
              </a:pPr>
              <a:r>
                <a:rPr lang="es-EC" sz="1200" b="1">
                  <a:solidFill>
                    <a:srgbClr val="000000"/>
                  </a:solidFill>
                  <a:effectLst/>
                  <a:latin typeface="Arial" panose="020B0604020202020204" pitchFamily="34" charset="0"/>
                  <a:ea typeface="Arial" panose="020B0604020202020204" pitchFamily="34" charset="0"/>
                </a:rPr>
                <a:t> </a:t>
              </a:r>
              <a:endParaRPr lang="es-EC" sz="1200">
                <a:solidFill>
                  <a:srgbClr val="000000"/>
                </a:solidFill>
                <a:effectLst/>
                <a:latin typeface="Arial" panose="020B0604020202020204" pitchFamily="34" charset="0"/>
                <a:ea typeface="Arial" panose="020B0604020202020204" pitchFamily="34" charset="0"/>
              </a:endParaRPr>
            </a:p>
          </p:txBody>
        </p:sp>
        <p:sp>
          <p:nvSpPr>
            <p:cNvPr id="20" name="Rectangle 2625">
              <a:extLst>
                <a:ext uri="{FF2B5EF4-FFF2-40B4-BE49-F238E27FC236}">
                  <a16:creationId xmlns:a16="http://schemas.microsoft.com/office/drawing/2014/main" id="{F407D7AB-1934-FED9-9E17-DDFD3520499E}"/>
                </a:ext>
              </a:extLst>
            </p:cNvPr>
            <p:cNvSpPr/>
            <p:nvPr/>
          </p:nvSpPr>
          <p:spPr>
            <a:xfrm>
              <a:off x="480746" y="2251278"/>
              <a:ext cx="56314" cy="226002"/>
            </a:xfrm>
            <a:prstGeom prst="rect">
              <a:avLst/>
            </a:prstGeom>
            <a:ln>
              <a:noFill/>
            </a:ln>
          </p:spPr>
          <p:txBody>
            <a:bodyPr vert="horz" lIns="0" tIns="0" rIns="0" bIns="0" rtlCol="0">
              <a:noAutofit/>
            </a:bodyPr>
            <a:lstStyle/>
            <a:p>
              <a:pPr marL="6350" marR="531495" indent="-6350" algn="l">
                <a:lnSpc>
                  <a:spcPct val="107000"/>
                </a:lnSpc>
                <a:spcAft>
                  <a:spcPts val="800"/>
                </a:spcAft>
              </a:pPr>
              <a:r>
                <a:rPr lang="es-EC" sz="1200" b="1">
                  <a:solidFill>
                    <a:srgbClr val="000000"/>
                  </a:solidFill>
                  <a:effectLst/>
                  <a:latin typeface="Arial" panose="020B0604020202020204" pitchFamily="34" charset="0"/>
                  <a:ea typeface="Arial" panose="020B0604020202020204" pitchFamily="34" charset="0"/>
                </a:rPr>
                <a:t> </a:t>
              </a:r>
              <a:endParaRPr lang="es-EC" sz="1200">
                <a:solidFill>
                  <a:srgbClr val="000000"/>
                </a:solidFill>
                <a:effectLst/>
                <a:latin typeface="Arial" panose="020B0604020202020204" pitchFamily="34" charset="0"/>
                <a:ea typeface="Arial" panose="020B0604020202020204" pitchFamily="34" charset="0"/>
              </a:endParaRPr>
            </a:p>
          </p:txBody>
        </p:sp>
        <p:sp>
          <p:nvSpPr>
            <p:cNvPr id="21" name="Rectangle 2626">
              <a:extLst>
                <a:ext uri="{FF2B5EF4-FFF2-40B4-BE49-F238E27FC236}">
                  <a16:creationId xmlns:a16="http://schemas.microsoft.com/office/drawing/2014/main" id="{5C5A1977-F4AE-D79F-6928-992B1F7AEF43}"/>
                </a:ext>
              </a:extLst>
            </p:cNvPr>
            <p:cNvSpPr/>
            <p:nvPr/>
          </p:nvSpPr>
          <p:spPr>
            <a:xfrm>
              <a:off x="480746" y="2426538"/>
              <a:ext cx="56314" cy="226002"/>
            </a:xfrm>
            <a:prstGeom prst="rect">
              <a:avLst/>
            </a:prstGeom>
            <a:ln>
              <a:noFill/>
            </a:ln>
          </p:spPr>
          <p:txBody>
            <a:bodyPr vert="horz" lIns="0" tIns="0" rIns="0" bIns="0" rtlCol="0">
              <a:noAutofit/>
            </a:bodyPr>
            <a:lstStyle/>
            <a:p>
              <a:pPr marL="6350" marR="531495" indent="-6350" algn="l">
                <a:lnSpc>
                  <a:spcPct val="107000"/>
                </a:lnSpc>
                <a:spcAft>
                  <a:spcPts val="800"/>
                </a:spcAft>
              </a:pPr>
              <a:r>
                <a:rPr lang="es-EC" sz="1200" b="1">
                  <a:solidFill>
                    <a:srgbClr val="000000"/>
                  </a:solidFill>
                  <a:effectLst/>
                  <a:latin typeface="Arial" panose="020B0604020202020204" pitchFamily="34" charset="0"/>
                  <a:ea typeface="Arial" panose="020B0604020202020204" pitchFamily="34" charset="0"/>
                </a:rPr>
                <a:t> </a:t>
              </a:r>
              <a:endParaRPr lang="es-EC" sz="1200">
                <a:solidFill>
                  <a:srgbClr val="000000"/>
                </a:solidFill>
                <a:effectLst/>
                <a:latin typeface="Arial" panose="020B0604020202020204" pitchFamily="34" charset="0"/>
                <a:ea typeface="Arial" panose="020B0604020202020204" pitchFamily="34" charset="0"/>
              </a:endParaRPr>
            </a:p>
          </p:txBody>
        </p:sp>
        <p:sp>
          <p:nvSpPr>
            <p:cNvPr id="22" name="Rectangle 2627">
              <a:extLst>
                <a:ext uri="{FF2B5EF4-FFF2-40B4-BE49-F238E27FC236}">
                  <a16:creationId xmlns:a16="http://schemas.microsoft.com/office/drawing/2014/main" id="{E71A6E20-BC10-A440-DF82-B2631C0D4D06}"/>
                </a:ext>
              </a:extLst>
            </p:cNvPr>
            <p:cNvSpPr/>
            <p:nvPr/>
          </p:nvSpPr>
          <p:spPr>
            <a:xfrm>
              <a:off x="480746" y="2601799"/>
              <a:ext cx="56314" cy="226001"/>
            </a:xfrm>
            <a:prstGeom prst="rect">
              <a:avLst/>
            </a:prstGeom>
            <a:ln>
              <a:noFill/>
            </a:ln>
          </p:spPr>
          <p:txBody>
            <a:bodyPr vert="horz" lIns="0" tIns="0" rIns="0" bIns="0" rtlCol="0">
              <a:noAutofit/>
            </a:bodyPr>
            <a:lstStyle/>
            <a:p>
              <a:pPr marL="6350" marR="531495" indent="-6350" algn="l">
                <a:lnSpc>
                  <a:spcPct val="107000"/>
                </a:lnSpc>
                <a:spcAft>
                  <a:spcPts val="800"/>
                </a:spcAft>
              </a:pPr>
              <a:r>
                <a:rPr lang="es-EC" sz="1200" b="1">
                  <a:solidFill>
                    <a:srgbClr val="000000"/>
                  </a:solidFill>
                  <a:effectLst/>
                  <a:latin typeface="Arial" panose="020B0604020202020204" pitchFamily="34" charset="0"/>
                  <a:ea typeface="Arial" panose="020B0604020202020204" pitchFamily="34" charset="0"/>
                </a:rPr>
                <a:t> </a:t>
              </a:r>
              <a:endParaRPr lang="es-EC" sz="1200">
                <a:solidFill>
                  <a:srgbClr val="000000"/>
                </a:solidFill>
                <a:effectLst/>
                <a:latin typeface="Arial" panose="020B0604020202020204" pitchFamily="34" charset="0"/>
                <a:ea typeface="Arial" panose="020B0604020202020204" pitchFamily="34" charset="0"/>
              </a:endParaRPr>
            </a:p>
          </p:txBody>
        </p:sp>
        <p:sp>
          <p:nvSpPr>
            <p:cNvPr id="23" name="Rectangle 2628">
              <a:extLst>
                <a:ext uri="{FF2B5EF4-FFF2-40B4-BE49-F238E27FC236}">
                  <a16:creationId xmlns:a16="http://schemas.microsoft.com/office/drawing/2014/main" id="{B0ABF938-D33D-AC84-B51B-2DD0A9BE763F}"/>
                </a:ext>
              </a:extLst>
            </p:cNvPr>
            <p:cNvSpPr/>
            <p:nvPr/>
          </p:nvSpPr>
          <p:spPr>
            <a:xfrm>
              <a:off x="480746" y="2777007"/>
              <a:ext cx="56314" cy="226002"/>
            </a:xfrm>
            <a:prstGeom prst="rect">
              <a:avLst/>
            </a:prstGeom>
            <a:ln>
              <a:noFill/>
            </a:ln>
          </p:spPr>
          <p:txBody>
            <a:bodyPr vert="horz" lIns="0" tIns="0" rIns="0" bIns="0" rtlCol="0">
              <a:noAutofit/>
            </a:bodyPr>
            <a:lstStyle/>
            <a:p>
              <a:pPr marL="6350" marR="531495" indent="-6350" algn="l">
                <a:lnSpc>
                  <a:spcPct val="107000"/>
                </a:lnSpc>
                <a:spcAft>
                  <a:spcPts val="800"/>
                </a:spcAft>
              </a:pPr>
              <a:r>
                <a:rPr lang="es-EC" sz="1200" b="1">
                  <a:solidFill>
                    <a:srgbClr val="000000"/>
                  </a:solidFill>
                  <a:effectLst/>
                  <a:latin typeface="Arial" panose="020B0604020202020204" pitchFamily="34" charset="0"/>
                  <a:ea typeface="Arial" panose="020B0604020202020204" pitchFamily="34" charset="0"/>
                </a:rPr>
                <a:t> </a:t>
              </a:r>
              <a:endParaRPr lang="es-EC" sz="1200">
                <a:solidFill>
                  <a:srgbClr val="000000"/>
                </a:solidFill>
                <a:effectLst/>
                <a:latin typeface="Arial" panose="020B0604020202020204" pitchFamily="34" charset="0"/>
                <a:ea typeface="Arial" panose="020B0604020202020204" pitchFamily="34" charset="0"/>
              </a:endParaRPr>
            </a:p>
          </p:txBody>
        </p:sp>
        <p:sp>
          <p:nvSpPr>
            <p:cNvPr id="24" name="Rectangle 2629">
              <a:extLst>
                <a:ext uri="{FF2B5EF4-FFF2-40B4-BE49-F238E27FC236}">
                  <a16:creationId xmlns:a16="http://schemas.microsoft.com/office/drawing/2014/main" id="{1884BF97-706E-D8D5-AB0A-EE65DF21D967}"/>
                </a:ext>
              </a:extLst>
            </p:cNvPr>
            <p:cNvSpPr/>
            <p:nvPr/>
          </p:nvSpPr>
          <p:spPr>
            <a:xfrm>
              <a:off x="480746" y="2952573"/>
              <a:ext cx="56314" cy="226002"/>
            </a:xfrm>
            <a:prstGeom prst="rect">
              <a:avLst/>
            </a:prstGeom>
            <a:ln>
              <a:noFill/>
            </a:ln>
          </p:spPr>
          <p:txBody>
            <a:bodyPr vert="horz" lIns="0" tIns="0" rIns="0" bIns="0" rtlCol="0">
              <a:noAutofit/>
            </a:bodyPr>
            <a:lstStyle/>
            <a:p>
              <a:pPr marL="6350" marR="531495" indent="-6350" algn="l">
                <a:lnSpc>
                  <a:spcPct val="107000"/>
                </a:lnSpc>
                <a:spcAft>
                  <a:spcPts val="800"/>
                </a:spcAft>
              </a:pPr>
              <a:r>
                <a:rPr lang="es-EC" sz="1200" b="1">
                  <a:solidFill>
                    <a:srgbClr val="000000"/>
                  </a:solidFill>
                  <a:effectLst/>
                  <a:latin typeface="Arial" panose="020B0604020202020204" pitchFamily="34" charset="0"/>
                  <a:ea typeface="Arial" panose="020B0604020202020204" pitchFamily="34" charset="0"/>
                </a:rPr>
                <a:t> </a:t>
              </a:r>
              <a:endParaRPr lang="es-EC" sz="1200">
                <a:solidFill>
                  <a:srgbClr val="000000"/>
                </a:solidFill>
                <a:effectLst/>
                <a:latin typeface="Arial" panose="020B0604020202020204" pitchFamily="34" charset="0"/>
                <a:ea typeface="Arial" panose="020B0604020202020204" pitchFamily="34" charset="0"/>
              </a:endParaRPr>
            </a:p>
          </p:txBody>
        </p:sp>
        <p:pic>
          <p:nvPicPr>
            <p:cNvPr id="25" name="Picture 2631">
              <a:extLst>
                <a:ext uri="{FF2B5EF4-FFF2-40B4-BE49-F238E27FC236}">
                  <a16:creationId xmlns:a16="http://schemas.microsoft.com/office/drawing/2014/main" id="{1DA5DAF4-322F-79E7-6CBC-E2D2AFD097EB}"/>
                </a:ext>
              </a:extLst>
            </p:cNvPr>
            <p:cNvPicPr/>
            <p:nvPr/>
          </p:nvPicPr>
          <p:blipFill>
            <a:blip r:embed="rId3"/>
            <a:stretch>
              <a:fillRect/>
            </a:stretch>
          </p:blipFill>
          <p:spPr>
            <a:xfrm>
              <a:off x="0" y="80002"/>
              <a:ext cx="6534150" cy="3244223"/>
            </a:xfrm>
            <a:prstGeom prst="rect">
              <a:avLst/>
            </a:prstGeom>
          </p:spPr>
        </p:pic>
      </p:grpSp>
    </p:spTree>
    <p:extLst>
      <p:ext uri="{BB962C8B-B14F-4D97-AF65-F5344CB8AC3E}">
        <p14:creationId xmlns:p14="http://schemas.microsoft.com/office/powerpoint/2010/main" val="28232242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EF379E1F-4110-6BDF-087F-E72696293E01}"/>
              </a:ext>
            </a:extLst>
          </p:cNvPr>
          <p:cNvPicPr>
            <a:picLocks noChangeAspect="1"/>
          </p:cNvPicPr>
          <p:nvPr/>
        </p:nvPicPr>
        <p:blipFill rotWithShape="1">
          <a:blip r:embed="rId2"/>
          <a:srcRect l="5916" t="17111" r="1833" b="13556"/>
          <a:stretch/>
        </p:blipFill>
        <p:spPr>
          <a:xfrm>
            <a:off x="133350" y="63913"/>
            <a:ext cx="11925300" cy="6711382"/>
          </a:xfrm>
          <a:prstGeom prst="rect">
            <a:avLst/>
          </a:prstGeom>
        </p:spPr>
      </p:pic>
      <p:sp>
        <p:nvSpPr>
          <p:cNvPr id="7" name="Título 1">
            <a:extLst>
              <a:ext uri="{FF2B5EF4-FFF2-40B4-BE49-F238E27FC236}">
                <a16:creationId xmlns:a16="http://schemas.microsoft.com/office/drawing/2014/main" id="{BA26AA35-C332-C11B-A380-A50356186DAA}"/>
              </a:ext>
            </a:extLst>
          </p:cNvPr>
          <p:cNvSpPr>
            <a:spLocks noGrp="1"/>
          </p:cNvSpPr>
          <p:nvPr>
            <p:ph type="title"/>
          </p:nvPr>
        </p:nvSpPr>
        <p:spPr>
          <a:xfrm>
            <a:off x="838200" y="423181"/>
            <a:ext cx="10515600" cy="1325563"/>
          </a:xfrm>
        </p:spPr>
        <p:txBody>
          <a:bodyPr>
            <a:noAutofit/>
          </a:bodyPr>
          <a:lstStyle/>
          <a:p>
            <a:pPr marR="531495" algn="just">
              <a:spcAft>
                <a:spcPts val="25"/>
              </a:spcAft>
              <a:tabLst>
                <a:tab pos="1955165" algn="ctr"/>
              </a:tabLst>
            </a:pPr>
            <a:r>
              <a:rPr lang="es-MX" sz="2800" b="1" dirty="0">
                <a:solidFill>
                  <a:schemeClr val="accent1">
                    <a:lumMod val="75000"/>
                  </a:schemeClr>
                </a:solidFill>
                <a:latin typeface="Arial" panose="020B0604020202020204" pitchFamily="34" charset="0"/>
                <a:cs typeface="Arial" panose="020B0604020202020204" pitchFamily="34" charset="0"/>
              </a:rPr>
              <a:t>PROCESOS SANCIONATORIOS (PERIODO ENERO A 15 AGOSTO 2022)</a:t>
            </a:r>
          </a:p>
        </p:txBody>
      </p:sp>
      <p:pic>
        <p:nvPicPr>
          <p:cNvPr id="3" name="Imagen 2">
            <a:extLst>
              <a:ext uri="{FF2B5EF4-FFF2-40B4-BE49-F238E27FC236}">
                <a16:creationId xmlns:a16="http://schemas.microsoft.com/office/drawing/2014/main" id="{48B779B7-1164-25E5-5A4D-8D29B0CA183E}"/>
              </a:ext>
            </a:extLst>
          </p:cNvPr>
          <p:cNvPicPr>
            <a:picLocks noChangeAspect="1"/>
          </p:cNvPicPr>
          <p:nvPr/>
        </p:nvPicPr>
        <p:blipFill rotWithShape="1">
          <a:blip r:embed="rId3"/>
          <a:srcRect l="6666" t="29045" r="8889" b="14286"/>
          <a:stretch/>
        </p:blipFill>
        <p:spPr>
          <a:xfrm>
            <a:off x="1669449" y="1725939"/>
            <a:ext cx="8853101" cy="4455886"/>
          </a:xfrm>
          <a:prstGeom prst="rect">
            <a:avLst/>
          </a:prstGeom>
        </p:spPr>
      </p:pic>
    </p:spTree>
    <p:extLst>
      <p:ext uri="{BB962C8B-B14F-4D97-AF65-F5344CB8AC3E}">
        <p14:creationId xmlns:p14="http://schemas.microsoft.com/office/powerpoint/2010/main" val="27596903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EF379E1F-4110-6BDF-087F-E72696293E01}"/>
              </a:ext>
            </a:extLst>
          </p:cNvPr>
          <p:cNvPicPr>
            <a:picLocks noChangeAspect="1"/>
          </p:cNvPicPr>
          <p:nvPr/>
        </p:nvPicPr>
        <p:blipFill rotWithShape="1">
          <a:blip r:embed="rId2"/>
          <a:srcRect l="5916" t="17111" r="1833" b="13556"/>
          <a:stretch/>
        </p:blipFill>
        <p:spPr>
          <a:xfrm>
            <a:off x="133350" y="63913"/>
            <a:ext cx="11925300" cy="6711382"/>
          </a:xfrm>
          <a:prstGeom prst="rect">
            <a:avLst/>
          </a:prstGeom>
        </p:spPr>
      </p:pic>
      <p:sp>
        <p:nvSpPr>
          <p:cNvPr id="6" name="Marcador de contenido 2">
            <a:extLst>
              <a:ext uri="{FF2B5EF4-FFF2-40B4-BE49-F238E27FC236}">
                <a16:creationId xmlns:a16="http://schemas.microsoft.com/office/drawing/2014/main" id="{2AA51BE1-43F7-4C68-D6C4-20A6329BF075}"/>
              </a:ext>
            </a:extLst>
          </p:cNvPr>
          <p:cNvSpPr>
            <a:spLocks noGrp="1"/>
          </p:cNvSpPr>
          <p:nvPr>
            <p:ph idx="1"/>
          </p:nvPr>
        </p:nvSpPr>
        <p:spPr>
          <a:xfrm>
            <a:off x="838200" y="1505853"/>
            <a:ext cx="10515600" cy="4833257"/>
          </a:xfrm>
        </p:spPr>
        <p:txBody>
          <a:bodyPr>
            <a:normAutofit/>
          </a:bodyPr>
          <a:lstStyle/>
          <a:p>
            <a:endParaRPr lang="es-MX" sz="1800" dirty="0">
              <a:solidFill>
                <a:schemeClr val="accent1">
                  <a:lumMod val="75000"/>
                </a:schemeClr>
              </a:solidFill>
              <a:effectLst/>
              <a:latin typeface="Arial" panose="020B0604020202020204" pitchFamily="34" charset="0"/>
              <a:ea typeface="Arial" panose="020B0604020202020204" pitchFamily="34" charset="0"/>
            </a:endParaRPr>
          </a:p>
          <a:p>
            <a:pPr algn="just"/>
            <a:r>
              <a:rPr lang="es-MX" sz="1800" dirty="0">
                <a:solidFill>
                  <a:schemeClr val="accent1">
                    <a:lumMod val="75000"/>
                  </a:schemeClr>
                </a:solidFill>
                <a:effectLst/>
                <a:latin typeface="Arial" panose="020B0604020202020204" pitchFamily="34" charset="0"/>
                <a:ea typeface="Arial" panose="020B0604020202020204" pitchFamily="34" charset="0"/>
              </a:rPr>
              <a:t>La reforma al libro IV. 2 de la movilidad del Código Municipal para el Distrito Metropolitano de Quito, que incluye a los artículos de la Ordenanza 017, permitirá la aplicación de un período de transición previo a la aplicación de los concursos de rutas y frecuencias dispuestos en la normativa, en cuanto se resuelve en sede judicial la demanda de nulidad de los contratos derivados del concurso realizado. </a:t>
            </a:r>
          </a:p>
          <a:p>
            <a:pPr algn="just"/>
            <a:r>
              <a:rPr lang="es-MX" sz="1800" dirty="0">
                <a:solidFill>
                  <a:schemeClr val="accent1">
                    <a:lumMod val="75000"/>
                  </a:schemeClr>
                </a:solidFill>
                <a:effectLst/>
                <a:latin typeface="Arial" panose="020B0604020202020204" pitchFamily="34" charset="0"/>
                <a:ea typeface="Arial" panose="020B0604020202020204" pitchFamily="34" charset="0"/>
              </a:rPr>
              <a:t>Es necesario continuar con la estructuración del plan de rutas en superficie contando para el efecto con modelaciones, y análisis de oferta demanda y cobertura. </a:t>
            </a:r>
          </a:p>
          <a:p>
            <a:pPr algn="just"/>
            <a:r>
              <a:rPr lang="es-MX" sz="1800" dirty="0">
                <a:solidFill>
                  <a:schemeClr val="accent1">
                    <a:lumMod val="75000"/>
                  </a:schemeClr>
                </a:solidFill>
                <a:effectLst/>
                <a:latin typeface="Arial" panose="020B0604020202020204" pitchFamily="34" charset="0"/>
                <a:ea typeface="Arial" panose="020B0604020202020204" pitchFamily="34" charset="0"/>
              </a:rPr>
              <a:t>Para la apertura de operaciones en la Fase 1 del Metro de Quito, se prevé asociar la flota de buses de los subsistemas de transporte que vienen prestando el servicio en la actualidad, y agregar demanda al subsistema Metro.  </a:t>
            </a:r>
          </a:p>
          <a:p>
            <a:pPr algn="just"/>
            <a:r>
              <a:rPr lang="es-MX" sz="1800" dirty="0">
                <a:solidFill>
                  <a:schemeClr val="accent1">
                    <a:lumMod val="75000"/>
                  </a:schemeClr>
                </a:solidFill>
                <a:effectLst/>
                <a:latin typeface="Arial" panose="020B0604020202020204" pitchFamily="34" charset="0"/>
                <a:ea typeface="Arial" panose="020B0604020202020204" pitchFamily="34" charset="0"/>
              </a:rPr>
              <a:t>Los procesos sancionatorios por incumplimiento de parámetros de calidad requieren un alto nivel tecnológico el cual esta Secretaría se encuentra planificando se implemente con la conformación de un integrador tecnológico (SAE) que permita actualmente a esta dependencia y próximamente a la Autoridad Única de Transporte realizar un control basado en la aplicación de soluciones tecnológicas de alto nivel. </a:t>
            </a:r>
          </a:p>
        </p:txBody>
      </p:sp>
      <p:sp>
        <p:nvSpPr>
          <p:cNvPr id="8" name="CuadroTexto 7">
            <a:extLst>
              <a:ext uri="{FF2B5EF4-FFF2-40B4-BE49-F238E27FC236}">
                <a16:creationId xmlns:a16="http://schemas.microsoft.com/office/drawing/2014/main" id="{2DCB4B07-CA04-605D-7284-DB167F982F39}"/>
              </a:ext>
            </a:extLst>
          </p:cNvPr>
          <p:cNvSpPr txBox="1"/>
          <p:nvPr/>
        </p:nvSpPr>
        <p:spPr>
          <a:xfrm>
            <a:off x="838200" y="889781"/>
            <a:ext cx="6096000" cy="584775"/>
          </a:xfrm>
          <a:prstGeom prst="rect">
            <a:avLst/>
          </a:prstGeom>
          <a:noFill/>
        </p:spPr>
        <p:txBody>
          <a:bodyPr wrap="square">
            <a:spAutoFit/>
          </a:bodyPr>
          <a:lstStyle/>
          <a:p>
            <a:r>
              <a:rPr lang="es-EC" sz="3200" b="1" dirty="0">
                <a:solidFill>
                  <a:schemeClr val="accent1">
                    <a:lumMod val="75000"/>
                  </a:schemeClr>
                </a:solidFill>
                <a:latin typeface="Arial" panose="020B0604020202020204" pitchFamily="34" charset="0"/>
                <a:cs typeface="Arial" panose="020B0604020202020204" pitchFamily="34" charset="0"/>
              </a:rPr>
              <a:t>CONCLUSIONES</a:t>
            </a:r>
            <a:endParaRPr lang="es-EC" sz="3200" dirty="0">
              <a:solidFill>
                <a:schemeClr val="accent1">
                  <a:lumMod val="75000"/>
                </a:schemeClr>
              </a:solidFill>
            </a:endParaRPr>
          </a:p>
        </p:txBody>
      </p:sp>
    </p:spTree>
    <p:extLst>
      <p:ext uri="{BB962C8B-B14F-4D97-AF65-F5344CB8AC3E}">
        <p14:creationId xmlns:p14="http://schemas.microsoft.com/office/powerpoint/2010/main" val="28100424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EF379E1F-4110-6BDF-087F-E72696293E01}"/>
              </a:ext>
            </a:extLst>
          </p:cNvPr>
          <p:cNvPicPr>
            <a:picLocks noChangeAspect="1"/>
          </p:cNvPicPr>
          <p:nvPr/>
        </p:nvPicPr>
        <p:blipFill rotWithShape="1">
          <a:blip r:embed="rId2"/>
          <a:srcRect l="5916" t="17111" r="1833" b="13556"/>
          <a:stretch/>
        </p:blipFill>
        <p:spPr>
          <a:xfrm>
            <a:off x="133350" y="63913"/>
            <a:ext cx="11925300" cy="6711382"/>
          </a:xfrm>
          <a:prstGeom prst="rect">
            <a:avLst/>
          </a:prstGeom>
        </p:spPr>
      </p:pic>
      <p:sp>
        <p:nvSpPr>
          <p:cNvPr id="6" name="Marcador de contenido 2">
            <a:extLst>
              <a:ext uri="{FF2B5EF4-FFF2-40B4-BE49-F238E27FC236}">
                <a16:creationId xmlns:a16="http://schemas.microsoft.com/office/drawing/2014/main" id="{2AA51BE1-43F7-4C68-D6C4-20A6329BF075}"/>
              </a:ext>
            </a:extLst>
          </p:cNvPr>
          <p:cNvSpPr>
            <a:spLocks noGrp="1"/>
          </p:cNvSpPr>
          <p:nvPr>
            <p:ph idx="1"/>
          </p:nvPr>
        </p:nvSpPr>
        <p:spPr>
          <a:xfrm>
            <a:off x="838200" y="2275115"/>
            <a:ext cx="10515600" cy="3468914"/>
          </a:xfrm>
        </p:spPr>
        <p:txBody>
          <a:bodyPr>
            <a:normAutofit lnSpcReduction="10000"/>
          </a:bodyPr>
          <a:lstStyle/>
          <a:p>
            <a:pPr algn="just"/>
            <a:r>
              <a:rPr lang="es-MX" sz="2400" dirty="0">
                <a:solidFill>
                  <a:schemeClr val="accent1">
                    <a:lumMod val="75000"/>
                  </a:schemeClr>
                </a:solidFill>
                <a:effectLst/>
                <a:latin typeface="Arial" panose="020B0604020202020204" pitchFamily="34" charset="0"/>
                <a:ea typeface="Arial" panose="020B0604020202020204" pitchFamily="34" charset="0"/>
              </a:rPr>
              <a:t>Continuar con la aplicación del debido proceso y sanciones que correspondan ante el incumplimiento de índices de calidad por parte de los operadores de transporte público convencional., buscando la mejora del servicio para el ciudadano. </a:t>
            </a:r>
          </a:p>
          <a:p>
            <a:pPr algn="just"/>
            <a:r>
              <a:rPr lang="es-MX" sz="2400" dirty="0">
                <a:solidFill>
                  <a:schemeClr val="accent1">
                    <a:lumMod val="75000"/>
                  </a:schemeClr>
                </a:solidFill>
                <a:effectLst/>
                <a:latin typeface="Arial" panose="020B0604020202020204" pitchFamily="34" charset="0"/>
                <a:ea typeface="Arial" panose="020B0604020202020204" pitchFamily="34" charset="0"/>
              </a:rPr>
              <a:t>Publicar de manera constante en la página web institucional el número de procesos sancionatorios levantados por la Secretaría de Movilidad con la finalidad de que esta información sea de acceso y conocimiento público. </a:t>
            </a:r>
          </a:p>
          <a:p>
            <a:pPr algn="just"/>
            <a:r>
              <a:rPr lang="es-MX" sz="2400" dirty="0">
                <a:solidFill>
                  <a:schemeClr val="accent1">
                    <a:lumMod val="75000"/>
                  </a:schemeClr>
                </a:solidFill>
                <a:effectLst/>
                <a:latin typeface="Arial" panose="020B0604020202020204" pitchFamily="34" charset="0"/>
                <a:ea typeface="Arial" panose="020B0604020202020204" pitchFamily="34" charset="0"/>
              </a:rPr>
              <a:t>Socializar y comunicar de manera efectiva y constante a la ciudadanía el plan de funcionamiento en superficie del transporte convencional con la finalidad de generar confianza en el uso del sistema. </a:t>
            </a:r>
          </a:p>
        </p:txBody>
      </p:sp>
      <p:sp>
        <p:nvSpPr>
          <p:cNvPr id="2" name="Título 1">
            <a:extLst>
              <a:ext uri="{FF2B5EF4-FFF2-40B4-BE49-F238E27FC236}">
                <a16:creationId xmlns:a16="http://schemas.microsoft.com/office/drawing/2014/main" id="{F5B4485C-BDC9-40AD-D356-42C9092F2D9C}"/>
              </a:ext>
            </a:extLst>
          </p:cNvPr>
          <p:cNvSpPr>
            <a:spLocks noGrp="1"/>
          </p:cNvSpPr>
          <p:nvPr>
            <p:ph type="title"/>
          </p:nvPr>
        </p:nvSpPr>
        <p:spPr>
          <a:xfrm>
            <a:off x="659493" y="894571"/>
            <a:ext cx="9645650" cy="1108400"/>
          </a:xfrm>
        </p:spPr>
        <p:txBody>
          <a:bodyPr>
            <a:normAutofit/>
          </a:bodyPr>
          <a:lstStyle/>
          <a:p>
            <a:pPr algn="just"/>
            <a:r>
              <a:rPr lang="es-EC" sz="3200" b="1" dirty="0">
                <a:solidFill>
                  <a:schemeClr val="accent1">
                    <a:lumMod val="75000"/>
                  </a:schemeClr>
                </a:solidFill>
                <a:latin typeface="Arial" panose="020B0604020202020204" pitchFamily="34" charset="0"/>
                <a:cs typeface="Arial" panose="020B0604020202020204" pitchFamily="34" charset="0"/>
              </a:rPr>
              <a:t>RECOMENDACIONES </a:t>
            </a:r>
          </a:p>
        </p:txBody>
      </p:sp>
    </p:spTree>
    <p:extLst>
      <p:ext uri="{BB962C8B-B14F-4D97-AF65-F5344CB8AC3E}">
        <p14:creationId xmlns:p14="http://schemas.microsoft.com/office/powerpoint/2010/main" val="25970153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0FC6833C-FC8A-31B2-503B-5F61408CDABC}"/>
              </a:ext>
            </a:extLst>
          </p:cNvPr>
          <p:cNvPicPr>
            <a:picLocks noChangeAspect="1"/>
          </p:cNvPicPr>
          <p:nvPr/>
        </p:nvPicPr>
        <p:blipFill rotWithShape="1">
          <a:blip r:embed="rId2"/>
          <a:srcRect l="5625" t="31944" r="2499" b="34722"/>
          <a:stretch/>
        </p:blipFill>
        <p:spPr>
          <a:xfrm>
            <a:off x="1370409" y="2675870"/>
            <a:ext cx="9451181" cy="2571750"/>
          </a:xfrm>
          <a:prstGeom prst="rect">
            <a:avLst/>
          </a:prstGeom>
        </p:spPr>
      </p:pic>
      <p:sp>
        <p:nvSpPr>
          <p:cNvPr id="2" name="CuadroTexto 1">
            <a:extLst>
              <a:ext uri="{FF2B5EF4-FFF2-40B4-BE49-F238E27FC236}">
                <a16:creationId xmlns:a16="http://schemas.microsoft.com/office/drawing/2014/main" id="{593A7BD1-92B6-81D7-CD23-A49AD1D12CBC}"/>
              </a:ext>
            </a:extLst>
          </p:cNvPr>
          <p:cNvSpPr txBox="1"/>
          <p:nvPr/>
        </p:nvSpPr>
        <p:spPr>
          <a:xfrm>
            <a:off x="4784033" y="1619905"/>
            <a:ext cx="2809461" cy="769441"/>
          </a:xfrm>
          <a:prstGeom prst="rect">
            <a:avLst/>
          </a:prstGeom>
          <a:noFill/>
        </p:spPr>
        <p:txBody>
          <a:bodyPr wrap="square" rtlCol="0">
            <a:spAutoFit/>
          </a:bodyPr>
          <a:lstStyle/>
          <a:p>
            <a:r>
              <a:rPr lang="es-EC" sz="4400" b="1" dirty="0">
                <a:solidFill>
                  <a:schemeClr val="accent1">
                    <a:lumMod val="75000"/>
                  </a:schemeClr>
                </a:solidFill>
              </a:rPr>
              <a:t>GRACIAS!</a:t>
            </a:r>
          </a:p>
        </p:txBody>
      </p:sp>
    </p:spTree>
    <p:extLst>
      <p:ext uri="{BB962C8B-B14F-4D97-AF65-F5344CB8AC3E}">
        <p14:creationId xmlns:p14="http://schemas.microsoft.com/office/powerpoint/2010/main" val="10886200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EF379E1F-4110-6BDF-087F-E72696293E01}"/>
              </a:ext>
            </a:extLst>
          </p:cNvPr>
          <p:cNvPicPr>
            <a:picLocks noChangeAspect="1"/>
          </p:cNvPicPr>
          <p:nvPr/>
        </p:nvPicPr>
        <p:blipFill rotWithShape="1">
          <a:blip r:embed="rId2"/>
          <a:srcRect l="5916" t="17111" r="1833" b="13556"/>
          <a:stretch/>
        </p:blipFill>
        <p:spPr>
          <a:xfrm>
            <a:off x="133350" y="50660"/>
            <a:ext cx="11925300" cy="6711382"/>
          </a:xfrm>
          <a:prstGeom prst="rect">
            <a:avLst/>
          </a:prstGeom>
        </p:spPr>
      </p:pic>
      <p:sp>
        <p:nvSpPr>
          <p:cNvPr id="6" name="Marcador de contenido 2">
            <a:extLst>
              <a:ext uri="{FF2B5EF4-FFF2-40B4-BE49-F238E27FC236}">
                <a16:creationId xmlns:a16="http://schemas.microsoft.com/office/drawing/2014/main" id="{2AA51BE1-43F7-4C68-D6C4-20A6329BF075}"/>
              </a:ext>
            </a:extLst>
          </p:cNvPr>
          <p:cNvSpPr>
            <a:spLocks noGrp="1"/>
          </p:cNvSpPr>
          <p:nvPr>
            <p:ph idx="1"/>
          </p:nvPr>
        </p:nvSpPr>
        <p:spPr>
          <a:xfrm>
            <a:off x="877956" y="1315397"/>
            <a:ext cx="10515600" cy="5203062"/>
          </a:xfrm>
        </p:spPr>
        <p:txBody>
          <a:bodyPr>
            <a:normAutofit/>
          </a:bodyPr>
          <a:lstStyle/>
          <a:p>
            <a:pPr algn="just">
              <a:buFont typeface="Wingdings" panose="05000000000000000000" pitchFamily="2" charset="2"/>
              <a:buChar char="ü"/>
            </a:pPr>
            <a:r>
              <a:rPr lang="es-MX" sz="1600" b="1" dirty="0">
                <a:solidFill>
                  <a:schemeClr val="accent1">
                    <a:lumMod val="75000"/>
                  </a:schemeClr>
                </a:solidFill>
                <a:latin typeface="Arial" panose="020B0604020202020204" pitchFamily="34" charset="0"/>
                <a:cs typeface="Arial" panose="020B0604020202020204" pitchFamily="34" charset="0"/>
              </a:rPr>
              <a:t>Oficio No. 19207 de 22 de junio de 2022:  Informe de Control Legal Caso No. 384232 (Concurso Público para la Asignación de Rutas DMQ según Ordenanza Metropolitana No. 017-2020)</a:t>
            </a:r>
          </a:p>
          <a:p>
            <a:pPr algn="just">
              <a:buFont typeface="Wingdings" panose="05000000000000000000" pitchFamily="2" charset="2"/>
              <a:buChar char="ü"/>
            </a:pPr>
            <a:r>
              <a:rPr lang="es-MX" sz="1600" dirty="0">
                <a:solidFill>
                  <a:schemeClr val="accent1">
                    <a:lumMod val="75000"/>
                  </a:schemeClr>
                </a:solidFill>
                <a:latin typeface="Arial" panose="020B0604020202020204" pitchFamily="34" charset="0"/>
                <a:cs typeface="Arial" panose="020B0604020202020204" pitchFamily="34" charset="0"/>
              </a:rPr>
              <a:t>Oficio No. SM-2022-1372-O de 29 de junio de 2022: Convocatoria para la socialización del Informe de Control Legal Caso No. 384232.</a:t>
            </a:r>
          </a:p>
          <a:p>
            <a:pPr algn="just">
              <a:buFont typeface="Wingdings" panose="05000000000000000000" pitchFamily="2" charset="2"/>
              <a:buChar char="ü"/>
            </a:pPr>
            <a:r>
              <a:rPr lang="es-MX" sz="1600" dirty="0">
                <a:solidFill>
                  <a:schemeClr val="accent1">
                    <a:lumMod val="75000"/>
                  </a:schemeClr>
                </a:solidFill>
                <a:latin typeface="Arial" panose="020B0604020202020204" pitchFamily="34" charset="0"/>
                <a:cs typeface="Arial" panose="020B0604020202020204" pitchFamily="34" charset="0"/>
              </a:rPr>
              <a:t>Circular No. GADDMQ-AM-2022-0008-CI de 06 de julio de 2022: Disposición del señor Alcalde del Distrito Metropolitano de Quito, respecto al cumplimiento obligatorio de las recomendaciones contenidas en el Informe de Control Legal Caso No. 384232.</a:t>
            </a:r>
          </a:p>
          <a:p>
            <a:pPr algn="just">
              <a:buFont typeface="Wingdings" panose="05000000000000000000" pitchFamily="2" charset="2"/>
              <a:buChar char="ü"/>
            </a:pPr>
            <a:r>
              <a:rPr lang="es-MX" sz="1600" b="1" dirty="0">
                <a:solidFill>
                  <a:schemeClr val="accent1">
                    <a:lumMod val="75000"/>
                  </a:schemeClr>
                </a:solidFill>
                <a:latin typeface="Arial" panose="020B0604020202020204" pitchFamily="34" charset="0"/>
                <a:cs typeface="Arial" panose="020B0604020202020204" pitchFamily="34" charset="0"/>
              </a:rPr>
              <a:t>Oficio No. SM-2022-1531-O de 18 de julio de 2022: Solicitud de propuestas para el Plan de Contingencia de Operación en Superficie, previo a la operación del Metro de Quito.</a:t>
            </a:r>
          </a:p>
          <a:p>
            <a:pPr algn="just">
              <a:buFont typeface="Wingdings" panose="05000000000000000000" pitchFamily="2" charset="2"/>
              <a:buChar char="ü"/>
            </a:pPr>
            <a:r>
              <a:rPr lang="es-MX" sz="1600" b="1" dirty="0">
                <a:solidFill>
                  <a:schemeClr val="accent1">
                    <a:lumMod val="75000"/>
                  </a:schemeClr>
                </a:solidFill>
                <a:latin typeface="Arial" panose="020B0604020202020204" pitchFamily="34" charset="0"/>
                <a:cs typeface="Arial" panose="020B0604020202020204" pitchFamily="34" charset="0"/>
              </a:rPr>
              <a:t>Oficios No. SM-2022-1647-O al SM-2022-11715-O de 29 de julio de 2022: Notificaciones con la convocatoria a las mesas de socialización ejecutadas desde el 01 hasta el 03 de agosto.   </a:t>
            </a:r>
          </a:p>
          <a:p>
            <a:pPr algn="just">
              <a:buFont typeface="Wingdings" panose="05000000000000000000" pitchFamily="2" charset="2"/>
              <a:buChar char="ü"/>
            </a:pPr>
            <a:r>
              <a:rPr lang="es-MX" sz="1600" dirty="0">
                <a:solidFill>
                  <a:schemeClr val="accent1">
                    <a:lumMod val="75000"/>
                  </a:schemeClr>
                </a:solidFill>
                <a:latin typeface="Arial" panose="020B0604020202020204" pitchFamily="34" charset="0"/>
                <a:cs typeface="Arial" panose="020B0604020202020204" pitchFamily="34" charset="0"/>
              </a:rPr>
              <a:t>Oficio No. SM-2022-1770-O de 04 de agosto de 2022: Comunicación de los parámetros en los que deben enmarcarse las propuestas para el plan de operación en superficie de las rutas de transporte público y fecha de recepción de propuestas (15 de agosto de 2022). </a:t>
            </a:r>
          </a:p>
          <a:p>
            <a:pPr algn="just">
              <a:buFont typeface="Wingdings" panose="05000000000000000000" pitchFamily="2" charset="2"/>
              <a:buChar char="ü"/>
            </a:pPr>
            <a:r>
              <a:rPr lang="es-MX" sz="1600" b="1" dirty="0">
                <a:solidFill>
                  <a:schemeClr val="accent1">
                    <a:lumMod val="75000"/>
                  </a:schemeClr>
                </a:solidFill>
                <a:latin typeface="Arial" panose="020B0604020202020204" pitchFamily="34" charset="0"/>
                <a:cs typeface="Arial" panose="020B0604020202020204" pitchFamily="34" charset="0"/>
              </a:rPr>
              <a:t>Presentación de iniciativa legislativa: Actualmente en trámite reglamentario en la Comisión de Movilidad, a fin de generar un período de transición para estructurar la operación en superficie, mientras se define el tema judicial de la demanda de los contratos derivados del concurso de rutas; decisión adoptada en cumplimiento de la recomendación del Sub Procurador General del Estado.</a:t>
            </a:r>
          </a:p>
        </p:txBody>
      </p:sp>
      <p:sp>
        <p:nvSpPr>
          <p:cNvPr id="7" name="Título 1">
            <a:extLst>
              <a:ext uri="{FF2B5EF4-FFF2-40B4-BE49-F238E27FC236}">
                <a16:creationId xmlns:a16="http://schemas.microsoft.com/office/drawing/2014/main" id="{BA26AA35-C332-C11B-A380-A50356186DAA}"/>
              </a:ext>
            </a:extLst>
          </p:cNvPr>
          <p:cNvSpPr>
            <a:spLocks noGrp="1"/>
          </p:cNvSpPr>
          <p:nvPr>
            <p:ph type="title"/>
          </p:nvPr>
        </p:nvSpPr>
        <p:spPr>
          <a:xfrm>
            <a:off x="1190625" y="543988"/>
            <a:ext cx="10515600" cy="970189"/>
          </a:xfrm>
        </p:spPr>
        <p:txBody>
          <a:bodyPr/>
          <a:lstStyle/>
          <a:p>
            <a:r>
              <a:rPr lang="es-EC" b="1" dirty="0">
                <a:solidFill>
                  <a:schemeClr val="accent1">
                    <a:lumMod val="75000"/>
                  </a:schemeClr>
                </a:solidFill>
                <a:latin typeface="Arial" panose="020B0604020202020204" pitchFamily="34" charset="0"/>
                <a:cs typeface="Arial" panose="020B0604020202020204" pitchFamily="34" charset="0"/>
              </a:rPr>
              <a:t>ANTECEDENTES</a:t>
            </a:r>
          </a:p>
        </p:txBody>
      </p:sp>
    </p:spTree>
    <p:extLst>
      <p:ext uri="{BB962C8B-B14F-4D97-AF65-F5344CB8AC3E}">
        <p14:creationId xmlns:p14="http://schemas.microsoft.com/office/powerpoint/2010/main" val="12095674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EF379E1F-4110-6BDF-087F-E72696293E01}"/>
              </a:ext>
            </a:extLst>
          </p:cNvPr>
          <p:cNvPicPr>
            <a:picLocks noChangeAspect="1"/>
          </p:cNvPicPr>
          <p:nvPr/>
        </p:nvPicPr>
        <p:blipFill rotWithShape="1">
          <a:blip r:embed="rId2"/>
          <a:srcRect l="5916" t="17111" r="1833" b="13556"/>
          <a:stretch/>
        </p:blipFill>
        <p:spPr>
          <a:xfrm>
            <a:off x="133350" y="63913"/>
            <a:ext cx="11925300" cy="6711382"/>
          </a:xfrm>
          <a:prstGeom prst="rect">
            <a:avLst/>
          </a:prstGeom>
        </p:spPr>
      </p:pic>
      <p:sp>
        <p:nvSpPr>
          <p:cNvPr id="6" name="Marcador de contenido 2">
            <a:extLst>
              <a:ext uri="{FF2B5EF4-FFF2-40B4-BE49-F238E27FC236}">
                <a16:creationId xmlns:a16="http://schemas.microsoft.com/office/drawing/2014/main" id="{2AA51BE1-43F7-4C68-D6C4-20A6329BF075}"/>
              </a:ext>
            </a:extLst>
          </p:cNvPr>
          <p:cNvSpPr>
            <a:spLocks noGrp="1"/>
          </p:cNvSpPr>
          <p:nvPr>
            <p:ph idx="1"/>
          </p:nvPr>
        </p:nvSpPr>
        <p:spPr>
          <a:xfrm>
            <a:off x="838199" y="5118100"/>
            <a:ext cx="10515600" cy="1041084"/>
          </a:xfrm>
        </p:spPr>
        <p:txBody>
          <a:bodyPr>
            <a:normAutofit/>
          </a:bodyPr>
          <a:lstStyle/>
          <a:p>
            <a:pPr algn="just"/>
            <a:r>
              <a:rPr lang="es-MX" dirty="0">
                <a:solidFill>
                  <a:schemeClr val="accent1">
                    <a:lumMod val="75000"/>
                  </a:schemeClr>
                </a:solidFill>
              </a:rPr>
              <a:t>66 operadoras de transporte público (incluyendo la EPMTPQ). </a:t>
            </a:r>
          </a:p>
          <a:p>
            <a:pPr algn="just"/>
            <a:r>
              <a:rPr lang="es-MX" dirty="0">
                <a:solidFill>
                  <a:schemeClr val="accent1">
                    <a:lumMod val="75000"/>
                  </a:schemeClr>
                </a:solidFill>
              </a:rPr>
              <a:t>248 rutas de transporte público </a:t>
            </a:r>
          </a:p>
        </p:txBody>
      </p:sp>
      <p:sp>
        <p:nvSpPr>
          <p:cNvPr id="7" name="Título 1">
            <a:extLst>
              <a:ext uri="{FF2B5EF4-FFF2-40B4-BE49-F238E27FC236}">
                <a16:creationId xmlns:a16="http://schemas.microsoft.com/office/drawing/2014/main" id="{BA26AA35-C332-C11B-A380-A50356186DAA}"/>
              </a:ext>
            </a:extLst>
          </p:cNvPr>
          <p:cNvSpPr>
            <a:spLocks noGrp="1"/>
          </p:cNvSpPr>
          <p:nvPr>
            <p:ph type="title"/>
          </p:nvPr>
        </p:nvSpPr>
        <p:spPr>
          <a:xfrm>
            <a:off x="2928937" y="0"/>
            <a:ext cx="6109252" cy="1325563"/>
          </a:xfrm>
        </p:spPr>
        <p:txBody>
          <a:bodyPr/>
          <a:lstStyle/>
          <a:p>
            <a:r>
              <a:rPr lang="es-EC" b="1" dirty="0">
                <a:solidFill>
                  <a:schemeClr val="accent1">
                    <a:lumMod val="75000"/>
                  </a:schemeClr>
                </a:solidFill>
                <a:latin typeface="Arial" panose="020B0604020202020204" pitchFamily="34" charset="0"/>
                <a:cs typeface="Arial" panose="020B0604020202020204" pitchFamily="34" charset="0"/>
              </a:rPr>
              <a:t>SITUACIÓN ACTUAL: </a:t>
            </a:r>
          </a:p>
        </p:txBody>
      </p:sp>
      <p:pic>
        <p:nvPicPr>
          <p:cNvPr id="3" name="Imagen 2">
            <a:extLst>
              <a:ext uri="{FF2B5EF4-FFF2-40B4-BE49-F238E27FC236}">
                <a16:creationId xmlns:a16="http://schemas.microsoft.com/office/drawing/2014/main" id="{9829C0A1-A8B6-4708-301D-329753EF265E}"/>
              </a:ext>
            </a:extLst>
          </p:cNvPr>
          <p:cNvPicPr>
            <a:picLocks noChangeAspect="1"/>
          </p:cNvPicPr>
          <p:nvPr/>
        </p:nvPicPr>
        <p:blipFill rotWithShape="1">
          <a:blip r:embed="rId3"/>
          <a:srcRect l="16249" t="33334" r="10209" b="13333"/>
          <a:stretch/>
        </p:blipFill>
        <p:spPr>
          <a:xfrm>
            <a:off x="2928937" y="1406209"/>
            <a:ext cx="6334125" cy="3445190"/>
          </a:xfrm>
          <a:prstGeom prst="rect">
            <a:avLst/>
          </a:prstGeom>
        </p:spPr>
      </p:pic>
    </p:spTree>
    <p:extLst>
      <p:ext uri="{BB962C8B-B14F-4D97-AF65-F5344CB8AC3E}">
        <p14:creationId xmlns:p14="http://schemas.microsoft.com/office/powerpoint/2010/main" val="30200688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EF379E1F-4110-6BDF-087F-E72696293E01}"/>
              </a:ext>
            </a:extLst>
          </p:cNvPr>
          <p:cNvPicPr>
            <a:picLocks noChangeAspect="1"/>
          </p:cNvPicPr>
          <p:nvPr/>
        </p:nvPicPr>
        <p:blipFill rotWithShape="1">
          <a:blip r:embed="rId2"/>
          <a:srcRect l="5916" t="17111" r="1833" b="13556"/>
          <a:stretch/>
        </p:blipFill>
        <p:spPr>
          <a:xfrm>
            <a:off x="133350" y="50661"/>
            <a:ext cx="11925300" cy="6711382"/>
          </a:xfrm>
          <a:prstGeom prst="rect">
            <a:avLst/>
          </a:prstGeom>
        </p:spPr>
      </p:pic>
      <p:pic>
        <p:nvPicPr>
          <p:cNvPr id="11" name="Picture 921">
            <a:extLst>
              <a:ext uri="{FF2B5EF4-FFF2-40B4-BE49-F238E27FC236}">
                <a16:creationId xmlns:a16="http://schemas.microsoft.com/office/drawing/2014/main" id="{FD707213-FD8F-7D41-8175-A93F5C9DB98C}"/>
              </a:ext>
            </a:extLst>
          </p:cNvPr>
          <p:cNvPicPr/>
          <p:nvPr/>
        </p:nvPicPr>
        <p:blipFill>
          <a:blip r:embed="rId3"/>
          <a:stretch>
            <a:fillRect/>
          </a:stretch>
        </p:blipFill>
        <p:spPr>
          <a:xfrm>
            <a:off x="876300" y="790704"/>
            <a:ext cx="10439400" cy="5257800"/>
          </a:xfrm>
          <a:prstGeom prst="rect">
            <a:avLst/>
          </a:prstGeom>
        </p:spPr>
      </p:pic>
      <p:sp>
        <p:nvSpPr>
          <p:cNvPr id="2" name="CuadroTexto 1">
            <a:extLst>
              <a:ext uri="{FF2B5EF4-FFF2-40B4-BE49-F238E27FC236}">
                <a16:creationId xmlns:a16="http://schemas.microsoft.com/office/drawing/2014/main" id="{D4678A06-A0B4-4506-2AEF-841D8FA536FC}"/>
              </a:ext>
            </a:extLst>
          </p:cNvPr>
          <p:cNvSpPr txBox="1"/>
          <p:nvPr/>
        </p:nvSpPr>
        <p:spPr>
          <a:xfrm>
            <a:off x="4876800" y="236017"/>
            <a:ext cx="2822713" cy="369332"/>
          </a:xfrm>
          <a:prstGeom prst="rect">
            <a:avLst/>
          </a:prstGeom>
          <a:noFill/>
        </p:spPr>
        <p:txBody>
          <a:bodyPr wrap="square" rtlCol="0">
            <a:spAutoFit/>
          </a:bodyPr>
          <a:lstStyle/>
          <a:p>
            <a:r>
              <a:rPr lang="es-EC" b="1" dirty="0">
                <a:solidFill>
                  <a:schemeClr val="accent1">
                    <a:lumMod val="75000"/>
                  </a:schemeClr>
                </a:solidFill>
              </a:rPr>
              <a:t>SECTORIZACIÓN DEL DMQ</a:t>
            </a:r>
          </a:p>
        </p:txBody>
      </p:sp>
    </p:spTree>
    <p:extLst>
      <p:ext uri="{BB962C8B-B14F-4D97-AF65-F5344CB8AC3E}">
        <p14:creationId xmlns:p14="http://schemas.microsoft.com/office/powerpoint/2010/main" val="16720945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EF379E1F-4110-6BDF-087F-E72696293E01}"/>
              </a:ext>
            </a:extLst>
          </p:cNvPr>
          <p:cNvPicPr>
            <a:picLocks noChangeAspect="1"/>
          </p:cNvPicPr>
          <p:nvPr/>
        </p:nvPicPr>
        <p:blipFill rotWithShape="1">
          <a:blip r:embed="rId2"/>
          <a:srcRect l="5916" t="17111" r="1833" b="13556"/>
          <a:stretch/>
        </p:blipFill>
        <p:spPr>
          <a:xfrm>
            <a:off x="133350" y="63913"/>
            <a:ext cx="11925300" cy="6711382"/>
          </a:xfrm>
          <a:prstGeom prst="rect">
            <a:avLst/>
          </a:prstGeom>
        </p:spPr>
      </p:pic>
      <p:sp>
        <p:nvSpPr>
          <p:cNvPr id="6" name="Marcador de contenido 2">
            <a:extLst>
              <a:ext uri="{FF2B5EF4-FFF2-40B4-BE49-F238E27FC236}">
                <a16:creationId xmlns:a16="http://schemas.microsoft.com/office/drawing/2014/main" id="{2AA51BE1-43F7-4C68-D6C4-20A6329BF075}"/>
              </a:ext>
            </a:extLst>
          </p:cNvPr>
          <p:cNvSpPr>
            <a:spLocks noGrp="1"/>
          </p:cNvSpPr>
          <p:nvPr>
            <p:ph idx="1"/>
          </p:nvPr>
        </p:nvSpPr>
        <p:spPr>
          <a:xfrm>
            <a:off x="838200" y="856343"/>
            <a:ext cx="10515600" cy="5225143"/>
          </a:xfrm>
        </p:spPr>
        <p:txBody>
          <a:bodyPr>
            <a:normAutofit/>
          </a:bodyPr>
          <a:lstStyle/>
          <a:p>
            <a:pPr algn="just"/>
            <a:r>
              <a:rPr lang="es-MX" sz="2400" dirty="0">
                <a:solidFill>
                  <a:schemeClr val="accent1">
                    <a:lumMod val="75000"/>
                  </a:schemeClr>
                </a:solidFill>
                <a:latin typeface="Arial" panose="020B0604020202020204" pitchFamily="34" charset="0"/>
                <a:cs typeface="Arial" panose="020B0604020202020204" pitchFamily="34" charset="0"/>
              </a:rPr>
              <a:t>La operación de las rutas de transporte público corresponde a la siguiente distribución: </a:t>
            </a:r>
          </a:p>
          <a:p>
            <a:pPr marL="0" indent="0" algn="just">
              <a:buNone/>
            </a:pPr>
            <a:endParaRPr lang="es-MX" dirty="0">
              <a:solidFill>
                <a:schemeClr val="accent1">
                  <a:lumMod val="75000"/>
                </a:schemeClr>
              </a:solidFill>
              <a:latin typeface="Arial" panose="020B0604020202020204" pitchFamily="34" charset="0"/>
              <a:cs typeface="Arial" panose="020B0604020202020204" pitchFamily="34" charset="0"/>
            </a:endParaRPr>
          </a:p>
          <a:p>
            <a:pPr lvl="1" algn="just"/>
            <a:r>
              <a:rPr lang="es-MX" dirty="0">
                <a:solidFill>
                  <a:schemeClr val="accent1">
                    <a:lumMod val="75000"/>
                  </a:schemeClr>
                </a:solidFill>
                <a:latin typeface="Arial" panose="020B0604020202020204" pitchFamily="34" charset="0"/>
                <a:cs typeface="Arial" panose="020B0604020202020204" pitchFamily="34" charset="0"/>
              </a:rPr>
              <a:t>Intracantonales Urbanas – 99 Rutas  </a:t>
            </a:r>
          </a:p>
          <a:p>
            <a:pPr lvl="1" algn="just"/>
            <a:r>
              <a:rPr lang="es-MX" dirty="0">
                <a:solidFill>
                  <a:schemeClr val="accent1">
                    <a:lumMod val="75000"/>
                  </a:schemeClr>
                </a:solidFill>
                <a:latin typeface="Arial" panose="020B0604020202020204" pitchFamily="34" charset="0"/>
                <a:cs typeface="Arial" panose="020B0604020202020204" pitchFamily="34" charset="0"/>
              </a:rPr>
              <a:t>Intracantonales Combinadas y Rurales – 60 rutas   </a:t>
            </a:r>
          </a:p>
          <a:p>
            <a:pPr lvl="1" algn="just"/>
            <a:r>
              <a:rPr lang="es-MX" dirty="0">
                <a:solidFill>
                  <a:schemeClr val="accent1">
                    <a:lumMod val="75000"/>
                  </a:schemeClr>
                </a:solidFill>
                <a:latin typeface="Arial" panose="020B0604020202020204" pitchFamily="34" charset="0"/>
                <a:cs typeface="Arial" panose="020B0604020202020204" pitchFamily="34" charset="0"/>
              </a:rPr>
              <a:t>Alimentadoras y “Ramales” del Corredor Sur Occidental – 23 rutas </a:t>
            </a:r>
          </a:p>
          <a:p>
            <a:pPr lvl="1" algn="just"/>
            <a:r>
              <a:rPr lang="es-MX" dirty="0">
                <a:solidFill>
                  <a:schemeClr val="accent1">
                    <a:lumMod val="75000"/>
                  </a:schemeClr>
                </a:solidFill>
                <a:latin typeface="Arial" panose="020B0604020202020204" pitchFamily="34" charset="0"/>
                <a:cs typeface="Arial" panose="020B0604020202020204" pitchFamily="34" charset="0"/>
              </a:rPr>
              <a:t>Alimentadoras de la EPMTPQ – 60 rutas  </a:t>
            </a:r>
          </a:p>
          <a:p>
            <a:pPr lvl="1" algn="just"/>
            <a:r>
              <a:rPr lang="es-MX" dirty="0">
                <a:solidFill>
                  <a:schemeClr val="accent1">
                    <a:lumMod val="75000"/>
                  </a:schemeClr>
                </a:solidFill>
                <a:latin typeface="Arial" panose="020B0604020202020204" pitchFamily="34" charset="0"/>
                <a:cs typeface="Arial" panose="020B0604020202020204" pitchFamily="34" charset="0"/>
              </a:rPr>
              <a:t>Alimentadoras del Corredor Central Norte – 60 rutas </a:t>
            </a:r>
          </a:p>
          <a:p>
            <a:pPr algn="just"/>
            <a:endParaRPr lang="es-MX" b="1" dirty="0">
              <a:solidFill>
                <a:schemeClr val="accent1">
                  <a:lumMod val="75000"/>
                </a:schemeClr>
              </a:solidFill>
              <a:latin typeface="Arial" panose="020B0604020202020204" pitchFamily="34" charset="0"/>
              <a:cs typeface="Arial" panose="020B0604020202020204" pitchFamily="34" charset="0"/>
            </a:endParaRPr>
          </a:p>
          <a:p>
            <a:pPr algn="just"/>
            <a:r>
              <a:rPr lang="es-MX" sz="2400" b="1" dirty="0">
                <a:solidFill>
                  <a:schemeClr val="accent1">
                    <a:lumMod val="75000"/>
                  </a:schemeClr>
                </a:solidFill>
                <a:latin typeface="Arial" panose="020B0604020202020204" pitchFamily="34" charset="0"/>
                <a:cs typeface="Arial" panose="020B0604020202020204" pitchFamily="34" charset="0"/>
              </a:rPr>
              <a:t>“MetrobúsQ”: </a:t>
            </a:r>
            <a:r>
              <a:rPr lang="es-MX" sz="2400" dirty="0">
                <a:solidFill>
                  <a:schemeClr val="accent1">
                    <a:lumMod val="75000"/>
                  </a:schemeClr>
                </a:solidFill>
                <a:latin typeface="Arial" panose="020B0604020202020204" pitchFamily="34" charset="0"/>
                <a:cs typeface="Arial" panose="020B0604020202020204" pitchFamily="34" charset="0"/>
              </a:rPr>
              <a:t>Conformado por varias troncales que prestan el servicio con buses tipo, Articulados y biarticulados, sumando una flota total de 446 unidades</a:t>
            </a:r>
            <a:endParaRPr lang="es-MX" sz="2400" dirty="0">
              <a:solidFill>
                <a:schemeClr val="accent1">
                  <a:lumMod val="75000"/>
                </a:schemeClr>
              </a:solidFill>
            </a:endParaRPr>
          </a:p>
        </p:txBody>
      </p:sp>
    </p:spTree>
    <p:extLst>
      <p:ext uri="{BB962C8B-B14F-4D97-AF65-F5344CB8AC3E}">
        <p14:creationId xmlns:p14="http://schemas.microsoft.com/office/powerpoint/2010/main" val="37678354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EF379E1F-4110-6BDF-087F-E72696293E01}"/>
              </a:ext>
            </a:extLst>
          </p:cNvPr>
          <p:cNvPicPr>
            <a:picLocks noChangeAspect="1"/>
          </p:cNvPicPr>
          <p:nvPr/>
        </p:nvPicPr>
        <p:blipFill rotWithShape="1">
          <a:blip r:embed="rId2"/>
          <a:srcRect l="5916" t="17111" r="1833" b="13556"/>
          <a:stretch/>
        </p:blipFill>
        <p:spPr>
          <a:xfrm>
            <a:off x="133350" y="63913"/>
            <a:ext cx="11925300" cy="6711382"/>
          </a:xfrm>
          <a:prstGeom prst="rect">
            <a:avLst/>
          </a:prstGeom>
        </p:spPr>
      </p:pic>
      <p:pic>
        <p:nvPicPr>
          <p:cNvPr id="2" name="Picture 923">
            <a:extLst>
              <a:ext uri="{FF2B5EF4-FFF2-40B4-BE49-F238E27FC236}">
                <a16:creationId xmlns:a16="http://schemas.microsoft.com/office/drawing/2014/main" id="{1AB38903-5E2A-150A-A47E-7DAE10396A37}"/>
              </a:ext>
            </a:extLst>
          </p:cNvPr>
          <p:cNvPicPr/>
          <p:nvPr/>
        </p:nvPicPr>
        <p:blipFill>
          <a:blip r:embed="rId3"/>
          <a:stretch>
            <a:fillRect/>
          </a:stretch>
        </p:blipFill>
        <p:spPr>
          <a:xfrm>
            <a:off x="333828" y="828804"/>
            <a:ext cx="11524343" cy="5181600"/>
          </a:xfrm>
          <a:prstGeom prst="rect">
            <a:avLst/>
          </a:prstGeom>
        </p:spPr>
      </p:pic>
      <p:sp>
        <p:nvSpPr>
          <p:cNvPr id="4" name="CuadroTexto 3">
            <a:extLst>
              <a:ext uri="{FF2B5EF4-FFF2-40B4-BE49-F238E27FC236}">
                <a16:creationId xmlns:a16="http://schemas.microsoft.com/office/drawing/2014/main" id="{CA733AC3-770F-36C4-87E5-572CF1FD3C1D}"/>
              </a:ext>
            </a:extLst>
          </p:cNvPr>
          <p:cNvSpPr txBox="1"/>
          <p:nvPr/>
        </p:nvSpPr>
        <p:spPr>
          <a:xfrm flipH="1">
            <a:off x="4021369" y="298099"/>
            <a:ext cx="5188891" cy="369332"/>
          </a:xfrm>
          <a:prstGeom prst="rect">
            <a:avLst/>
          </a:prstGeom>
          <a:noFill/>
        </p:spPr>
        <p:txBody>
          <a:bodyPr wrap="square" rtlCol="0">
            <a:spAutoFit/>
          </a:bodyPr>
          <a:lstStyle/>
          <a:p>
            <a:r>
              <a:rPr lang="es-EC" b="1" dirty="0">
                <a:solidFill>
                  <a:schemeClr val="accent1">
                    <a:lumMod val="75000"/>
                  </a:schemeClr>
                </a:solidFill>
              </a:rPr>
              <a:t>DISTRIBUCIÓN DE CORREDORES Y BRT EN EL DMQ</a:t>
            </a:r>
          </a:p>
        </p:txBody>
      </p:sp>
    </p:spTree>
    <p:extLst>
      <p:ext uri="{BB962C8B-B14F-4D97-AF65-F5344CB8AC3E}">
        <p14:creationId xmlns:p14="http://schemas.microsoft.com/office/powerpoint/2010/main" val="27776695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EF379E1F-4110-6BDF-087F-E72696293E01}"/>
              </a:ext>
            </a:extLst>
          </p:cNvPr>
          <p:cNvPicPr>
            <a:picLocks noChangeAspect="1"/>
          </p:cNvPicPr>
          <p:nvPr/>
        </p:nvPicPr>
        <p:blipFill rotWithShape="1">
          <a:blip r:embed="rId2"/>
          <a:srcRect l="5916" t="17111" r="1833" b="13556"/>
          <a:stretch/>
        </p:blipFill>
        <p:spPr>
          <a:xfrm>
            <a:off x="133350" y="63913"/>
            <a:ext cx="11925300" cy="6711382"/>
          </a:xfrm>
          <a:prstGeom prst="rect">
            <a:avLst/>
          </a:prstGeom>
        </p:spPr>
      </p:pic>
      <p:sp>
        <p:nvSpPr>
          <p:cNvPr id="6" name="Marcador de contenido 2">
            <a:extLst>
              <a:ext uri="{FF2B5EF4-FFF2-40B4-BE49-F238E27FC236}">
                <a16:creationId xmlns:a16="http://schemas.microsoft.com/office/drawing/2014/main" id="{2AA51BE1-43F7-4C68-D6C4-20A6329BF075}"/>
              </a:ext>
            </a:extLst>
          </p:cNvPr>
          <p:cNvSpPr>
            <a:spLocks noGrp="1"/>
          </p:cNvSpPr>
          <p:nvPr>
            <p:ph idx="1"/>
          </p:nvPr>
        </p:nvSpPr>
        <p:spPr>
          <a:xfrm>
            <a:off x="838199" y="742124"/>
            <a:ext cx="10816771" cy="5152571"/>
          </a:xfrm>
        </p:spPr>
        <p:txBody>
          <a:bodyPr>
            <a:normAutofit/>
          </a:bodyPr>
          <a:lstStyle/>
          <a:p>
            <a:pPr algn="just"/>
            <a:endParaRPr lang="es-MX" dirty="0">
              <a:solidFill>
                <a:schemeClr val="accent1">
                  <a:lumMod val="75000"/>
                </a:schemeClr>
              </a:solidFill>
              <a:latin typeface="Arial" panose="020B0604020202020204" pitchFamily="34" charset="0"/>
              <a:cs typeface="Arial" panose="020B0604020202020204" pitchFamily="34" charset="0"/>
            </a:endParaRPr>
          </a:p>
          <a:p>
            <a:pPr marL="0" marR="531495" indent="0" algn="just">
              <a:lnSpc>
                <a:spcPct val="104000"/>
              </a:lnSpc>
              <a:spcAft>
                <a:spcPts val="25"/>
              </a:spcAft>
              <a:buNone/>
            </a:pPr>
            <a:r>
              <a:rPr lang="es-EC" sz="2400" b="1" dirty="0">
                <a:solidFill>
                  <a:schemeClr val="accent1">
                    <a:lumMod val="75000"/>
                  </a:schemeClr>
                </a:solidFill>
                <a:effectLst/>
                <a:latin typeface="Arial" panose="020B0604020202020204" pitchFamily="34" charset="0"/>
                <a:ea typeface="Arial" panose="020B0604020202020204" pitchFamily="34" charset="0"/>
                <a:cs typeface="Arial" panose="020B0604020202020204" pitchFamily="34" charset="0"/>
              </a:rPr>
              <a:t>SOBRE LA INTEGRACIÓN:</a:t>
            </a:r>
          </a:p>
          <a:p>
            <a:pPr marL="6350" marR="531495" indent="-6350" algn="just">
              <a:lnSpc>
                <a:spcPct val="104000"/>
              </a:lnSpc>
              <a:spcAft>
                <a:spcPts val="25"/>
              </a:spcAft>
            </a:pPr>
            <a:endParaRPr lang="es-EC" sz="1800" b="1" dirty="0">
              <a:solidFill>
                <a:schemeClr val="accent1">
                  <a:lumMod val="75000"/>
                </a:schemeClr>
              </a:solidFill>
              <a:latin typeface="Arial" panose="020B0604020202020204" pitchFamily="34" charset="0"/>
              <a:ea typeface="Arial" panose="020B0604020202020204" pitchFamily="34" charset="0"/>
              <a:cs typeface="Arial" panose="020B0604020202020204" pitchFamily="34" charset="0"/>
            </a:endParaRPr>
          </a:p>
          <a:p>
            <a:pPr marR="531495" algn="just">
              <a:lnSpc>
                <a:spcPct val="104000"/>
              </a:lnSpc>
              <a:spcAft>
                <a:spcPts val="25"/>
              </a:spcAft>
            </a:pPr>
            <a:r>
              <a:rPr lang="es-EC" sz="1800" dirty="0">
                <a:solidFill>
                  <a:schemeClr val="accent1">
                    <a:lumMod val="75000"/>
                  </a:schemeClr>
                </a:solidFill>
                <a:effectLst/>
                <a:latin typeface="Arial" panose="020B0604020202020204" pitchFamily="34" charset="0"/>
                <a:ea typeface="Arial" panose="020B0604020202020204" pitchFamily="34" charset="0"/>
                <a:cs typeface="Arial" panose="020B0604020202020204" pitchFamily="34" charset="0"/>
              </a:rPr>
              <a:t>El Código Municipal en su artículo 2566 (Ordenanza 017-2020), dispone: </a:t>
            </a:r>
            <a:r>
              <a:rPr lang="es-EC" sz="1800" i="1" dirty="0">
                <a:solidFill>
                  <a:schemeClr val="accent1">
                    <a:lumMod val="75000"/>
                  </a:schemeClr>
                </a:solidFill>
                <a:effectLst/>
                <a:latin typeface="Arial" panose="020B0604020202020204" pitchFamily="34" charset="0"/>
                <a:ea typeface="Arial" panose="020B0604020202020204" pitchFamily="34" charset="0"/>
                <a:cs typeface="Arial" panose="020B0604020202020204" pitchFamily="34" charset="0"/>
              </a:rPr>
              <a:t>“(…) </a:t>
            </a:r>
            <a:r>
              <a:rPr lang="es-EC" sz="1800" b="1" i="1" dirty="0">
                <a:solidFill>
                  <a:schemeClr val="accent1">
                    <a:lumMod val="75000"/>
                  </a:schemeClr>
                </a:solidFill>
                <a:effectLst/>
                <a:latin typeface="Arial" panose="020B0604020202020204" pitchFamily="34" charset="0"/>
                <a:ea typeface="Arial" panose="020B0604020202020204" pitchFamily="34" charset="0"/>
                <a:cs typeface="Arial" panose="020B0604020202020204" pitchFamily="34" charset="0"/>
              </a:rPr>
              <a:t>el proceso de integración física, tarifaria y operacional se realizará de manera progresiva, </a:t>
            </a:r>
            <a:r>
              <a:rPr lang="es-EC" sz="1800" i="1" dirty="0">
                <a:solidFill>
                  <a:schemeClr val="accent1">
                    <a:lumMod val="75000"/>
                  </a:schemeClr>
                </a:solidFill>
                <a:effectLst/>
                <a:latin typeface="Arial" panose="020B0604020202020204" pitchFamily="34" charset="0"/>
                <a:ea typeface="Arial" panose="020B0604020202020204" pitchFamily="34" charset="0"/>
                <a:cs typeface="Arial" panose="020B0604020202020204" pitchFamily="34" charset="0"/>
              </a:rPr>
              <a:t>para lo cual el Administrador del Sistema, será el responsable del cumplimiento del cronograma de implementación de las fases de integración.</a:t>
            </a:r>
            <a:endParaRPr lang="es-EC" sz="1800" dirty="0">
              <a:solidFill>
                <a:schemeClr val="accent1">
                  <a:lumMod val="75000"/>
                </a:schemeClr>
              </a:solidFill>
              <a:effectLst/>
              <a:latin typeface="Arial" panose="020B0604020202020204" pitchFamily="34" charset="0"/>
              <a:ea typeface="Arial" panose="020B0604020202020204" pitchFamily="34" charset="0"/>
              <a:cs typeface="Arial" panose="020B0604020202020204" pitchFamily="34" charset="0"/>
            </a:endParaRPr>
          </a:p>
          <a:p>
            <a:pPr marL="0" marR="531495" indent="0" algn="just">
              <a:lnSpc>
                <a:spcPct val="104000"/>
              </a:lnSpc>
              <a:spcAft>
                <a:spcPts val="25"/>
              </a:spcAft>
              <a:buNone/>
            </a:pPr>
            <a:r>
              <a:rPr lang="es-EC" sz="1800" b="1" dirty="0">
                <a:solidFill>
                  <a:schemeClr val="accent1">
                    <a:lumMod val="75000"/>
                  </a:schemeClr>
                </a:solidFill>
                <a:effectLst/>
                <a:latin typeface="Arial" panose="020B0604020202020204" pitchFamily="34" charset="0"/>
                <a:ea typeface="Arial" panose="020B0604020202020204" pitchFamily="34" charset="0"/>
                <a:cs typeface="Arial" panose="020B0604020202020204" pitchFamily="34" charset="0"/>
              </a:rPr>
              <a:t>Fases de integración: </a:t>
            </a:r>
          </a:p>
          <a:p>
            <a:pPr marL="800100" marR="531495" lvl="1" indent="-342900" algn="just">
              <a:lnSpc>
                <a:spcPct val="104000"/>
              </a:lnSpc>
              <a:spcAft>
                <a:spcPts val="25"/>
              </a:spcAft>
              <a:buFont typeface="+mj-lt"/>
              <a:buAutoNum type="arabicPeriod"/>
            </a:pPr>
            <a:r>
              <a:rPr lang="es-EC" sz="1800" dirty="0">
                <a:solidFill>
                  <a:schemeClr val="accent1">
                    <a:lumMod val="75000"/>
                  </a:schemeClr>
                </a:solidFill>
                <a:effectLst/>
                <a:latin typeface="Arial" panose="020B0604020202020204" pitchFamily="34" charset="0"/>
                <a:ea typeface="Arial" panose="020B0604020202020204" pitchFamily="34" charset="0"/>
                <a:cs typeface="Arial" panose="020B0604020202020204" pitchFamily="34" charset="0"/>
              </a:rPr>
              <a:t>Fase Primera de Integración: Integración de los subsistemas Metro de Quito y Metrobús-Q. </a:t>
            </a:r>
          </a:p>
          <a:p>
            <a:pPr marL="800100" marR="531495" lvl="1" indent="-342900" algn="just">
              <a:lnSpc>
                <a:spcPct val="104000"/>
              </a:lnSpc>
              <a:spcAft>
                <a:spcPts val="25"/>
              </a:spcAft>
              <a:buFont typeface="+mj-lt"/>
              <a:buAutoNum type="arabicPeriod"/>
            </a:pPr>
            <a:r>
              <a:rPr lang="es-EC" sz="1800" dirty="0">
                <a:solidFill>
                  <a:schemeClr val="accent1">
                    <a:lumMod val="75000"/>
                  </a:schemeClr>
                </a:solidFill>
                <a:effectLst/>
                <a:latin typeface="Arial" panose="020B0604020202020204" pitchFamily="34" charset="0"/>
                <a:ea typeface="Arial" panose="020B0604020202020204" pitchFamily="34" charset="0"/>
                <a:cs typeface="Arial" panose="020B0604020202020204" pitchFamily="34" charset="0"/>
              </a:rPr>
              <a:t>Fase Segunda de Integración: Integración de los subsistemas Metro de Quito y Metrobús-Q y Convencional, Urbano, Combinado y Rural; y, </a:t>
            </a:r>
          </a:p>
          <a:p>
            <a:pPr marL="800100" marR="531495" lvl="1" indent="-342900" algn="just">
              <a:lnSpc>
                <a:spcPct val="104000"/>
              </a:lnSpc>
              <a:spcAft>
                <a:spcPts val="25"/>
              </a:spcAft>
              <a:buFont typeface="+mj-lt"/>
              <a:buAutoNum type="arabicPeriod"/>
            </a:pPr>
            <a:r>
              <a:rPr lang="es-EC" sz="1800" dirty="0">
                <a:solidFill>
                  <a:schemeClr val="accent1">
                    <a:lumMod val="75000"/>
                  </a:schemeClr>
                </a:solidFill>
                <a:effectLst/>
                <a:latin typeface="Arial" panose="020B0604020202020204" pitchFamily="34" charset="0"/>
                <a:ea typeface="Arial" panose="020B0604020202020204" pitchFamily="34" charset="0"/>
                <a:cs typeface="Arial" panose="020B0604020202020204" pitchFamily="34" charset="0"/>
              </a:rPr>
              <a:t>Fase Tercera de Integración: Integración del subsistema Quito Cables y cualquier otro sistema o subsistema de transporte público que se creare.</a:t>
            </a:r>
            <a:endParaRPr lang="es-MX" sz="1800" dirty="0">
              <a:solidFill>
                <a:schemeClr val="accent1">
                  <a:lumMod val="75000"/>
                </a:schemeClr>
              </a:solidFill>
              <a:latin typeface="Arial" panose="020B0604020202020204" pitchFamily="34" charset="0"/>
              <a:cs typeface="Arial" panose="020B0604020202020204" pitchFamily="34" charset="0"/>
            </a:endParaRPr>
          </a:p>
          <a:p>
            <a:pPr algn="just"/>
            <a:endParaRPr lang="es-MX" dirty="0">
              <a:solidFill>
                <a:schemeClr val="accent1">
                  <a:lumMod val="75000"/>
                </a:schemeClr>
              </a:solidFill>
              <a:latin typeface="Arial" panose="020B0604020202020204" pitchFamily="34" charset="0"/>
              <a:cs typeface="Arial" panose="020B0604020202020204" pitchFamily="34" charset="0"/>
            </a:endParaRPr>
          </a:p>
          <a:p>
            <a:pPr algn="just"/>
            <a:endParaRPr lang="es-MX" dirty="0">
              <a:solidFill>
                <a:schemeClr val="accent1">
                  <a:lumMod val="75000"/>
                </a:schemeClr>
              </a:solidFill>
              <a:latin typeface="Arial" panose="020B0604020202020204" pitchFamily="34" charset="0"/>
              <a:cs typeface="Arial" panose="020B0604020202020204" pitchFamily="34" charset="0"/>
            </a:endParaRPr>
          </a:p>
          <a:p>
            <a:pPr algn="just"/>
            <a:endParaRPr lang="es-MX" dirty="0">
              <a:solidFill>
                <a:schemeClr val="accent1">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376362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EF379E1F-4110-6BDF-087F-E72696293E01}"/>
              </a:ext>
            </a:extLst>
          </p:cNvPr>
          <p:cNvPicPr>
            <a:picLocks noChangeAspect="1"/>
          </p:cNvPicPr>
          <p:nvPr/>
        </p:nvPicPr>
        <p:blipFill rotWithShape="1">
          <a:blip r:embed="rId2"/>
          <a:srcRect l="5916" t="17111" r="1833" b="13556"/>
          <a:stretch/>
        </p:blipFill>
        <p:spPr>
          <a:xfrm>
            <a:off x="133350" y="63913"/>
            <a:ext cx="11925300" cy="6711382"/>
          </a:xfrm>
          <a:prstGeom prst="rect">
            <a:avLst/>
          </a:prstGeom>
        </p:spPr>
      </p:pic>
      <p:sp>
        <p:nvSpPr>
          <p:cNvPr id="6" name="Marcador de contenido 2">
            <a:extLst>
              <a:ext uri="{FF2B5EF4-FFF2-40B4-BE49-F238E27FC236}">
                <a16:creationId xmlns:a16="http://schemas.microsoft.com/office/drawing/2014/main" id="{2AA51BE1-43F7-4C68-D6C4-20A6329BF075}"/>
              </a:ext>
            </a:extLst>
          </p:cNvPr>
          <p:cNvSpPr>
            <a:spLocks noGrp="1"/>
          </p:cNvSpPr>
          <p:nvPr>
            <p:ph idx="1"/>
          </p:nvPr>
        </p:nvSpPr>
        <p:spPr>
          <a:xfrm>
            <a:off x="838200" y="1883681"/>
            <a:ext cx="10439400" cy="4096204"/>
          </a:xfrm>
        </p:spPr>
        <p:txBody>
          <a:bodyPr>
            <a:normAutofit/>
          </a:bodyPr>
          <a:lstStyle/>
          <a:p>
            <a:pPr marR="531495" algn="just">
              <a:lnSpc>
                <a:spcPct val="107000"/>
              </a:lnSpc>
              <a:spcAft>
                <a:spcPts val="25"/>
              </a:spcAft>
            </a:pPr>
            <a:r>
              <a:rPr lang="es-EC" dirty="0">
                <a:solidFill>
                  <a:schemeClr val="accent1">
                    <a:lumMod val="75000"/>
                  </a:schemeClr>
                </a:solidFill>
                <a:effectLst/>
                <a:latin typeface="Arial" panose="020B0604020202020204" pitchFamily="34" charset="0"/>
                <a:ea typeface="Arial" panose="020B0604020202020204" pitchFamily="34" charset="0"/>
              </a:rPr>
              <a:t>Inicio: 26 de mayo de 2021</a:t>
            </a:r>
          </a:p>
          <a:p>
            <a:pPr marR="531495" algn="just">
              <a:lnSpc>
                <a:spcPct val="104000"/>
              </a:lnSpc>
              <a:spcAft>
                <a:spcPts val="25"/>
              </a:spcAft>
            </a:pPr>
            <a:r>
              <a:rPr lang="es-EC" dirty="0">
                <a:solidFill>
                  <a:schemeClr val="accent1">
                    <a:lumMod val="75000"/>
                  </a:schemeClr>
                </a:solidFill>
                <a:effectLst/>
                <a:latin typeface="Arial" panose="020B0604020202020204" pitchFamily="34" charset="0"/>
                <a:ea typeface="Arial" panose="020B0604020202020204" pitchFamily="34" charset="0"/>
              </a:rPr>
              <a:t>Adjudicado: 04 ofertas</a:t>
            </a:r>
          </a:p>
          <a:p>
            <a:pPr marR="531495" algn="just">
              <a:lnSpc>
                <a:spcPct val="104000"/>
              </a:lnSpc>
              <a:spcAft>
                <a:spcPts val="25"/>
              </a:spcAft>
            </a:pPr>
            <a:r>
              <a:rPr lang="es-EC" dirty="0">
                <a:solidFill>
                  <a:schemeClr val="accent1">
                    <a:lumMod val="75000"/>
                  </a:schemeClr>
                </a:solidFill>
                <a:effectLst/>
                <a:latin typeface="Arial" panose="020B0604020202020204" pitchFamily="34" charset="0"/>
                <a:ea typeface="Arial" panose="020B0604020202020204" pitchFamily="34" charset="0"/>
              </a:rPr>
              <a:t>Desierto Parcial: 09 paquetes </a:t>
            </a:r>
          </a:p>
          <a:p>
            <a:pPr marR="531495" algn="just">
              <a:lnSpc>
                <a:spcPct val="104000"/>
              </a:lnSpc>
              <a:spcAft>
                <a:spcPts val="25"/>
              </a:spcAft>
            </a:pPr>
            <a:r>
              <a:rPr lang="es-EC" dirty="0">
                <a:solidFill>
                  <a:schemeClr val="accent1">
                    <a:lumMod val="75000"/>
                  </a:schemeClr>
                </a:solidFill>
                <a:effectLst/>
                <a:latin typeface="Arial" panose="020B0604020202020204" pitchFamily="34" charset="0"/>
                <a:ea typeface="Arial" panose="020B0604020202020204" pitchFamily="34" charset="0"/>
              </a:rPr>
              <a:t>Oficio No. GADDMQ-AM-2021-1969-OF de 27 de diciembre de 2021: Solicitud de control legal al señor Procurador General del Estado</a:t>
            </a:r>
          </a:p>
          <a:p>
            <a:pPr algn="just"/>
            <a:r>
              <a:rPr lang="es-EC" dirty="0">
                <a:solidFill>
                  <a:schemeClr val="accent1">
                    <a:lumMod val="75000"/>
                  </a:schemeClr>
                </a:solidFill>
                <a:effectLst/>
                <a:latin typeface="Arial" panose="020B0604020202020204" pitchFamily="34" charset="0"/>
                <a:ea typeface="Arial" panose="020B0604020202020204" pitchFamily="34" charset="0"/>
              </a:rPr>
              <a:t>Oficio No. 19207 de 22 de junio de 2022: Control de legalidad </a:t>
            </a:r>
          </a:p>
          <a:p>
            <a:pPr marL="0" indent="0">
              <a:buNone/>
            </a:pPr>
            <a:endParaRPr lang="es-MX" dirty="0">
              <a:solidFill>
                <a:schemeClr val="accent1">
                  <a:lumMod val="75000"/>
                </a:schemeClr>
              </a:solidFill>
            </a:endParaRPr>
          </a:p>
        </p:txBody>
      </p:sp>
      <p:sp>
        <p:nvSpPr>
          <p:cNvPr id="7" name="Título 1">
            <a:extLst>
              <a:ext uri="{FF2B5EF4-FFF2-40B4-BE49-F238E27FC236}">
                <a16:creationId xmlns:a16="http://schemas.microsoft.com/office/drawing/2014/main" id="{BA26AA35-C332-C11B-A380-A50356186DAA}"/>
              </a:ext>
            </a:extLst>
          </p:cNvPr>
          <p:cNvSpPr>
            <a:spLocks noGrp="1"/>
          </p:cNvSpPr>
          <p:nvPr>
            <p:ph type="title"/>
          </p:nvPr>
        </p:nvSpPr>
        <p:spPr>
          <a:xfrm>
            <a:off x="838199" y="452209"/>
            <a:ext cx="10700657" cy="1325563"/>
          </a:xfrm>
        </p:spPr>
        <p:txBody>
          <a:bodyPr>
            <a:normAutofit/>
          </a:bodyPr>
          <a:lstStyle/>
          <a:p>
            <a:pPr marR="531495">
              <a:spcAft>
                <a:spcPts val="25"/>
              </a:spcAft>
              <a:tabLst>
                <a:tab pos="1955165" algn="ctr"/>
              </a:tabLst>
            </a:pPr>
            <a:r>
              <a:rPr lang="es-EC" sz="4000" b="1" dirty="0">
                <a:solidFill>
                  <a:schemeClr val="accent1">
                    <a:lumMod val="75000"/>
                  </a:schemeClr>
                </a:solidFill>
                <a:latin typeface="Arial" panose="020B0604020202020204" pitchFamily="34" charset="0"/>
                <a:cs typeface="Arial" panose="020B0604020202020204" pitchFamily="34" charset="0"/>
              </a:rPr>
              <a:t>CONCURSO DE RUTAS Y FRECUENCIAS </a:t>
            </a:r>
          </a:p>
        </p:txBody>
      </p:sp>
    </p:spTree>
    <p:extLst>
      <p:ext uri="{BB962C8B-B14F-4D97-AF65-F5344CB8AC3E}">
        <p14:creationId xmlns:p14="http://schemas.microsoft.com/office/powerpoint/2010/main" val="767717611"/>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208</TotalTime>
  <Words>2298</Words>
  <Application>Microsoft Office PowerPoint</Application>
  <PresentationFormat>Panorámica</PresentationFormat>
  <Paragraphs>130</Paragraphs>
  <Slides>25</Slides>
  <Notes>0</Notes>
  <HiddenSlides>1</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25</vt:i4>
      </vt:variant>
    </vt:vector>
  </HeadingPairs>
  <TitlesOfParts>
    <vt:vector size="30" baseType="lpstr">
      <vt:lpstr>Arial</vt:lpstr>
      <vt:lpstr>Calibri</vt:lpstr>
      <vt:lpstr>Calibri Light</vt:lpstr>
      <vt:lpstr>Wingdings</vt:lpstr>
      <vt:lpstr>Tema de Office</vt:lpstr>
      <vt:lpstr>Presentación de PowerPoint</vt:lpstr>
      <vt:lpstr>1. ESTADO ACTUAL DEL PROCESO DE REORGANIZACIÓN DE RUTAS Y FRECUENCIAS</vt:lpstr>
      <vt:lpstr>ANTECEDENTES</vt:lpstr>
      <vt:lpstr>SITUACIÓN ACTUAL: </vt:lpstr>
      <vt:lpstr>Presentación de PowerPoint</vt:lpstr>
      <vt:lpstr>Presentación de PowerPoint</vt:lpstr>
      <vt:lpstr>Presentación de PowerPoint</vt:lpstr>
      <vt:lpstr>Presentación de PowerPoint</vt:lpstr>
      <vt:lpstr>CONCURSO DE RUTAS Y FRECUENCIAS </vt:lpstr>
      <vt:lpstr>Oficio No. 19207</vt:lpstr>
      <vt:lpstr>ESTADO DEL PROCESO DE RE ORGANIZACIÓN DE RUTAS Y FRECUENCIAS. </vt:lpstr>
      <vt:lpstr>Presentación de PowerPoint</vt:lpstr>
      <vt:lpstr>Presentación de PowerPoint</vt:lpstr>
      <vt:lpstr>Presentación de PowerPoint</vt:lpstr>
      <vt:lpstr>Presentación de PowerPoint</vt:lpstr>
      <vt:lpstr>2. EVALUACIÓN DEL CUMPLIMIENTO DE ÍNDICES DE CALIDAD A LAS OPERADORAS DE TRANSPORTE PÚBLICO QUE HAN INCREMENTADO SU TARIFA. </vt:lpstr>
      <vt:lpstr>OPERADORAS CON ACTUALIZACIÓN DE TARIFAS (35 desde el 08 de abril de 2021 al 08 de julio de 2022)</vt:lpstr>
      <vt:lpstr>PROCESO DE EVALUACIÓN </vt:lpstr>
      <vt:lpstr>INDICADORES DE CALIDAD DEL SERVICIO DE TRANSPORTE PÚBLICO DE PASAJEROS DEL DISTRITO METROPOLITANO DE QUITO (ART. 2896 CÓDIGO MUNICIPAL)</vt:lpstr>
      <vt:lpstr>RÉGIMEN SANCIONATORIO (ART. 2900 DEL CÓDIGO MUNICIPAL)</vt:lpstr>
      <vt:lpstr>Presentación de PowerPoint</vt:lpstr>
      <vt:lpstr>PROCESOS SANCIONATORIOS (PERIODO ENERO A 15 AGOSTO 2022)</vt:lpstr>
      <vt:lpstr>Presentación de PowerPoint</vt:lpstr>
      <vt:lpstr>RECOMENDACIONES </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Luis Miguel Guaman Peñaherrera</dc:creator>
  <cp:lastModifiedBy>Katy Mosquera</cp:lastModifiedBy>
  <cp:revision>30</cp:revision>
  <dcterms:created xsi:type="dcterms:W3CDTF">2022-08-15T16:00:44Z</dcterms:created>
  <dcterms:modified xsi:type="dcterms:W3CDTF">2022-08-15T22:58:37Z</dcterms:modified>
</cp:coreProperties>
</file>