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3" d="100"/>
          <a:sy n="73" d="100"/>
        </p:scale>
        <p:origin x="4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F92D652C-42B8-4EA6-A44E-9C60D5A8C82B}" type="datetimeFigureOut">
              <a:rPr lang="es-EC" smtClean="0"/>
              <a:t>16/8/2022</a:t>
            </a:fld>
            <a:endParaRPr lang="es-EC"/>
          </a:p>
        </p:txBody>
      </p:sp>
      <p:sp>
        <p:nvSpPr>
          <p:cNvPr id="5" name="Footer Placeholder 4"/>
          <p:cNvSpPr>
            <a:spLocks noGrp="1"/>
          </p:cNvSpPr>
          <p:nvPr>
            <p:ph type="ftr" sz="quarter" idx="11"/>
          </p:nvPr>
        </p:nvSpPr>
        <p:spPr/>
        <p:txBody>
          <a:bodyPr/>
          <a:lstStyle/>
          <a:p>
            <a:endParaRPr lang="es-EC"/>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2F70B03-AC6B-47C5-BBEA-93D14B74ED3F}" type="slidenum">
              <a:rPr lang="es-EC" smtClean="0"/>
              <a:t>‹Nº›</a:t>
            </a:fld>
            <a:endParaRPr lang="es-EC"/>
          </a:p>
        </p:txBody>
      </p:sp>
    </p:spTree>
    <p:extLst>
      <p:ext uri="{BB962C8B-B14F-4D97-AF65-F5344CB8AC3E}">
        <p14:creationId xmlns:p14="http://schemas.microsoft.com/office/powerpoint/2010/main" val="1917758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F92D652C-42B8-4EA6-A44E-9C60D5A8C82B}" type="datetimeFigureOut">
              <a:rPr lang="es-EC" smtClean="0"/>
              <a:t>16/8/2022</a:t>
            </a:fld>
            <a:endParaRPr lang="es-EC"/>
          </a:p>
        </p:txBody>
      </p:sp>
      <p:sp>
        <p:nvSpPr>
          <p:cNvPr id="5" name="Footer Placeholder 4"/>
          <p:cNvSpPr>
            <a:spLocks noGrp="1"/>
          </p:cNvSpPr>
          <p:nvPr>
            <p:ph type="ftr" sz="quarter" idx="11"/>
          </p:nvPr>
        </p:nvSpPr>
        <p:spPr/>
        <p:txBody>
          <a:bodyPr/>
          <a:lstStyle/>
          <a:p>
            <a:endParaRPr lang="es-EC"/>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2F70B03-AC6B-47C5-BBEA-93D14B74ED3F}" type="slidenum">
              <a:rPr lang="es-EC" smtClean="0"/>
              <a:t>‹Nº›</a:t>
            </a:fld>
            <a:endParaRPr lang="es-EC"/>
          </a:p>
        </p:txBody>
      </p:sp>
    </p:spTree>
    <p:extLst>
      <p:ext uri="{BB962C8B-B14F-4D97-AF65-F5344CB8AC3E}">
        <p14:creationId xmlns:p14="http://schemas.microsoft.com/office/powerpoint/2010/main" val="97033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F92D652C-42B8-4EA6-A44E-9C60D5A8C82B}" type="datetimeFigureOut">
              <a:rPr lang="es-EC" smtClean="0"/>
              <a:t>16/8/2022</a:t>
            </a:fld>
            <a:endParaRPr lang="es-EC"/>
          </a:p>
        </p:txBody>
      </p:sp>
      <p:sp>
        <p:nvSpPr>
          <p:cNvPr id="5" name="Footer Placeholder 4"/>
          <p:cNvSpPr>
            <a:spLocks noGrp="1"/>
          </p:cNvSpPr>
          <p:nvPr>
            <p:ph type="ftr" sz="quarter" idx="11"/>
          </p:nvPr>
        </p:nvSpPr>
        <p:spPr/>
        <p:txBody>
          <a:bodyPr/>
          <a:lstStyle/>
          <a:p>
            <a:endParaRPr lang="es-EC"/>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2F70B03-AC6B-47C5-BBEA-93D14B74ED3F}" type="slidenum">
              <a:rPr lang="es-EC" smtClean="0"/>
              <a:t>‹Nº›</a:t>
            </a:fld>
            <a:endParaRPr lang="es-EC"/>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850789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el estilo de texto del patrón</a:t>
            </a:r>
          </a:p>
        </p:txBody>
      </p:sp>
      <p:sp>
        <p:nvSpPr>
          <p:cNvPr id="5" name="Date Placeholder 4"/>
          <p:cNvSpPr>
            <a:spLocks noGrp="1"/>
          </p:cNvSpPr>
          <p:nvPr>
            <p:ph type="dt" sz="half" idx="10"/>
          </p:nvPr>
        </p:nvSpPr>
        <p:spPr/>
        <p:txBody>
          <a:bodyPr/>
          <a:lstStyle/>
          <a:p>
            <a:fld id="{F92D652C-42B8-4EA6-A44E-9C60D5A8C82B}" type="datetimeFigureOut">
              <a:rPr lang="es-EC" smtClean="0"/>
              <a:t>16/8/2022</a:t>
            </a:fld>
            <a:endParaRPr lang="es-EC"/>
          </a:p>
        </p:txBody>
      </p:sp>
      <p:sp>
        <p:nvSpPr>
          <p:cNvPr id="6" name="Footer Placeholder 5"/>
          <p:cNvSpPr>
            <a:spLocks noGrp="1"/>
          </p:cNvSpPr>
          <p:nvPr>
            <p:ph type="ftr" sz="quarter" idx="11"/>
          </p:nvPr>
        </p:nvSpPr>
        <p:spPr/>
        <p:txBody>
          <a:bodyPr/>
          <a:lstStyle/>
          <a:p>
            <a:endParaRPr lang="es-EC"/>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2F70B03-AC6B-47C5-BBEA-93D14B74ED3F}" type="slidenum">
              <a:rPr lang="es-EC" smtClean="0"/>
              <a:t>‹Nº›</a:t>
            </a:fld>
            <a:endParaRPr lang="es-EC"/>
          </a:p>
        </p:txBody>
      </p:sp>
    </p:spTree>
    <p:extLst>
      <p:ext uri="{BB962C8B-B14F-4D97-AF65-F5344CB8AC3E}">
        <p14:creationId xmlns:p14="http://schemas.microsoft.com/office/powerpoint/2010/main" val="10403462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el estilo de texto del patrón</a:t>
            </a:r>
          </a:p>
        </p:txBody>
      </p:sp>
      <p:sp>
        <p:nvSpPr>
          <p:cNvPr id="5" name="Date Placeholder 4"/>
          <p:cNvSpPr>
            <a:spLocks noGrp="1"/>
          </p:cNvSpPr>
          <p:nvPr>
            <p:ph type="dt" sz="half" idx="10"/>
          </p:nvPr>
        </p:nvSpPr>
        <p:spPr/>
        <p:txBody>
          <a:bodyPr/>
          <a:lstStyle/>
          <a:p>
            <a:fld id="{F92D652C-42B8-4EA6-A44E-9C60D5A8C82B}" type="datetimeFigureOut">
              <a:rPr lang="es-EC" smtClean="0"/>
              <a:t>16/8/2022</a:t>
            </a:fld>
            <a:endParaRPr lang="es-EC"/>
          </a:p>
        </p:txBody>
      </p:sp>
      <p:sp>
        <p:nvSpPr>
          <p:cNvPr id="6" name="Footer Placeholder 5"/>
          <p:cNvSpPr>
            <a:spLocks noGrp="1"/>
          </p:cNvSpPr>
          <p:nvPr>
            <p:ph type="ftr" sz="quarter" idx="11"/>
          </p:nvPr>
        </p:nvSpPr>
        <p:spPr/>
        <p:txBody>
          <a:bodyPr/>
          <a:lstStyle/>
          <a:p>
            <a:endParaRPr lang="es-EC"/>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2F70B03-AC6B-47C5-BBEA-93D14B74ED3F}" type="slidenum">
              <a:rPr lang="es-EC" smtClean="0"/>
              <a:t>‹Nº›</a:t>
            </a:fld>
            <a:endParaRPr lang="es-EC"/>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406237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el estilo de texto del patrón</a:t>
            </a:r>
          </a:p>
        </p:txBody>
      </p:sp>
      <p:sp>
        <p:nvSpPr>
          <p:cNvPr id="5" name="Date Placeholder 4"/>
          <p:cNvSpPr>
            <a:spLocks noGrp="1"/>
          </p:cNvSpPr>
          <p:nvPr>
            <p:ph type="dt" sz="half" idx="10"/>
          </p:nvPr>
        </p:nvSpPr>
        <p:spPr/>
        <p:txBody>
          <a:bodyPr/>
          <a:lstStyle/>
          <a:p>
            <a:fld id="{F92D652C-42B8-4EA6-A44E-9C60D5A8C82B}" type="datetimeFigureOut">
              <a:rPr lang="es-EC" smtClean="0"/>
              <a:t>16/8/2022</a:t>
            </a:fld>
            <a:endParaRPr lang="es-EC"/>
          </a:p>
        </p:txBody>
      </p:sp>
      <p:sp>
        <p:nvSpPr>
          <p:cNvPr id="6" name="Footer Placeholder 5"/>
          <p:cNvSpPr>
            <a:spLocks noGrp="1"/>
          </p:cNvSpPr>
          <p:nvPr>
            <p:ph type="ftr" sz="quarter" idx="11"/>
          </p:nvPr>
        </p:nvSpPr>
        <p:spPr/>
        <p:txBody>
          <a:bodyPr/>
          <a:lstStyle/>
          <a:p>
            <a:endParaRPr lang="es-EC"/>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2F70B03-AC6B-47C5-BBEA-93D14B74ED3F}" type="slidenum">
              <a:rPr lang="es-EC" smtClean="0"/>
              <a:t>‹Nº›</a:t>
            </a:fld>
            <a:endParaRPr lang="es-EC"/>
          </a:p>
        </p:txBody>
      </p:sp>
    </p:spTree>
    <p:extLst>
      <p:ext uri="{BB962C8B-B14F-4D97-AF65-F5344CB8AC3E}">
        <p14:creationId xmlns:p14="http://schemas.microsoft.com/office/powerpoint/2010/main" val="38408239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92D652C-42B8-4EA6-A44E-9C60D5A8C82B}" type="datetimeFigureOut">
              <a:rPr lang="es-EC" smtClean="0"/>
              <a:t>16/8/2022</a:t>
            </a:fld>
            <a:endParaRPr lang="es-EC"/>
          </a:p>
        </p:txBody>
      </p:sp>
      <p:sp>
        <p:nvSpPr>
          <p:cNvPr id="5" name="Footer Placeholder 4"/>
          <p:cNvSpPr>
            <a:spLocks noGrp="1"/>
          </p:cNvSpPr>
          <p:nvPr>
            <p:ph type="ftr" sz="quarter" idx="11"/>
          </p:nvPr>
        </p:nvSpPr>
        <p:spPr/>
        <p:txBody>
          <a:bodyPr/>
          <a:lstStyle/>
          <a:p>
            <a:endParaRPr lang="es-EC"/>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2F70B03-AC6B-47C5-BBEA-93D14B74ED3F}" type="slidenum">
              <a:rPr lang="es-EC" smtClean="0"/>
              <a:t>‹Nº›</a:t>
            </a:fld>
            <a:endParaRPr lang="es-EC"/>
          </a:p>
        </p:txBody>
      </p:sp>
    </p:spTree>
    <p:extLst>
      <p:ext uri="{BB962C8B-B14F-4D97-AF65-F5344CB8AC3E}">
        <p14:creationId xmlns:p14="http://schemas.microsoft.com/office/powerpoint/2010/main" val="40242539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92D652C-42B8-4EA6-A44E-9C60D5A8C82B}" type="datetimeFigureOut">
              <a:rPr lang="es-EC" smtClean="0"/>
              <a:t>16/8/2022</a:t>
            </a:fld>
            <a:endParaRPr lang="es-EC"/>
          </a:p>
        </p:txBody>
      </p:sp>
      <p:sp>
        <p:nvSpPr>
          <p:cNvPr id="5" name="Footer Placeholder 4"/>
          <p:cNvSpPr>
            <a:spLocks noGrp="1"/>
          </p:cNvSpPr>
          <p:nvPr>
            <p:ph type="ftr" sz="quarter" idx="11"/>
          </p:nvPr>
        </p:nvSpPr>
        <p:spPr/>
        <p:txBody>
          <a:bodyPr/>
          <a:lstStyle/>
          <a:p>
            <a:endParaRPr lang="es-EC"/>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2F70B03-AC6B-47C5-BBEA-93D14B74ED3F}" type="slidenum">
              <a:rPr lang="es-EC" smtClean="0"/>
              <a:t>‹Nº›</a:t>
            </a:fld>
            <a:endParaRPr lang="es-EC"/>
          </a:p>
        </p:txBody>
      </p:sp>
    </p:spTree>
    <p:extLst>
      <p:ext uri="{BB962C8B-B14F-4D97-AF65-F5344CB8AC3E}">
        <p14:creationId xmlns:p14="http://schemas.microsoft.com/office/powerpoint/2010/main" val="4209475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92D652C-42B8-4EA6-A44E-9C60D5A8C82B}" type="datetimeFigureOut">
              <a:rPr lang="es-EC" smtClean="0"/>
              <a:t>16/8/2022</a:t>
            </a:fld>
            <a:endParaRPr lang="es-EC"/>
          </a:p>
        </p:txBody>
      </p:sp>
      <p:sp>
        <p:nvSpPr>
          <p:cNvPr id="5" name="Footer Placeholder 4"/>
          <p:cNvSpPr>
            <a:spLocks noGrp="1"/>
          </p:cNvSpPr>
          <p:nvPr>
            <p:ph type="ftr" sz="quarter" idx="11"/>
          </p:nvPr>
        </p:nvSpPr>
        <p:spPr/>
        <p:txBody>
          <a:bodyPr/>
          <a:lstStyle/>
          <a:p>
            <a:endParaRPr lang="es-EC"/>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2F70B03-AC6B-47C5-BBEA-93D14B74ED3F}" type="slidenum">
              <a:rPr lang="es-EC" smtClean="0"/>
              <a:t>‹Nº›</a:t>
            </a:fld>
            <a:endParaRPr lang="es-EC"/>
          </a:p>
        </p:txBody>
      </p:sp>
    </p:spTree>
    <p:extLst>
      <p:ext uri="{BB962C8B-B14F-4D97-AF65-F5344CB8AC3E}">
        <p14:creationId xmlns:p14="http://schemas.microsoft.com/office/powerpoint/2010/main" val="4082690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F92D652C-42B8-4EA6-A44E-9C60D5A8C82B}" type="datetimeFigureOut">
              <a:rPr lang="es-EC" smtClean="0"/>
              <a:t>16/8/2022</a:t>
            </a:fld>
            <a:endParaRPr lang="es-EC"/>
          </a:p>
        </p:txBody>
      </p:sp>
      <p:sp>
        <p:nvSpPr>
          <p:cNvPr id="5" name="Footer Placeholder 4"/>
          <p:cNvSpPr>
            <a:spLocks noGrp="1"/>
          </p:cNvSpPr>
          <p:nvPr>
            <p:ph type="ftr" sz="quarter" idx="11"/>
          </p:nvPr>
        </p:nvSpPr>
        <p:spPr/>
        <p:txBody>
          <a:bodyPr/>
          <a:lstStyle/>
          <a:p>
            <a:endParaRPr lang="es-EC"/>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2F70B03-AC6B-47C5-BBEA-93D14B74ED3F}" type="slidenum">
              <a:rPr lang="es-EC" smtClean="0"/>
              <a:t>‹Nº›</a:t>
            </a:fld>
            <a:endParaRPr lang="es-EC"/>
          </a:p>
        </p:txBody>
      </p:sp>
    </p:spTree>
    <p:extLst>
      <p:ext uri="{BB962C8B-B14F-4D97-AF65-F5344CB8AC3E}">
        <p14:creationId xmlns:p14="http://schemas.microsoft.com/office/powerpoint/2010/main" val="573906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92D652C-42B8-4EA6-A44E-9C60D5A8C82B}" type="datetimeFigureOut">
              <a:rPr lang="es-EC" smtClean="0"/>
              <a:t>16/8/2022</a:t>
            </a:fld>
            <a:endParaRPr lang="es-EC"/>
          </a:p>
        </p:txBody>
      </p:sp>
      <p:sp>
        <p:nvSpPr>
          <p:cNvPr id="6" name="Footer Placeholder 5"/>
          <p:cNvSpPr>
            <a:spLocks noGrp="1"/>
          </p:cNvSpPr>
          <p:nvPr>
            <p:ph type="ftr" sz="quarter" idx="11"/>
          </p:nvPr>
        </p:nvSpPr>
        <p:spPr/>
        <p:txBody>
          <a:bodyPr/>
          <a:lstStyle/>
          <a:p>
            <a:endParaRPr lang="es-EC"/>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2F70B03-AC6B-47C5-BBEA-93D14B74ED3F}" type="slidenum">
              <a:rPr lang="es-EC" smtClean="0"/>
              <a:t>‹Nº›</a:t>
            </a:fld>
            <a:endParaRPr lang="es-EC"/>
          </a:p>
        </p:txBody>
      </p:sp>
    </p:spTree>
    <p:extLst>
      <p:ext uri="{BB962C8B-B14F-4D97-AF65-F5344CB8AC3E}">
        <p14:creationId xmlns:p14="http://schemas.microsoft.com/office/powerpoint/2010/main" val="1883058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92D652C-42B8-4EA6-A44E-9C60D5A8C82B}" type="datetimeFigureOut">
              <a:rPr lang="es-EC" smtClean="0"/>
              <a:t>16/8/2022</a:t>
            </a:fld>
            <a:endParaRPr lang="es-EC"/>
          </a:p>
        </p:txBody>
      </p:sp>
      <p:sp>
        <p:nvSpPr>
          <p:cNvPr id="8" name="Footer Placeholder 7"/>
          <p:cNvSpPr>
            <a:spLocks noGrp="1"/>
          </p:cNvSpPr>
          <p:nvPr>
            <p:ph type="ftr" sz="quarter" idx="11"/>
          </p:nvPr>
        </p:nvSpPr>
        <p:spPr/>
        <p:txBody>
          <a:bodyPr/>
          <a:lstStyle/>
          <a:p>
            <a:endParaRPr lang="es-EC"/>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2F70B03-AC6B-47C5-BBEA-93D14B74ED3F}" type="slidenum">
              <a:rPr lang="es-EC" smtClean="0"/>
              <a:t>‹Nº›</a:t>
            </a:fld>
            <a:endParaRPr lang="es-EC"/>
          </a:p>
        </p:txBody>
      </p:sp>
    </p:spTree>
    <p:extLst>
      <p:ext uri="{BB962C8B-B14F-4D97-AF65-F5344CB8AC3E}">
        <p14:creationId xmlns:p14="http://schemas.microsoft.com/office/powerpoint/2010/main" val="3736074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92D652C-42B8-4EA6-A44E-9C60D5A8C82B}" type="datetimeFigureOut">
              <a:rPr lang="es-EC" smtClean="0"/>
              <a:t>16/8/2022</a:t>
            </a:fld>
            <a:endParaRPr lang="es-EC"/>
          </a:p>
        </p:txBody>
      </p:sp>
      <p:sp>
        <p:nvSpPr>
          <p:cNvPr id="4" name="Footer Placeholder 3"/>
          <p:cNvSpPr>
            <a:spLocks noGrp="1"/>
          </p:cNvSpPr>
          <p:nvPr>
            <p:ph type="ftr" sz="quarter" idx="11"/>
          </p:nvPr>
        </p:nvSpPr>
        <p:spPr/>
        <p:txBody>
          <a:bodyPr/>
          <a:lstStyle/>
          <a:p>
            <a:endParaRPr lang="es-EC"/>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2F70B03-AC6B-47C5-BBEA-93D14B74ED3F}" type="slidenum">
              <a:rPr lang="es-EC" smtClean="0"/>
              <a:t>‹Nº›</a:t>
            </a:fld>
            <a:endParaRPr lang="es-EC"/>
          </a:p>
        </p:txBody>
      </p:sp>
    </p:spTree>
    <p:extLst>
      <p:ext uri="{BB962C8B-B14F-4D97-AF65-F5344CB8AC3E}">
        <p14:creationId xmlns:p14="http://schemas.microsoft.com/office/powerpoint/2010/main" val="2399295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2D652C-42B8-4EA6-A44E-9C60D5A8C82B}" type="datetimeFigureOut">
              <a:rPr lang="es-EC" smtClean="0"/>
              <a:t>16/8/2022</a:t>
            </a:fld>
            <a:endParaRPr lang="es-EC"/>
          </a:p>
        </p:txBody>
      </p:sp>
      <p:sp>
        <p:nvSpPr>
          <p:cNvPr id="3" name="Footer Placeholder 2"/>
          <p:cNvSpPr>
            <a:spLocks noGrp="1"/>
          </p:cNvSpPr>
          <p:nvPr>
            <p:ph type="ftr" sz="quarter" idx="11"/>
          </p:nvPr>
        </p:nvSpPr>
        <p:spPr/>
        <p:txBody>
          <a:bodyPr/>
          <a:lstStyle/>
          <a:p>
            <a:endParaRPr lang="es-EC"/>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2F70B03-AC6B-47C5-BBEA-93D14B74ED3F}" type="slidenum">
              <a:rPr lang="es-EC" smtClean="0"/>
              <a:t>‹Nº›</a:t>
            </a:fld>
            <a:endParaRPr lang="es-EC"/>
          </a:p>
        </p:txBody>
      </p:sp>
    </p:spTree>
    <p:extLst>
      <p:ext uri="{BB962C8B-B14F-4D97-AF65-F5344CB8AC3E}">
        <p14:creationId xmlns:p14="http://schemas.microsoft.com/office/powerpoint/2010/main" val="1136317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F92D652C-42B8-4EA6-A44E-9C60D5A8C82B}" type="datetimeFigureOut">
              <a:rPr lang="es-EC" smtClean="0"/>
              <a:t>16/8/2022</a:t>
            </a:fld>
            <a:endParaRPr lang="es-EC"/>
          </a:p>
        </p:txBody>
      </p:sp>
      <p:sp>
        <p:nvSpPr>
          <p:cNvPr id="6" name="Footer Placeholder 5"/>
          <p:cNvSpPr>
            <a:spLocks noGrp="1"/>
          </p:cNvSpPr>
          <p:nvPr>
            <p:ph type="ftr" sz="quarter" idx="11"/>
          </p:nvPr>
        </p:nvSpPr>
        <p:spPr/>
        <p:txBody>
          <a:bodyPr/>
          <a:lstStyle/>
          <a:p>
            <a:endParaRPr lang="es-EC"/>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2F70B03-AC6B-47C5-BBEA-93D14B74ED3F}" type="slidenum">
              <a:rPr lang="es-EC" smtClean="0"/>
              <a:t>‹Nº›</a:t>
            </a:fld>
            <a:endParaRPr lang="es-EC"/>
          </a:p>
        </p:txBody>
      </p:sp>
    </p:spTree>
    <p:extLst>
      <p:ext uri="{BB962C8B-B14F-4D97-AF65-F5344CB8AC3E}">
        <p14:creationId xmlns:p14="http://schemas.microsoft.com/office/powerpoint/2010/main" val="3860334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F92D652C-42B8-4EA6-A44E-9C60D5A8C82B}" type="datetimeFigureOut">
              <a:rPr lang="es-EC" smtClean="0"/>
              <a:t>16/8/2022</a:t>
            </a:fld>
            <a:endParaRPr lang="es-EC"/>
          </a:p>
        </p:txBody>
      </p:sp>
      <p:sp>
        <p:nvSpPr>
          <p:cNvPr id="6" name="Footer Placeholder 5"/>
          <p:cNvSpPr>
            <a:spLocks noGrp="1"/>
          </p:cNvSpPr>
          <p:nvPr>
            <p:ph type="ftr" sz="quarter" idx="11"/>
          </p:nvPr>
        </p:nvSpPr>
        <p:spPr/>
        <p:txBody>
          <a:bodyPr/>
          <a:lstStyle/>
          <a:p>
            <a:endParaRPr lang="es-EC"/>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2F70B03-AC6B-47C5-BBEA-93D14B74ED3F}" type="slidenum">
              <a:rPr lang="es-EC" smtClean="0"/>
              <a:t>‹Nº›</a:t>
            </a:fld>
            <a:endParaRPr lang="es-EC"/>
          </a:p>
        </p:txBody>
      </p:sp>
    </p:spTree>
    <p:extLst>
      <p:ext uri="{BB962C8B-B14F-4D97-AF65-F5344CB8AC3E}">
        <p14:creationId xmlns:p14="http://schemas.microsoft.com/office/powerpoint/2010/main" val="2059690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92D652C-42B8-4EA6-A44E-9C60D5A8C82B}" type="datetimeFigureOut">
              <a:rPr lang="es-EC" smtClean="0"/>
              <a:t>16/8/2022</a:t>
            </a:fld>
            <a:endParaRPr lang="es-EC"/>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C"/>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2F70B03-AC6B-47C5-BBEA-93D14B74ED3F}" type="slidenum">
              <a:rPr lang="es-EC" smtClean="0"/>
              <a:t>‹Nº›</a:t>
            </a:fld>
            <a:endParaRPr lang="es-EC"/>
          </a:p>
        </p:txBody>
      </p:sp>
    </p:spTree>
    <p:extLst>
      <p:ext uri="{BB962C8B-B14F-4D97-AF65-F5344CB8AC3E}">
        <p14:creationId xmlns:p14="http://schemas.microsoft.com/office/powerpoint/2010/main" val="17549238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92313" y="1168400"/>
            <a:ext cx="8915399" cy="2262781"/>
          </a:xfrm>
        </p:spPr>
        <p:txBody>
          <a:bodyPr>
            <a:normAutofit fontScale="90000"/>
          </a:bodyPr>
          <a:lstStyle/>
          <a:p>
            <a:pPr algn="ctr"/>
            <a:r>
              <a:rPr lang="es-EC" b="1" dirty="0"/>
              <a:t>Consulta a la Procuraduría General del Estado</a:t>
            </a:r>
          </a:p>
        </p:txBody>
      </p:sp>
      <p:sp>
        <p:nvSpPr>
          <p:cNvPr id="5" name="Rectángulo 4"/>
          <p:cNvSpPr/>
          <p:nvPr/>
        </p:nvSpPr>
        <p:spPr>
          <a:xfrm>
            <a:off x="2413000" y="3886200"/>
            <a:ext cx="8380412" cy="1200329"/>
          </a:xfrm>
          <a:prstGeom prst="rect">
            <a:avLst/>
          </a:prstGeom>
        </p:spPr>
        <p:txBody>
          <a:bodyPr wrap="square">
            <a:spAutoFit/>
          </a:bodyPr>
          <a:lstStyle/>
          <a:p>
            <a:pPr algn="just"/>
            <a:r>
              <a:rPr lang="es-EC" sz="2400" dirty="0"/>
              <a:t>Concurso Público de asignación de Rutas para el Distrito Metropolitano de Quito, en el marco de lo señalado en la Ordenanza Metropolitana No. 017-2020</a:t>
            </a:r>
          </a:p>
        </p:txBody>
      </p:sp>
    </p:spTree>
    <p:extLst>
      <p:ext uri="{BB962C8B-B14F-4D97-AF65-F5344CB8AC3E}">
        <p14:creationId xmlns:p14="http://schemas.microsoft.com/office/powerpoint/2010/main" val="913261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45477" y="1466193"/>
            <a:ext cx="10373710" cy="3170099"/>
          </a:xfrm>
          <a:prstGeom prst="rect">
            <a:avLst/>
          </a:prstGeom>
        </p:spPr>
        <p:txBody>
          <a:bodyPr wrap="square">
            <a:spAutoFit/>
          </a:bodyPr>
          <a:lstStyle/>
          <a:p>
            <a:pPr marL="342900" indent="-342900" algn="just">
              <a:buFont typeface="+mj-lt"/>
              <a:buAutoNum type="arabicPeriod" startAt="3"/>
            </a:pPr>
            <a:r>
              <a:rPr lang="es-EC" sz="2000" dirty="0">
                <a:solidFill>
                  <a:srgbClr val="002060"/>
                </a:solidFill>
                <a:cs typeface="Times New Roman" panose="02020603050405020304" pitchFamily="18" charset="0"/>
              </a:rPr>
              <a:t>CÍA PAQUISHA; TRANSPORTES CARCELÉN; TARQUI C.A,REINO DE QUITO S.A,LUJOEXPRESS AGUILA DORADA; ALBORADA; TRANSANCARLOS; S.A;SEMGYLLFOR S.A.;CONETRA S.A;TURISMONSERRAT;  RAPITRANS S.A </a:t>
            </a:r>
            <a:r>
              <a:rPr lang="es-EC" sz="2000" b="1" dirty="0">
                <a:solidFill>
                  <a:srgbClr val="002060"/>
                </a:solidFill>
                <a:cs typeface="Times New Roman" panose="02020603050405020304" pitchFamily="18" charset="0"/>
              </a:rPr>
              <a:t>/ JUICIO CONTENCIOSO ADM. No. 17811-2022-01574 </a:t>
            </a:r>
            <a:r>
              <a:rPr lang="es-EC" sz="2000" dirty="0">
                <a:solidFill>
                  <a:srgbClr val="002060"/>
                </a:solidFill>
                <a:cs typeface="Times New Roman" panose="02020603050405020304" pitchFamily="18" charset="0"/>
              </a:rPr>
              <a:t>/Nulidad del Contrato de Operación No. MDMQ-SM-2021-03 /Presentada demanda 25-07-2022. </a:t>
            </a:r>
          </a:p>
          <a:p>
            <a:pPr marL="342900" indent="-342900" algn="just">
              <a:buFont typeface="+mj-lt"/>
              <a:buAutoNum type="arabicPeriod" startAt="3"/>
            </a:pPr>
            <a:endParaRPr lang="es-EC" sz="2000" dirty="0">
              <a:solidFill>
                <a:srgbClr val="002060"/>
              </a:solidFill>
              <a:cs typeface="Times New Roman" panose="02020603050405020304" pitchFamily="18" charset="0"/>
            </a:endParaRPr>
          </a:p>
          <a:p>
            <a:pPr marL="342900" indent="-342900">
              <a:buFont typeface="+mj-lt"/>
              <a:buAutoNum type="arabicPeriod" startAt="3"/>
            </a:pPr>
            <a:endParaRPr lang="es-EC" sz="2000" dirty="0">
              <a:solidFill>
                <a:srgbClr val="002060"/>
              </a:solidFill>
              <a:cs typeface="Times New Roman" panose="02020603050405020304" pitchFamily="18" charset="0"/>
            </a:endParaRPr>
          </a:p>
          <a:p>
            <a:pPr marL="342900" indent="-342900">
              <a:buFont typeface="+mj-lt"/>
              <a:buAutoNum type="arabicPeriod" startAt="3"/>
            </a:pPr>
            <a:r>
              <a:rPr lang="es-EC" sz="2000" dirty="0">
                <a:solidFill>
                  <a:srgbClr val="002060"/>
                </a:solidFill>
                <a:cs typeface="Times New Roman" panose="02020603050405020304" pitchFamily="18" charset="0"/>
              </a:rPr>
              <a:t>COOP. CALDERÓN, LLANO GRANDE Y SAN JUAN/ </a:t>
            </a:r>
            <a:r>
              <a:rPr lang="es-EC" sz="2000" b="1" dirty="0">
                <a:solidFill>
                  <a:srgbClr val="002060"/>
                </a:solidFill>
                <a:cs typeface="Times New Roman" panose="02020603050405020304" pitchFamily="18" charset="0"/>
              </a:rPr>
              <a:t>JUICIO CONTENCIOSO ADM. No. 17811-2022-01544</a:t>
            </a:r>
            <a:r>
              <a:rPr lang="es-EC" sz="2000" dirty="0">
                <a:solidFill>
                  <a:srgbClr val="002060"/>
                </a:solidFill>
                <a:cs typeface="Times New Roman" panose="02020603050405020304" pitchFamily="18" charset="0"/>
              </a:rPr>
              <a:t>/  Nulidad del Contrato de Operación No. MDMQ-SM-2021-04/ Presentada demanda 21-07-2022.</a:t>
            </a:r>
          </a:p>
        </p:txBody>
      </p:sp>
    </p:spTree>
    <p:extLst>
      <p:ext uri="{BB962C8B-B14F-4D97-AF65-F5344CB8AC3E}">
        <p14:creationId xmlns:p14="http://schemas.microsoft.com/office/powerpoint/2010/main" val="1861480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371601" y="1450427"/>
            <a:ext cx="9585434" cy="4093428"/>
          </a:xfrm>
          <a:prstGeom prst="rect">
            <a:avLst/>
          </a:prstGeom>
        </p:spPr>
        <p:txBody>
          <a:bodyPr wrap="square">
            <a:spAutoFit/>
          </a:bodyPr>
          <a:lstStyle/>
          <a:p>
            <a:pPr marL="285750" indent="-285750" algn="just">
              <a:buFont typeface="Arial" panose="020B0604020202020204" pitchFamily="34" charset="0"/>
              <a:buChar char="•"/>
            </a:pPr>
            <a:r>
              <a:rPr lang="es-EC" sz="2000" dirty="0">
                <a:solidFill>
                  <a:srgbClr val="002060"/>
                </a:solidFill>
                <a:cs typeface="Times New Roman" panose="02020603050405020304" pitchFamily="18" charset="0"/>
              </a:rPr>
              <a:t>Dentro del juicio N</a:t>
            </a:r>
            <a:r>
              <a:rPr lang="es-EC" sz="2000" b="1" dirty="0">
                <a:solidFill>
                  <a:srgbClr val="002060"/>
                </a:solidFill>
                <a:cs typeface="Times New Roman" panose="02020603050405020304" pitchFamily="18" charset="0"/>
              </a:rPr>
              <a:t>o. 17811-2022-01544</a:t>
            </a:r>
            <a:r>
              <a:rPr lang="es-EC" sz="2000" dirty="0">
                <a:solidFill>
                  <a:srgbClr val="002060"/>
                </a:solidFill>
                <a:cs typeface="Times New Roman" panose="02020603050405020304" pitchFamily="18" charset="0"/>
              </a:rPr>
              <a:t>/  COOP. CALDERÓN, LLANO GRANDE Y SAN JUAN, mediante auto de 29 de julio el TDCA inadmite la demanda, respecto tipo de acción (Art. 326 letra c. COGEP), señalando </a:t>
            </a:r>
            <a:r>
              <a:rPr lang="es-EC" sz="2000" i="1" dirty="0">
                <a:solidFill>
                  <a:srgbClr val="002060"/>
                </a:solidFill>
                <a:cs typeface="Times New Roman" panose="02020603050405020304" pitchFamily="18" charset="0"/>
              </a:rPr>
              <a:t>“</a:t>
            </a:r>
            <a:r>
              <a:rPr lang="es-EC" sz="2000" i="1" dirty="0">
                <a:solidFill>
                  <a:srgbClr val="002060"/>
                </a:solidFill>
              </a:rPr>
              <a:t>que no existe delegación alguna del Procurador General del Estado para que se haya propuesto la demanda”.</a:t>
            </a:r>
            <a:r>
              <a:rPr lang="es-EC" sz="2000" i="1" dirty="0">
                <a:solidFill>
                  <a:srgbClr val="002060"/>
                </a:solidFill>
                <a:cs typeface="Times New Roman" panose="02020603050405020304" pitchFamily="18" charset="0"/>
              </a:rPr>
              <a:t> </a:t>
            </a:r>
          </a:p>
          <a:p>
            <a:pPr algn="just"/>
            <a:r>
              <a:rPr lang="es-EC" sz="2000" b="1" i="1" dirty="0">
                <a:solidFill>
                  <a:srgbClr val="002060"/>
                </a:solidFill>
                <a:cs typeface="Times New Roman" panose="02020603050405020304" pitchFamily="18" charset="0"/>
              </a:rPr>
              <a:t>   </a:t>
            </a:r>
            <a:r>
              <a:rPr lang="es-EC" sz="2000" b="1" dirty="0">
                <a:solidFill>
                  <a:srgbClr val="002060"/>
                </a:solidFill>
                <a:cs typeface="Times New Roman" panose="02020603050405020304" pitchFamily="18" charset="0"/>
              </a:rPr>
              <a:t>SE PRESENTARÁ NUEVA DEMANDA</a:t>
            </a:r>
            <a:r>
              <a:rPr lang="es-EC" sz="2000" dirty="0">
                <a:solidFill>
                  <a:srgbClr val="002060"/>
                </a:solidFill>
              </a:rPr>
              <a:t>. </a:t>
            </a:r>
            <a:r>
              <a:rPr lang="es-EC" sz="2000" dirty="0">
                <a:solidFill>
                  <a:srgbClr val="002060"/>
                </a:solidFill>
                <a:cs typeface="Times New Roman" panose="02020603050405020304" pitchFamily="18" charset="0"/>
              </a:rPr>
              <a:t>(Art. 326 letra d. COGEP)</a:t>
            </a:r>
            <a:endParaRPr lang="es-EC" sz="2000" dirty="0">
              <a:solidFill>
                <a:srgbClr val="002060"/>
              </a:solidFill>
            </a:endParaRPr>
          </a:p>
          <a:p>
            <a:pPr marL="285750" indent="-285750" algn="just">
              <a:buFont typeface="Arial" panose="020B0604020202020204" pitchFamily="34" charset="0"/>
              <a:buChar char="•"/>
            </a:pPr>
            <a:endParaRPr lang="es-EC" sz="2000" dirty="0">
              <a:solidFill>
                <a:srgbClr val="002060"/>
              </a:solidFill>
              <a:cs typeface="Times New Roman" panose="02020603050405020304" pitchFamily="18" charset="0"/>
            </a:endParaRPr>
          </a:p>
          <a:p>
            <a:pPr marL="285750" indent="-285750" algn="just">
              <a:buFont typeface="Arial" panose="020B0604020202020204" pitchFamily="34" charset="0"/>
              <a:buChar char="•"/>
            </a:pPr>
            <a:endParaRPr lang="es-EC" sz="2000" dirty="0">
              <a:solidFill>
                <a:srgbClr val="002060"/>
              </a:solidFill>
              <a:cs typeface="Times New Roman" panose="02020603050405020304" pitchFamily="18" charset="0"/>
            </a:endParaRPr>
          </a:p>
          <a:p>
            <a:pPr marL="285750" indent="-285750" algn="just">
              <a:buFont typeface="Arial" panose="020B0604020202020204" pitchFamily="34" charset="0"/>
              <a:buChar char="•"/>
            </a:pPr>
            <a:r>
              <a:rPr lang="es-EC" sz="2000" dirty="0">
                <a:solidFill>
                  <a:srgbClr val="002060"/>
                </a:solidFill>
                <a:cs typeface="Times New Roman" panose="02020603050405020304" pitchFamily="18" charset="0"/>
              </a:rPr>
              <a:t>Con oficio Nro. GADDMQ-PM-2022-3071-O, de 05 de agosto de 2022, se informó del particular a la PGE, solicitando </a:t>
            </a:r>
            <a:r>
              <a:rPr lang="es-EC" sz="2000" i="1" dirty="0">
                <a:solidFill>
                  <a:srgbClr val="002060"/>
                </a:solidFill>
                <a:cs typeface="Times New Roman" panose="02020603050405020304" pitchFamily="18" charset="0"/>
              </a:rPr>
              <a:t>“su criterio al respecto a efecto de arbitrar las medidas del caso”. </a:t>
            </a:r>
          </a:p>
          <a:p>
            <a:pPr marL="285750" indent="-285750" algn="just">
              <a:buFont typeface="Arial" panose="020B0604020202020204" pitchFamily="34" charset="0"/>
              <a:buChar char="•"/>
            </a:pPr>
            <a:endParaRPr lang="es-EC" sz="2000" b="1" dirty="0">
              <a:solidFill>
                <a:srgbClr val="002060"/>
              </a:solidFill>
              <a:cs typeface="Times New Roman" panose="02020603050405020304" pitchFamily="18" charset="0"/>
            </a:endParaRPr>
          </a:p>
          <a:p>
            <a:pPr algn="just"/>
            <a:r>
              <a:rPr lang="es-EC" sz="2000" b="1" dirty="0">
                <a:solidFill>
                  <a:srgbClr val="002060"/>
                </a:solidFill>
                <a:cs typeface="Times New Roman" panose="02020603050405020304" pitchFamily="18" charset="0"/>
              </a:rPr>
              <a:t>    Aún en espera de respuesta.</a:t>
            </a:r>
          </a:p>
        </p:txBody>
      </p:sp>
    </p:spTree>
    <p:extLst>
      <p:ext uri="{BB962C8B-B14F-4D97-AF65-F5344CB8AC3E}">
        <p14:creationId xmlns:p14="http://schemas.microsoft.com/office/powerpoint/2010/main" val="3605667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77025" y="344710"/>
            <a:ext cx="8911687" cy="874490"/>
          </a:xfrm>
        </p:spPr>
        <p:txBody>
          <a:bodyPr>
            <a:noAutofit/>
          </a:bodyPr>
          <a:lstStyle/>
          <a:p>
            <a:r>
              <a:rPr lang="es-EC" sz="2000" dirty="0"/>
              <a:t>Mediante </a:t>
            </a:r>
            <a:r>
              <a:rPr lang="es-EC" sz="2000" b="1" dirty="0"/>
              <a:t>Resolución No. 013-CMO-2021, de 16 de septiembre de 2021</a:t>
            </a:r>
            <a:r>
              <a:rPr lang="es-EC" sz="2000" dirty="0"/>
              <a:t>, la Comisión de Movilidad del Concejo Metropolitano, resolvió solicitar:</a:t>
            </a:r>
          </a:p>
        </p:txBody>
      </p:sp>
      <p:sp>
        <p:nvSpPr>
          <p:cNvPr id="9" name="Marcador de contenido 2"/>
          <p:cNvSpPr>
            <a:spLocks noGrp="1"/>
          </p:cNvSpPr>
          <p:nvPr>
            <p:ph idx="1"/>
          </p:nvPr>
        </p:nvSpPr>
        <p:spPr>
          <a:xfrm>
            <a:off x="1765300" y="1409700"/>
            <a:ext cx="8915400" cy="5346700"/>
          </a:xfrm>
        </p:spPr>
        <p:txBody>
          <a:bodyPr>
            <a:normAutofit fontScale="92500" lnSpcReduction="20000"/>
          </a:bodyPr>
          <a:lstStyle/>
          <a:p>
            <a:pPr algn="just">
              <a:lnSpc>
                <a:spcPct val="107000"/>
              </a:lnSpc>
              <a:spcAft>
                <a:spcPts val="800"/>
              </a:spcAft>
            </a:pPr>
            <a:r>
              <a:rPr lang="es-EC" sz="1900" dirty="0">
                <a:ea typeface="Calibri" panose="020F0502020204030204" pitchFamily="34" charset="0"/>
                <a:cs typeface="Times New Roman" panose="02020603050405020304" pitchFamily="18" charset="0"/>
              </a:rPr>
              <a:t>1. </a:t>
            </a:r>
            <a:r>
              <a:rPr lang="es-EC" sz="1900" u="sng" dirty="0">
                <a:ea typeface="Calibri" panose="020F0502020204030204" pitchFamily="34" charset="0"/>
                <a:cs typeface="Times New Roman" panose="02020603050405020304" pitchFamily="18" charset="0"/>
              </a:rPr>
              <a:t>A la Alcaldía Metropolitana</a:t>
            </a:r>
            <a:r>
              <a:rPr lang="es-EC" sz="1900" dirty="0">
                <a:ea typeface="Calibri" panose="020F0502020204030204" pitchFamily="34" charset="0"/>
                <a:cs typeface="Times New Roman" panose="02020603050405020304" pitchFamily="18" charset="0"/>
              </a:rPr>
              <a:t>: que requiera </a:t>
            </a:r>
            <a:r>
              <a:rPr lang="es-EC" sz="1900" b="1" dirty="0">
                <a:ea typeface="Calibri" panose="020F0502020204030204" pitchFamily="34" charset="0"/>
                <a:cs typeface="Times New Roman" panose="02020603050405020304" pitchFamily="18" charset="0"/>
              </a:rPr>
              <a:t>a la Procuraduría General del Estado</a:t>
            </a:r>
            <a:r>
              <a:rPr lang="es-EC" sz="1900" dirty="0">
                <a:ea typeface="Calibri" panose="020F0502020204030204" pitchFamily="34" charset="0"/>
                <a:cs typeface="Times New Roman" panose="02020603050405020304" pitchFamily="18" charset="0"/>
              </a:rPr>
              <a:t>, el inicio de un proceso de control de legalidad a todo el concurso público de “Asignación de Rutas para el Distrito Metropolitano de Quito”, realizada en el marco de la aplicación de la Ordenanza Metropolitana No. 017-2020.</a:t>
            </a:r>
          </a:p>
          <a:p>
            <a:r>
              <a:rPr lang="es-EC" sz="1900" dirty="0"/>
              <a:t>2. A la Secretaría de Movilidad: (i) Un informe que detalle de manera específica, todos los cambios que se realizaron a las bases del concurso público de “Asignación de Rutas para el Distrito Metropolitano de Quito”, realizada en el marco de la aplicación de la Ordenanza Metropolitana No. 017-2020, con su respectiva justificación técnica; y, (ii) Un informe detallado respecto de cómo y cuánto se va a pagar a cada operadora de transporte convencional el kilómetro, así como también, el detalle de cuándo, cómo y quién aprobó aquello.</a:t>
            </a:r>
          </a:p>
          <a:p>
            <a:r>
              <a:rPr lang="es-EC" sz="1900" dirty="0"/>
              <a:t>3. A la Comisión Metropolitana de Lucha Contra La Corrupción – Quito Honesto, un informe en el marco </a:t>
            </a:r>
            <a:r>
              <a:rPr lang="es-EC" sz="1900" b="1" dirty="0"/>
              <a:t>de sus competencias, sobre las actuaciones de la Procuraduría Metropolitana, respecto de cómo fueron tramitados, de inicio a fin, los recursos presentados por los administrados, en el tema del concurso público</a:t>
            </a:r>
            <a:r>
              <a:rPr lang="es-EC" sz="1900" dirty="0"/>
              <a:t> de “Asignación de Rutas para el Distrito Metropolitano de Quito”(Ordenanza Metropolitana No. 017-2020); finalmente, para el efecto, se deberá considerar también, la participación de todos los actores, principalmente, la de los administrados..</a:t>
            </a:r>
            <a:endParaRPr lang="es-EC" sz="1900" dirty="0">
              <a:ea typeface="Calibri" panose="020F0502020204030204" pitchFamily="34" charset="0"/>
              <a:cs typeface="Times New Roman" panose="02020603050405020304" pitchFamily="18" charset="0"/>
            </a:endParaRPr>
          </a:p>
          <a:p>
            <a:endParaRPr lang="es-EC" dirty="0"/>
          </a:p>
        </p:txBody>
      </p:sp>
      <p:sp>
        <p:nvSpPr>
          <p:cNvPr id="10" name="Marcador de contenido 2"/>
          <p:cNvSpPr txBox="1">
            <a:spLocks/>
          </p:cNvSpPr>
          <p:nvPr/>
        </p:nvSpPr>
        <p:spPr>
          <a:xfrm>
            <a:off x="1765300" y="4254500"/>
            <a:ext cx="8915400" cy="20193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es-EC" dirty="0"/>
          </a:p>
        </p:txBody>
      </p:sp>
    </p:spTree>
    <p:extLst>
      <p:ext uri="{BB962C8B-B14F-4D97-AF65-F5344CB8AC3E}">
        <p14:creationId xmlns:p14="http://schemas.microsoft.com/office/powerpoint/2010/main" val="2808907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955006" y="2540000"/>
            <a:ext cx="8929688" cy="3467100"/>
          </a:xfrm>
        </p:spPr>
        <p:txBody>
          <a:bodyPr>
            <a:normAutofit/>
          </a:bodyPr>
          <a:lstStyle/>
          <a:p>
            <a:pPr algn="just"/>
            <a:r>
              <a:rPr lang="es-MX" dirty="0"/>
              <a:t>Mediante Memorando No. GADDMQ-PM-2021-0450-M, de 01 de diciembre de 2021 Procuraduría solicita a la Secretaría de Movilidad del Municipio del DMQ, lo siguiente: </a:t>
            </a:r>
          </a:p>
          <a:p>
            <a:pPr lvl="1" algn="just"/>
            <a:r>
              <a:rPr lang="es-MX" dirty="0"/>
              <a:t>“1.- Un informe integral respecto del proceso ejecutado por esa Secretaría sobre el Concurso Público de Asignación de Rutas para el Distrito Metropolitano de Quito,(etapas precontractual y contractual), realizado en el marco de la aplicación de la Ordenanza Metropolitana No. 017-2020.</a:t>
            </a:r>
          </a:p>
          <a:p>
            <a:pPr lvl="1" algn="just"/>
            <a:r>
              <a:rPr lang="es-MX" dirty="0"/>
              <a:t> 2.- Copias certificadas de los informes generados por esa Secretaría, en cumplimiento a lo resuelto en el numeral 2 la Resolución No. 013-CMQ-2021, de fecha 15 de septiembre de2021 emitida por el Presidente de la Comisión de Movilidad” </a:t>
            </a:r>
          </a:p>
          <a:p>
            <a:endParaRPr lang="es-EC" dirty="0"/>
          </a:p>
          <a:p>
            <a:endParaRPr lang="es-MX" dirty="0"/>
          </a:p>
          <a:p>
            <a:endParaRPr lang="es-MX" dirty="0"/>
          </a:p>
          <a:p>
            <a:endParaRPr lang="es-MX" dirty="0"/>
          </a:p>
          <a:p>
            <a:endParaRPr lang="es-MX" dirty="0"/>
          </a:p>
          <a:p>
            <a:endParaRPr lang="es-EC" dirty="0"/>
          </a:p>
        </p:txBody>
      </p:sp>
      <p:sp>
        <p:nvSpPr>
          <p:cNvPr id="5" name="Rectángulo 4"/>
          <p:cNvSpPr/>
          <p:nvPr/>
        </p:nvSpPr>
        <p:spPr>
          <a:xfrm>
            <a:off x="2247900" y="811937"/>
            <a:ext cx="8343900" cy="1200329"/>
          </a:xfrm>
          <a:prstGeom prst="rect">
            <a:avLst/>
          </a:prstGeom>
        </p:spPr>
        <p:txBody>
          <a:bodyPr wrap="square">
            <a:spAutoFit/>
          </a:bodyPr>
          <a:lstStyle/>
          <a:p>
            <a:pPr marL="342900" indent="-342900" algn="just">
              <a:spcBef>
                <a:spcPts val="1000"/>
              </a:spcBef>
              <a:buClr>
                <a:schemeClr val="accent1"/>
              </a:buClr>
              <a:buFont typeface="Wingdings 3" charset="2"/>
              <a:buChar char=""/>
            </a:pPr>
            <a:r>
              <a:rPr lang="es-EC" dirty="0">
                <a:solidFill>
                  <a:schemeClr val="tx1">
                    <a:lumMod val="75000"/>
                    <a:lumOff val="25000"/>
                  </a:schemeClr>
                </a:solidFill>
              </a:rPr>
              <a:t>Con Oficio Nro. GADDMQ-AM-2021-1864-OF Quito, D.M., 01 de diciembre de 2021, el señor Alcalde Metropolitano solicita a Procuraduría Metropolitana, informar sobre el cumplimiento de la Resolución No. 013-CMO-2021 emitida por la Comisión de Movilidad.</a:t>
            </a:r>
          </a:p>
        </p:txBody>
      </p:sp>
    </p:spTree>
    <p:extLst>
      <p:ext uri="{BB962C8B-B14F-4D97-AF65-F5344CB8AC3E}">
        <p14:creationId xmlns:p14="http://schemas.microsoft.com/office/powerpoint/2010/main" val="1213666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259012" y="990600"/>
            <a:ext cx="8915400" cy="1917700"/>
          </a:xfrm>
        </p:spPr>
        <p:txBody>
          <a:bodyPr/>
          <a:lstStyle/>
          <a:p>
            <a:pPr algn="just"/>
            <a:r>
              <a:rPr lang="es-MX" dirty="0"/>
              <a:t>Mediante Oficio No. SM-2021-2937 de 10 de diciembre de 2021 suscrito por el Arq. Ricardo Pozo </a:t>
            </a:r>
            <a:r>
              <a:rPr lang="es-MX" dirty="0" err="1"/>
              <a:t>Urquizo</a:t>
            </a:r>
            <a:r>
              <a:rPr lang="es-MX" dirty="0"/>
              <a:t> y Memorando No. SM-AJ-2021-0880 de 13 de diciembre de 2021, suscrito por la Dra. Carolina Mosquera Jaramillo, la Secretaría de Movilidad remite a la Procuraduría Metropolitana la documentación solicitada.</a:t>
            </a:r>
          </a:p>
          <a:p>
            <a:endParaRPr lang="es-EC" dirty="0"/>
          </a:p>
        </p:txBody>
      </p:sp>
      <p:sp>
        <p:nvSpPr>
          <p:cNvPr id="4" name="Marcador de contenido 2"/>
          <p:cNvSpPr txBox="1">
            <a:spLocks/>
          </p:cNvSpPr>
          <p:nvPr/>
        </p:nvSpPr>
        <p:spPr>
          <a:xfrm>
            <a:off x="2398712" y="2705100"/>
            <a:ext cx="8915400" cy="33909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r>
              <a:rPr lang="es-MX" dirty="0"/>
              <a:t>Con </a:t>
            </a:r>
            <a:r>
              <a:rPr lang="es-EC" dirty="0"/>
              <a:t>Oficio Nro. GADDMQ-AM-2021-1969-OF de 27 de diciembre de 2021, el señor Alcalde Metropolitano solicita a la Procuraduría General del Estado lo siguiente: “</a:t>
            </a:r>
            <a:r>
              <a:rPr lang="es-MX" dirty="0"/>
              <a:t>se digne disponer a la Dirección Nacional de Control de Legalidad de Contratos de la institución a su cargo, se realice el control legal al procedimiento y fases de la contratación del Concurso para la “Asignación de Rutas para el Distrito Metropolitano de Quito”, mismo que dio inicio con la Resolución No. SM-2021-092 de 26 de mayo de 2021, emitida por el Secretario de Movilidad, en la que se resolvió "Aprobar las bases, el Pliego y disponer el inicio del Concurso Público de asignación de Rutas para el Distrito Metropolitano de Quito, en el marco de lo señalado en la Ordenanza Metropolitana No. 017-2020“ para lo cual se adjuntan los informes generados por la Secretaría de Movilidad.</a:t>
            </a:r>
          </a:p>
          <a:p>
            <a:endParaRPr lang="es-EC" dirty="0"/>
          </a:p>
        </p:txBody>
      </p:sp>
    </p:spTree>
    <p:extLst>
      <p:ext uri="{BB962C8B-B14F-4D97-AF65-F5344CB8AC3E}">
        <p14:creationId xmlns:p14="http://schemas.microsoft.com/office/powerpoint/2010/main" val="3716278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589212" y="1130300"/>
            <a:ext cx="8915400" cy="4780922"/>
          </a:xfrm>
        </p:spPr>
        <p:txBody>
          <a:bodyPr/>
          <a:lstStyle/>
          <a:p>
            <a:endParaRPr lang="es-MX" dirty="0"/>
          </a:p>
          <a:p>
            <a:pPr algn="just"/>
            <a:r>
              <a:rPr lang="es-MX" dirty="0"/>
              <a:t>Mediante </a:t>
            </a:r>
            <a:r>
              <a:rPr lang="es-EC" dirty="0"/>
              <a:t>Oficio No.19207, de 22 de junio de 2022, el Dr. Diego Regalado Almeida, Subprocurador General del Estado, remite </a:t>
            </a:r>
            <a:r>
              <a:rPr lang="es-MX" dirty="0"/>
              <a:t>el Informe de Control Legal que la Procuraduría General del Estado efectuó al procedimiento del </a:t>
            </a:r>
            <a:r>
              <a:rPr lang="es-EC" dirty="0"/>
              <a:t>Concurso Público de asignación de Rutas para el Distrito Metropolitano de Quito, ejecutado por la Secretaría de Movilidad, que contiene las siguientes recomendaciones:</a:t>
            </a:r>
          </a:p>
          <a:p>
            <a:pPr lvl="1" algn="just"/>
            <a:r>
              <a:rPr lang="es-MX" dirty="0"/>
              <a:t>“1. Cumplir con la obligación que tiene todo servidor público, en todos los actos y en particular en los procedimientos de gestión delegada, de actuar con la debida diligencia, observando lo preceptuado en los artículos 226, 227 y 233 de la Constitución de la República. </a:t>
            </a:r>
          </a:p>
          <a:p>
            <a:pPr lvl="1" algn="just"/>
            <a:r>
              <a:rPr lang="es-MX" dirty="0"/>
              <a:t>2. Elaborar de forma adecuada y precisa los pliegos o bases del concurso, evitando contradicciones que generen confusiones a los posibles oferentes.”</a:t>
            </a:r>
          </a:p>
        </p:txBody>
      </p:sp>
    </p:spTree>
    <p:extLst>
      <p:ext uri="{BB962C8B-B14F-4D97-AF65-F5344CB8AC3E}">
        <p14:creationId xmlns:p14="http://schemas.microsoft.com/office/powerpoint/2010/main" val="1643710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220912" y="381000"/>
            <a:ext cx="8915400" cy="5689600"/>
          </a:xfrm>
        </p:spPr>
        <p:txBody>
          <a:bodyPr>
            <a:normAutofit/>
          </a:bodyPr>
          <a:lstStyle/>
          <a:p>
            <a:pPr algn="just"/>
            <a:r>
              <a:rPr lang="es-MX" dirty="0"/>
              <a:t>“3. La comisión técnica, deberá dar una adecuada contestación a las preguntas y aclaraciones planteadas por los oferentes, a fin de que no se vean afectados los principios de igualdad, concurrencia y transparencia. </a:t>
            </a:r>
          </a:p>
          <a:p>
            <a:pPr algn="just"/>
            <a:r>
              <a:rPr lang="es-MX" dirty="0"/>
              <a:t>4. Cumplir con los principios generales del procedimiento, asegurando al administrado el ejercicio eficaz de sus derechos consagrados en la Constitución y en la respectiva normativa. </a:t>
            </a:r>
          </a:p>
          <a:p>
            <a:pPr algn="just"/>
            <a:r>
              <a:rPr lang="es-MX" dirty="0"/>
              <a:t>5. Efectuar la adecuada verificación del cumplimiento de los requisitos mínimos exigidos en las bases y pliegos de los procedimientos, con la finalidad de no afectar los principios que rigen los mismos. </a:t>
            </a:r>
          </a:p>
          <a:p>
            <a:pPr algn="just"/>
            <a:r>
              <a:rPr lang="es-MX" dirty="0"/>
              <a:t>6. Para la suscripción de futuros contratos, la entidad deberá incorporar en los mismos todas las cláusulas y documentación solicitada dentro de los pliegos y de las bases de los concursos. </a:t>
            </a:r>
          </a:p>
          <a:p>
            <a:pPr algn="just"/>
            <a:r>
              <a:rPr lang="es-MX" dirty="0"/>
              <a:t>7. Previo a autorizar o contraer obligaciones, deberá contar en el presupuesto aprobado con la asignación presupuestaria correspondiente; y, observar lo dispuesto en los artículos 115 y 178 del Código Orgánico de Planificación y Finanzas Públicas con la finalidad de evitar incurrir en una posible causal de nulidad contractual”</a:t>
            </a:r>
            <a:endParaRPr lang="es-EC" dirty="0"/>
          </a:p>
        </p:txBody>
      </p:sp>
    </p:spTree>
    <p:extLst>
      <p:ext uri="{BB962C8B-B14F-4D97-AF65-F5344CB8AC3E}">
        <p14:creationId xmlns:p14="http://schemas.microsoft.com/office/powerpoint/2010/main" val="1731632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043112" y="977900"/>
            <a:ext cx="8915400" cy="4775200"/>
          </a:xfrm>
        </p:spPr>
        <p:txBody>
          <a:bodyPr>
            <a:normAutofit fontScale="92500" lnSpcReduction="20000"/>
          </a:bodyPr>
          <a:lstStyle/>
          <a:p>
            <a:pPr algn="just"/>
            <a:r>
              <a:rPr lang="es-MX" dirty="0"/>
              <a:t>“Considerando los incumplimientos e inobservancias evidenciados; y, en virtud de que los contratos de operación para la prestación del servicio de transporte público de personas del Distrito Metropolitano de Quito, se generaron a través de la modalidad de gestión delegada, el análisis final sobre la procedencia y conveniencia de iniciar una acción judicial de nulidad es competencia exclusiva del Gobierno del Distrito Autónomo Metropolitano de Quito; para el efecto, sus órganos ejecutivo y legislativo, en el ámbito de sus competencias, arbitrarán las medidas necesarias a fin de garantizar que el transporte de los ciudadanos no se vea afectado por las acciones legales que decidan adoptar, según lo consagrado en los artículos 66 numeral 25, 240, 277 numeral 4, 314 y 326 numeral 15 de la Constitución de la República del Ecuador. </a:t>
            </a:r>
          </a:p>
          <a:p>
            <a:pPr algn="just"/>
            <a:r>
              <a:rPr lang="es-MX" dirty="0"/>
              <a:t>Las recomendaciones emitidas en el presente informe de control deberán ser cumplidas obligatoriamente por el Municipio del Distrito Metropolitano de Quito; y, en el término de 10 días, deberá informar a esta Procuraduría General del Estado sobre las acciones adoptadas, sin perjuicio del cumplimiento de lo previsto en el artículo 80 de la Ley Orgánica de la Contraloría General del Estado.</a:t>
            </a:r>
          </a:p>
          <a:p>
            <a:pPr algn="just"/>
            <a:r>
              <a:rPr lang="es-MX" dirty="0"/>
              <a:t>Los resultados del procedimiento, son responsabilidad de los servidores que han intervenido en el mismo, de conformidad con los artículos 233 de la Constitución de la República del Ecuador y 54 de la Ley Orgánica de la Contraloría General del Estado.”</a:t>
            </a:r>
            <a:endParaRPr lang="es-EC" dirty="0"/>
          </a:p>
        </p:txBody>
      </p:sp>
    </p:spTree>
    <p:extLst>
      <p:ext uri="{BB962C8B-B14F-4D97-AF65-F5344CB8AC3E}">
        <p14:creationId xmlns:p14="http://schemas.microsoft.com/office/powerpoint/2010/main" val="1073647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589212" y="1155700"/>
            <a:ext cx="8915400" cy="4755522"/>
          </a:xfrm>
        </p:spPr>
        <p:txBody>
          <a:bodyPr/>
          <a:lstStyle/>
          <a:p>
            <a:pPr algn="just"/>
            <a:r>
              <a:rPr lang="es-EC" dirty="0"/>
              <a:t>Mediante Oficio Nro. GADDMQ-AM-2022-1160-OF 07 de julio de 2022  suscrito por el señor Alcalde Metropolitano, se informa a la PGE sobre el  cumplimiento de recomendaciones del Informe de Control Legal.</a:t>
            </a:r>
          </a:p>
          <a:p>
            <a:pPr marL="0" indent="0" algn="just">
              <a:buNone/>
            </a:pPr>
            <a:endParaRPr lang="es-EC" dirty="0"/>
          </a:p>
        </p:txBody>
      </p:sp>
    </p:spTree>
    <p:extLst>
      <p:ext uri="{BB962C8B-B14F-4D97-AF65-F5344CB8AC3E}">
        <p14:creationId xmlns:p14="http://schemas.microsoft.com/office/powerpoint/2010/main" val="1310741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597574" y="945931"/>
            <a:ext cx="10594426" cy="4647426"/>
          </a:xfrm>
          <a:prstGeom prst="rect">
            <a:avLst/>
          </a:prstGeom>
        </p:spPr>
        <p:txBody>
          <a:bodyPr wrap="square">
            <a:spAutoFit/>
          </a:bodyPr>
          <a:lstStyle/>
          <a:p>
            <a:pPr algn="ctr"/>
            <a:r>
              <a:rPr lang="es-EC" sz="3600" b="1" u="sng" dirty="0"/>
              <a:t>DEMANDAS JUDICIALES</a:t>
            </a:r>
            <a:endParaRPr lang="es-EC" sz="3600" dirty="0"/>
          </a:p>
          <a:p>
            <a:pPr algn="just"/>
            <a:endParaRPr lang="es-EC" sz="2000" dirty="0"/>
          </a:p>
          <a:p>
            <a:pPr algn="just"/>
            <a:r>
              <a:rPr lang="es-EC" sz="2000" dirty="0">
                <a:solidFill>
                  <a:srgbClr val="002060"/>
                </a:solidFill>
              </a:rPr>
              <a:t>Memorando Nro. SM-AJ-2022-0415, de 12 de julio de 2022-procedencia de iniciar proceso judiciales para demandar la nulidad de los contratos.</a:t>
            </a:r>
          </a:p>
          <a:p>
            <a:pPr algn="just"/>
            <a:endParaRPr lang="es-EC" sz="2000" dirty="0">
              <a:solidFill>
                <a:srgbClr val="002060"/>
              </a:solidFill>
            </a:endParaRPr>
          </a:p>
          <a:p>
            <a:r>
              <a:rPr lang="es-EC" sz="2000" b="1" u="sng" dirty="0"/>
              <a:t>DEMANDAS.- </a:t>
            </a:r>
          </a:p>
          <a:p>
            <a:endParaRPr lang="es-EC" sz="2000" dirty="0"/>
          </a:p>
          <a:p>
            <a:pPr marL="457200" indent="-457200">
              <a:buFont typeface="+mj-lt"/>
              <a:buAutoNum type="arabicPeriod"/>
            </a:pPr>
            <a:r>
              <a:rPr lang="es-EC" sz="2000" dirty="0">
                <a:solidFill>
                  <a:srgbClr val="002060"/>
                </a:solidFill>
              </a:rPr>
              <a:t> COMPAÑÍA DE TRANSPORTES GUADALAJARA S.A. </a:t>
            </a:r>
            <a:r>
              <a:rPr lang="es-EC" sz="2000" b="1" dirty="0">
                <a:solidFill>
                  <a:srgbClr val="002060"/>
                </a:solidFill>
              </a:rPr>
              <a:t>JUICIO CONTENCIOSO ADM. No. 17811-2022-01515 </a:t>
            </a:r>
            <a:r>
              <a:rPr lang="es-EC" sz="2000" dirty="0">
                <a:solidFill>
                  <a:srgbClr val="002060"/>
                </a:solidFill>
              </a:rPr>
              <a:t>/Nulidad del Contrato de Operación No. MDMQ-SM-2021-01/  Presentada demanda 19-07-2022.</a:t>
            </a:r>
          </a:p>
          <a:p>
            <a:pPr marL="457200" indent="-457200">
              <a:buFont typeface="+mj-lt"/>
              <a:buAutoNum type="arabicPeriod"/>
            </a:pPr>
            <a:endParaRPr lang="es-EC" sz="2000" dirty="0">
              <a:solidFill>
                <a:srgbClr val="002060"/>
              </a:solidFill>
            </a:endParaRPr>
          </a:p>
          <a:p>
            <a:pPr marL="457200" indent="-457200">
              <a:buFont typeface="+mj-lt"/>
              <a:buAutoNum type="arabicPeriod"/>
            </a:pPr>
            <a:r>
              <a:rPr lang="es-EC" sz="2000" dirty="0">
                <a:solidFill>
                  <a:srgbClr val="002060"/>
                </a:solidFill>
              </a:rPr>
              <a:t>TRANSHEMISFERICOS</a:t>
            </a:r>
            <a:r>
              <a:rPr lang="es-EC" sz="2000" b="1" dirty="0">
                <a:solidFill>
                  <a:srgbClr val="002060"/>
                </a:solidFill>
              </a:rPr>
              <a:t>/ JUICIO CONTENCIOSO ADM. No. 17811-2022-01562 </a:t>
            </a:r>
            <a:r>
              <a:rPr lang="es-EC" sz="2000" dirty="0">
                <a:solidFill>
                  <a:srgbClr val="002060"/>
                </a:solidFill>
              </a:rPr>
              <a:t>/Nulidad del Contrato de Operación No. MDMQ-SM-2021-02/ Presentada demanda 22-07-2022.</a:t>
            </a:r>
          </a:p>
        </p:txBody>
      </p:sp>
    </p:spTree>
    <p:extLst>
      <p:ext uri="{BB962C8B-B14F-4D97-AF65-F5344CB8AC3E}">
        <p14:creationId xmlns:p14="http://schemas.microsoft.com/office/powerpoint/2010/main" val="570307010"/>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80</TotalTime>
  <Words>1589</Words>
  <Application>Microsoft Office PowerPoint</Application>
  <PresentationFormat>Panorámica</PresentationFormat>
  <Paragraphs>49</Paragraphs>
  <Slides>11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11</vt:i4>
      </vt:variant>
    </vt:vector>
  </HeadingPairs>
  <TitlesOfParts>
    <vt:vector size="17" baseType="lpstr">
      <vt:lpstr>Arial</vt:lpstr>
      <vt:lpstr>Calibri</vt:lpstr>
      <vt:lpstr>Century Gothic</vt:lpstr>
      <vt:lpstr>Times New Roman</vt:lpstr>
      <vt:lpstr>Wingdings 3</vt:lpstr>
      <vt:lpstr>Espiral</vt:lpstr>
      <vt:lpstr>Consulta a la Procuraduría General del Estado</vt:lpstr>
      <vt:lpstr>Mediante Resolución No. 013-CMO-2021, de 16 de septiembre de 2021, la Comisión de Movilidad del Concejo Metropolitano, resolvió solicitar:</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Consulta a la Procuraduría General del Estado</dc:title>
  <dc:creator>Svetlana Ivanoba Zuniga Torres</dc:creator>
  <cp:lastModifiedBy>Sandro Vinicio Vallejo Aristizabal</cp:lastModifiedBy>
  <cp:revision>12</cp:revision>
  <dcterms:created xsi:type="dcterms:W3CDTF">2022-08-15T21:22:00Z</dcterms:created>
  <dcterms:modified xsi:type="dcterms:W3CDTF">2022-08-16T14:39:11Z</dcterms:modified>
</cp:coreProperties>
</file>