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63" r:id="rId7"/>
    <p:sldId id="262" r:id="rId8"/>
    <p:sldId id="259" r:id="rId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6502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782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630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2518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078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6580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6616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502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286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484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7978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ECB76-92C0-4069-B25E-F11925053E3B}" type="datetimeFigureOut">
              <a:rPr lang="es-EC" smtClean="0"/>
              <a:t>1/6/2022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E8EB7-0C87-4015-9C0A-4A8540DB667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0940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06388" y="1822170"/>
            <a:ext cx="77792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31357F"/>
                </a:solidFill>
              </a:rPr>
              <a:t>PROYECTO PARA LA DECLARACIÓN DE ESPECIES DE FLORA EMBLEMÁTICA DEL DISTRITO METROPOLITANO DE QUITO </a:t>
            </a:r>
            <a:endParaRPr lang="es-EC" sz="4400" b="1" dirty="0">
              <a:solidFill>
                <a:srgbClr val="31357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57063" y="5456799"/>
            <a:ext cx="17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01-06-2022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6571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89164" y="2132154"/>
            <a:ext cx="9627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DMQ </a:t>
            </a:r>
            <a:r>
              <a:rPr lang="es-MX" dirty="0"/>
              <a:t>presenta alta biodiversidad, derivada de la heterogeneidad de sus paisajes, </a:t>
            </a:r>
            <a:r>
              <a:rPr lang="es-MX" dirty="0" smtClean="0"/>
              <a:t>lo que ha </a:t>
            </a:r>
            <a:r>
              <a:rPr lang="es-MX" dirty="0"/>
              <a:t>permitido el desarrollo de una numerosa población </a:t>
            </a:r>
            <a:r>
              <a:rPr lang="es-MX" dirty="0" smtClean="0"/>
              <a:t>humana.</a:t>
            </a:r>
          </a:p>
          <a:p>
            <a:pPr algn="just"/>
            <a:endParaRPr lang="es-MX" dirty="0" smtClean="0"/>
          </a:p>
          <a:p>
            <a:pPr algn="just"/>
            <a:r>
              <a:rPr lang="es-MX" dirty="0" smtClean="0"/>
              <a:t>El patrimonio </a:t>
            </a:r>
            <a:r>
              <a:rPr lang="es-MX" dirty="0"/>
              <a:t>natural se encuentra sometido a diversas presiones y </a:t>
            </a:r>
            <a:r>
              <a:rPr lang="es-MX" dirty="0" smtClean="0"/>
              <a:t>amenazas; se requiere mecanismos para concienciar a la población y comprometerla a la conservación de la naturaleza.</a:t>
            </a:r>
          </a:p>
          <a:p>
            <a:pPr algn="just"/>
            <a:endParaRPr lang="es-MX" dirty="0"/>
          </a:p>
          <a:p>
            <a:pPr algn="just"/>
            <a:r>
              <a:rPr lang="es-MX" b="1" dirty="0" smtClean="0"/>
              <a:t>Especies emblemáticas:  </a:t>
            </a:r>
            <a:r>
              <a:rPr lang="es-MX" dirty="0"/>
              <a:t>por su </a:t>
            </a:r>
            <a:r>
              <a:rPr lang="es-MX" u="sng" dirty="0"/>
              <a:t>valor biológico, ecológico, cultural o antrópico y estético</a:t>
            </a:r>
            <a:r>
              <a:rPr lang="es-MX" dirty="0"/>
              <a:t>, pasan a formar parte del </a:t>
            </a:r>
            <a:r>
              <a:rPr lang="es-MX" u="sng" dirty="0"/>
              <a:t>patrimonio natura</a:t>
            </a:r>
            <a:r>
              <a:rPr lang="es-MX" dirty="0"/>
              <a:t>l común a todos los habitantes de un determinado territorio, tanto por el </a:t>
            </a:r>
            <a:r>
              <a:rPr lang="es-MX" u="sng" dirty="0"/>
              <a:t>interés que despiertan en la opinión pública</a:t>
            </a:r>
            <a:r>
              <a:rPr lang="es-MX" dirty="0"/>
              <a:t>, como por el </a:t>
            </a:r>
            <a:r>
              <a:rPr lang="es-MX" u="sng" dirty="0"/>
              <a:t>papel que desempeñan en los ecosistemas</a:t>
            </a:r>
            <a:r>
              <a:rPr lang="es-MX" dirty="0"/>
              <a:t>. En ese sentido, resultan </a:t>
            </a:r>
            <a:r>
              <a:rPr lang="es-MX" u="sng" dirty="0"/>
              <a:t>apropiadas para dar a conocer los problemas de conservación</a:t>
            </a:r>
            <a:r>
              <a:rPr lang="es-MX" dirty="0"/>
              <a:t>. Sirven, además, de base para generar </a:t>
            </a:r>
            <a:r>
              <a:rPr lang="es-MX" u="sng" dirty="0"/>
              <a:t>campañas de concientización y movilizar el apoyo de la comunidad </a:t>
            </a:r>
            <a:r>
              <a:rPr lang="es-MX" dirty="0"/>
              <a:t>y promover su presencia, junto a la de otras especies en los ecosistemas del DMA, especialmente los urbanos. </a:t>
            </a:r>
          </a:p>
          <a:p>
            <a:pPr algn="just"/>
            <a:r>
              <a:rPr lang="es-MX" dirty="0"/>
              <a:t> 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1687285" y="610833"/>
            <a:ext cx="8817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IMPORTANCIA</a:t>
            </a:r>
            <a:endParaRPr lang="es-EC" sz="4400" dirty="0"/>
          </a:p>
        </p:txBody>
      </p:sp>
    </p:spTree>
    <p:extLst>
      <p:ext uri="{BB962C8B-B14F-4D97-AF65-F5344CB8AC3E}">
        <p14:creationId xmlns:p14="http://schemas.microsoft.com/office/powerpoint/2010/main" val="354473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BROMELIAS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dirty="0" smtClean="0"/>
              <a:t>Conforman </a:t>
            </a:r>
            <a:r>
              <a:rPr lang="es-MX" dirty="0"/>
              <a:t>un grupo </a:t>
            </a:r>
            <a:r>
              <a:rPr lang="es-MX" dirty="0" smtClean="0"/>
              <a:t>natural, agrupadas en la </a:t>
            </a:r>
            <a:r>
              <a:rPr lang="es-MX" dirty="0"/>
              <a:t>familia botánica </a:t>
            </a:r>
            <a:r>
              <a:rPr lang="es-MX" u="sng" dirty="0" smtClean="0"/>
              <a:t>Bromeliacea</a:t>
            </a:r>
            <a:r>
              <a:rPr lang="es-MX" dirty="0" smtClean="0"/>
              <a:t>e</a:t>
            </a:r>
          </a:p>
          <a:p>
            <a:r>
              <a:rPr lang="es-MX" dirty="0" smtClean="0"/>
              <a:t>Caracterizan </a:t>
            </a:r>
            <a:r>
              <a:rPr lang="es-MX" dirty="0"/>
              <a:t>a los </a:t>
            </a:r>
            <a:r>
              <a:rPr lang="es-MX" u="sng" dirty="0"/>
              <a:t>bosques de la franja tropical y páramos de A</a:t>
            </a:r>
            <a:r>
              <a:rPr lang="es-MX" dirty="0"/>
              <a:t>mérica. </a:t>
            </a:r>
          </a:p>
          <a:p>
            <a:r>
              <a:rPr lang="es-MX" dirty="0" smtClean="0"/>
              <a:t>Diversa </a:t>
            </a:r>
            <a:r>
              <a:rPr lang="es-MX" dirty="0"/>
              <a:t>distribución geográfica y abundancia local. La mayoría de las </a:t>
            </a:r>
            <a:r>
              <a:rPr lang="es-MX" u="sng" dirty="0"/>
              <a:t>endémicas se limitan a crecer en hábitat reducidos y restringidos</a:t>
            </a:r>
            <a:r>
              <a:rPr lang="es-MX" dirty="0"/>
              <a:t>, por lo que </a:t>
            </a:r>
            <a:r>
              <a:rPr lang="es-MX" dirty="0" smtClean="0"/>
              <a:t>algunas de sus </a:t>
            </a:r>
            <a:r>
              <a:rPr lang="es-MX" dirty="0"/>
              <a:t>poblaciones estén </a:t>
            </a:r>
            <a:r>
              <a:rPr lang="es-MX" u="sng" dirty="0"/>
              <a:t>bajo amenazas</a:t>
            </a:r>
            <a:r>
              <a:rPr lang="es-MX" dirty="0" smtClean="0"/>
              <a:t>. </a:t>
            </a:r>
          </a:p>
          <a:p>
            <a:r>
              <a:rPr lang="es-MX" dirty="0" smtClean="0"/>
              <a:t>Varias especies se </a:t>
            </a:r>
            <a:r>
              <a:rPr lang="es-MX" u="sng" dirty="0"/>
              <a:t>adaptan </a:t>
            </a:r>
            <a:r>
              <a:rPr lang="es-MX" u="sng" dirty="0" smtClean="0"/>
              <a:t>a </a:t>
            </a:r>
            <a:r>
              <a:rPr lang="es-MX" u="sng" dirty="0"/>
              <a:t>áreas disturbadas</a:t>
            </a:r>
            <a:r>
              <a:rPr lang="es-MX" dirty="0"/>
              <a:t>, como bordes de carreteras y derrumbes, mientras que otras crecen sobre los árboles dejados en los pastizales, como remanentes de la vegetación original. </a:t>
            </a:r>
          </a:p>
          <a:p>
            <a:r>
              <a:rPr lang="es-MX" dirty="0" smtClean="0"/>
              <a:t>Clasificaciones: </a:t>
            </a:r>
            <a:r>
              <a:rPr lang="es-MX" u="sng" dirty="0"/>
              <a:t>terrestres</a:t>
            </a:r>
            <a:r>
              <a:rPr lang="es-MX" dirty="0"/>
              <a:t>, que hunden sus raíces en la tierra </a:t>
            </a:r>
            <a:r>
              <a:rPr lang="es-MX" dirty="0" smtClean="0"/>
              <a:t>y </a:t>
            </a:r>
            <a:r>
              <a:rPr lang="es-MX" b="1" dirty="0"/>
              <a:t>epifitas</a:t>
            </a:r>
            <a:r>
              <a:rPr lang="es-MX" dirty="0"/>
              <a:t>, que crecen adheridas a otros sustratos </a:t>
            </a:r>
            <a:r>
              <a:rPr lang="es-MX" dirty="0" smtClean="0"/>
              <a:t>(</a:t>
            </a:r>
            <a:r>
              <a:rPr lang="es-MX" dirty="0"/>
              <a:t>frecuentemente los árboles). En este caso, sus raíces actúan como anclaje de la planta, para asirse al tronco del árbol. </a:t>
            </a:r>
          </a:p>
          <a:p>
            <a:r>
              <a:rPr lang="es-MX" dirty="0" smtClean="0"/>
              <a:t>Por </a:t>
            </a:r>
            <a:r>
              <a:rPr lang="es-MX" dirty="0"/>
              <a:t>ser plantas tropicales, </a:t>
            </a:r>
            <a:r>
              <a:rPr lang="es-MX" dirty="0" smtClean="0"/>
              <a:t>pueden </a:t>
            </a:r>
            <a:r>
              <a:rPr lang="es-MX" u="sng" dirty="0"/>
              <a:t>florecer en cualquier época del año</a:t>
            </a:r>
            <a:r>
              <a:rPr lang="es-MX" dirty="0"/>
              <a:t>. </a:t>
            </a:r>
            <a:r>
              <a:rPr lang="es-MX" dirty="0" smtClean="0"/>
              <a:t>La inflorescencia </a:t>
            </a:r>
            <a:r>
              <a:rPr lang="es-MX" dirty="0"/>
              <a:t>muy vistosa </a:t>
            </a:r>
            <a:r>
              <a:rPr lang="es-MX" dirty="0" smtClean="0"/>
              <a:t>dura pocos </a:t>
            </a:r>
            <a:r>
              <a:rPr lang="es-MX" dirty="0"/>
              <a:t>días, </a:t>
            </a:r>
            <a:r>
              <a:rPr lang="es-MX" dirty="0" smtClean="0"/>
              <a:t>pero las </a:t>
            </a:r>
            <a:r>
              <a:rPr lang="es-MX" dirty="0"/>
              <a:t>brácteas pueden permanecer en la planta durante varios meses. </a:t>
            </a:r>
          </a:p>
          <a:p>
            <a:r>
              <a:rPr lang="es-MX" dirty="0" smtClean="0"/>
              <a:t>Alto </a:t>
            </a:r>
            <a:r>
              <a:rPr lang="es-MX" u="sng" dirty="0"/>
              <a:t>valor ornamental; algunas alimenticio</a:t>
            </a:r>
            <a:r>
              <a:rPr lang="es-MX" dirty="0"/>
              <a:t>, como la piña (</a:t>
            </a:r>
            <a:r>
              <a:rPr lang="es-MX" i="1" dirty="0"/>
              <a:t>Ananas comosus</a:t>
            </a:r>
            <a:r>
              <a:rPr lang="es-MX" dirty="0"/>
              <a:t>), como </a:t>
            </a:r>
            <a:r>
              <a:rPr lang="es-MX" u="sng" dirty="0"/>
              <a:t>fibra y para uso medicinal</a:t>
            </a:r>
            <a:r>
              <a:rPr lang="es-MX" dirty="0"/>
              <a:t>. </a:t>
            </a:r>
            <a:endParaRPr lang="es-MX" dirty="0" smtClean="0"/>
          </a:p>
          <a:p>
            <a:r>
              <a:rPr lang="es-MX" dirty="0" smtClean="0"/>
              <a:t>La </a:t>
            </a:r>
            <a:r>
              <a:rPr lang="es-MX" dirty="0"/>
              <a:t>mayor amenaza para las especies es la </a:t>
            </a:r>
            <a:r>
              <a:rPr lang="es-MX" u="sng" dirty="0"/>
              <a:t>destrucción de su hábitat</a:t>
            </a:r>
            <a:r>
              <a:rPr lang="es-MX" dirty="0"/>
              <a:t> y, en menor grado, la </a:t>
            </a:r>
            <a:r>
              <a:rPr lang="es-MX" u="sng" dirty="0"/>
              <a:t>sobre- recolección para la venta</a:t>
            </a:r>
            <a:r>
              <a:rPr lang="es-MX" dirty="0"/>
              <a:t>. </a:t>
            </a:r>
            <a:endParaRPr lang="es-MX" dirty="0" smtClean="0"/>
          </a:p>
          <a:p>
            <a:r>
              <a:rPr lang="es-MX" dirty="0" smtClean="0"/>
              <a:t>Según </a:t>
            </a:r>
            <a:r>
              <a:rPr lang="es-MX" dirty="0"/>
              <a:t>Manzanares (2011), en </a:t>
            </a:r>
            <a:r>
              <a:rPr lang="es-MX" u="sng" dirty="0"/>
              <a:t>Ecuador se reportan 490 especies</a:t>
            </a:r>
            <a:r>
              <a:rPr lang="es-MX" dirty="0"/>
              <a:t>, de las cuales </a:t>
            </a:r>
            <a:r>
              <a:rPr lang="es-MX" u="sng" dirty="0"/>
              <a:t>172 son endémicas</a:t>
            </a:r>
            <a:r>
              <a:rPr lang="es-MX" dirty="0"/>
              <a:t>, lo que equivale a un 35.1% de las especies presentes en el país. 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6433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06434" y="1533813"/>
            <a:ext cx="92397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La </a:t>
            </a:r>
            <a:r>
              <a:rPr lang="es-EC" dirty="0"/>
              <a:t>Secretaría de Ambiente convocó a expertos en flora, especialistas en el estudio de las bromelias de Quito, procedentes de la academia y centros de investigación, para proponer y elegir las especies de bromelias que sean reconocidas oficialmente por la ciudad como sus especies emblema o </a:t>
            </a:r>
            <a:r>
              <a:rPr lang="es-EC" dirty="0" smtClean="0"/>
              <a:t>patrimoniales.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D</a:t>
            </a:r>
            <a:r>
              <a:rPr lang="es-MX" dirty="0" smtClean="0"/>
              <a:t>os reuniones: 05 de mayo de 2022 y 12 de mayo 2022 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687285" y="610833"/>
            <a:ext cx="8817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PROCESO</a:t>
            </a:r>
            <a:endParaRPr lang="es-EC" sz="4400" dirty="0"/>
          </a:p>
        </p:txBody>
      </p:sp>
      <p:sp>
        <p:nvSpPr>
          <p:cNvPr id="5" name="Rectángulo 4"/>
          <p:cNvSpPr/>
          <p:nvPr/>
        </p:nvSpPr>
        <p:spPr>
          <a:xfrm>
            <a:off x="1687285" y="3588799"/>
            <a:ext cx="5654041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C" dirty="0"/>
              <a:t>Andrea Irigoyen (</a:t>
            </a:r>
            <a:r>
              <a:rPr lang="es-EC" dirty="0" smtClean="0"/>
              <a:t>EPMMOP-GAPEV)</a:t>
            </a:r>
          </a:p>
          <a:p>
            <a:r>
              <a:rPr lang="es-EC" dirty="0" smtClean="0"/>
              <a:t>Liliana </a:t>
            </a:r>
            <a:r>
              <a:rPr lang="es-EC" dirty="0"/>
              <a:t>Jaramillo (</a:t>
            </a:r>
            <a:r>
              <a:rPr lang="es-EC" dirty="0" smtClean="0"/>
              <a:t>Nativus)</a:t>
            </a:r>
          </a:p>
          <a:p>
            <a:r>
              <a:rPr lang="es-EC" dirty="0" smtClean="0"/>
              <a:t>Martín </a:t>
            </a:r>
            <a:r>
              <a:rPr lang="es-EC" dirty="0"/>
              <a:t>Bustamante (Fundación Zoológica </a:t>
            </a:r>
            <a:r>
              <a:rPr lang="es-EC" dirty="0" smtClean="0"/>
              <a:t>Ecuador)</a:t>
            </a:r>
          </a:p>
          <a:p>
            <a:r>
              <a:rPr lang="es-EC" dirty="0" smtClean="0"/>
              <a:t>Esteban Neumann, Carolina Jijón y Alexander Hirtz (Jardín Botánico)</a:t>
            </a:r>
          </a:p>
          <a:p>
            <a:r>
              <a:rPr lang="es-EC" dirty="0" smtClean="0"/>
              <a:t>Ricardo </a:t>
            </a:r>
            <a:r>
              <a:rPr lang="es-EC" dirty="0"/>
              <a:t>Zambrano y Carolina Jijón (Jardín </a:t>
            </a:r>
            <a:r>
              <a:rPr lang="es-EC" dirty="0" smtClean="0"/>
              <a:t>Botánico)</a:t>
            </a:r>
          </a:p>
          <a:p>
            <a:r>
              <a:rPr lang="es-EC" dirty="0" smtClean="0"/>
              <a:t>Mónica </a:t>
            </a:r>
            <a:r>
              <a:rPr lang="es-EC" dirty="0"/>
              <a:t>Pérez y Marco Romo (</a:t>
            </a:r>
            <a:r>
              <a:rPr lang="es-EC" dirty="0" smtClean="0"/>
              <a:t>EPMMOP-GAPEV)</a:t>
            </a:r>
          </a:p>
          <a:p>
            <a:r>
              <a:rPr lang="es-EC" dirty="0" smtClean="0"/>
              <a:t>Andrea </a:t>
            </a:r>
            <a:r>
              <a:rPr lang="es-EC" dirty="0"/>
              <a:t>González, </a:t>
            </a:r>
            <a:r>
              <a:rPr lang="es-EC" dirty="0" smtClean="0"/>
              <a:t>GAPEV</a:t>
            </a:r>
          </a:p>
          <a:p>
            <a:r>
              <a:rPr lang="es-EC" dirty="0" smtClean="0"/>
              <a:t>Ramiro </a:t>
            </a:r>
            <a:r>
              <a:rPr lang="es-EC" dirty="0"/>
              <a:t>Morejón, Paola Cando, Gustavo Mosquera y Miguel Vázquez </a:t>
            </a:r>
            <a:r>
              <a:rPr lang="es-EC" dirty="0" smtClean="0"/>
              <a:t>(</a:t>
            </a:r>
            <a:r>
              <a:rPr lang="es-EC" dirty="0"/>
              <a:t>Secretaría de Ambiente). </a:t>
            </a:r>
            <a:r>
              <a:rPr lang="es-EC" dirty="0" smtClean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504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SELECCIÓN: criterios y lista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924593" y="1560059"/>
            <a:ext cx="78594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Distribución </a:t>
            </a:r>
            <a:r>
              <a:rPr lang="es-MX" dirty="0"/>
              <a:t>(en diferentes ecosistemas del DMQ</a:t>
            </a:r>
            <a:r>
              <a:rPr lang="es-MX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Historia </a:t>
            </a:r>
            <a:r>
              <a:rPr lang="es-MX" dirty="0"/>
              <a:t>(relación con eventos y personajes </a:t>
            </a:r>
            <a:r>
              <a:rPr lang="es-MX" dirty="0" smtClean="0"/>
              <a:t>relevantes)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Estado </a:t>
            </a:r>
            <a:r>
              <a:rPr lang="es-MX" dirty="0"/>
              <a:t>de conservación (amenazadas y no amenazadas) </a:t>
            </a: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Estética (llamativas o no, como </a:t>
            </a:r>
            <a:r>
              <a:rPr lang="es-MX" dirty="0"/>
              <a:t>muestra de la diversidad) </a:t>
            </a: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Rareza </a:t>
            </a:r>
            <a:r>
              <a:rPr lang="es-MX" dirty="0"/>
              <a:t>de las </a:t>
            </a:r>
            <a:r>
              <a:rPr lang="es-MX" dirty="0" smtClean="0"/>
              <a:t>especies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Uso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Relevancia ecológica (en </a:t>
            </a:r>
            <a:r>
              <a:rPr lang="es-MX" dirty="0"/>
              <a:t>especial para especies emblemáticas de fauna, como el oso de </a:t>
            </a:r>
            <a:r>
              <a:rPr lang="es-MX" dirty="0" smtClean="0"/>
              <a:t>anteojos)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Uso </a:t>
            </a:r>
            <a:r>
              <a:rPr lang="es-MX" dirty="0"/>
              <a:t>ornamental, en el contexto de la </a:t>
            </a:r>
            <a:r>
              <a:rPr lang="es-MX" dirty="0" smtClean="0"/>
              <a:t>ciudad</a:t>
            </a:r>
            <a:r>
              <a:rPr lang="es-MX" dirty="0"/>
              <a:t>.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1924593" y="4415246"/>
            <a:ext cx="9335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DECISIONES DE PARTIDA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Que no sea una sola especie, sino cinco, representantes de ecosistemas y la mancha urbana.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Que se genere una lista corta de discusión.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/>
              <a:t>Que se elija en una sesión las especies definitivas.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297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LISTA DE SELECCIÓN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1846216" y="2128467"/>
            <a:ext cx="81468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 dirty="0" smtClean="0"/>
              <a:t>Dos </a:t>
            </a:r>
            <a:r>
              <a:rPr lang="es-EC" u="sng" dirty="0"/>
              <a:t>especies </a:t>
            </a:r>
            <a:r>
              <a:rPr lang="es-EC" dirty="0"/>
              <a:t>características del páramo: </a:t>
            </a:r>
            <a:r>
              <a:rPr lang="es-EC" i="1" dirty="0"/>
              <a:t>Puya glome</a:t>
            </a:r>
            <a:r>
              <a:rPr lang="es-EC" dirty="0"/>
              <a:t>rifera Mez &amp; Sodiro y </a:t>
            </a:r>
            <a:r>
              <a:rPr lang="es-EC" i="1" dirty="0"/>
              <a:t>Puya Sodiroana</a:t>
            </a:r>
            <a:r>
              <a:rPr lang="es-EC" dirty="0"/>
              <a:t> Mez</a:t>
            </a:r>
            <a:r>
              <a:rPr lang="es-EC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 dirty="0" smtClean="0"/>
              <a:t>Tres </a:t>
            </a:r>
            <a:r>
              <a:rPr lang="es-EC" u="sng" dirty="0"/>
              <a:t>especies </a:t>
            </a:r>
            <a:r>
              <a:rPr lang="es-EC" dirty="0"/>
              <a:t>de bosque montano: </a:t>
            </a:r>
            <a:r>
              <a:rPr lang="es-EC" i="1" dirty="0"/>
              <a:t>Pitcairnia pungens </a:t>
            </a:r>
            <a:r>
              <a:rPr lang="es-EC" dirty="0"/>
              <a:t>Kunth; </a:t>
            </a:r>
            <a:r>
              <a:rPr lang="es-EC" i="1" dirty="0"/>
              <a:t>Tillandsia spathacea </a:t>
            </a:r>
            <a:r>
              <a:rPr lang="es-EC" dirty="0"/>
              <a:t>Mez &amp; Sodiro y, </a:t>
            </a:r>
            <a:r>
              <a:rPr lang="es-EC" i="1" dirty="0"/>
              <a:t>Guzmania gloriosa </a:t>
            </a:r>
            <a:r>
              <a:rPr lang="es-EC" dirty="0"/>
              <a:t>(André) André ex </a:t>
            </a:r>
            <a:r>
              <a:rPr lang="es-EC" dirty="0" smtClean="0"/>
              <a:t>Mez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 dirty="0" smtClean="0"/>
              <a:t>Dos </a:t>
            </a:r>
            <a:r>
              <a:rPr lang="es-EC" u="sng" dirty="0"/>
              <a:t>especies </a:t>
            </a:r>
            <a:r>
              <a:rPr lang="es-EC" dirty="0"/>
              <a:t>del bosque premontano: </a:t>
            </a:r>
            <a:r>
              <a:rPr lang="es-EC" i="1" dirty="0"/>
              <a:t>Wallisia pretiosa </a:t>
            </a:r>
            <a:r>
              <a:rPr lang="es-EC" dirty="0"/>
              <a:t>(Mez) Barfuss &amp; W. Till y </a:t>
            </a:r>
            <a:r>
              <a:rPr lang="es-EC" i="1" dirty="0"/>
              <a:t>Gregbrownia lyman-</a:t>
            </a:r>
            <a:r>
              <a:rPr lang="es-EC" dirty="0"/>
              <a:t>smithii (Rauh &amp; Barthlott) W. Till &amp; Barfuss.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 dirty="0" smtClean="0"/>
              <a:t>Tres </a:t>
            </a:r>
            <a:r>
              <a:rPr lang="es-EC" u="sng" dirty="0"/>
              <a:t>especies </a:t>
            </a:r>
            <a:r>
              <a:rPr lang="es-EC" dirty="0"/>
              <a:t>del bosque seco interandino: </a:t>
            </a:r>
            <a:r>
              <a:rPr lang="es-EC" i="1" dirty="0"/>
              <a:t>Tillandsia indigofera </a:t>
            </a:r>
            <a:r>
              <a:rPr lang="es-EC" dirty="0"/>
              <a:t>Mez &amp; Sodiro ; </a:t>
            </a:r>
            <a:r>
              <a:rPr lang="es-EC" i="1" dirty="0"/>
              <a:t>Racinaea fraseri </a:t>
            </a:r>
            <a:r>
              <a:rPr lang="es-EC" dirty="0"/>
              <a:t>(Baker) M.A. Spencer &amp; L.B. Sm. y </a:t>
            </a:r>
            <a:r>
              <a:rPr lang="es-EC" i="1" dirty="0"/>
              <a:t>Puya aequatorialis </a:t>
            </a:r>
            <a:r>
              <a:rPr lang="es-EC" dirty="0" smtClean="0"/>
              <a:t>André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u="sng" dirty="0" smtClean="0"/>
              <a:t>Zona </a:t>
            </a:r>
            <a:r>
              <a:rPr lang="es-EC" u="sng" dirty="0"/>
              <a:t>urbana</a:t>
            </a:r>
            <a:r>
              <a:rPr lang="es-EC" dirty="0"/>
              <a:t>: </a:t>
            </a:r>
            <a:r>
              <a:rPr lang="es-EC" i="1" dirty="0"/>
              <a:t>Tillandsia incarnata </a:t>
            </a:r>
            <a:r>
              <a:rPr lang="es-EC" dirty="0"/>
              <a:t>Kunth. </a:t>
            </a:r>
          </a:p>
        </p:txBody>
      </p:sp>
    </p:spTree>
    <p:extLst>
      <p:ext uri="{BB962C8B-B14F-4D97-AF65-F5344CB8AC3E}">
        <p14:creationId xmlns:p14="http://schemas.microsoft.com/office/powerpoint/2010/main" val="132694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392193" y="4102335"/>
            <a:ext cx="2167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Zona Urbana </a:t>
            </a:r>
            <a:r>
              <a:rPr lang="it-IT" sz="1400" dirty="0" smtClean="0"/>
              <a:t> </a:t>
            </a:r>
            <a:endParaRPr lang="it-IT" sz="1400" dirty="0"/>
          </a:p>
          <a:p>
            <a:r>
              <a:rPr lang="it-IT" sz="1400" i="1" dirty="0"/>
              <a:t>Tillandsia </a:t>
            </a:r>
            <a:r>
              <a:rPr lang="it-IT" sz="1400" i="1" dirty="0" smtClean="0"/>
              <a:t>incarnata </a:t>
            </a:r>
            <a:endParaRPr lang="es-EC" sz="1400" i="1" dirty="0"/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7" y="1375280"/>
            <a:ext cx="1707913" cy="26048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782951" y="4154050"/>
            <a:ext cx="1570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Páramo</a:t>
            </a:r>
          </a:p>
          <a:p>
            <a:r>
              <a:rPr lang="es-EC" sz="1400" i="1" dirty="0" smtClean="0"/>
              <a:t>Puya </a:t>
            </a:r>
            <a:r>
              <a:rPr lang="es-EC" sz="1400" i="1" dirty="0"/>
              <a:t>glomerifera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060155" y="4154050"/>
            <a:ext cx="1878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Bosque montano</a:t>
            </a:r>
            <a:endParaRPr lang="es-EC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Guzmania </a:t>
            </a:r>
            <a:r>
              <a:rPr lang="es-EC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gloriosa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/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55" y="1375280"/>
            <a:ext cx="1655844" cy="26048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5095646" y="4115099"/>
            <a:ext cx="2271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Bosque </a:t>
            </a:r>
            <a:r>
              <a:rPr lang="es-EC" sz="1400" dirty="0" smtClean="0"/>
              <a:t>premontano </a:t>
            </a:r>
          </a:p>
          <a:p>
            <a:r>
              <a:rPr lang="es-EC" sz="1400" i="1" dirty="0" smtClean="0"/>
              <a:t>Wallisia </a:t>
            </a:r>
            <a:r>
              <a:rPr lang="es-EC" sz="1400" i="1" dirty="0"/>
              <a:t>pretiosa </a:t>
            </a:r>
          </a:p>
        </p:txBody>
      </p:sp>
      <p:pic>
        <p:nvPicPr>
          <p:cNvPr id="10" name="Imagen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46" y="1375280"/>
            <a:ext cx="1710101" cy="2601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7045772" y="4115099"/>
            <a:ext cx="2072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Bosque seco </a:t>
            </a:r>
            <a:r>
              <a:rPr lang="it-IT" sz="1400" dirty="0" smtClean="0"/>
              <a:t>interandino </a:t>
            </a:r>
          </a:p>
          <a:p>
            <a:r>
              <a:rPr lang="it-IT" sz="1400" dirty="0" smtClean="0"/>
              <a:t>Puya </a:t>
            </a:r>
            <a:r>
              <a:rPr lang="it-IT" sz="1400" dirty="0"/>
              <a:t>aequatorialis </a:t>
            </a:r>
            <a:endParaRPr lang="es-EC" sz="1400" dirty="0"/>
          </a:p>
        </p:txBody>
      </p:sp>
      <p:pic>
        <p:nvPicPr>
          <p:cNvPr id="12" name="Imagen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94" y="1375280"/>
            <a:ext cx="1728651" cy="260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93" y="1375280"/>
            <a:ext cx="1744980" cy="2601064"/>
          </a:xfrm>
          <a:prstGeom prst="rect">
            <a:avLst/>
          </a:prstGeom>
          <a:noFill/>
        </p:spPr>
      </p:pic>
      <p:sp>
        <p:nvSpPr>
          <p:cNvPr id="15" name="Rectángulo 14"/>
          <p:cNvSpPr/>
          <p:nvPr/>
        </p:nvSpPr>
        <p:spPr>
          <a:xfrm>
            <a:off x="782951" y="4777075"/>
            <a:ext cx="1934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/>
              <a:t>Ampliamente </a:t>
            </a:r>
            <a:r>
              <a:rPr lang="es-MX" sz="1200" dirty="0"/>
              <a:t>difundida en el callejón interandino. Endémica del </a:t>
            </a:r>
            <a:r>
              <a:rPr lang="es-MX" sz="1200" dirty="0" smtClean="0"/>
              <a:t>Ecuador. Terrestre, forma grupos, rebrota luego de quemas.</a:t>
            </a:r>
            <a:endParaRPr lang="es-EC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060155" y="4786205"/>
            <a:ext cx="178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Conocida como Quiches. De Colombia y Ecuador. Epífitas, que conservan agua,</a:t>
            </a:r>
            <a:endParaRPr lang="es-EC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095646" y="4777075"/>
            <a:ext cx="178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Endémica de Ecuador. Imbabura, Pichincha y Cotopaxi. Amenazada, por ser muy colectada. </a:t>
            </a:r>
            <a:endParaRPr lang="es-EC" sz="12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075936" y="4777074"/>
            <a:ext cx="183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E</a:t>
            </a:r>
            <a:r>
              <a:rPr lang="es-EC" sz="1200" dirty="0" smtClean="0"/>
              <a:t>ndémica </a:t>
            </a:r>
            <a:r>
              <a:rPr lang="es-EC" sz="1200" dirty="0"/>
              <a:t>del </a:t>
            </a:r>
            <a:r>
              <a:rPr lang="es-EC" sz="1200" dirty="0" smtClean="0"/>
              <a:t>Ecuador, </a:t>
            </a:r>
            <a:r>
              <a:rPr lang="es-EC" sz="1200" dirty="0"/>
              <a:t>en las provincias Imbabura, Pichincha, Azuay y </a:t>
            </a:r>
            <a:r>
              <a:rPr lang="es-EC" sz="1200" dirty="0" smtClean="0"/>
              <a:t>Loja. Terrestre, visitada por colibríes. Resiste incendios. </a:t>
            </a:r>
            <a:endParaRPr lang="es-EC" sz="12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357496" y="4777074"/>
            <a:ext cx="178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Originaria </a:t>
            </a:r>
            <a:r>
              <a:rPr lang="es-MX" sz="1200" dirty="0"/>
              <a:t>de Ecuador y Colombia. </a:t>
            </a:r>
            <a:r>
              <a:rPr lang="es-MX" sz="1200" dirty="0" smtClean="0"/>
              <a:t>Epífita. Poco llamativa pero importante por su presencia en zonas construidas.</a:t>
            </a:r>
            <a:endParaRPr lang="es-EC" sz="1200" dirty="0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8098"/>
          </a:xfrm>
        </p:spPr>
        <p:txBody>
          <a:bodyPr/>
          <a:lstStyle/>
          <a:p>
            <a:r>
              <a:rPr lang="es-MX" dirty="0" smtClean="0"/>
              <a:t>ESPECIES SELECCIONADAS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73826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50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905</Words>
  <Application>Microsoft Office PowerPoint</Application>
  <PresentationFormat>Panorámica</PresentationFormat>
  <Paragraphs>71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LAS BROMELIAS</vt:lpstr>
      <vt:lpstr>Presentación de PowerPoint</vt:lpstr>
      <vt:lpstr>SELECCIÓN: criterios y lista</vt:lpstr>
      <vt:lpstr>LISTA DE SELECCIÓN</vt:lpstr>
      <vt:lpstr>ESPECIES SELECCIONADAS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Leonardo Enrique Acosta Lopez</dc:creator>
  <cp:lastModifiedBy>Gustavo Adolfo Galindo André</cp:lastModifiedBy>
  <cp:revision>24</cp:revision>
  <dcterms:created xsi:type="dcterms:W3CDTF">2022-03-16T17:00:06Z</dcterms:created>
  <dcterms:modified xsi:type="dcterms:W3CDTF">2022-06-01T16:10:41Z</dcterms:modified>
</cp:coreProperties>
</file>