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5" r:id="rId1"/>
  </p:sldMasterIdLst>
  <p:notesMasterIdLst>
    <p:notesMasterId r:id="rId6"/>
  </p:notesMasterIdLst>
  <p:sldIdLst>
    <p:sldId id="274" r:id="rId2"/>
    <p:sldId id="304" r:id="rId3"/>
    <p:sldId id="305" r:id="rId4"/>
    <p:sldId id="268" r:id="rId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C81"/>
    <a:srgbClr val="2F2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4674"/>
  </p:normalViewPr>
  <p:slideViewPr>
    <p:cSldViewPr snapToGrid="0" snapToObjects="1">
      <p:cViewPr varScale="1">
        <p:scale>
          <a:sx n="77" d="100"/>
          <a:sy n="77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8B4B2-F613-C34F-87E4-BBB9ED35DC92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17031-A5FA-C14C-BD47-D0A8C30660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623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7F26B4-420A-AE4B-A9DD-6C18E3EB7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492D97-2771-D04E-A1B5-F7FA8BB16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5E95AD-986F-5D4E-A11A-D43FD2D33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2D3A56-8566-0B4A-B850-78297C66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46C509-855E-A44B-ACB7-DC426876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750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8932F-9A8A-D24A-B8D7-5FCDF0FC4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75C1C7-4402-3E40-8B17-194DDBE30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846EB8-115A-354F-8414-3EA8B761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79A7D1-E817-8742-B60A-012E31BB6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396975-80CC-4142-B514-A6900F76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522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C922CE0-42CB-F443-8181-C504B09CF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293380-8FF0-1E49-82F8-213139B47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5A9185-0D21-E04A-8CE8-E1CAE3D5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4D21BC-43BA-6F4A-A751-5AB14CAF6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0F76B0-0BE7-0A4F-AB98-B6F6FD9E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7349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81947-CAD0-E34C-845C-35B387B0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27C206-C709-254F-8E80-DF0E793BA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957486-15EF-8243-8017-2F0EC71A5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C82673-4381-E747-AA21-CD9D1027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2DC0DA-5898-0443-9C00-6D203E56C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5220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E7AFA-6DDD-D34E-A7E0-190D8418B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F087A6-DBA8-E143-B75E-33BAC69D0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E18E0C-ADCC-1E45-85A2-4D7EFE039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3F174-D7A2-0F41-8236-58AC731C5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D3D5CB-9F53-1E4E-AD8C-7CF18A33E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1396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81B72-0DAC-4441-9153-FE2BA4D2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595A42-2C8E-8D46-9756-C3855100F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31F613-0FE9-3C45-A8A9-3AE230DB6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980619-3C5D-9943-B728-6E087A3F1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466DE0-A992-4241-A12B-BC46AF3A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4BD982-EDFA-BA4B-99C0-E7CFEE1A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883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D4E5CF-21DD-454B-B2F1-034086E42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BB7246-DDD8-D842-8011-F7DD7109E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BC5EA5-4832-0A4E-BA09-52EE96101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96F126-E294-E344-AC1F-9513EF871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A49416-7E98-AC47-B961-3C6D5CD67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AFF69A-E7C9-4647-87F9-527C8B6B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E198021-5F62-8341-8BD4-356691AB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CCC7AD8-51F7-3C4F-8750-9B52AACC2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0268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CD0FF-DC7A-AD43-8C92-D0C5C909B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C09A49-58DB-3C42-9060-3FFDF416F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B76E1BC-2AFE-1B47-A767-AF8AC8D3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08AB6E-80DD-B144-9105-0D057937C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545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A4254F-B16D-C14A-A581-662FEFFA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E2B1E2-683A-CC46-A19E-3F3FDDFAC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0E2BE1-588A-A84A-B3CF-C5487B74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426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FE5417-4FBC-3647-B0CD-FCF40C0D4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A8DBBC-8FD7-F44C-8B4C-5B5CEA624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28B8FE-D6F1-0C4E-B998-6531CAC4A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5C82E5-FBF8-C149-A661-D80DD17D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8923E0-B0FC-8D47-AA7D-7F6985F19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887DA3-A68E-D54A-B13C-8995387C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045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DF176-9D6C-324A-9827-6C47D0DE3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622A318-CE96-A643-A6AF-F3ABDC536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08134C-3095-C843-8FC1-752FEB19C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73B92E-4312-4E48-BA86-323DC67BB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AB1C60-4FB9-8D43-A7D8-55913F4D3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028776-6C9A-8B42-95FC-1098A5B3F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113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297F8AE-05F7-2942-A9A0-15A2CE275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B627CA-5BEE-7944-AB93-61EA38E1F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1ACB94-C442-9D4F-87CD-8AC17B86D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AD8E52-950E-4C4B-AD01-7A1831501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73B827-141F-A14D-A86E-544C5A75E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5017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C3FA350-6FD6-FD4C-9871-C2E2E7DBD945}"/>
              </a:ext>
            </a:extLst>
          </p:cNvPr>
          <p:cNvSpPr txBox="1"/>
          <p:nvPr/>
        </p:nvSpPr>
        <p:spPr>
          <a:xfrm>
            <a:off x="720729" y="1737768"/>
            <a:ext cx="1105231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dirty="0">
                <a:solidFill>
                  <a:schemeClr val="accent1">
                    <a:lumMod val="75000"/>
                  </a:schemeClr>
                </a:solidFill>
              </a:rPr>
              <a:t>VIII.2 IC-CPP-2022-007</a:t>
            </a:r>
            <a:r>
              <a:rPr lang="es-EC" sz="3200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s-MX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MX" sz="2800" dirty="0">
                <a:solidFill>
                  <a:schemeClr val="accent1">
                    <a:lumMod val="75000"/>
                  </a:schemeClr>
                </a:solidFill>
              </a:rPr>
              <a:t>Dictamen Favorable para que obtener del Concejo Metropolitano de Quito la autorización para: (i) el cambio de categoría de bien municipal de dominio público a bien municipal de dominio privado de la faja de terreno, producto de relleno de quebrada; y, (ii) de conformidad al artículo 3480 del Código Municipal, la enajenación directa de la referida faja de terreno a favor de los señores Pablo Esteban y David Francisco </a:t>
            </a:r>
            <a:r>
              <a:rPr lang="es-MX" sz="2800" dirty="0" err="1">
                <a:solidFill>
                  <a:schemeClr val="accent1">
                    <a:lumMod val="75000"/>
                  </a:schemeClr>
                </a:solidFill>
              </a:rPr>
              <a:t>Rossignoli</a:t>
            </a:r>
            <a:r>
              <a:rPr lang="es-MX" sz="2800" dirty="0">
                <a:solidFill>
                  <a:schemeClr val="accent1">
                    <a:lumMod val="75000"/>
                  </a:schemeClr>
                </a:solidFill>
              </a:rPr>
              <a:t> Burbano de Lara, herederos del causante Pablo Javier </a:t>
            </a:r>
            <a:r>
              <a:rPr lang="es-MX" sz="2800" dirty="0" err="1">
                <a:solidFill>
                  <a:schemeClr val="accent1">
                    <a:lumMod val="75000"/>
                  </a:schemeClr>
                </a:solidFill>
              </a:rPr>
              <a:t>Rossignoli</a:t>
            </a:r>
            <a:r>
              <a:rPr lang="es-MX" sz="2800" dirty="0">
                <a:solidFill>
                  <a:schemeClr val="accent1">
                    <a:lumMod val="75000"/>
                  </a:schemeClr>
                </a:solidFill>
              </a:rPr>
              <a:t> Chacón (+). </a:t>
            </a:r>
            <a:endParaRPr lang="es-EC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2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962471" y="618424"/>
            <a:ext cx="8001000" cy="86145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ANTECEDENTES</a:t>
            </a:r>
            <a:endParaRPr lang="es-EC" dirty="0"/>
          </a:p>
        </p:txBody>
      </p:sp>
      <p:sp>
        <p:nvSpPr>
          <p:cNvPr id="6" name="CuadroTexto 5"/>
          <p:cNvSpPr txBox="1"/>
          <p:nvPr/>
        </p:nvSpPr>
        <p:spPr>
          <a:xfrm>
            <a:off x="5523978" y="6021443"/>
            <a:ext cx="1019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Cuadro No. 1</a:t>
            </a:r>
            <a:endParaRPr lang="es-EC" sz="1200" b="1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753200"/>
              </p:ext>
            </p:extLst>
          </p:nvPr>
        </p:nvGraphicFramePr>
        <p:xfrm>
          <a:off x="2079319" y="1836955"/>
          <a:ext cx="7753612" cy="4062803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929458">
                  <a:extLst>
                    <a:ext uri="{9D8B030D-6E8A-4147-A177-3AD203B41FA5}">
                      <a16:colId xmlns:a16="http://schemas.microsoft.com/office/drawing/2014/main" val="2664963452"/>
                    </a:ext>
                  </a:extLst>
                </a:gridCol>
                <a:gridCol w="2343565">
                  <a:extLst>
                    <a:ext uri="{9D8B030D-6E8A-4147-A177-3AD203B41FA5}">
                      <a16:colId xmlns:a16="http://schemas.microsoft.com/office/drawing/2014/main" val="1240902588"/>
                    </a:ext>
                  </a:extLst>
                </a:gridCol>
                <a:gridCol w="2480589">
                  <a:extLst>
                    <a:ext uri="{9D8B030D-6E8A-4147-A177-3AD203B41FA5}">
                      <a16:colId xmlns:a16="http://schemas.microsoft.com/office/drawing/2014/main" val="72883317"/>
                    </a:ext>
                  </a:extLst>
                </a:gridCol>
              </a:tblGrid>
              <a:tr h="214396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effectLst/>
                        </a:rPr>
                        <a:t>DEPENDENCIA MUNICIPAL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INFORME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CRITERIO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0013589"/>
                  </a:ext>
                </a:extLst>
              </a:tr>
              <a:tr h="525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effectLst/>
                        </a:rPr>
                        <a:t>EPMAPS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EPMAPS-GT-2020-542, de fecha 13 de noviembre de 2020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50" b="1" u="none" strike="noStrike" dirty="0">
                          <a:effectLst/>
                        </a:rPr>
                        <a:t>FAVORABLE</a:t>
                      </a:r>
                      <a:endParaRPr lang="es-EC" sz="105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0499508"/>
                  </a:ext>
                </a:extLst>
              </a:tr>
              <a:tr h="525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effectLst/>
                        </a:rPr>
                        <a:t>DMF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 dirty="0">
                          <a:effectLst/>
                        </a:rPr>
                        <a:t>GADDMQ-DMF-2021-0047-O, de fecha 14 de enero de 2021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50" b="1" u="none" strike="noStrike" dirty="0">
                          <a:effectLst/>
                        </a:rPr>
                        <a:t>FAVORABLE</a:t>
                      </a:r>
                      <a:endParaRPr lang="es-EC" sz="105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0755555"/>
                  </a:ext>
                </a:extLst>
              </a:tr>
              <a:tr h="525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</a:rPr>
                        <a:t>ADMINISTRACIÓN ZONAL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GADDMQ-AZEE-2021-2580-O, de fecha 04 de noviembre de 2021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50" b="1" u="none" strike="noStrike" dirty="0">
                          <a:effectLst/>
                        </a:rPr>
                        <a:t>FAVORABLE</a:t>
                      </a:r>
                      <a:endParaRPr lang="es-EC" sz="105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0584865"/>
                  </a:ext>
                </a:extLst>
              </a:tr>
              <a:tr h="86830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>
                          <a:effectLst/>
                        </a:rPr>
                        <a:t>DM RIESGOS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 dirty="0">
                          <a:effectLst/>
                        </a:rPr>
                        <a:t>GADDMQ-SGSG-DMGR-2022-0063-OF, de fecha 25 de enero de 2022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1" i="1" u="none" strike="noStrike" dirty="0">
                          <a:effectLst/>
                        </a:rPr>
                        <a:t>"(…) se considera que se puede continuar con el trámite establecido para la adjudicación de la faja de terreno de quebrada"</a:t>
                      </a:r>
                      <a:endParaRPr lang="es-MX" sz="105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8424463"/>
                  </a:ext>
                </a:extLst>
              </a:tr>
              <a:tr h="525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</a:rPr>
                        <a:t>DMGBI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 dirty="0">
                          <a:effectLst/>
                        </a:rPr>
                        <a:t>GADDMQ-DMGBI-2022-0327-O, de fecha 28 de enero de 2022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50" b="1" u="none" strike="noStrike" dirty="0">
                          <a:effectLst/>
                        </a:rPr>
                        <a:t>FAVORABLE</a:t>
                      </a:r>
                      <a:endParaRPr lang="es-EC" sz="105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1150428"/>
                  </a:ext>
                </a:extLst>
              </a:tr>
              <a:tr h="525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</a:rPr>
                        <a:t>DMC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GADDMQ-STHV-DMC-UCE-2022-0545-O, de fecha 05 de marzo de 2022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50" b="1" u="none" strike="noStrike" dirty="0">
                          <a:effectLst/>
                        </a:rPr>
                        <a:t>FICHA TÉCNICA</a:t>
                      </a:r>
                      <a:endParaRPr lang="es-EC" sz="105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7382123"/>
                  </a:ext>
                </a:extLst>
              </a:tr>
              <a:tr h="353753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</a:rPr>
                        <a:t>PROCURADURÍA METROPOLITANA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GADDMQ-PM-2022-1077-O de 11 de marzo de 2022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50" b="1" u="none" strike="noStrike" dirty="0">
                          <a:effectLst/>
                        </a:rPr>
                        <a:t>FAVORABLE</a:t>
                      </a:r>
                      <a:endParaRPr lang="es-EC" sz="105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7219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21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286" y="237995"/>
            <a:ext cx="6920589" cy="610017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523978" y="6338170"/>
            <a:ext cx="16289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Fuente: Ficha Catastral</a:t>
            </a:r>
            <a:endParaRPr lang="es-EC" sz="1200" b="1" dirty="0"/>
          </a:p>
        </p:txBody>
      </p:sp>
    </p:spTree>
    <p:extLst>
      <p:ext uri="{BB962C8B-B14F-4D97-AF65-F5344CB8AC3E}">
        <p14:creationId xmlns:p14="http://schemas.microsoft.com/office/powerpoint/2010/main" val="420382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74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5264</TotalTime>
  <Words>207</Words>
  <Application>Microsoft Office PowerPoint</Application>
  <PresentationFormat>Panorámica</PresentationFormat>
  <Paragraphs>29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Alfredo Aguirre Barreiros</dc:creator>
  <cp:lastModifiedBy>Carlos Andres Yepez Diaz</cp:lastModifiedBy>
  <cp:revision>156</cp:revision>
  <dcterms:created xsi:type="dcterms:W3CDTF">2021-05-14T15:24:53Z</dcterms:created>
  <dcterms:modified xsi:type="dcterms:W3CDTF">2022-07-26T03:46:10Z</dcterms:modified>
</cp:coreProperties>
</file>