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5378" y="1353769"/>
            <a:ext cx="6381242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8280" y="5443829"/>
            <a:ext cx="9235439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028" y="2532710"/>
            <a:ext cx="10457942" cy="3761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" y="2274928"/>
            <a:ext cx="9042889" cy="45664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4705" y="1485341"/>
            <a:ext cx="31013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" i="1">
                <a:solidFill>
                  <a:srgbClr val="2D75B6"/>
                </a:solidFill>
                <a:latin typeface="Calibri Light"/>
                <a:cs typeface="Calibri Light"/>
              </a:rPr>
              <a:t>Guzmania</a:t>
            </a:r>
            <a:r>
              <a:rPr dirty="0" sz="3200" spc="-8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5" i="1">
                <a:solidFill>
                  <a:srgbClr val="2D75B6"/>
                </a:solidFill>
                <a:latin typeface="Calibri Light"/>
                <a:cs typeface="Calibri Light"/>
              </a:rPr>
              <a:t>gloriosa</a:t>
            </a:r>
            <a:r>
              <a:rPr dirty="0" sz="320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582168"/>
            <a:ext cx="4364735" cy="58201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81195" marR="5080">
              <a:lnSpc>
                <a:spcPct val="107100"/>
              </a:lnSpc>
              <a:spcBef>
                <a:spcPts val="100"/>
              </a:spcBef>
            </a:pPr>
            <a:r>
              <a:rPr dirty="0" spc="65"/>
              <a:t>Habita </a:t>
            </a:r>
            <a:r>
              <a:rPr dirty="0" spc="75"/>
              <a:t>en </a:t>
            </a:r>
            <a:r>
              <a:rPr dirty="0" spc="45"/>
              <a:t>los </a:t>
            </a:r>
            <a:r>
              <a:rPr dirty="0" spc="30" b="1">
                <a:latin typeface="Arial"/>
                <a:cs typeface="Arial"/>
              </a:rPr>
              <a:t>bosques </a:t>
            </a:r>
            <a:r>
              <a:rPr dirty="0" spc="40" b="1">
                <a:latin typeface="Arial"/>
                <a:cs typeface="Arial"/>
              </a:rPr>
              <a:t>nublados </a:t>
            </a:r>
            <a:r>
              <a:rPr dirty="0" spc="50" b="1">
                <a:latin typeface="Arial"/>
                <a:cs typeface="Arial"/>
              </a:rPr>
              <a:t>montanos </a:t>
            </a:r>
            <a:r>
              <a:rPr dirty="0" spc="55" b="1">
                <a:latin typeface="Arial"/>
                <a:cs typeface="Arial"/>
              </a:rPr>
              <a:t> </a:t>
            </a:r>
            <a:r>
              <a:rPr dirty="0" spc="35" b="1">
                <a:latin typeface="Arial"/>
                <a:cs typeface="Arial"/>
              </a:rPr>
              <a:t>occidentales </a:t>
            </a:r>
            <a:r>
              <a:rPr dirty="0" spc="65"/>
              <a:t>del </a:t>
            </a:r>
            <a:r>
              <a:rPr dirty="0" spc="45"/>
              <a:t>Ecuador; </a:t>
            </a:r>
            <a:r>
              <a:rPr dirty="0" spc="35"/>
              <a:t>se </a:t>
            </a:r>
            <a:r>
              <a:rPr dirty="0" spc="65"/>
              <a:t>distingue </a:t>
            </a:r>
            <a:r>
              <a:rPr dirty="0" spc="70"/>
              <a:t>por </a:t>
            </a:r>
            <a:r>
              <a:rPr dirty="0" spc="40"/>
              <a:t>las </a:t>
            </a:r>
            <a:r>
              <a:rPr dirty="0" spc="45"/>
              <a:t>hojas </a:t>
            </a:r>
            <a:r>
              <a:rPr dirty="0" spc="50"/>
              <a:t> </a:t>
            </a:r>
            <a:r>
              <a:rPr dirty="0" spc="90"/>
              <a:t>con </a:t>
            </a:r>
            <a:r>
              <a:rPr dirty="0" spc="65"/>
              <a:t>puntas </a:t>
            </a:r>
            <a:r>
              <a:rPr dirty="0" spc="25"/>
              <a:t>rojizas </a:t>
            </a:r>
            <a:r>
              <a:rPr dirty="0" spc="85"/>
              <a:t>que </a:t>
            </a:r>
            <a:r>
              <a:rPr dirty="0" spc="45"/>
              <a:t>tiene </a:t>
            </a:r>
            <a:r>
              <a:rPr dirty="0" spc="35"/>
              <a:t>las </a:t>
            </a:r>
            <a:r>
              <a:rPr dirty="0" spc="30"/>
              <a:t>flores </a:t>
            </a:r>
            <a:r>
              <a:rPr dirty="0" spc="55"/>
              <a:t>amarillas </a:t>
            </a:r>
            <a:r>
              <a:rPr dirty="0" spc="65"/>
              <a:t>dentro </a:t>
            </a:r>
            <a:r>
              <a:rPr dirty="0" spc="70"/>
              <a:t> </a:t>
            </a:r>
            <a:r>
              <a:rPr dirty="0" spc="85"/>
              <a:t>de</a:t>
            </a:r>
            <a:r>
              <a:rPr dirty="0" spc="105"/>
              <a:t> </a:t>
            </a:r>
            <a:r>
              <a:rPr dirty="0" spc="40"/>
              <a:t>la</a:t>
            </a:r>
            <a:r>
              <a:rPr dirty="0" spc="95"/>
              <a:t> </a:t>
            </a:r>
            <a:r>
              <a:rPr dirty="0" spc="45"/>
              <a:t>planta,</a:t>
            </a:r>
            <a:r>
              <a:rPr dirty="0" spc="95"/>
              <a:t> donde</a:t>
            </a:r>
            <a:r>
              <a:rPr dirty="0" spc="110"/>
              <a:t> </a:t>
            </a:r>
            <a:r>
              <a:rPr dirty="0" spc="45"/>
              <a:t>los</a:t>
            </a:r>
            <a:r>
              <a:rPr dirty="0" spc="114"/>
              <a:t> </a:t>
            </a:r>
            <a:r>
              <a:rPr dirty="0" spc="50"/>
              <a:t>colibríes</a:t>
            </a:r>
            <a:r>
              <a:rPr dirty="0" spc="90"/>
              <a:t> </a:t>
            </a:r>
            <a:r>
              <a:rPr dirty="0" spc="30"/>
              <a:t>se</a:t>
            </a:r>
            <a:r>
              <a:rPr dirty="0" spc="125"/>
              <a:t> </a:t>
            </a:r>
            <a:r>
              <a:rPr dirty="0" spc="70"/>
              <a:t>acercan</a:t>
            </a:r>
            <a:r>
              <a:rPr dirty="0" spc="135"/>
              <a:t> </a:t>
            </a:r>
            <a:r>
              <a:rPr dirty="0" spc="50"/>
              <a:t>a </a:t>
            </a:r>
            <a:r>
              <a:rPr dirty="0" spc="55"/>
              <a:t> </a:t>
            </a:r>
            <a:r>
              <a:rPr dirty="0" spc="60"/>
              <a:t>alimentar </a:t>
            </a:r>
            <a:r>
              <a:rPr dirty="0" spc="50"/>
              <a:t>y </a:t>
            </a:r>
            <a:r>
              <a:rPr dirty="0" spc="20"/>
              <a:t>polinizar. Se </a:t>
            </a:r>
            <a:r>
              <a:rPr dirty="0" spc="50"/>
              <a:t>caracteriza </a:t>
            </a:r>
            <a:r>
              <a:rPr dirty="0" spc="80"/>
              <a:t>por </a:t>
            </a:r>
            <a:r>
              <a:rPr dirty="0" spc="30"/>
              <a:t>ser </a:t>
            </a:r>
            <a:r>
              <a:rPr dirty="0" spc="90"/>
              <a:t>una </a:t>
            </a:r>
            <a:r>
              <a:rPr dirty="0" spc="60"/>
              <a:t>planta </a:t>
            </a:r>
            <a:r>
              <a:rPr dirty="0" spc="65"/>
              <a:t> </a:t>
            </a:r>
            <a:r>
              <a:rPr dirty="0" spc="35" b="1">
                <a:latin typeface="Arial"/>
                <a:cs typeface="Arial"/>
              </a:rPr>
              <a:t>cuyas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flores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 spc="70" b="1">
                <a:latin typeface="Arial"/>
                <a:cs typeface="Arial"/>
              </a:rPr>
              <a:t>nacen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spc="20" b="1">
                <a:latin typeface="Arial"/>
                <a:cs typeface="Arial"/>
              </a:rPr>
              <a:t>junto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130" b="1">
                <a:latin typeface="Arial"/>
                <a:cs typeface="Arial"/>
              </a:rPr>
              <a:t>a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50" b="1">
                <a:latin typeface="Arial"/>
                <a:cs typeface="Arial"/>
              </a:rPr>
              <a:t>la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60" b="1">
                <a:latin typeface="Arial"/>
                <a:cs typeface="Arial"/>
              </a:rPr>
              <a:t>base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75" b="1">
                <a:latin typeface="Arial"/>
                <a:cs typeface="Arial"/>
              </a:rPr>
              <a:t>de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20" b="1">
                <a:latin typeface="Arial"/>
                <a:cs typeface="Arial"/>
              </a:rPr>
              <a:t>las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30" b="1">
                <a:latin typeface="Arial"/>
                <a:cs typeface="Arial"/>
              </a:rPr>
              <a:t>hojas</a:t>
            </a:r>
            <a:r>
              <a:rPr dirty="0" b="1">
                <a:latin typeface="Arial"/>
                <a:cs typeface="Arial"/>
              </a:rPr>
              <a:t> </a:t>
            </a:r>
            <a:r>
              <a:rPr dirty="0" spc="10"/>
              <a:t>y</a:t>
            </a:r>
            <a:r>
              <a:rPr dirty="0"/>
              <a:t> </a:t>
            </a:r>
            <a:r>
              <a:rPr dirty="0" spc="75"/>
              <a:t>son </a:t>
            </a:r>
            <a:r>
              <a:rPr dirty="0" spc="80"/>
              <a:t> </a:t>
            </a:r>
            <a:r>
              <a:rPr dirty="0" spc="100"/>
              <a:t>poco</a:t>
            </a:r>
            <a:r>
              <a:rPr dirty="0" spc="35"/>
              <a:t> </a:t>
            </a:r>
            <a:r>
              <a:rPr dirty="0" spc="15"/>
              <a:t>visibles.</a:t>
            </a:r>
            <a:r>
              <a:rPr dirty="0" spc="25"/>
              <a:t> </a:t>
            </a:r>
          </a:p>
          <a:p>
            <a:pPr marL="4481195" marR="20955">
              <a:lnSpc>
                <a:spcPct val="106900"/>
              </a:lnSpc>
              <a:spcBef>
                <a:spcPts val="800"/>
              </a:spcBef>
            </a:pPr>
            <a:r>
              <a:rPr dirty="0" spc="20"/>
              <a:t>Esta</a:t>
            </a:r>
            <a:r>
              <a:rPr dirty="0" spc="-5"/>
              <a:t> </a:t>
            </a:r>
            <a:r>
              <a:rPr dirty="0" spc="65"/>
              <a:t>planta</a:t>
            </a:r>
            <a:r>
              <a:rPr dirty="0" spc="5"/>
              <a:t> </a:t>
            </a:r>
            <a:r>
              <a:rPr dirty="0" spc="70" b="1">
                <a:latin typeface="Arial"/>
                <a:cs typeface="Arial"/>
              </a:rPr>
              <a:t>puede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65" b="1">
                <a:latin typeface="Arial"/>
                <a:cs typeface="Arial"/>
              </a:rPr>
              <a:t>acumular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spc="85" b="1">
                <a:latin typeface="Arial"/>
                <a:cs typeface="Arial"/>
              </a:rPr>
              <a:t>más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spc="75" b="1">
                <a:latin typeface="Arial"/>
                <a:cs typeface="Arial"/>
              </a:rPr>
              <a:t>de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45" b="1">
                <a:latin typeface="Arial"/>
                <a:cs typeface="Arial"/>
              </a:rPr>
              <a:t>2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litros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spc="75" b="1">
                <a:latin typeface="Arial"/>
                <a:cs typeface="Arial"/>
              </a:rPr>
              <a:t>de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60" b="1">
                <a:latin typeface="Arial"/>
                <a:cs typeface="Arial"/>
              </a:rPr>
              <a:t>agua</a:t>
            </a:r>
            <a:r>
              <a:rPr dirty="0" spc="60"/>
              <a:t>, </a:t>
            </a:r>
            <a:r>
              <a:rPr dirty="0" spc="65"/>
              <a:t> </a:t>
            </a:r>
            <a:r>
              <a:rPr dirty="0" spc="80"/>
              <a:t>por ende </a:t>
            </a:r>
            <a:r>
              <a:rPr dirty="0" spc="40"/>
              <a:t>la </a:t>
            </a:r>
            <a:r>
              <a:rPr dirty="0" spc="55" b="1">
                <a:latin typeface="Arial"/>
                <a:cs typeface="Arial"/>
              </a:rPr>
              <a:t>cantidad </a:t>
            </a:r>
            <a:r>
              <a:rPr dirty="0" spc="75" b="1">
                <a:latin typeface="Arial"/>
                <a:cs typeface="Arial"/>
              </a:rPr>
              <a:t>de </a:t>
            </a:r>
            <a:r>
              <a:rPr dirty="0" spc="55" b="1">
                <a:latin typeface="Arial"/>
                <a:cs typeface="Arial"/>
              </a:rPr>
              <a:t>microfauna </a:t>
            </a:r>
            <a:r>
              <a:rPr dirty="0" spc="65" b="1">
                <a:latin typeface="Arial"/>
                <a:cs typeface="Arial"/>
              </a:rPr>
              <a:t>que </a:t>
            </a:r>
            <a:r>
              <a:rPr dirty="0" spc="75"/>
              <a:t>abarca </a:t>
            </a:r>
            <a:r>
              <a:rPr dirty="0" spc="80"/>
              <a:t> </a:t>
            </a:r>
            <a:r>
              <a:rPr dirty="0" spc="65"/>
              <a:t>dentro</a:t>
            </a:r>
            <a:r>
              <a:rPr dirty="0" spc="10"/>
              <a:t> </a:t>
            </a:r>
            <a:r>
              <a:rPr dirty="0" spc="85"/>
              <a:t>de</a:t>
            </a:r>
            <a:r>
              <a:rPr dirty="0"/>
              <a:t> </a:t>
            </a:r>
            <a:r>
              <a:rPr dirty="0" spc="35"/>
              <a:t>ella</a:t>
            </a:r>
            <a:r>
              <a:rPr dirty="0" spc="-5"/>
              <a:t> </a:t>
            </a:r>
            <a:r>
              <a:rPr dirty="0" spc="30"/>
              <a:t>es</a:t>
            </a:r>
            <a:r>
              <a:rPr dirty="0" spc="20"/>
              <a:t> </a:t>
            </a:r>
            <a:r>
              <a:rPr dirty="0" spc="15"/>
              <a:t>alta.</a:t>
            </a:r>
            <a:r>
              <a:rPr dirty="0" spc="25"/>
              <a:t> </a:t>
            </a:r>
          </a:p>
          <a:p>
            <a:pPr marL="4481195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Es</a:t>
            </a:r>
            <a:r>
              <a:rPr dirty="0" spc="-25"/>
              <a:t> </a:t>
            </a:r>
            <a:r>
              <a:rPr dirty="0" spc="85"/>
              <a:t>una</a:t>
            </a:r>
            <a:r>
              <a:rPr dirty="0" spc="25"/>
              <a:t> </a:t>
            </a:r>
            <a:r>
              <a:rPr dirty="0" spc="55"/>
              <a:t>especie</a:t>
            </a:r>
            <a:r>
              <a:rPr dirty="0" spc="-20"/>
              <a:t> </a:t>
            </a:r>
            <a:r>
              <a:rPr dirty="0" spc="85"/>
              <a:t>de</a:t>
            </a:r>
            <a:r>
              <a:rPr dirty="0"/>
              <a:t> </a:t>
            </a:r>
            <a:r>
              <a:rPr dirty="0" spc="50"/>
              <a:t>alto</a:t>
            </a:r>
            <a:r>
              <a:rPr dirty="0" spc="10"/>
              <a:t> </a:t>
            </a:r>
            <a:r>
              <a:rPr dirty="0" spc="40"/>
              <a:t>valor</a:t>
            </a:r>
            <a:r>
              <a:rPr dirty="0" spc="5"/>
              <a:t> </a:t>
            </a:r>
            <a:r>
              <a:rPr dirty="0" spc="50"/>
              <a:t>estético</a:t>
            </a:r>
            <a:r>
              <a:rPr dirty="0" spc="20"/>
              <a:t> </a:t>
            </a:r>
            <a:r>
              <a:rPr dirty="0" spc="85"/>
              <a:t>que</a:t>
            </a:r>
            <a:r>
              <a:rPr dirty="0" spc="10"/>
              <a:t> </a:t>
            </a:r>
            <a:r>
              <a:rPr dirty="0" spc="70"/>
              <a:t>empieza</a:t>
            </a:r>
            <a:r>
              <a:rPr dirty="0" spc="-30"/>
              <a:t> </a:t>
            </a:r>
            <a:r>
              <a:rPr dirty="0" spc="50"/>
              <a:t>a </a:t>
            </a:r>
          </a:p>
          <a:p>
            <a:pPr marL="4481195">
              <a:lnSpc>
                <a:spcPct val="100000"/>
              </a:lnSpc>
              <a:spcBef>
                <a:spcPts val="215"/>
              </a:spcBef>
            </a:pPr>
            <a:r>
              <a:rPr dirty="0" spc="30"/>
              <a:t>ser</a:t>
            </a:r>
            <a:r>
              <a:rPr dirty="0" spc="-10"/>
              <a:t> </a:t>
            </a:r>
            <a:r>
              <a:rPr dirty="0" spc="30" b="1">
                <a:latin typeface="Arial"/>
                <a:cs typeface="Arial"/>
              </a:rPr>
              <a:t>utilizada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55" b="1">
                <a:latin typeface="Arial"/>
                <a:cs typeface="Arial"/>
              </a:rPr>
              <a:t>ornamentalmente</a:t>
            </a:r>
            <a:r>
              <a:rPr dirty="0" spc="55"/>
              <a:t>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9683" y="6156958"/>
            <a:ext cx="4023360" cy="701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1027302"/>
            <a:ext cx="26714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i="1">
                <a:solidFill>
                  <a:srgbClr val="2D75B6"/>
                </a:solidFill>
                <a:latin typeface="Calibri Light"/>
                <a:cs typeface="Calibri Light"/>
              </a:rPr>
              <a:t>Wallisia</a:t>
            </a:r>
            <a:r>
              <a:rPr dirty="0" sz="3200" spc="-14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0" i="1">
                <a:solidFill>
                  <a:srgbClr val="2D75B6"/>
                </a:solidFill>
                <a:latin typeface="Calibri Light"/>
                <a:cs typeface="Calibri Light"/>
              </a:rPr>
              <a:t>pretiosa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6383" y="1802638"/>
            <a:ext cx="4464050" cy="3973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Endémica del Ecuador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,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especialmente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conocida </a:t>
            </a:r>
            <a:r>
              <a:rPr dirty="0" sz="1800" spc="-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bosques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pre-montanos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del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DMQ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005"/>
              </a:spcBef>
            </a:pP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“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Pretiosa”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describe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la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belleza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su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inflorescencia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flores,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ambas de 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gran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tamaño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.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D75B6"/>
                </a:solidFill>
                <a:latin typeface="Calibri"/>
                <a:cs typeface="Calibri"/>
              </a:rPr>
              <a:t>Por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belleza,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esta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especie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ha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sido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colectada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comercializada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diversas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partes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del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mundo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desde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años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60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Hay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algunas</a:t>
            </a:r>
            <a:r>
              <a:rPr dirty="0" sz="1800" spc="40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1800" spc="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este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género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que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comercializan,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pero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ésta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 específicamente</a:t>
            </a:r>
            <a:r>
              <a:rPr dirty="0" sz="18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más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D75B6"/>
                </a:solidFill>
                <a:latin typeface="Calibri"/>
                <a:cs typeface="Calibri"/>
              </a:rPr>
              <a:t>rara.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reproducción necesita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polinización cruzada,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cual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colibríes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son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indispensables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sostener</a:t>
            </a:r>
            <a:r>
              <a:rPr dirty="0" sz="1800" spc="-2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la</a:t>
            </a:r>
            <a:r>
              <a:rPr dirty="0" sz="1800" spc="-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vida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esta</a:t>
            </a:r>
            <a:r>
              <a:rPr dirty="0" sz="1800" spc="-3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bromelia.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3" y="662940"/>
            <a:ext cx="4009644" cy="53477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8236" y="1542669"/>
            <a:ext cx="2979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i="1">
                <a:solidFill>
                  <a:srgbClr val="2D75B6"/>
                </a:solidFill>
                <a:latin typeface="Calibri Light"/>
                <a:cs typeface="Calibri Light"/>
              </a:rPr>
              <a:t>Puya</a:t>
            </a:r>
            <a:r>
              <a:rPr dirty="0" sz="3200" spc="-12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5" i="1">
                <a:solidFill>
                  <a:srgbClr val="2D75B6"/>
                </a:solidFill>
                <a:latin typeface="Calibri Light"/>
                <a:cs typeface="Calibri Light"/>
              </a:rPr>
              <a:t>aequatorialis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546" y="2403475"/>
            <a:ext cx="4260215" cy="277685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Endémica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del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Ecuador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,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bosques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matorrales</a:t>
            </a:r>
            <a:r>
              <a:rPr dirty="0" sz="1800" spc="-5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secos</a:t>
            </a:r>
            <a:r>
              <a:rPr dirty="0" sz="1800" spc="-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interandinos</a:t>
            </a:r>
            <a:r>
              <a:rPr dirty="0" sz="1800" spc="-4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del</a:t>
            </a:r>
            <a:r>
              <a:rPr dirty="0" sz="1800" spc="-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DMQ.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90000"/>
              </a:lnSpc>
              <a:spcBef>
                <a:spcPts val="985"/>
              </a:spcBef>
            </a:pP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muy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visitada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por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colibríes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D75B6"/>
                </a:solidFill>
                <a:latin typeface="Calibri"/>
                <a:cs typeface="Calibri"/>
              </a:rPr>
              <a:t>Por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agrupamiento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plantas,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reptiles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otros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pequeños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animales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hacen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esta</a:t>
            </a:r>
            <a:r>
              <a:rPr dirty="0" sz="1800" spc="37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bromelia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su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refugio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dirty="0" sz="1800" spc="-2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depredadores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ts val="1939"/>
              </a:lnSpc>
              <a:spcBef>
                <a:spcPts val="1030"/>
              </a:spcBef>
            </a:pP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etimología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hace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relación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al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lugar</a:t>
            </a:r>
            <a:r>
              <a:rPr dirty="0" sz="1800" spc="39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en </a:t>
            </a:r>
            <a:r>
              <a:rPr dirty="0" sz="1800" spc="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donde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se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hizo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la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colección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tipo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parroquia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 San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Antonio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Pichincha, por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donde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atraviesa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línea</a:t>
            </a:r>
            <a:r>
              <a:rPr dirty="0" sz="18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ecuatorial.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708" y="271272"/>
            <a:ext cx="4471416" cy="5961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1135126"/>
            <a:ext cx="2857500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 i="1">
                <a:solidFill>
                  <a:srgbClr val="2D75B6"/>
                </a:solidFill>
                <a:latin typeface="Calibri Light"/>
                <a:cs typeface="Calibri Light"/>
              </a:rPr>
              <a:t>Tillandsia</a:t>
            </a:r>
            <a:r>
              <a:rPr dirty="0" sz="2900" spc="-8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2900" spc="-30" i="1">
                <a:solidFill>
                  <a:srgbClr val="2D75B6"/>
                </a:solidFill>
                <a:latin typeface="Calibri Light"/>
                <a:cs typeface="Calibri Light"/>
              </a:rPr>
              <a:t>incarnata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338" y="2048383"/>
            <a:ext cx="3771265" cy="35179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253365">
              <a:lnSpc>
                <a:spcPts val="1939"/>
              </a:lnSpc>
              <a:spcBef>
                <a:spcPts val="345"/>
              </a:spcBef>
            </a:pP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Esta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planta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crece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en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forma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epífita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(en </a:t>
            </a:r>
            <a:r>
              <a:rPr dirty="0" sz="1800" spc="-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árboles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arbustos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que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utiliza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como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soporte)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sobre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rocas).</a:t>
            </a:r>
            <a:endParaRPr sz="1800">
              <a:latin typeface="Calibri"/>
              <a:cs typeface="Calibri"/>
            </a:endParaRPr>
          </a:p>
          <a:p>
            <a:pPr marL="12700" marR="206375">
              <a:lnSpc>
                <a:spcPct val="90000"/>
              </a:lnSpc>
              <a:spcBef>
                <a:spcPts val="990"/>
              </a:spcBef>
            </a:pP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 una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planta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aérea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que no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requiere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sustrato.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Se le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conoce como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clavel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del </a:t>
            </a:r>
            <a:r>
              <a:rPr dirty="0" sz="1800" spc="-39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aire,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por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el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color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rosado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su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inflorescencia.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Crece</a:t>
            </a:r>
            <a:r>
              <a:rPr dirty="0" sz="1800" spc="-3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una</a:t>
            </a:r>
            <a:r>
              <a:rPr dirty="0" sz="1800" spc="-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variedad</a:t>
            </a:r>
            <a:r>
              <a:rPr dirty="0" sz="1800" spc="-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 spc="-5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ecosistemas</a:t>
            </a:r>
            <a:r>
              <a:rPr dirty="0" sz="1800" spc="-3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1800" spc="-39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es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regularmente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vista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 el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ecosistema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urbano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de Quito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.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tonalidad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sus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hojas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hace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esta</a:t>
            </a:r>
            <a:r>
              <a:rPr dirty="0" sz="18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Tillandsia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una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las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pocas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plantas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Quito que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presentan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coloración</a:t>
            </a:r>
            <a:r>
              <a:rPr dirty="0" sz="1800" spc="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gris.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9347" y="449580"/>
            <a:ext cx="6777228" cy="5076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163068"/>
            <a:ext cx="6190488" cy="35463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8523" y="173736"/>
            <a:ext cx="5526024" cy="30693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8147" y="3409188"/>
            <a:ext cx="5490972" cy="3279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47" y="3874008"/>
            <a:ext cx="6205728" cy="27950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58205">
              <a:lnSpc>
                <a:spcPct val="100000"/>
              </a:lnSpc>
              <a:spcBef>
                <a:spcPts val="100"/>
              </a:spcBef>
            </a:pPr>
            <a:r>
              <a:rPr dirty="0"/>
              <a:t>GR</a:t>
            </a:r>
            <a:r>
              <a:rPr dirty="0" spc="-45"/>
              <a:t>A</a:t>
            </a:r>
            <a:r>
              <a:rPr dirty="0" spc="-5"/>
              <a:t>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34695"/>
            <a:ext cx="6412992" cy="64145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51597" y="1282064"/>
            <a:ext cx="4252595" cy="270891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DECLARACIÓN DE </a:t>
            </a:r>
            <a:r>
              <a:rPr dirty="0" sz="3200" spc="5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ESPECIES</a:t>
            </a:r>
            <a:r>
              <a:rPr dirty="0" sz="3200" spc="-35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DE</a:t>
            </a:r>
            <a:r>
              <a:rPr dirty="0" sz="3200" spc="-40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FLORA </a:t>
            </a:r>
            <a:r>
              <a:rPr dirty="0" sz="3200" spc="-869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EMBLEMÁTICA DEL </a:t>
            </a:r>
            <a:r>
              <a:rPr dirty="0" sz="3200" spc="5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414887"/>
                </a:solidFill>
                <a:latin typeface="Arial"/>
                <a:cs typeface="Arial"/>
              </a:rPr>
              <a:t>DISTRITO </a:t>
            </a:r>
            <a:r>
              <a:rPr dirty="0" sz="3200" spc="-5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414887"/>
                </a:solidFill>
                <a:latin typeface="Arial"/>
                <a:cs typeface="Arial"/>
              </a:rPr>
              <a:t>METROPOLITANO </a:t>
            </a:r>
            <a:r>
              <a:rPr dirty="0" sz="3200" b="1">
                <a:solidFill>
                  <a:srgbClr val="414887"/>
                </a:solidFill>
                <a:latin typeface="Arial"/>
                <a:cs typeface="Arial"/>
              </a:rPr>
              <a:t>DE </a:t>
            </a:r>
            <a:r>
              <a:rPr dirty="0" sz="3200" spc="-875" b="1">
                <a:solidFill>
                  <a:srgbClr val="414887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414887"/>
                </a:solidFill>
                <a:latin typeface="Arial"/>
                <a:cs typeface="Arial"/>
              </a:rPr>
              <a:t>QUITO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2228" y="4265421"/>
            <a:ext cx="3934460" cy="1656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 MT"/>
                <a:cs typeface="Arial MT"/>
              </a:rPr>
              <a:t>Cecilia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Pacheco</a:t>
            </a:r>
            <a:r>
              <a:rPr dirty="0" sz="2400">
                <a:latin typeface="Arial MT"/>
                <a:cs typeface="Arial MT"/>
              </a:rPr>
              <a:t> S.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Arial MT"/>
                <a:cs typeface="Arial MT"/>
              </a:rPr>
              <a:t>SE</a:t>
            </a:r>
            <a:r>
              <a:rPr dirty="0" sz="1400" spc="-10">
                <a:latin typeface="Arial MT"/>
                <a:cs typeface="Arial MT"/>
              </a:rPr>
              <a:t>C</a:t>
            </a:r>
            <a:r>
              <a:rPr dirty="0" sz="1400" spc="-10">
                <a:latin typeface="Arial MT"/>
                <a:cs typeface="Arial MT"/>
              </a:rPr>
              <a:t>R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114">
                <a:latin typeface="Arial MT"/>
                <a:cs typeface="Arial MT"/>
              </a:rPr>
              <a:t>T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R</a:t>
            </a:r>
            <a:r>
              <a:rPr dirty="0" sz="1400">
                <a:latin typeface="Arial MT"/>
                <a:cs typeface="Arial MT"/>
              </a:rPr>
              <a:t>I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10">
                <a:latin typeface="Arial MT"/>
                <a:cs typeface="Arial MT"/>
              </a:rPr>
              <a:t>T</a:t>
            </a:r>
            <a:r>
              <a:rPr dirty="0" sz="1400" spc="-10">
                <a:latin typeface="Arial MT"/>
                <a:cs typeface="Arial MT"/>
              </a:rPr>
              <a:t>R</a:t>
            </a:r>
            <a:r>
              <a:rPr dirty="0" sz="1400">
                <a:latin typeface="Arial MT"/>
                <a:cs typeface="Arial MT"/>
              </a:rPr>
              <a:t>OPOLI</a:t>
            </a:r>
            <a:r>
              <a:rPr dirty="0" sz="1400" spc="-110">
                <a:latin typeface="Arial MT"/>
                <a:cs typeface="Arial MT"/>
              </a:rPr>
              <a:t>T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N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9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M</a:t>
            </a:r>
            <a:r>
              <a:rPr dirty="0" sz="1400">
                <a:latin typeface="Arial MT"/>
                <a:cs typeface="Arial MT"/>
              </a:rPr>
              <a:t>BI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10">
                <a:latin typeface="Arial MT"/>
                <a:cs typeface="Arial MT"/>
              </a:rPr>
              <a:t>N</a:t>
            </a:r>
            <a:r>
              <a:rPr dirty="0" sz="1400" spc="-10">
                <a:latin typeface="Arial MT"/>
                <a:cs typeface="Arial MT"/>
              </a:rPr>
              <a:t>T</a:t>
            </a:r>
            <a:r>
              <a:rPr dirty="0" sz="140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MT"/>
              <a:cs typeface="Arial MT"/>
            </a:endParaRPr>
          </a:p>
          <a:p>
            <a:pPr marL="52069" marR="861694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Concejo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Metropolitano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Quito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18-07-2022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26034" marR="5080" indent="-8890">
              <a:lnSpc>
                <a:spcPts val="5830"/>
              </a:lnSpc>
              <a:spcBef>
                <a:spcPts val="835"/>
              </a:spcBef>
            </a:pPr>
            <a:r>
              <a:rPr dirty="0" spc="-75"/>
              <a:t>Propuesta </a:t>
            </a:r>
            <a:r>
              <a:rPr dirty="0" spc="-20"/>
              <a:t>de </a:t>
            </a:r>
            <a:r>
              <a:rPr dirty="0" spc="-40"/>
              <a:t>especies </a:t>
            </a:r>
            <a:r>
              <a:rPr dirty="0" spc="-35"/>
              <a:t> </a:t>
            </a:r>
            <a:r>
              <a:rPr dirty="0" spc="-20"/>
              <a:t>de </a:t>
            </a:r>
            <a:r>
              <a:rPr dirty="0" spc="-55"/>
              <a:t>bromelias </a:t>
            </a:r>
            <a:r>
              <a:rPr dirty="0" spc="-50"/>
              <a:t> </a:t>
            </a:r>
            <a:r>
              <a:rPr dirty="0" spc="-55"/>
              <a:t>emblemáticas</a:t>
            </a:r>
            <a:r>
              <a:rPr dirty="0" spc="-120"/>
              <a:t> </a:t>
            </a:r>
            <a:r>
              <a:rPr dirty="0" spc="-25"/>
              <a:t>del</a:t>
            </a:r>
            <a:r>
              <a:rPr dirty="0" spc="-90"/>
              <a:t> </a:t>
            </a:r>
            <a:r>
              <a:rPr dirty="0" spc="-40"/>
              <a:t>DMQ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7284" y="4029582"/>
            <a:ext cx="2339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D75B6"/>
                </a:solidFill>
                <a:latin typeface="Calibri"/>
                <a:cs typeface="Calibri"/>
              </a:rPr>
              <a:t>Esteban</a:t>
            </a:r>
            <a:r>
              <a:rPr dirty="0" sz="2400" spc="-7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D75B6"/>
                </a:solidFill>
                <a:latin typeface="Calibri"/>
                <a:cs typeface="Calibri"/>
              </a:rPr>
              <a:t>Neumann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695" y="280238"/>
            <a:ext cx="997331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74745" marR="5080" indent="-3662679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1F3863"/>
                </a:solidFill>
              </a:rPr>
              <a:t>CRITERIOS</a:t>
            </a:r>
            <a:r>
              <a:rPr dirty="0" sz="3200" spc="40">
                <a:solidFill>
                  <a:srgbClr val="1F3863"/>
                </a:solidFill>
              </a:rPr>
              <a:t> </a:t>
            </a:r>
            <a:r>
              <a:rPr dirty="0" sz="3200">
                <a:solidFill>
                  <a:srgbClr val="1F3863"/>
                </a:solidFill>
              </a:rPr>
              <a:t>DE </a:t>
            </a:r>
            <a:r>
              <a:rPr dirty="0" sz="3200" spc="-10">
                <a:solidFill>
                  <a:srgbClr val="1F3863"/>
                </a:solidFill>
              </a:rPr>
              <a:t>SELECCIÓN</a:t>
            </a:r>
            <a:r>
              <a:rPr dirty="0" sz="3200" spc="25">
                <a:solidFill>
                  <a:srgbClr val="1F3863"/>
                </a:solidFill>
              </a:rPr>
              <a:t> </a:t>
            </a:r>
            <a:r>
              <a:rPr dirty="0" sz="3200" spc="-60">
                <a:solidFill>
                  <a:srgbClr val="1F3863"/>
                </a:solidFill>
              </a:rPr>
              <a:t>PARA</a:t>
            </a:r>
            <a:r>
              <a:rPr dirty="0" sz="3200" spc="-15">
                <a:solidFill>
                  <a:srgbClr val="1F3863"/>
                </a:solidFill>
              </a:rPr>
              <a:t> </a:t>
            </a:r>
            <a:r>
              <a:rPr dirty="0" sz="3200" spc="-10">
                <a:solidFill>
                  <a:srgbClr val="1F3863"/>
                </a:solidFill>
              </a:rPr>
              <a:t>BROMELIAS</a:t>
            </a:r>
            <a:r>
              <a:rPr dirty="0" sz="3200" spc="45">
                <a:solidFill>
                  <a:srgbClr val="1F3863"/>
                </a:solidFill>
              </a:rPr>
              <a:t> </a:t>
            </a:r>
            <a:r>
              <a:rPr dirty="0" sz="3200" spc="-10">
                <a:solidFill>
                  <a:srgbClr val="1F3863"/>
                </a:solidFill>
              </a:rPr>
              <a:t>COMO</a:t>
            </a:r>
            <a:r>
              <a:rPr dirty="0" sz="3200" spc="15">
                <a:solidFill>
                  <a:srgbClr val="1F3863"/>
                </a:solidFill>
              </a:rPr>
              <a:t> </a:t>
            </a:r>
            <a:r>
              <a:rPr dirty="0" sz="3200" spc="-20">
                <a:solidFill>
                  <a:srgbClr val="1F3863"/>
                </a:solidFill>
              </a:rPr>
              <a:t>ESPECIES </a:t>
            </a:r>
            <a:r>
              <a:rPr dirty="0" sz="3200" spc="-710">
                <a:solidFill>
                  <a:srgbClr val="1F3863"/>
                </a:solidFill>
              </a:rPr>
              <a:t> </a:t>
            </a:r>
            <a:r>
              <a:rPr dirty="0" sz="3200" spc="-30">
                <a:solidFill>
                  <a:srgbClr val="1F3863"/>
                </a:solidFill>
              </a:rPr>
              <a:t>EMBLEMÁTICAS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47699" y="1982469"/>
            <a:ext cx="10681970" cy="3378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Historia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(relación</a:t>
            </a:r>
            <a:r>
              <a:rPr dirty="0" sz="2200" spc="-15">
                <a:latin typeface="Calibri"/>
                <a:cs typeface="Calibri"/>
              </a:rPr>
              <a:t> con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eventos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personajes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relevantes)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5">
                <a:latin typeface="Calibri"/>
                <a:cs typeface="Calibri"/>
              </a:rPr>
              <a:t>Endemismo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(si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encuentran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DMQ </a:t>
            </a:r>
            <a:r>
              <a:rPr dirty="0" sz="2200" spc="-5">
                <a:latin typeface="Calibri"/>
                <a:cs typeface="Calibri"/>
              </a:rPr>
              <a:t>o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Ecuador)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Población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estado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conservación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(amenazadas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amenazadas)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35">
                <a:latin typeface="Calibri"/>
                <a:cs typeface="Calibri"/>
              </a:rPr>
              <a:t>Tamaño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estética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(llamativas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no,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como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muestra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</a:t>
            </a:r>
            <a:r>
              <a:rPr dirty="0" sz="2200" spc="-15">
                <a:latin typeface="Calibri"/>
                <a:cs typeface="Calibri"/>
              </a:rPr>
              <a:t> diversidad)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5">
                <a:latin typeface="Calibri"/>
                <a:cs typeface="Calibri"/>
              </a:rPr>
              <a:t>Distribución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diferentes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ecosistemas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del </a:t>
            </a:r>
            <a:r>
              <a:rPr dirty="0" sz="2200">
                <a:latin typeface="Calibri"/>
                <a:cs typeface="Calibri"/>
              </a:rPr>
              <a:t>DMQ).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200" spc="-15">
                <a:latin typeface="Calibri"/>
                <a:cs typeface="Calibri"/>
              </a:rPr>
              <a:t>Relevancia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ecológica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(en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especial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para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especies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emblemáticas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fauna)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Calibri"/>
                <a:cs typeface="Calibri"/>
              </a:rPr>
              <a:t>Se decidió </a:t>
            </a:r>
            <a:r>
              <a:rPr dirty="0" sz="2200" spc="-10">
                <a:latin typeface="Calibri"/>
                <a:cs typeface="Calibri"/>
              </a:rPr>
              <a:t>proponer </a:t>
            </a:r>
            <a:r>
              <a:rPr dirty="0" sz="2200" spc="-5">
                <a:latin typeface="Calibri"/>
                <a:cs typeface="Calibri"/>
              </a:rPr>
              <a:t>una especie por </a:t>
            </a:r>
            <a:r>
              <a:rPr dirty="0" sz="2200" spc="-10">
                <a:latin typeface="Calibri"/>
                <a:cs typeface="Calibri"/>
              </a:rPr>
              <a:t>cada </a:t>
            </a:r>
            <a:r>
              <a:rPr dirty="0" sz="2200" spc="-5">
                <a:latin typeface="Calibri"/>
                <a:cs typeface="Calibri"/>
              </a:rPr>
              <a:t>uno de los </a:t>
            </a:r>
            <a:r>
              <a:rPr dirty="0" sz="2200" spc="-10">
                <a:latin typeface="Calibri"/>
                <a:cs typeface="Calibri"/>
              </a:rPr>
              <a:t>ecosistemas </a:t>
            </a:r>
            <a:r>
              <a:rPr dirty="0" sz="2200" spc="-5">
                <a:latin typeface="Calibri"/>
                <a:cs typeface="Calibri"/>
              </a:rPr>
              <a:t>más </a:t>
            </a:r>
            <a:r>
              <a:rPr dirty="0" sz="2200" spc="-15">
                <a:latin typeface="Calibri"/>
                <a:cs typeface="Calibri"/>
              </a:rPr>
              <a:t>representativos </a:t>
            </a:r>
            <a:r>
              <a:rPr dirty="0" sz="2200" spc="-5">
                <a:latin typeface="Calibri"/>
                <a:cs typeface="Calibri"/>
              </a:rPr>
              <a:t>del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DMQ: </a:t>
            </a:r>
            <a:r>
              <a:rPr dirty="0" sz="2200" spc="-15">
                <a:latin typeface="Calibri"/>
                <a:cs typeface="Calibri"/>
              </a:rPr>
              <a:t>páramos, </a:t>
            </a:r>
            <a:r>
              <a:rPr dirty="0" sz="2200" spc="-5">
                <a:latin typeface="Calibri"/>
                <a:cs typeface="Calibri"/>
              </a:rPr>
              <a:t>bosques </a:t>
            </a:r>
            <a:r>
              <a:rPr dirty="0" sz="2200" spc="-10">
                <a:latin typeface="Calibri"/>
                <a:cs typeface="Calibri"/>
              </a:rPr>
              <a:t>montanos, </a:t>
            </a:r>
            <a:r>
              <a:rPr dirty="0" sz="2200" spc="-5">
                <a:latin typeface="Calibri"/>
                <a:cs typeface="Calibri"/>
              </a:rPr>
              <a:t>bosques </a:t>
            </a:r>
            <a:r>
              <a:rPr dirty="0" sz="2200" spc="-10">
                <a:latin typeface="Calibri"/>
                <a:cs typeface="Calibri"/>
              </a:rPr>
              <a:t>pre-montanos; </a:t>
            </a:r>
            <a:r>
              <a:rPr dirty="0" sz="2200" spc="-5">
                <a:latin typeface="Calibri"/>
                <a:cs typeface="Calibri"/>
              </a:rPr>
              <a:t>bosques </a:t>
            </a:r>
            <a:r>
              <a:rPr dirty="0" sz="2200" spc="-10">
                <a:latin typeface="Calibri"/>
                <a:cs typeface="Calibri"/>
              </a:rPr>
              <a:t>secos </a:t>
            </a:r>
            <a:r>
              <a:rPr dirty="0" sz="2200" spc="-15">
                <a:latin typeface="Calibri"/>
                <a:cs typeface="Calibri"/>
              </a:rPr>
              <a:t>interandinos </a:t>
            </a:r>
            <a:r>
              <a:rPr dirty="0" sz="2200" spc="-5">
                <a:latin typeface="Calibri"/>
                <a:cs typeface="Calibri"/>
              </a:rPr>
              <a:t>y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zona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urbana.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02" y="500887"/>
            <a:ext cx="5700395" cy="228473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0640" marR="1497330">
              <a:lnSpc>
                <a:spcPts val="4320"/>
              </a:lnSpc>
              <a:spcBef>
                <a:spcPts val="640"/>
              </a:spcBef>
            </a:pPr>
            <a:r>
              <a:rPr dirty="0" sz="4000" spc="-55" i="1">
                <a:solidFill>
                  <a:srgbClr val="2D75B6"/>
                </a:solidFill>
                <a:latin typeface="Calibri Light"/>
                <a:cs typeface="Calibri Light"/>
              </a:rPr>
              <a:t>Valoración </a:t>
            </a:r>
            <a:r>
              <a:rPr dirty="0" sz="4000" spc="-25" i="1">
                <a:solidFill>
                  <a:srgbClr val="2D75B6"/>
                </a:solidFill>
                <a:latin typeface="Calibri Light"/>
                <a:cs typeface="Calibri Light"/>
              </a:rPr>
              <a:t>de </a:t>
            </a:r>
            <a:r>
              <a:rPr dirty="0" sz="4000" spc="-20" i="1">
                <a:solidFill>
                  <a:srgbClr val="2D75B6"/>
                </a:solidFill>
                <a:latin typeface="Calibri Light"/>
                <a:cs typeface="Calibri Light"/>
              </a:rPr>
              <a:t>lo </a:t>
            </a:r>
            <a:r>
              <a:rPr dirty="0" sz="4000" spc="-30" i="1">
                <a:solidFill>
                  <a:srgbClr val="2D75B6"/>
                </a:solidFill>
                <a:latin typeface="Calibri Light"/>
                <a:cs typeface="Calibri Light"/>
              </a:rPr>
              <a:t>que </a:t>
            </a:r>
            <a:r>
              <a:rPr dirty="0" sz="4000" spc="-89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4000" spc="-40" i="1">
                <a:solidFill>
                  <a:srgbClr val="2D75B6"/>
                </a:solidFill>
                <a:latin typeface="Calibri Light"/>
                <a:cs typeface="Calibri Light"/>
              </a:rPr>
              <a:t>tenemos</a:t>
            </a:r>
            <a:endParaRPr sz="4000">
              <a:latin typeface="Calibri Light"/>
              <a:cs typeface="Calibri Light"/>
            </a:endParaRPr>
          </a:p>
          <a:p>
            <a:pPr marL="12700" marR="5080">
              <a:lnSpc>
                <a:spcPct val="80000"/>
              </a:lnSpc>
              <a:spcBef>
                <a:spcPts val="540"/>
              </a:spcBef>
            </a:pPr>
            <a:r>
              <a:rPr dirty="0" sz="2100" spc="-10">
                <a:solidFill>
                  <a:srgbClr val="2D75B6"/>
                </a:solidFill>
              </a:rPr>
              <a:t>Algo</a:t>
            </a:r>
            <a:r>
              <a:rPr dirty="0" sz="2100" spc="1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que la</a:t>
            </a:r>
            <a:r>
              <a:rPr dirty="0" sz="2100" spc="5">
                <a:solidFill>
                  <a:srgbClr val="2D75B6"/>
                </a:solidFill>
              </a:rPr>
              <a:t> </a:t>
            </a:r>
            <a:r>
              <a:rPr dirty="0" sz="2100" spc="-15">
                <a:solidFill>
                  <a:srgbClr val="2D75B6"/>
                </a:solidFill>
              </a:rPr>
              <a:t>mayoría</a:t>
            </a:r>
            <a:r>
              <a:rPr dirty="0" sz="2100" spc="5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de</a:t>
            </a:r>
            <a:r>
              <a:rPr dirty="0" sz="2100" spc="-10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los</a:t>
            </a:r>
            <a:r>
              <a:rPr dirty="0" sz="2100" spc="15">
                <a:solidFill>
                  <a:srgbClr val="2D75B6"/>
                </a:solidFill>
              </a:rPr>
              <a:t> </a:t>
            </a:r>
            <a:r>
              <a:rPr dirty="0" sz="2100" spc="-10">
                <a:solidFill>
                  <a:srgbClr val="2D75B6"/>
                </a:solidFill>
              </a:rPr>
              <a:t>ecuatorianos</a:t>
            </a:r>
            <a:r>
              <a:rPr dirty="0" sz="2100" spc="1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no sabemos </a:t>
            </a:r>
            <a:r>
              <a:rPr dirty="0" sz="2100" spc="-459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es </a:t>
            </a:r>
            <a:r>
              <a:rPr dirty="0" sz="2100" spc="-5">
                <a:solidFill>
                  <a:srgbClr val="2D75B6"/>
                </a:solidFill>
              </a:rPr>
              <a:t>que</a:t>
            </a:r>
            <a:r>
              <a:rPr dirty="0" sz="2100" spc="-15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las</a:t>
            </a:r>
            <a:r>
              <a:rPr dirty="0" sz="2100" spc="5">
                <a:solidFill>
                  <a:srgbClr val="2D75B6"/>
                </a:solidFill>
              </a:rPr>
              <a:t> </a:t>
            </a:r>
            <a:r>
              <a:rPr dirty="0" sz="2100" spc="-10">
                <a:solidFill>
                  <a:srgbClr val="2D75B6"/>
                </a:solidFill>
              </a:rPr>
              <a:t>bromelias</a:t>
            </a:r>
            <a:r>
              <a:rPr dirty="0" sz="2100" spc="20">
                <a:solidFill>
                  <a:srgbClr val="2D75B6"/>
                </a:solidFill>
              </a:rPr>
              <a:t> </a:t>
            </a:r>
            <a:r>
              <a:rPr dirty="0" sz="2100" spc="-10">
                <a:solidFill>
                  <a:srgbClr val="2D75B6"/>
                </a:solidFill>
              </a:rPr>
              <a:t>son</a:t>
            </a:r>
            <a:r>
              <a:rPr dirty="0" sz="2100" spc="-5">
                <a:solidFill>
                  <a:srgbClr val="2D75B6"/>
                </a:solidFill>
              </a:rPr>
              <a:t> </a:t>
            </a:r>
            <a:r>
              <a:rPr dirty="0" sz="2100" spc="-10">
                <a:solidFill>
                  <a:srgbClr val="2D75B6"/>
                </a:solidFill>
              </a:rPr>
              <a:t>nativas</a:t>
            </a:r>
            <a:r>
              <a:rPr dirty="0" sz="210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solo</a:t>
            </a:r>
            <a:r>
              <a:rPr dirty="0" sz="2100" spc="2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de América;</a:t>
            </a:r>
            <a:r>
              <a:rPr dirty="0" sz="210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no </a:t>
            </a:r>
            <a:r>
              <a:rPr dirty="0" sz="2100" spc="-459">
                <a:solidFill>
                  <a:srgbClr val="2D75B6"/>
                </a:solidFill>
              </a:rPr>
              <a:t> </a:t>
            </a:r>
            <a:r>
              <a:rPr dirty="0" sz="2100" spc="-15">
                <a:solidFill>
                  <a:srgbClr val="2D75B6"/>
                </a:solidFill>
              </a:rPr>
              <a:t>existen</a:t>
            </a:r>
            <a:r>
              <a:rPr dirty="0" sz="2100" spc="10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en</a:t>
            </a:r>
            <a:r>
              <a:rPr dirty="0" sz="2100" spc="-5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el</a:t>
            </a:r>
            <a:r>
              <a:rPr dirty="0" sz="2100" spc="15">
                <a:solidFill>
                  <a:srgbClr val="2D75B6"/>
                </a:solidFill>
              </a:rPr>
              <a:t> </a:t>
            </a:r>
            <a:r>
              <a:rPr dirty="0" sz="2100" spc="-20">
                <a:solidFill>
                  <a:srgbClr val="2D75B6"/>
                </a:solidFill>
              </a:rPr>
              <a:t>resto</a:t>
            </a:r>
            <a:r>
              <a:rPr dirty="0" sz="2100" spc="5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de </a:t>
            </a:r>
            <a:r>
              <a:rPr dirty="0" sz="2100" spc="-10">
                <a:solidFill>
                  <a:srgbClr val="2D75B6"/>
                </a:solidFill>
              </a:rPr>
              <a:t>continentes,</a:t>
            </a:r>
            <a:r>
              <a:rPr dirty="0" sz="2100" spc="15">
                <a:solidFill>
                  <a:srgbClr val="2D75B6"/>
                </a:solidFill>
              </a:rPr>
              <a:t> </a:t>
            </a:r>
            <a:r>
              <a:rPr dirty="0" sz="2100" spc="-10">
                <a:solidFill>
                  <a:srgbClr val="2D75B6"/>
                </a:solidFill>
              </a:rPr>
              <a:t>salvo</a:t>
            </a:r>
            <a:r>
              <a:rPr dirty="0" sz="2100" spc="1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una</a:t>
            </a:r>
            <a:r>
              <a:rPr dirty="0" sz="2100" spc="-2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sola </a:t>
            </a:r>
            <a:r>
              <a:rPr dirty="0" sz="2100">
                <a:solidFill>
                  <a:srgbClr val="2D75B6"/>
                </a:solidFill>
              </a:rPr>
              <a:t> </a:t>
            </a:r>
            <a:r>
              <a:rPr dirty="0" sz="2100" spc="-5">
                <a:solidFill>
                  <a:srgbClr val="2D75B6"/>
                </a:solidFill>
              </a:rPr>
              <a:t>especie</a:t>
            </a:r>
            <a:r>
              <a:rPr dirty="0" sz="2100" spc="10">
                <a:solidFill>
                  <a:srgbClr val="2D75B6"/>
                </a:solidFill>
              </a:rPr>
              <a:t> </a:t>
            </a:r>
            <a:r>
              <a:rPr dirty="0" sz="2100">
                <a:solidFill>
                  <a:srgbClr val="2D75B6"/>
                </a:solidFill>
              </a:rPr>
              <a:t>en </a:t>
            </a:r>
            <a:r>
              <a:rPr dirty="0" sz="2100" spc="-5">
                <a:solidFill>
                  <a:srgbClr val="2D75B6"/>
                </a:solidFill>
              </a:rPr>
              <a:t>África.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6455"/>
            <a:ext cx="6172199" cy="33710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91071" y="86868"/>
            <a:ext cx="5872480" cy="6771640"/>
            <a:chOff x="6291071" y="86868"/>
            <a:chExt cx="5872480" cy="6771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071" y="86868"/>
              <a:ext cx="5390387" cy="61706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9683" y="6156958"/>
              <a:ext cx="4023360" cy="7010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8281" y="1208024"/>
            <a:ext cx="429768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30" i="1">
                <a:solidFill>
                  <a:srgbClr val="2D75B6"/>
                </a:solidFill>
                <a:latin typeface="Calibri Light"/>
                <a:cs typeface="Calibri Light"/>
              </a:rPr>
              <a:t>¿Qué hace </a:t>
            </a:r>
            <a:r>
              <a:rPr dirty="0" sz="3200" spc="-15" i="1">
                <a:solidFill>
                  <a:srgbClr val="2D75B6"/>
                </a:solidFill>
                <a:latin typeface="Calibri Light"/>
                <a:cs typeface="Calibri Light"/>
              </a:rPr>
              <a:t>a </a:t>
            </a:r>
            <a:r>
              <a:rPr dirty="0" sz="3200" spc="-10" i="1">
                <a:solidFill>
                  <a:srgbClr val="2D75B6"/>
                </a:solidFill>
                <a:latin typeface="Calibri Light"/>
                <a:cs typeface="Calibri Light"/>
              </a:rPr>
              <a:t>las </a:t>
            </a:r>
            <a:r>
              <a:rPr dirty="0" sz="3200" spc="-25" i="1">
                <a:solidFill>
                  <a:srgbClr val="2D75B6"/>
                </a:solidFill>
                <a:latin typeface="Calibri Light"/>
                <a:cs typeface="Calibri Light"/>
              </a:rPr>
              <a:t>bromelias </a:t>
            </a:r>
            <a:r>
              <a:rPr dirty="0" sz="3200" spc="-71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35" i="1">
                <a:solidFill>
                  <a:srgbClr val="2D75B6"/>
                </a:solidFill>
                <a:latin typeface="Calibri Light"/>
                <a:cs typeface="Calibri Light"/>
              </a:rPr>
              <a:t>distintas</a:t>
            </a:r>
            <a:r>
              <a:rPr dirty="0" sz="3200" spc="-6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0" i="1">
                <a:solidFill>
                  <a:srgbClr val="2D75B6"/>
                </a:solidFill>
                <a:latin typeface="Calibri Light"/>
                <a:cs typeface="Calibri Light"/>
              </a:rPr>
              <a:t>de</a:t>
            </a:r>
            <a:r>
              <a:rPr dirty="0" sz="3200" spc="-5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0" i="1">
                <a:solidFill>
                  <a:srgbClr val="2D75B6"/>
                </a:solidFill>
                <a:latin typeface="Calibri Light"/>
                <a:cs typeface="Calibri Light"/>
              </a:rPr>
              <a:t>otras</a:t>
            </a:r>
            <a:r>
              <a:rPr dirty="0" sz="3200" spc="-5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30" i="1">
                <a:solidFill>
                  <a:srgbClr val="2D75B6"/>
                </a:solidFill>
                <a:latin typeface="Calibri Light"/>
                <a:cs typeface="Calibri Light"/>
              </a:rPr>
              <a:t>plantas?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768" y="2600706"/>
            <a:ext cx="4457065" cy="22517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La</a:t>
            </a:r>
            <a:r>
              <a:rPr dirty="0" sz="20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D75B6"/>
                </a:solidFill>
                <a:latin typeface="Calibri"/>
                <a:cs typeface="Calibri"/>
              </a:rPr>
              <a:t>mayoría</a:t>
            </a:r>
            <a:r>
              <a:rPr dirty="0" sz="2000" spc="-5" b="1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D75B6"/>
                </a:solidFill>
                <a:latin typeface="Calibri"/>
                <a:cs typeface="Calibri"/>
              </a:rPr>
              <a:t>bromelias</a:t>
            </a: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2000" spc="-5" b="1">
                <a:solidFill>
                  <a:srgbClr val="2D75B6"/>
                </a:solidFill>
                <a:latin typeface="Calibri"/>
                <a:cs typeface="Calibri"/>
              </a:rPr>
              <a:t> el</a:t>
            </a: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D75B6"/>
                </a:solidFill>
                <a:latin typeface="Calibri"/>
                <a:cs typeface="Calibri"/>
              </a:rPr>
              <a:t>Ecuador </a:t>
            </a:r>
            <a:r>
              <a:rPr dirty="0" sz="2000" spc="-44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poseen una </a:t>
            </a:r>
            <a:r>
              <a:rPr dirty="0" sz="2000" spc="-5" b="1">
                <a:solidFill>
                  <a:srgbClr val="2D75B6"/>
                </a:solidFill>
                <a:latin typeface="Calibri"/>
                <a:cs typeface="Calibri"/>
              </a:rPr>
              <a:t>forma </a:t>
            </a:r>
            <a:r>
              <a:rPr dirty="0" sz="2000" b="1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000" spc="-10" b="1">
                <a:solidFill>
                  <a:srgbClr val="2D75B6"/>
                </a:solidFill>
                <a:latin typeface="Calibri"/>
                <a:cs typeface="Calibri"/>
              </a:rPr>
              <a:t>roseta,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donde en el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centro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planta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acumulan: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agua, hojas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secas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todo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lo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que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puedan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recolectar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0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20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árboles.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2D75B6"/>
                </a:solidFill>
                <a:latin typeface="Calibri"/>
                <a:cs typeface="Calibri"/>
              </a:rPr>
              <a:t>Toda</a:t>
            </a:r>
            <a:r>
              <a:rPr dirty="0" sz="2000" spc="-4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D75B6"/>
                </a:solidFill>
                <a:latin typeface="Calibri"/>
                <a:cs typeface="Calibri"/>
              </a:rPr>
              <a:t>esta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 materia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orgánica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comienza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descomponerse con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el agua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20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D75B6"/>
                </a:solidFill>
                <a:latin typeface="Calibri"/>
                <a:cs typeface="Calibri"/>
              </a:rPr>
              <a:t>atrae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bacterias hongos,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caracoles,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anfibios, </a:t>
            </a:r>
            <a:r>
              <a:rPr dirty="0" sz="2000" spc="-44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reptiles,</a:t>
            </a:r>
            <a:r>
              <a:rPr dirty="0" sz="20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400811"/>
            <a:ext cx="5172456" cy="6230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166" y="467055"/>
            <a:ext cx="327723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0" i="1">
                <a:solidFill>
                  <a:srgbClr val="2D75B6"/>
                </a:solidFill>
                <a:latin typeface="Calibri Light"/>
                <a:cs typeface="Calibri Light"/>
              </a:rPr>
              <a:t>¿Por</a:t>
            </a:r>
            <a:r>
              <a:rPr dirty="0" sz="3200" spc="-7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5" i="1">
                <a:solidFill>
                  <a:srgbClr val="2D75B6"/>
                </a:solidFill>
                <a:latin typeface="Calibri Light"/>
                <a:cs typeface="Calibri Light"/>
              </a:rPr>
              <a:t>qué</a:t>
            </a:r>
            <a:r>
              <a:rPr dirty="0" sz="3200" spc="-75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25" i="1">
                <a:solidFill>
                  <a:srgbClr val="2D75B6"/>
                </a:solidFill>
                <a:latin typeface="Calibri Light"/>
                <a:cs typeface="Calibri Light"/>
              </a:rPr>
              <a:t>bromelias?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855" y="1194943"/>
            <a:ext cx="4389755" cy="60579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Otro</a:t>
            </a:r>
            <a:r>
              <a:rPr dirty="0" sz="20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aspecto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distintivo</a:t>
            </a:r>
            <a:r>
              <a:rPr dirty="0" sz="20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las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bromelias</a:t>
            </a:r>
            <a:r>
              <a:rPr dirty="0" sz="2000" spc="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es </a:t>
            </a:r>
            <a:r>
              <a:rPr dirty="0" sz="2000" spc="-434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gran</a:t>
            </a:r>
            <a:r>
              <a:rPr dirty="0" sz="2000" spc="-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variación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D75B6"/>
                </a:solidFill>
                <a:latin typeface="Calibri"/>
                <a:cs typeface="Calibri"/>
              </a:rPr>
              <a:t>de su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follaje</a:t>
            </a:r>
            <a:r>
              <a:rPr dirty="0" sz="2000">
                <a:solidFill>
                  <a:srgbClr val="2D75B6"/>
                </a:solidFill>
                <a:latin typeface="Calibri"/>
                <a:cs typeface="Calibri"/>
              </a:rPr>
              <a:t> y</a:t>
            </a:r>
            <a:r>
              <a:rPr dirty="0" sz="2000" spc="-10">
                <a:solidFill>
                  <a:srgbClr val="2D75B6"/>
                </a:solidFill>
                <a:latin typeface="Calibri"/>
                <a:cs typeface="Calibri"/>
              </a:rPr>
              <a:t> floración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73223"/>
            <a:ext cx="5183123" cy="40477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34940" y="888491"/>
            <a:ext cx="6928484" cy="5969635"/>
            <a:chOff x="5234940" y="888491"/>
            <a:chExt cx="6928484" cy="59696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4940" y="888491"/>
              <a:ext cx="6729983" cy="5338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9684" y="6156958"/>
              <a:ext cx="4023360" cy="7010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208" y="1615516"/>
            <a:ext cx="3671570" cy="35052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33020">
              <a:lnSpc>
                <a:spcPct val="90000"/>
              </a:lnSpc>
              <a:spcBef>
                <a:spcPts val="360"/>
              </a:spcBef>
            </a:pP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el </a:t>
            </a:r>
            <a:r>
              <a:rPr dirty="0" sz="2200" spc="-15">
                <a:solidFill>
                  <a:srgbClr val="2D75B6"/>
                </a:solidFill>
                <a:latin typeface="Calibri"/>
                <a:cs typeface="Calibri"/>
              </a:rPr>
              <a:t>continente</a:t>
            </a:r>
            <a:r>
              <a:rPr dirty="0" sz="2200" spc="2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americano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se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han </a:t>
            </a:r>
            <a:r>
              <a:rPr dirty="0" sz="2200" spc="-20" b="1">
                <a:solidFill>
                  <a:srgbClr val="2D75B6"/>
                </a:solidFill>
                <a:latin typeface="Calibri"/>
                <a:cs typeface="Calibri"/>
              </a:rPr>
              <a:t>registrado</a:t>
            </a:r>
            <a:r>
              <a:rPr dirty="0" sz="2200" spc="3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más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 3600 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22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bromelias.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En el 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Ecuador</a:t>
            </a:r>
            <a:r>
              <a:rPr dirty="0" sz="2200" spc="-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se</a:t>
            </a:r>
            <a:r>
              <a:rPr dirty="0" sz="2200" spc="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han</a:t>
            </a:r>
            <a:r>
              <a:rPr dirty="0" sz="2200" spc="-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D75B6"/>
                </a:solidFill>
                <a:latin typeface="Calibri"/>
                <a:cs typeface="Calibri"/>
              </a:rPr>
              <a:t>registrado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490 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22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2200" spc="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bromelias</a:t>
            </a:r>
            <a:r>
              <a:rPr dirty="0" sz="2200" spc="2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más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2200" spc="-48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50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2200" spc="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por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D75B6"/>
                </a:solidFill>
                <a:latin typeface="Calibri"/>
                <a:cs typeface="Calibri"/>
              </a:rPr>
              <a:t>publicar.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030"/>
              </a:spcBef>
            </a:pP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estas,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 en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Pichincha</a:t>
            </a:r>
            <a:r>
              <a:rPr dirty="0" sz="2200" spc="-2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se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2D75B6"/>
                </a:solidFill>
                <a:latin typeface="Calibri"/>
                <a:cs typeface="Calibri"/>
              </a:rPr>
              <a:t>registran</a:t>
            </a:r>
            <a:r>
              <a:rPr dirty="0" sz="2200" spc="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132</a:t>
            </a:r>
            <a:r>
              <a:rPr dirty="0" sz="22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2200" spc="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solo</a:t>
            </a:r>
            <a:r>
              <a:rPr dirty="0" sz="2200" spc="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en </a:t>
            </a:r>
            <a:r>
              <a:rPr dirty="0" sz="2200" spc="-48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el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DMQ</a:t>
            </a:r>
            <a:r>
              <a:rPr dirty="0" sz="2200" spc="1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se </a:t>
            </a:r>
            <a:r>
              <a:rPr dirty="0" sz="2200" spc="-20" b="1">
                <a:solidFill>
                  <a:srgbClr val="2D75B6"/>
                </a:solidFill>
                <a:latin typeface="Calibri"/>
                <a:cs typeface="Calibri"/>
              </a:rPr>
              <a:t>registran</a:t>
            </a:r>
            <a:r>
              <a:rPr dirty="0" sz="2200" spc="1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más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70 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especies,</a:t>
            </a:r>
            <a:r>
              <a:rPr dirty="0" sz="2200" spc="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las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 cuales</a:t>
            </a:r>
            <a:r>
              <a:rPr dirty="0" sz="22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D75B6"/>
                </a:solidFill>
                <a:latin typeface="Calibri"/>
                <a:cs typeface="Calibri"/>
              </a:rPr>
              <a:t>18 </a:t>
            </a:r>
            <a:r>
              <a:rPr dirty="0" sz="22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especies</a:t>
            </a:r>
            <a:r>
              <a:rPr dirty="0" sz="22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son</a:t>
            </a:r>
            <a:r>
              <a:rPr dirty="0" sz="2200" spc="-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D75B6"/>
                </a:solidFill>
                <a:latin typeface="Calibri"/>
                <a:cs typeface="Calibri"/>
              </a:rPr>
              <a:t>endémicas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3123" y="987552"/>
            <a:ext cx="6172200" cy="48737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483" y="1453388"/>
            <a:ext cx="27527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i="1">
                <a:solidFill>
                  <a:srgbClr val="2D75B6"/>
                </a:solidFill>
                <a:latin typeface="Calibri Light"/>
                <a:cs typeface="Calibri Light"/>
              </a:rPr>
              <a:t>Puya</a:t>
            </a:r>
            <a:r>
              <a:rPr dirty="0" sz="3200" spc="-80" i="1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dirty="0" sz="3200" spc="-30" i="1">
                <a:solidFill>
                  <a:srgbClr val="2D75B6"/>
                </a:solidFill>
                <a:latin typeface="Calibri Light"/>
                <a:cs typeface="Calibri Light"/>
              </a:rPr>
              <a:t>glomerifera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8483" y="2454655"/>
            <a:ext cx="448945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1405255" algn="l"/>
                <a:tab pos="2431415" algn="l"/>
                <a:tab pos="2810510" algn="l"/>
                <a:tab pos="3218815" algn="l"/>
                <a:tab pos="4182110" algn="l"/>
              </a:tabLst>
            </a:pP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Am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li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am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dirty="0" sz="1800" spc="-3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	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difu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did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	</a:t>
            </a:r>
            <a:r>
              <a:rPr dirty="0" sz="1800" spc="5" b="1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n	l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s	pá</a:t>
            </a:r>
            <a:r>
              <a:rPr dirty="0" sz="1800" spc="-40" b="1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m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os	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el 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Pichincha</a:t>
            </a:r>
            <a:r>
              <a:rPr dirty="0" sz="1800" spc="37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dirty="0" sz="1800" spc="35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 spc="35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flancos</a:t>
            </a:r>
            <a:r>
              <a:rPr dirty="0" sz="1800" spc="37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orientales</a:t>
            </a:r>
            <a:r>
              <a:rPr dirty="0" sz="1800" spc="35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 spc="37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Pifo;</a:t>
            </a:r>
            <a:r>
              <a:rPr dirty="0" sz="1800" spc="36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8483" y="2948127"/>
            <a:ext cx="44862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045" algn="l"/>
                <a:tab pos="2060575" algn="l"/>
                <a:tab pos="2459990" algn="l"/>
                <a:tab pos="2794000" algn="l"/>
                <a:tab pos="3660775" algn="l"/>
                <a:tab pos="4062095" algn="l"/>
              </a:tabLst>
            </a:pP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encue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dirty="0" sz="1800" spc="-45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 spc="-3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dirty="0" sz="1800" spc="10">
                <a:solidFill>
                  <a:srgbClr val="2D75B6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bié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 spc="15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 spc="-45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fu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	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483" y="3094989"/>
            <a:ext cx="4488180" cy="238379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90"/>
              </a:spcBef>
            </a:pP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Silvestre</a:t>
            </a:r>
            <a:r>
              <a:rPr dirty="0" sz="1800" spc="-3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Pasochoa.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ts val="1939"/>
              </a:lnSpc>
              <a:spcBef>
                <a:spcPts val="1040"/>
              </a:spcBef>
            </a:pP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Forma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densos grupos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plantas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,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por lo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que es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refugio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muchos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2D75B6"/>
                </a:solidFill>
                <a:latin typeface="Calibri"/>
                <a:cs typeface="Calibri"/>
              </a:rPr>
              <a:t>mamíferos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pequeños</a:t>
            </a:r>
            <a:r>
              <a:rPr dirty="0" sz="1800" spc="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por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sus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hojas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espinosas. Es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principal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fuente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de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energía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para </a:t>
            </a:r>
            <a:r>
              <a:rPr dirty="0" sz="1800" b="1">
                <a:solidFill>
                  <a:srgbClr val="2D75B6"/>
                </a:solidFill>
                <a:latin typeface="Calibri"/>
                <a:cs typeface="Calibri"/>
              </a:rPr>
              <a:t>el </a:t>
            </a:r>
            <a:r>
              <a:rPr dirty="0" sz="1800" spc="-5" b="1">
                <a:solidFill>
                  <a:srgbClr val="2D75B6"/>
                </a:solidFill>
                <a:latin typeface="Calibri"/>
                <a:cs typeface="Calibri"/>
              </a:rPr>
              <a:t>oso de </a:t>
            </a:r>
            <a:r>
              <a:rPr dirty="0" sz="1800" spc="-10" b="1">
                <a:solidFill>
                  <a:srgbClr val="2D75B6"/>
                </a:solidFill>
                <a:latin typeface="Calibri"/>
                <a:cs typeface="Calibri"/>
              </a:rPr>
              <a:t>anteojos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colibríes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del 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páramo.</a:t>
            </a:r>
            <a:endParaRPr sz="1800">
              <a:latin typeface="Calibri"/>
              <a:cs typeface="Calibri"/>
            </a:endParaRPr>
          </a:p>
          <a:p>
            <a:pPr algn="just" marL="12700" marR="5715">
              <a:lnSpc>
                <a:spcPts val="1939"/>
              </a:lnSpc>
              <a:spcBef>
                <a:spcPts val="1019"/>
              </a:spcBef>
            </a:pP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Es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de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las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pocas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puyas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que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cuando</a:t>
            </a:r>
            <a:r>
              <a:rPr dirty="0" sz="1800" spc="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se queman </a:t>
            </a:r>
            <a:r>
              <a:rPr dirty="0" sz="1800" spc="-39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D75B6"/>
                </a:solidFill>
                <a:latin typeface="Calibri"/>
                <a:cs typeface="Calibri"/>
              </a:rPr>
              <a:t>los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páramo,</a:t>
            </a:r>
            <a:r>
              <a:rPr dirty="0" sz="18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logra</a:t>
            </a:r>
            <a:r>
              <a:rPr dirty="0" sz="1800" spc="1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D75B6"/>
                </a:solidFill>
                <a:latin typeface="Calibri"/>
                <a:cs typeface="Calibri"/>
              </a:rPr>
              <a:t>brotar</a:t>
            </a:r>
            <a:r>
              <a:rPr dirty="0" sz="18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D75B6"/>
                </a:solidFill>
                <a:latin typeface="Calibri"/>
                <a:cs typeface="Calibri"/>
              </a:rPr>
              <a:t>nuevamente.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020" y="507491"/>
            <a:ext cx="4165091" cy="52837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966" y="6276089"/>
            <a:ext cx="3648029" cy="5773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Leonardo Enrique Acosta Lopez</dc:creator>
  <dc:title>Presentación de PowerPoint</dc:title>
  <dcterms:created xsi:type="dcterms:W3CDTF">2022-07-19T13:28:12Z</dcterms:created>
  <dcterms:modified xsi:type="dcterms:W3CDTF">2022-07-19T13:28:12Z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2022-07-19T00:00:00Z</vt:filetime>
  </property>
</Properties>
</file>