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5" r:id="rId1"/>
  </p:sldMasterIdLst>
  <p:notesMasterIdLst>
    <p:notesMasterId r:id="rId6"/>
  </p:notesMasterIdLst>
  <p:sldIdLst>
    <p:sldId id="274" r:id="rId2"/>
    <p:sldId id="304" r:id="rId3"/>
    <p:sldId id="305" r:id="rId4"/>
    <p:sldId id="268" r:id="rId5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2C81"/>
    <a:srgbClr val="2F2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4674"/>
  </p:normalViewPr>
  <p:slideViewPr>
    <p:cSldViewPr snapToGrid="0" snapToObjects="1">
      <p:cViewPr varScale="1">
        <p:scale>
          <a:sx n="77" d="100"/>
          <a:sy n="77" d="100"/>
        </p:scale>
        <p:origin x="1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B4B2-F613-C34F-87E4-BBB9ED35DC92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7031-A5FA-C14C-BD47-D0A8C306605B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6239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7F26B4-420A-AE4B-A9DD-6C18E3EB7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492D97-2771-D04E-A1B5-F7FA8BB165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5E95AD-986F-5D4E-A11A-D43FD2D33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2D3A56-8566-0B4A-B850-78297C66A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46C509-855E-A44B-ACB7-DC4268764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50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68932F-9A8A-D24A-B8D7-5FCDF0FC4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75C1C7-4402-3E40-8B17-194DDBE30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846EB8-115A-354F-8414-3EA8B7619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79A7D1-E817-8742-B60A-012E31BB6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396975-80CC-4142-B514-A6900F767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522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922CE0-42CB-F443-8181-C504B09CF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293380-8FF0-1E49-82F8-213139B47B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5A9185-0D21-E04A-8CE8-E1CAE3D5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4D21BC-43BA-6F4A-A751-5AB14CAF6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0F76B0-0BE7-0A4F-AB98-B6F6FD9E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734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81947-CAD0-E34C-845C-35B387B05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27C206-C709-254F-8E80-DF0E793BA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57486-15EF-8243-8017-2F0EC71A5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C82673-4381-E747-AA21-CD9D1027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2DC0DA-5898-0443-9C00-6D203E56C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5220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DE7AFA-6DDD-D34E-A7E0-190D8418B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8F087A6-DBA8-E143-B75E-33BAC69D0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E18E0C-ADCC-1E45-85A2-4D7EFE039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53F174-D7A2-0F41-8236-58AC731C5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D3D5CB-9F53-1E4E-AD8C-7CF18A33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139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581B72-0DAC-4441-9153-FE2BA4D2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595A42-2C8E-8D46-9756-C3855100F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1F613-0FE9-3C45-A8A9-3AE230DB6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A980619-3C5D-9943-B728-6E087A3F1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466DE0-A992-4241-A12B-BC46AF3AD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4BD982-EDFA-BA4B-99C0-E7CFEE1A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58833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4E5CF-21DD-454B-B2F1-034086E42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BB7246-DDD8-D842-8011-F7DD7109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BC5EA5-4832-0A4E-BA09-52EE96101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196F126-E294-E344-AC1F-9513EF871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A49416-7E98-AC47-B961-3C6D5CD67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AFF69A-E7C9-4647-87F9-527C8B6B0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E198021-5F62-8341-8BD4-356691AB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CCC7AD8-51F7-3C4F-8750-9B52AACC2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680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CD0FF-DC7A-AD43-8C92-D0C5C909B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4C09A49-58DB-3C42-9060-3FFDF416F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B76E1BC-2AFE-1B47-A767-AF8AC8D36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08AB6E-80DD-B144-9105-0D057937C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6545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5A4254F-B16D-C14A-A581-662FEFFA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E2B1E2-683A-CC46-A19E-3F3FDDFAC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A0E2BE1-588A-A84A-B3CF-C5487B74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6426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FE5417-4FBC-3647-B0CD-FCF40C0D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A8DBBC-8FD7-F44C-8B4C-5B5CEA624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528B8FE-D6F1-0C4E-B998-6531CAC4A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5C82E5-FBF8-C149-A661-D80DD17DF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8923E0-B0FC-8D47-AA7D-7F6985F1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8887DA3-A68E-D54A-B13C-8995387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045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6DF176-9D6C-324A-9827-6C47D0DE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622A318-CE96-A643-A6AF-F3ABDC536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108134C-3095-C843-8FC1-752FEB19C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73B92E-4312-4E48-BA86-323DC67B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AB1C60-4FB9-8D43-A7D8-55913F4D3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028776-6C9A-8B42-95FC-1098A5B3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81139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297F8AE-05F7-2942-A9A0-15A2CE27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EB627CA-5BEE-7944-AB93-61EA38E1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1ACB94-C442-9D4F-87CD-8AC17B86D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D7FAE-D98D-4449-806A-D750282AA936}" type="datetimeFigureOut">
              <a:rPr lang="es-EC" smtClean="0"/>
              <a:t>19/7/2022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D8E52-950E-4C4B-AD01-7A18315014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73B827-141F-A14D-A86E-544C5A75E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0C04-5F1A-D049-A2AB-7D33B9884F1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0175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AC3FA350-6FD6-FD4C-9871-C2E2E7DBD945}"/>
              </a:ext>
            </a:extLst>
          </p:cNvPr>
          <p:cNvSpPr txBox="1"/>
          <p:nvPr/>
        </p:nvSpPr>
        <p:spPr>
          <a:xfrm>
            <a:off x="720729" y="1737768"/>
            <a:ext cx="110523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200" dirty="0">
                <a:solidFill>
                  <a:schemeClr val="accent1">
                    <a:lumMod val="75000"/>
                  </a:schemeClr>
                </a:solidFill>
              </a:rPr>
              <a:t>VII.3 IC-CPP-2022-005:</a:t>
            </a:r>
            <a:endParaRPr lang="es-MX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Dictamen Favorable para obtener del Concejo Metropolitano de Quito: (i) el cambio de categoría de bien municipal de dominio público a bien municipal de dominio privado de la faja de terreno, producto de relleno de quebrada; y, (ii) la enajenación directa de la referida faja de terreno a favor de los propietarios colindantes señores Jorge René </a:t>
            </a:r>
            <a:r>
              <a:rPr lang="es-MX" sz="3200" dirty="0" err="1">
                <a:solidFill>
                  <a:schemeClr val="accent1">
                    <a:lumMod val="75000"/>
                  </a:schemeClr>
                </a:solidFill>
              </a:rPr>
              <a:t>Nicolalde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López, Jane Elizabeth </a:t>
            </a:r>
            <a:r>
              <a:rPr lang="es-MX" sz="3200" dirty="0" err="1">
                <a:solidFill>
                  <a:schemeClr val="accent1">
                    <a:lumMod val="75000"/>
                  </a:schemeClr>
                </a:solidFill>
              </a:rPr>
              <a:t>Nicolalde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López y Carlos Xavier </a:t>
            </a:r>
            <a:r>
              <a:rPr lang="es-MX" sz="3200" dirty="0" err="1">
                <a:solidFill>
                  <a:schemeClr val="accent1">
                    <a:lumMod val="75000"/>
                  </a:schemeClr>
                </a:solidFill>
              </a:rPr>
              <a:t>Nicolalde</a:t>
            </a:r>
            <a:r>
              <a:rPr lang="es-MX" sz="3200" dirty="0">
                <a:solidFill>
                  <a:schemeClr val="accent1">
                    <a:lumMod val="75000"/>
                  </a:schemeClr>
                </a:solidFill>
              </a:rPr>
              <a:t> López. </a:t>
            </a:r>
            <a:endParaRPr lang="es-EC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8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672975"/>
              </p:ext>
            </p:extLst>
          </p:nvPr>
        </p:nvGraphicFramePr>
        <p:xfrm>
          <a:off x="1665962" y="1790700"/>
          <a:ext cx="8455069" cy="4171689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395170">
                  <a:extLst>
                    <a:ext uri="{9D8B030D-6E8A-4147-A177-3AD203B41FA5}">
                      <a16:colId xmlns:a16="http://schemas.microsoft.com/office/drawing/2014/main" val="2578501779"/>
                    </a:ext>
                  </a:extLst>
                </a:gridCol>
                <a:gridCol w="2716136">
                  <a:extLst>
                    <a:ext uri="{9D8B030D-6E8A-4147-A177-3AD203B41FA5}">
                      <a16:colId xmlns:a16="http://schemas.microsoft.com/office/drawing/2014/main" val="989799804"/>
                    </a:ext>
                  </a:extLst>
                </a:gridCol>
                <a:gridCol w="2343763">
                  <a:extLst>
                    <a:ext uri="{9D8B030D-6E8A-4147-A177-3AD203B41FA5}">
                      <a16:colId xmlns:a16="http://schemas.microsoft.com/office/drawing/2014/main" val="2625406080"/>
                    </a:ext>
                  </a:extLst>
                </a:gridCol>
              </a:tblGrid>
              <a:tr h="242540"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 dirty="0">
                          <a:effectLst/>
                        </a:rPr>
                        <a:t>DEPENDENCIA MUNICIPAL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INFORME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200" u="none" strike="noStrike">
                          <a:effectLst/>
                        </a:rPr>
                        <a:t>CRITERIO</a:t>
                      </a:r>
                      <a:endParaRPr lang="es-EC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3797754"/>
                  </a:ext>
                </a:extLst>
              </a:tr>
              <a:tr h="4001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 dirty="0">
                          <a:effectLst/>
                        </a:rPr>
                        <a:t>ADMINISTRACIÓN ZONAL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>
                          <a:effectLst/>
                        </a:rPr>
                        <a:t>AZLD-DJ-12-2019-00000358 de 25 de enero de 2019</a:t>
                      </a:r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FAVORABLE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4326313"/>
                  </a:ext>
                </a:extLst>
              </a:tr>
              <a:tr h="582097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 RIESGOS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SGSG-DMGR-2019-0300 de 10 de abril de 2019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>
                        <a:buClr>
                          <a:srgbClr val="000000"/>
                        </a:buClr>
                        <a:buSzPts val="900"/>
                        <a:buFont typeface="Calibri" panose="020F0502020204030204" pitchFamily="34" charset="0"/>
                        <a:buNone/>
                      </a:pPr>
                      <a:r>
                        <a:rPr lang="es-EC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"NO existe impedimento para que se pueda adjudicar dicha franja de relleno de quebrada"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451122"/>
                  </a:ext>
                </a:extLst>
              </a:tr>
              <a:tr h="776128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EPMAPS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u="none" strike="noStrike" dirty="0">
                          <a:effectLst/>
                        </a:rPr>
                        <a:t>EPMAPS-GOLM-2019-020 de 13 mayo de 2019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EC" sz="1100" b="1" i="1" u="none" strike="noStrike" dirty="0">
                          <a:effectLst/>
                        </a:rPr>
                        <a:t>"NO existe impedimento para que se pueda adjudicar dicha franja de relleno de quebrada"</a:t>
                      </a:r>
                      <a:endParaRPr lang="es-EC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13337251"/>
                  </a:ext>
                </a:extLst>
              </a:tr>
              <a:tr h="4001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DMGBI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effectLst/>
                        </a:rPr>
                        <a:t>DMGBI-2019-02205 de 23 de julio de 2019</a:t>
                      </a:r>
                      <a:endParaRPr lang="es-EC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FACTIBLE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230808"/>
                  </a:ext>
                </a:extLst>
              </a:tr>
              <a:tr h="776128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DMF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DMF-DIR-1037-2019 de 30 de julio de 2019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100" b="1" i="1" u="none" strike="noStrike" dirty="0">
                          <a:effectLst/>
                        </a:rPr>
                        <a:t>“(…) que la faja referida NO reporta al momento ingresos o renta alguna en favor del MDMQ”</a:t>
                      </a:r>
                      <a:endParaRPr lang="es-MX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4538181"/>
                  </a:ext>
                </a:extLst>
              </a:tr>
              <a:tr h="594223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DMC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GADDMQ-STHV-DMC-2022-0123-O de 20 de enero de 2022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b="1" u="none" strike="noStrike" dirty="0">
                          <a:effectLst/>
                        </a:rPr>
                        <a:t>Ficha Técnica Actualizada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08467805"/>
                  </a:ext>
                </a:extLst>
              </a:tr>
              <a:tr h="400191">
                <a:tc>
                  <a:txBody>
                    <a:bodyPr/>
                    <a:lstStyle/>
                    <a:p>
                      <a:pPr algn="l" fontAlgn="b"/>
                      <a:r>
                        <a:rPr lang="es-EC" sz="1200" u="none" strike="noStrike">
                          <a:effectLst/>
                        </a:rPr>
                        <a:t>PROCURADURÍA METROPOLITANA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effectLst/>
                        </a:rPr>
                        <a:t>GADDMQ-PM-2022-0665-O de 10 de febrero de 2022</a:t>
                      </a:r>
                      <a:endParaRPr lang="es-EC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C" sz="1200" b="1" u="none" strike="noStrike" dirty="0">
                          <a:effectLst/>
                        </a:rPr>
                        <a:t>FAVORABLE</a:t>
                      </a:r>
                      <a:endParaRPr lang="es-EC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950496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962471" y="618424"/>
            <a:ext cx="8001000" cy="86145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ANTECEDENTES</a:t>
            </a:r>
            <a:endParaRPr lang="es-EC" dirty="0"/>
          </a:p>
        </p:txBody>
      </p:sp>
      <p:sp>
        <p:nvSpPr>
          <p:cNvPr id="6" name="CuadroTexto 5"/>
          <p:cNvSpPr txBox="1"/>
          <p:nvPr/>
        </p:nvSpPr>
        <p:spPr>
          <a:xfrm>
            <a:off x="5523978" y="6021443"/>
            <a:ext cx="1019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Cuadro No. 1</a:t>
            </a:r>
            <a:endParaRPr lang="es-EC" sz="1200" b="1" dirty="0"/>
          </a:p>
        </p:txBody>
      </p:sp>
    </p:spTree>
    <p:extLst>
      <p:ext uri="{BB962C8B-B14F-4D97-AF65-F5344CB8AC3E}">
        <p14:creationId xmlns:p14="http://schemas.microsoft.com/office/powerpoint/2010/main" val="241521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6169" y="875712"/>
            <a:ext cx="5153556" cy="4761000"/>
          </a:xfrm>
          <a:prstGeom prst="rect">
            <a:avLst/>
          </a:prstGeom>
        </p:spPr>
      </p:pic>
      <p:cxnSp>
        <p:nvCxnSpPr>
          <p:cNvPr id="5" name="Conector recto de flecha 4"/>
          <p:cNvCxnSpPr/>
          <p:nvPr/>
        </p:nvCxnSpPr>
        <p:spPr>
          <a:xfrm flipV="1">
            <a:off x="4847573" y="964115"/>
            <a:ext cx="2154477" cy="1831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7002050" y="336197"/>
            <a:ext cx="4175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Colindante: </a:t>
            </a:r>
            <a:r>
              <a:rPr lang="es-MX" sz="1600" dirty="0" smtClean="0"/>
              <a:t>Predio No. 18989</a:t>
            </a:r>
          </a:p>
          <a:p>
            <a:r>
              <a:rPr lang="es-MX" sz="1600" b="1" dirty="0" smtClean="0"/>
              <a:t>Propietario: </a:t>
            </a:r>
            <a:r>
              <a:rPr lang="es-MX" sz="1600" dirty="0" smtClean="0"/>
              <a:t>Pablo </a:t>
            </a:r>
            <a:r>
              <a:rPr lang="es-MX" sz="1600" dirty="0" err="1" smtClean="0"/>
              <a:t>Rodriguez</a:t>
            </a:r>
            <a:r>
              <a:rPr lang="es-MX" sz="1600" dirty="0" smtClean="0"/>
              <a:t> </a:t>
            </a:r>
            <a:r>
              <a:rPr lang="es-MX" sz="1600" dirty="0" err="1" smtClean="0"/>
              <a:t>Charpentier</a:t>
            </a:r>
            <a:endParaRPr lang="es-MX" sz="1600" dirty="0" smtClean="0"/>
          </a:p>
          <a:p>
            <a:r>
              <a:rPr lang="es-MX" sz="1600" b="1" dirty="0" smtClean="0"/>
              <a:t>RENUNCIAMIENTO FAJA</a:t>
            </a:r>
          </a:p>
          <a:p>
            <a:r>
              <a:rPr lang="es-MX" sz="1600" dirty="0" smtClean="0"/>
              <a:t> </a:t>
            </a:r>
          </a:p>
          <a:p>
            <a:endParaRPr lang="es-EC" b="1" dirty="0"/>
          </a:p>
        </p:txBody>
      </p:sp>
      <p:sp>
        <p:nvSpPr>
          <p:cNvPr id="7" name="Rectángulo redondeado 6"/>
          <p:cNvSpPr/>
          <p:nvPr/>
        </p:nvSpPr>
        <p:spPr>
          <a:xfrm>
            <a:off x="7002050" y="336197"/>
            <a:ext cx="4175316" cy="1079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CuadroTexto 7"/>
          <p:cNvSpPr txBox="1"/>
          <p:nvPr/>
        </p:nvSpPr>
        <p:spPr>
          <a:xfrm>
            <a:off x="6956121" y="3327086"/>
            <a:ext cx="36585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b="1" dirty="0" smtClean="0"/>
              <a:t>Propietario: </a:t>
            </a:r>
            <a:r>
              <a:rPr lang="es-MX" sz="1600" dirty="0" smtClean="0"/>
              <a:t>Jorge </a:t>
            </a:r>
            <a:r>
              <a:rPr lang="es-MX" sz="1600" dirty="0" err="1" smtClean="0"/>
              <a:t>Nicolalde</a:t>
            </a:r>
            <a:r>
              <a:rPr lang="es-MX" sz="1600" dirty="0" smtClean="0"/>
              <a:t> López y otros</a:t>
            </a:r>
            <a:endParaRPr lang="es-EC" sz="1600" dirty="0"/>
          </a:p>
        </p:txBody>
      </p:sp>
      <p:sp>
        <p:nvSpPr>
          <p:cNvPr id="9" name="Rectángulo redondeado 8"/>
          <p:cNvSpPr/>
          <p:nvPr/>
        </p:nvSpPr>
        <p:spPr>
          <a:xfrm>
            <a:off x="6956122" y="2870757"/>
            <a:ext cx="5235878" cy="1079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CuadroTexto 11"/>
          <p:cNvSpPr txBox="1"/>
          <p:nvPr/>
        </p:nvSpPr>
        <p:spPr>
          <a:xfrm>
            <a:off x="6956122" y="3027568"/>
            <a:ext cx="53722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Área a adjudicarse Faja No. 2 (Relleno de Quebrada)</a:t>
            </a:r>
            <a:endParaRPr lang="es-EC" sz="1600" b="1" dirty="0"/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4484370" y="1774092"/>
            <a:ext cx="2471752" cy="1397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3432234" y="1442924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H="1">
            <a:off x="3522004" y="1470064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 flipH="1">
            <a:off x="3624300" y="1484678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 flipH="1">
            <a:off x="3726596" y="1511818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 flipH="1">
            <a:off x="3866470" y="1526432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 flipH="1">
            <a:off x="3993818" y="1541046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H="1">
            <a:off x="4096114" y="1568186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 flipH="1">
            <a:off x="4210936" y="1595326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H="1">
            <a:off x="4313232" y="1622466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/>
          <p:cNvCxnSpPr/>
          <p:nvPr/>
        </p:nvCxnSpPr>
        <p:spPr>
          <a:xfrm flipH="1">
            <a:off x="4415528" y="1637080"/>
            <a:ext cx="137684" cy="151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uadroTexto 30"/>
          <p:cNvSpPr txBox="1"/>
          <p:nvPr/>
        </p:nvSpPr>
        <p:spPr>
          <a:xfrm>
            <a:off x="7008921" y="1553014"/>
            <a:ext cx="41753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/>
              <a:t>Colindante: </a:t>
            </a:r>
            <a:r>
              <a:rPr lang="es-MX" sz="1600" dirty="0" smtClean="0"/>
              <a:t>Predio No. 431929</a:t>
            </a:r>
          </a:p>
          <a:p>
            <a:r>
              <a:rPr lang="es-MX" sz="1600" b="1" dirty="0" smtClean="0"/>
              <a:t>Propietario: </a:t>
            </a:r>
            <a:r>
              <a:rPr lang="es-MX" sz="1600" dirty="0" smtClean="0"/>
              <a:t>ANDIPAPEL S.A</a:t>
            </a:r>
          </a:p>
          <a:p>
            <a:r>
              <a:rPr lang="es-MX" sz="1600" b="1" dirty="0" smtClean="0"/>
              <a:t>RENUNCIAMIENTO </a:t>
            </a:r>
            <a:r>
              <a:rPr lang="es-MX" sz="1600" b="1" dirty="0"/>
              <a:t>FAJA</a:t>
            </a:r>
          </a:p>
          <a:p>
            <a:endParaRPr lang="es-MX" sz="1600" dirty="0" smtClean="0"/>
          </a:p>
          <a:p>
            <a:endParaRPr lang="es-EC" b="1" dirty="0"/>
          </a:p>
        </p:txBody>
      </p:sp>
      <p:sp>
        <p:nvSpPr>
          <p:cNvPr id="32" name="Rectángulo redondeado 31"/>
          <p:cNvSpPr/>
          <p:nvPr/>
        </p:nvSpPr>
        <p:spPr>
          <a:xfrm>
            <a:off x="7008921" y="1553014"/>
            <a:ext cx="4175316" cy="107903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cxnSp>
        <p:nvCxnSpPr>
          <p:cNvPr id="35" name="Conector recto de flecha 34"/>
          <p:cNvCxnSpPr/>
          <p:nvPr/>
        </p:nvCxnSpPr>
        <p:spPr>
          <a:xfrm>
            <a:off x="3624300" y="1240078"/>
            <a:ext cx="3384621" cy="814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lipse 35"/>
          <p:cNvSpPr/>
          <p:nvPr/>
        </p:nvSpPr>
        <p:spPr>
          <a:xfrm>
            <a:off x="3522004" y="1152396"/>
            <a:ext cx="137684" cy="175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37" name="Elipse 36"/>
          <p:cNvSpPr/>
          <p:nvPr/>
        </p:nvSpPr>
        <p:spPr>
          <a:xfrm>
            <a:off x="4726588" y="1066802"/>
            <a:ext cx="137684" cy="175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8921" y="4056856"/>
            <a:ext cx="4391025" cy="1628775"/>
          </a:xfrm>
          <a:prstGeom prst="rect">
            <a:avLst/>
          </a:prstGeom>
        </p:spPr>
      </p:pic>
      <p:pic>
        <p:nvPicPr>
          <p:cNvPr id="40" name="Imagen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56121" y="5792699"/>
            <a:ext cx="4371975" cy="904875"/>
          </a:xfrm>
          <a:prstGeom prst="rect">
            <a:avLst/>
          </a:prstGeom>
        </p:spPr>
      </p:pic>
      <p:cxnSp>
        <p:nvCxnSpPr>
          <p:cNvPr id="41" name="Conector recto 40"/>
          <p:cNvCxnSpPr/>
          <p:nvPr/>
        </p:nvCxnSpPr>
        <p:spPr>
          <a:xfrm flipV="1">
            <a:off x="2454686" y="1705198"/>
            <a:ext cx="1734468" cy="386648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4189154" y="1705198"/>
            <a:ext cx="1222090" cy="511909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940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745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5247</TotalTime>
  <Words>248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Alfredo Aguirre Barreiros</dc:creator>
  <cp:lastModifiedBy>Carlos Andres Yepez Diaz</cp:lastModifiedBy>
  <cp:revision>156</cp:revision>
  <dcterms:created xsi:type="dcterms:W3CDTF">2021-05-14T15:24:53Z</dcterms:created>
  <dcterms:modified xsi:type="dcterms:W3CDTF">2022-07-19T13:20:49Z</dcterms:modified>
</cp:coreProperties>
</file>