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5" r:id="rId1"/>
  </p:sldMasterIdLst>
  <p:notesMasterIdLst>
    <p:notesMasterId r:id="rId6"/>
  </p:notesMasterIdLst>
  <p:sldIdLst>
    <p:sldId id="274" r:id="rId2"/>
    <p:sldId id="285" r:id="rId3"/>
    <p:sldId id="284" r:id="rId4"/>
    <p:sldId id="268" r:id="rId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C81"/>
    <a:srgbClr val="2F2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8B4B2-F613-C34F-87E4-BBB9ED35DC92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17031-A5FA-C14C-BD47-D0A8C30660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623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F26B4-420A-AE4B-A9DD-6C18E3EB7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492D97-2771-D04E-A1B5-F7FA8BB16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5E95AD-986F-5D4E-A11A-D43FD2D33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2D3A56-8566-0B4A-B850-78297C66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46C509-855E-A44B-ACB7-DC426876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4750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8932F-9A8A-D24A-B8D7-5FCDF0FC4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75C1C7-4402-3E40-8B17-194DDBE30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846EB8-115A-354F-8414-3EA8B761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79A7D1-E817-8742-B60A-012E31BB6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396975-80CC-4142-B514-A6900F76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522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C922CE0-42CB-F443-8181-C504B09CF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293380-8FF0-1E49-82F8-213139B47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5A9185-0D21-E04A-8CE8-E1CAE3D5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D21BC-43BA-6F4A-A751-5AB14CAF6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0F76B0-0BE7-0A4F-AB98-B6F6FD9E9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7349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81947-CAD0-E34C-845C-35B387B05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27C206-C709-254F-8E80-DF0E793BA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957486-15EF-8243-8017-2F0EC71A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C82673-4381-E747-AA21-CD9D1027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2DC0DA-5898-0443-9C00-6D203E56C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5220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E7AFA-6DDD-D34E-A7E0-190D8418B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F087A6-DBA8-E143-B75E-33BAC69D0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E18E0C-ADCC-1E45-85A2-4D7EFE039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3F174-D7A2-0F41-8236-58AC731C5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D3D5CB-9F53-1E4E-AD8C-7CF18A33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1396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81B72-0DAC-4441-9153-FE2BA4D2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595A42-2C8E-8D46-9756-C3855100F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31F613-0FE9-3C45-A8A9-3AE230D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980619-3C5D-9943-B728-6E087A3F1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466DE0-A992-4241-A12B-BC46AF3A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4BD982-EDFA-BA4B-99C0-E7CFEE1A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5883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4E5CF-21DD-454B-B2F1-034086E42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BB7246-DDD8-D842-8011-F7DD7109E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BC5EA5-4832-0A4E-BA09-52EE96101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96F126-E294-E344-AC1F-9513EF871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A49416-7E98-AC47-B961-3C6D5CD67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AFF69A-E7C9-4647-87F9-527C8B6B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198021-5F62-8341-8BD4-356691AB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CCC7AD8-51F7-3C4F-8750-9B52AACC2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0268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CD0FF-DC7A-AD43-8C92-D0C5C909B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C09A49-58DB-3C42-9060-3FFDF416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76E1BC-2AFE-1B47-A767-AF8AC8D3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08AB6E-80DD-B144-9105-0D057937C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545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A4254F-B16D-C14A-A581-662FEFFA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E2B1E2-683A-CC46-A19E-3F3FDDFAC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0E2BE1-588A-A84A-B3CF-C5487B74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426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E5417-4FBC-3647-B0CD-FCF40C0D4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A8DBBC-8FD7-F44C-8B4C-5B5CEA624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28B8FE-D6F1-0C4E-B998-6531CAC4A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5C82E5-FBF8-C149-A661-D80DD17D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8923E0-B0FC-8D47-AA7D-7F6985F19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887DA3-A68E-D54A-B13C-8995387C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045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DF176-9D6C-324A-9827-6C47D0DE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22A318-CE96-A643-A6AF-F3ABDC536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08134C-3095-C843-8FC1-752FEB19C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73B92E-4312-4E48-BA86-323DC67BB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AB1C60-4FB9-8D43-A7D8-55913F4D3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028776-6C9A-8B42-95FC-1098A5B3F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8113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297F8AE-05F7-2942-A9A0-15A2CE275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B627CA-5BEE-7944-AB93-61EA38E1F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1ACB94-C442-9D4F-87CD-8AC17B86D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D7FAE-D98D-4449-806A-D750282AA936}" type="datetimeFigureOut">
              <a:rPr lang="es-EC" smtClean="0"/>
              <a:t>19/7/2022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AD8E52-950E-4C4B-AD01-7A1831501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73B827-141F-A14D-A86E-544C5A75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5017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C3FA350-6FD6-FD4C-9871-C2E2E7DBD945}"/>
              </a:ext>
            </a:extLst>
          </p:cNvPr>
          <p:cNvSpPr txBox="1"/>
          <p:nvPr/>
        </p:nvSpPr>
        <p:spPr>
          <a:xfrm>
            <a:off x="720729" y="1737768"/>
            <a:ext cx="110523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dirty="0">
                <a:solidFill>
                  <a:schemeClr val="accent1">
                    <a:lumMod val="75000"/>
                  </a:schemeClr>
                </a:solidFill>
              </a:rPr>
              <a:t>VII.2 IC-CPP-2022-004</a:t>
            </a:r>
            <a:r>
              <a:rPr lang="es-EC" sz="36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ctr"/>
            <a:r>
              <a:rPr lang="es-MX" sz="3600" dirty="0">
                <a:solidFill>
                  <a:schemeClr val="accent1">
                    <a:lumMod val="75000"/>
                  </a:schemeClr>
                </a:solidFill>
              </a:rPr>
              <a:t>Dictamen Favorable para obtener del Concejo Metropolitano de Quito: (i) el cambio de categoría de bien municipal de dominio público a bien municipal de dominio privado de la faja de terreno No. 3, producto de relleno de quebrada; y, (ii) la enajenación directa de la referida faja de terreno a favor de su único propietario colindante Compañía </a:t>
            </a:r>
            <a:r>
              <a:rPr lang="es-MX" sz="3600" dirty="0" err="1">
                <a:solidFill>
                  <a:schemeClr val="accent1">
                    <a:lumMod val="75000"/>
                  </a:schemeClr>
                </a:solidFill>
              </a:rPr>
              <a:t>Nilotex</a:t>
            </a:r>
            <a:r>
              <a:rPr lang="es-MX" sz="3600" dirty="0">
                <a:solidFill>
                  <a:schemeClr val="accent1">
                    <a:lumMod val="75000"/>
                  </a:schemeClr>
                </a:solidFill>
              </a:rPr>
              <a:t> Telas S.C.C. </a:t>
            </a:r>
            <a:endParaRPr lang="es-EC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2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258812"/>
              </p:ext>
            </p:extLst>
          </p:nvPr>
        </p:nvGraphicFramePr>
        <p:xfrm>
          <a:off x="1816274" y="1937489"/>
          <a:ext cx="8054235" cy="3887113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234213">
                  <a:extLst>
                    <a:ext uri="{9D8B030D-6E8A-4147-A177-3AD203B41FA5}">
                      <a16:colId xmlns:a16="http://schemas.microsoft.com/office/drawing/2014/main" val="1131113075"/>
                    </a:ext>
                  </a:extLst>
                </a:gridCol>
                <a:gridCol w="2587371">
                  <a:extLst>
                    <a:ext uri="{9D8B030D-6E8A-4147-A177-3AD203B41FA5}">
                      <a16:colId xmlns:a16="http://schemas.microsoft.com/office/drawing/2014/main" val="3232934578"/>
                    </a:ext>
                  </a:extLst>
                </a:gridCol>
                <a:gridCol w="2232651">
                  <a:extLst>
                    <a:ext uri="{9D8B030D-6E8A-4147-A177-3AD203B41FA5}">
                      <a16:colId xmlns:a16="http://schemas.microsoft.com/office/drawing/2014/main" val="2009083077"/>
                    </a:ext>
                  </a:extLst>
                </a:gridCol>
              </a:tblGrid>
              <a:tr h="222121">
                <a:tc>
                  <a:txBody>
                    <a:bodyPr/>
                    <a:lstStyle/>
                    <a:p>
                      <a:pPr algn="ctr" fontAlgn="b"/>
                      <a:r>
                        <a:rPr lang="es-EC" sz="1200" u="none" strike="noStrike" dirty="0">
                          <a:effectLst/>
                        </a:rPr>
                        <a:t>DEPENDENCIA MUNICIPAL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200" u="none" strike="noStrike">
                          <a:effectLst/>
                        </a:rPr>
                        <a:t>INFORME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200" u="none" strike="noStrike">
                          <a:effectLst/>
                        </a:rPr>
                        <a:t>CRITERIO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9811493"/>
                  </a:ext>
                </a:extLst>
              </a:tr>
              <a:tr h="577514"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 dirty="0">
                          <a:effectLst/>
                        </a:rPr>
                        <a:t>DM GESTIÓN DE RIESGOS 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</a:rPr>
                        <a:t>SGSG-DMGR-2019-0299 de 10 de abril de 2019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1" u="none" strike="noStrike" dirty="0" smtClean="0">
                          <a:effectLst/>
                        </a:rPr>
                        <a:t>“(…) se </a:t>
                      </a:r>
                      <a:r>
                        <a:rPr lang="es-MX" sz="1200" b="1" i="1" u="none" strike="noStrike" dirty="0">
                          <a:effectLst/>
                        </a:rPr>
                        <a:t>considera que se puede continuar con el trámite de </a:t>
                      </a:r>
                      <a:r>
                        <a:rPr lang="es-MX" sz="1200" b="1" i="1" u="none" strike="noStrike" dirty="0" smtClean="0">
                          <a:effectLst/>
                        </a:rPr>
                        <a:t>adjudicación”.</a:t>
                      </a:r>
                      <a:endParaRPr lang="es-MX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0003177"/>
                  </a:ext>
                </a:extLst>
              </a:tr>
              <a:tr h="766317"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 dirty="0">
                          <a:effectLst/>
                        </a:rPr>
                        <a:t>EPMAPS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EPMAPS-GOLM-2019-020 de 13 de mayo de 2019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b="1" i="1" u="none" strike="noStrike" dirty="0" smtClean="0">
                          <a:effectLst/>
                        </a:rPr>
                        <a:t>“NO </a:t>
                      </a:r>
                      <a:r>
                        <a:rPr lang="es-EC" sz="1200" b="1" i="1" u="none" strike="noStrike" dirty="0">
                          <a:effectLst/>
                        </a:rPr>
                        <a:t>existe impedimento para que se pueda adjudicar la franja de relleno de </a:t>
                      </a:r>
                      <a:r>
                        <a:rPr lang="es-EC" sz="1200" b="1" i="1" u="none" strike="noStrike" dirty="0" smtClean="0">
                          <a:effectLst/>
                        </a:rPr>
                        <a:t>quebrada”</a:t>
                      </a:r>
                      <a:endParaRPr lang="es-EC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4302613"/>
                  </a:ext>
                </a:extLst>
              </a:tr>
              <a:tr h="388711"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 dirty="0">
                          <a:effectLst/>
                        </a:rPr>
                        <a:t>DMGBI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 dirty="0">
                          <a:effectLst/>
                        </a:rPr>
                        <a:t>DMGBI-2019-02204 de 23 de julio de 2019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1" u="none" strike="noStrike" dirty="0">
                          <a:effectLst/>
                        </a:rPr>
                        <a:t>FACTIBLE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1999676"/>
                  </a:ext>
                </a:extLst>
              </a:tr>
              <a:tr h="577514"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 dirty="0">
                          <a:effectLst/>
                        </a:rPr>
                        <a:t>DMF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 dirty="0">
                          <a:effectLst/>
                        </a:rPr>
                        <a:t>DMF-DIR-1036-2019 de 30 de julio de 2019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1" u="none" strike="noStrike" dirty="0" smtClean="0">
                          <a:effectLst/>
                        </a:rPr>
                        <a:t>“NO </a:t>
                      </a:r>
                      <a:r>
                        <a:rPr lang="es-MX" sz="1200" b="1" i="1" u="none" strike="noStrike" dirty="0">
                          <a:effectLst/>
                        </a:rPr>
                        <a:t>reporta al momento ingresos o renta alguna a favor del </a:t>
                      </a:r>
                      <a:r>
                        <a:rPr lang="es-MX" sz="1200" b="1" i="1" u="none" strike="noStrike" dirty="0" smtClean="0">
                          <a:effectLst/>
                        </a:rPr>
                        <a:t>MDMQ”</a:t>
                      </a:r>
                      <a:endParaRPr lang="es-MX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093439"/>
                  </a:ext>
                </a:extLst>
              </a:tr>
              <a:tr h="388711"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</a:rPr>
                        <a:t>ADMINISTRACIÓN ZONAL LA DELICIA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 dirty="0">
                          <a:effectLst/>
                        </a:rPr>
                        <a:t>GADDMQ-AZLD-2020-0944-O de 27 de febrero de 2020.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b="1" u="none" strike="noStrike" dirty="0">
                          <a:effectLst/>
                        </a:rPr>
                        <a:t>FAVORABLE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698518"/>
                  </a:ext>
                </a:extLst>
              </a:tr>
              <a:tr h="388711"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</a:rPr>
                        <a:t>PROCURADURÍA METROPOLITANA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 dirty="0">
                          <a:effectLst/>
                        </a:rPr>
                        <a:t>GADDMQ-PM-2021-3952-O de 29 de diciembre de 2021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b="1" u="none" strike="noStrike" dirty="0">
                          <a:effectLst/>
                        </a:rPr>
                        <a:t>FAVORABLE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1067660"/>
                  </a:ext>
                </a:extLst>
              </a:tr>
              <a:tr h="577514"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</a:rPr>
                        <a:t>DMC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</a:rPr>
                        <a:t>GADDMQ-STHV-DMC-2022-0050-O de 12 de enero de 2022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1" u="none" strike="noStrike" dirty="0">
                          <a:effectLst/>
                        </a:rPr>
                        <a:t>Ficha Técnica Actualizada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7971858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3390811" y="675940"/>
            <a:ext cx="5060092" cy="63514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u="sng" dirty="0" smtClean="0"/>
              <a:t>Antecedentes </a:t>
            </a:r>
            <a:endParaRPr lang="es-EC" dirty="0"/>
          </a:p>
        </p:txBody>
      </p:sp>
      <p:sp>
        <p:nvSpPr>
          <p:cNvPr id="6" name="CuadroTexto 5"/>
          <p:cNvSpPr txBox="1"/>
          <p:nvPr/>
        </p:nvSpPr>
        <p:spPr>
          <a:xfrm>
            <a:off x="5398718" y="5871130"/>
            <a:ext cx="1152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Cuadro No. 1</a:t>
            </a:r>
            <a:endParaRPr lang="es-EC" sz="1400" b="1" dirty="0"/>
          </a:p>
        </p:txBody>
      </p:sp>
    </p:spTree>
    <p:extLst>
      <p:ext uri="{BB962C8B-B14F-4D97-AF65-F5344CB8AC3E}">
        <p14:creationId xmlns:p14="http://schemas.microsoft.com/office/powerpoint/2010/main" val="343360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/>
          <p:cNvGrpSpPr/>
          <p:nvPr/>
        </p:nvGrpSpPr>
        <p:grpSpPr>
          <a:xfrm>
            <a:off x="1202499" y="1288484"/>
            <a:ext cx="10983922" cy="4836743"/>
            <a:chOff x="1540703" y="1150698"/>
            <a:chExt cx="8414967" cy="4485007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40703" y="1150698"/>
              <a:ext cx="3697396" cy="4485007"/>
            </a:xfrm>
            <a:prstGeom prst="rect">
              <a:avLst/>
            </a:prstGeom>
          </p:spPr>
        </p:pic>
        <p:cxnSp>
          <p:nvCxnSpPr>
            <p:cNvPr id="8" name="Conector recto 7"/>
            <p:cNvCxnSpPr/>
            <p:nvPr/>
          </p:nvCxnSpPr>
          <p:spPr>
            <a:xfrm flipH="1">
              <a:off x="2855934" y="1778696"/>
              <a:ext cx="150313" cy="15031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 flipH="1">
              <a:off x="2933178" y="1818362"/>
              <a:ext cx="150313" cy="15031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 flipH="1">
              <a:off x="3020860" y="1843414"/>
              <a:ext cx="150313" cy="15031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 flipH="1">
              <a:off x="3108542" y="1868466"/>
              <a:ext cx="150313" cy="15031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>
            <a:xfrm flipH="1">
              <a:off x="3321484" y="1931096"/>
              <a:ext cx="150313" cy="15031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 flipH="1">
              <a:off x="3208750" y="1893518"/>
              <a:ext cx="150313" cy="15031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Elipse 13"/>
            <p:cNvSpPr/>
            <p:nvPr/>
          </p:nvSpPr>
          <p:spPr>
            <a:xfrm>
              <a:off x="2668044" y="1540701"/>
              <a:ext cx="1002082" cy="75156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16" name="Conector recto de flecha 15"/>
            <p:cNvCxnSpPr>
              <a:stCxn id="14" idx="6"/>
            </p:cNvCxnSpPr>
            <p:nvPr/>
          </p:nvCxnSpPr>
          <p:spPr>
            <a:xfrm flipV="1">
              <a:off x="3670126" y="1893518"/>
              <a:ext cx="2169764" cy="229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/>
            <p:cNvSpPr txBox="1"/>
            <p:nvPr/>
          </p:nvSpPr>
          <p:spPr>
            <a:xfrm>
              <a:off x="5839889" y="1731816"/>
              <a:ext cx="4115781" cy="313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600" b="1" dirty="0" smtClean="0"/>
                <a:t>Área a adjudicarse Faja No. 3 (Relleno de Quebrada)</a:t>
              </a:r>
              <a:endParaRPr lang="es-EC" sz="1600" b="1" dirty="0"/>
            </a:p>
          </p:txBody>
        </p:sp>
      </p:grpSp>
      <p:sp>
        <p:nvSpPr>
          <p:cNvPr id="19" name="CuadroTexto 18"/>
          <p:cNvSpPr txBox="1"/>
          <p:nvPr/>
        </p:nvSpPr>
        <p:spPr>
          <a:xfrm>
            <a:off x="6826685" y="2288421"/>
            <a:ext cx="47798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 smtClean="0"/>
              <a:t>Propietario: </a:t>
            </a:r>
            <a:r>
              <a:rPr lang="es-MX" sz="1600" dirty="0" err="1" smtClean="0"/>
              <a:t>Nilotex</a:t>
            </a:r>
            <a:r>
              <a:rPr lang="es-MX" sz="1600" dirty="0" smtClean="0"/>
              <a:t> Telas S.C.C (Carlos </a:t>
            </a:r>
            <a:r>
              <a:rPr lang="es-MX" sz="1600" dirty="0" err="1" smtClean="0"/>
              <a:t>Nicolalde</a:t>
            </a:r>
            <a:r>
              <a:rPr lang="es-MX" sz="1600" dirty="0" smtClean="0"/>
              <a:t> López)</a:t>
            </a:r>
            <a:endParaRPr lang="es-EC" sz="16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2788304" y="1356528"/>
            <a:ext cx="901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solidFill>
                  <a:schemeClr val="bg1"/>
                </a:solidFill>
              </a:rPr>
              <a:t>18989</a:t>
            </a:r>
            <a:endParaRPr lang="es-EC" sz="2000" b="1" dirty="0">
              <a:solidFill>
                <a:schemeClr val="bg1"/>
              </a:solidFill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2788304" y="1356528"/>
            <a:ext cx="738620" cy="33855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23" name="Conector recto de flecha 22"/>
          <p:cNvCxnSpPr>
            <a:stCxn id="21" idx="6"/>
          </p:cNvCxnSpPr>
          <p:nvPr/>
        </p:nvCxnSpPr>
        <p:spPr>
          <a:xfrm flipV="1">
            <a:off x="3526924" y="1233194"/>
            <a:ext cx="3287235" cy="292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6814159" y="605278"/>
            <a:ext cx="41753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Colindante: </a:t>
            </a:r>
            <a:r>
              <a:rPr lang="es-MX" sz="1600" dirty="0" smtClean="0"/>
              <a:t>Predio No. 18989</a:t>
            </a:r>
          </a:p>
          <a:p>
            <a:r>
              <a:rPr lang="es-MX" sz="1600" b="1" dirty="0" smtClean="0"/>
              <a:t>Propietario: </a:t>
            </a:r>
            <a:r>
              <a:rPr lang="es-MX" sz="1600" dirty="0" smtClean="0"/>
              <a:t>Pablo </a:t>
            </a:r>
            <a:r>
              <a:rPr lang="es-MX" sz="1600" dirty="0" err="1" smtClean="0"/>
              <a:t>Rodriguez</a:t>
            </a:r>
            <a:r>
              <a:rPr lang="es-MX" sz="1600" dirty="0" smtClean="0"/>
              <a:t> </a:t>
            </a:r>
            <a:r>
              <a:rPr lang="es-MX" sz="1600" dirty="0" err="1" smtClean="0"/>
              <a:t>Charpentier</a:t>
            </a:r>
            <a:endParaRPr lang="es-MX" sz="1600" dirty="0" smtClean="0"/>
          </a:p>
          <a:p>
            <a:r>
              <a:rPr lang="es-MX" sz="1600" b="1" dirty="0" smtClean="0"/>
              <a:t>ACTA DE DESISTIMIENTO  31/01/2020</a:t>
            </a:r>
          </a:p>
          <a:p>
            <a:r>
              <a:rPr lang="es-MX" sz="1600" dirty="0" smtClean="0"/>
              <a:t> </a:t>
            </a:r>
          </a:p>
          <a:p>
            <a:endParaRPr lang="es-EC" b="1" dirty="0"/>
          </a:p>
        </p:txBody>
      </p:sp>
      <p:sp>
        <p:nvSpPr>
          <p:cNvPr id="32" name="Rectángulo redondeado 31"/>
          <p:cNvSpPr/>
          <p:nvPr/>
        </p:nvSpPr>
        <p:spPr>
          <a:xfrm>
            <a:off x="6814159" y="605278"/>
            <a:ext cx="4175316" cy="10790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39" name="Conector recto 38"/>
          <p:cNvCxnSpPr/>
          <p:nvPr/>
        </p:nvCxnSpPr>
        <p:spPr>
          <a:xfrm>
            <a:off x="2517732" y="2007044"/>
            <a:ext cx="1230427" cy="502544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>
            <a:off x="3720229" y="2497110"/>
            <a:ext cx="418039" cy="320437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/>
          <p:cNvCxnSpPr>
            <a:endCxn id="58" idx="1"/>
          </p:cNvCxnSpPr>
          <p:nvPr/>
        </p:nvCxnSpPr>
        <p:spPr>
          <a:xfrm>
            <a:off x="3982001" y="2657753"/>
            <a:ext cx="2844685" cy="650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adroTexto 52"/>
          <p:cNvSpPr txBox="1"/>
          <p:nvPr/>
        </p:nvSpPr>
        <p:spPr>
          <a:xfrm>
            <a:off x="6826686" y="3186309"/>
            <a:ext cx="33632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sz="1600" b="1" dirty="0" smtClean="0"/>
              <a:t>EPMAPS (2019): </a:t>
            </a:r>
            <a:r>
              <a:rPr lang="es-MX" sz="1600" dirty="0" smtClean="0"/>
              <a:t>Red de Alcantarillado</a:t>
            </a:r>
            <a:endParaRPr lang="es-MX" sz="1600" i="1" dirty="0"/>
          </a:p>
        </p:txBody>
      </p:sp>
      <p:sp>
        <p:nvSpPr>
          <p:cNvPr id="54" name="Rectángulo redondeado 53"/>
          <p:cNvSpPr/>
          <p:nvPr/>
        </p:nvSpPr>
        <p:spPr>
          <a:xfrm>
            <a:off x="6826686" y="1832092"/>
            <a:ext cx="5235878" cy="10790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57" name="Imagen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4397" y="3704510"/>
            <a:ext cx="3860040" cy="2517707"/>
          </a:xfrm>
          <a:prstGeom prst="rect">
            <a:avLst/>
          </a:prstGeom>
        </p:spPr>
      </p:pic>
      <p:sp>
        <p:nvSpPr>
          <p:cNvPr id="58" name="Rectángulo redondeado 57"/>
          <p:cNvSpPr/>
          <p:nvPr/>
        </p:nvSpPr>
        <p:spPr>
          <a:xfrm>
            <a:off x="6826686" y="3099306"/>
            <a:ext cx="3617933" cy="41702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0" name="CuadroTexto 59"/>
          <p:cNvSpPr txBox="1"/>
          <p:nvPr/>
        </p:nvSpPr>
        <p:spPr>
          <a:xfrm>
            <a:off x="8944688" y="617533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Ficha Catastral</a:t>
            </a:r>
            <a:endParaRPr lang="es-EC" sz="1200" b="1" dirty="0"/>
          </a:p>
        </p:txBody>
      </p:sp>
    </p:spTree>
    <p:extLst>
      <p:ext uri="{BB962C8B-B14F-4D97-AF65-F5344CB8AC3E}">
        <p14:creationId xmlns:p14="http://schemas.microsoft.com/office/powerpoint/2010/main" val="316865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45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3940</TotalTime>
  <Words>243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Alfredo Aguirre Barreiros</dc:creator>
  <cp:lastModifiedBy>Carlos Andres Yepez Diaz</cp:lastModifiedBy>
  <cp:revision>125</cp:revision>
  <dcterms:created xsi:type="dcterms:W3CDTF">2021-05-14T15:24:53Z</dcterms:created>
  <dcterms:modified xsi:type="dcterms:W3CDTF">2022-07-19T13:20:19Z</dcterms:modified>
</cp:coreProperties>
</file>