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5" r:id="rId1"/>
  </p:sldMasterIdLst>
  <p:notesMasterIdLst>
    <p:notesMasterId r:id="rId7"/>
  </p:notesMasterIdLst>
  <p:sldIdLst>
    <p:sldId id="295" r:id="rId2"/>
    <p:sldId id="296" r:id="rId3"/>
    <p:sldId id="297" r:id="rId4"/>
    <p:sldId id="298" r:id="rId5"/>
    <p:sldId id="300" r:id="rId6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2C81"/>
    <a:srgbClr val="2F2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43"/>
    <p:restoredTop sz="94674"/>
  </p:normalViewPr>
  <p:slideViewPr>
    <p:cSldViewPr snapToGrid="0" snapToObjects="1">
      <p:cViewPr varScale="1">
        <p:scale>
          <a:sx n="77" d="100"/>
          <a:sy n="77" d="100"/>
        </p:scale>
        <p:origin x="12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8B4B2-F613-C34F-87E4-BBB9ED35DC92}" type="datetimeFigureOut">
              <a:rPr lang="es-EC" smtClean="0"/>
              <a:t>18/7/2022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17031-A5FA-C14C-BD47-D0A8C306605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1623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7F26B4-420A-AE4B-A9DD-6C18E3EB75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492D97-2771-D04E-A1B5-F7FA8BB165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5E95AD-986F-5D4E-A11A-D43FD2D33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18/7/2022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2D3A56-8566-0B4A-B850-78297C66A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46C509-855E-A44B-ACB7-DC4268764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4750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68932F-9A8A-D24A-B8D7-5FCDF0FC4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75C1C7-4402-3E40-8B17-194DDBE30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846EB8-115A-354F-8414-3EA8B7619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18/7/2022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79A7D1-E817-8742-B60A-012E31BB6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396975-80CC-4142-B514-A6900F767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8522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C922CE0-42CB-F443-8181-C504B09CF0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293380-8FF0-1E49-82F8-213139B47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5A9185-0D21-E04A-8CE8-E1CAE3D58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18/7/2022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4D21BC-43BA-6F4A-A751-5AB14CAF6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0F76B0-0BE7-0A4F-AB98-B6F6FD9E9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73491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481947-CAD0-E34C-845C-35B387B05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27C206-C709-254F-8E80-DF0E793BA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957486-15EF-8243-8017-2F0EC71A5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18/7/2022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C82673-4381-E747-AA21-CD9D1027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2DC0DA-5898-0443-9C00-6D203E56C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52203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DE7AFA-6DDD-D34E-A7E0-190D8418B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F087A6-DBA8-E143-B75E-33BAC69D0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E18E0C-ADCC-1E45-85A2-4D7EFE039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18/7/2022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53F174-D7A2-0F41-8236-58AC731C5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D3D5CB-9F53-1E4E-AD8C-7CF18A33E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1396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581B72-0DAC-4441-9153-FE2BA4D2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595A42-2C8E-8D46-9756-C3855100F4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931F613-0FE9-3C45-A8A9-3AE230DB6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980619-3C5D-9943-B728-6E087A3F1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18/7/2022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466DE0-A992-4241-A12B-BC46AF3A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4BD982-EDFA-BA4B-99C0-E7CFEE1A5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58833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D4E5CF-21DD-454B-B2F1-034086E42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BB7246-DDD8-D842-8011-F7DD7109E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BC5EA5-4832-0A4E-BA09-52EE96101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196F126-E294-E344-AC1F-9513EF8717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CA49416-7E98-AC47-B961-3C6D5CD677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0AFF69A-E7C9-4647-87F9-527C8B6B0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18/7/2022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E198021-5F62-8341-8BD4-356691AB3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CCC7AD8-51F7-3C4F-8750-9B52AACC2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0268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CD0FF-DC7A-AD43-8C92-D0C5C909B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4C09A49-58DB-3C42-9060-3FFDF416F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18/7/2022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76E1BC-2AFE-1B47-A767-AF8AC8D36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C08AB6E-80DD-B144-9105-0D057937C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6545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5A4254F-B16D-C14A-A581-662FEFFA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18/7/2022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DE2B1E2-683A-CC46-A19E-3F3FDDFAC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A0E2BE1-588A-A84A-B3CF-C5487B74B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64260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FE5417-4FBC-3647-B0CD-FCF40C0D4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A8DBBC-8FD7-F44C-8B4C-5B5CEA624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28B8FE-D6F1-0C4E-B998-6531CAC4A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5C82E5-FBF8-C149-A661-D80DD17DF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18/7/2022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8923E0-B0FC-8D47-AA7D-7F6985F19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887DA3-A68E-D54A-B13C-8995387CE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6045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6DF176-9D6C-324A-9827-6C47D0DE3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622A318-CE96-A643-A6AF-F3ABDC5363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08134C-3095-C843-8FC1-752FEB19C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73B92E-4312-4E48-BA86-323DC67BB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18/7/2022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AB1C60-4FB9-8D43-A7D8-55913F4D3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028776-6C9A-8B42-95FC-1098A5B3F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81139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297F8AE-05F7-2942-A9A0-15A2CE275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B627CA-5BEE-7944-AB93-61EA38E1F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1ACB94-C442-9D4F-87CD-8AC17B86D5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D7FAE-D98D-4449-806A-D750282AA936}" type="datetimeFigureOut">
              <a:rPr lang="es-EC" smtClean="0"/>
              <a:t>18/7/2022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AD8E52-950E-4C4B-AD01-7A1831501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73B827-141F-A14D-A86E-544C5A75E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5017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C" sz="4000" b="1" dirty="0" smtClean="0">
                <a:solidFill>
                  <a:schemeClr val="accent1">
                    <a:lumMod val="75000"/>
                  </a:schemeClr>
                </a:solidFill>
              </a:rPr>
              <a:t>ESTADO TRÁMITES CONVENIOS </a:t>
            </a:r>
            <a:r>
              <a:rPr lang="es-EC" sz="4000" b="1" dirty="0" smtClean="0">
                <a:solidFill>
                  <a:schemeClr val="accent1">
                    <a:lumMod val="75000"/>
                  </a:schemeClr>
                </a:solidFill>
              </a:rPr>
              <a:t>DE ADMINISTRACIÓN Y </a:t>
            </a:r>
            <a:r>
              <a:rPr lang="es-EC" sz="4000" b="1" dirty="0" smtClean="0">
                <a:solidFill>
                  <a:schemeClr val="accent1">
                    <a:lumMod val="75000"/>
                  </a:schemeClr>
                </a:solidFill>
              </a:rPr>
              <a:t>USO PARA INSTALACIONES Y ESCENARIOS DEPORTIVOS DE PROPIEDAD MUNICIPAL</a:t>
            </a:r>
            <a:endParaRPr lang="es-EC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s-EC" b="1" dirty="0" smtClean="0"/>
          </a:p>
          <a:p>
            <a:r>
              <a:rPr lang="es-EC" b="1" dirty="0" smtClean="0"/>
              <a:t>DIRECCIÓN </a:t>
            </a:r>
            <a:r>
              <a:rPr lang="es-EC" b="1" dirty="0" smtClean="0"/>
              <a:t>METROPOLITANA DE GESTIÓN DE </a:t>
            </a:r>
            <a:endParaRPr lang="es-EC" b="1" dirty="0" smtClean="0"/>
          </a:p>
          <a:p>
            <a:r>
              <a:rPr lang="es-EC" b="1" dirty="0" smtClean="0"/>
              <a:t>BIENES </a:t>
            </a:r>
            <a:r>
              <a:rPr lang="es-EC" b="1" dirty="0" smtClean="0"/>
              <a:t>INMUEBLES</a:t>
            </a:r>
            <a:endParaRPr lang="es-EC" b="1" dirty="0"/>
          </a:p>
        </p:txBody>
      </p:sp>
    </p:spTree>
    <p:extLst>
      <p:ext uri="{BB962C8B-B14F-4D97-AF65-F5344CB8AC3E}">
        <p14:creationId xmlns:p14="http://schemas.microsoft.com/office/powerpoint/2010/main" val="422575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26122" y="365125"/>
            <a:ext cx="10427677" cy="1325563"/>
          </a:xfrm>
        </p:spPr>
        <p:txBody>
          <a:bodyPr>
            <a:normAutofit/>
          </a:bodyPr>
          <a:lstStyle/>
          <a:p>
            <a:r>
              <a:rPr lang="es-EC" sz="3600" b="1" dirty="0" smtClean="0">
                <a:solidFill>
                  <a:schemeClr val="accent1">
                    <a:lumMod val="75000"/>
                  </a:schemeClr>
                </a:solidFill>
              </a:rPr>
              <a:t>BASE LEGAL</a:t>
            </a:r>
            <a:endParaRPr lang="es-EC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fontScale="92500" lnSpcReduction="10000"/>
          </a:bodyPr>
          <a:lstStyle/>
          <a:p>
            <a:r>
              <a:rPr lang="es-EC" sz="1500" b="1" dirty="0"/>
              <a:t>CÓDIGO MUNICIPAL </a:t>
            </a:r>
            <a:endParaRPr lang="es-EC" sz="1500" dirty="0"/>
          </a:p>
          <a:p>
            <a:pPr marL="0" indent="0">
              <a:buNone/>
            </a:pPr>
            <a:endParaRPr lang="es-EC" sz="1500" dirty="0"/>
          </a:p>
          <a:p>
            <a:pPr marL="0" indent="0">
              <a:buNone/>
            </a:pPr>
            <a:r>
              <a:rPr lang="es-EC" sz="1500" dirty="0"/>
              <a:t>Capítulo III DE LOS CONVENIOS PARA LA ADMINISTRACIÓN Y USO DE LAS INSTALACIONES Y ESCENARIOS DEPORTIVOS DE PROPIEDAD MUNICIPAL DEL DISTRITO METROPOLITANO DE QUITO, establece:</a:t>
            </a:r>
          </a:p>
          <a:p>
            <a:pPr marL="0" indent="0">
              <a:buNone/>
            </a:pPr>
            <a:r>
              <a:rPr lang="es-MX" sz="1500" i="1" dirty="0" smtClean="0"/>
              <a:t>“(…) </a:t>
            </a:r>
            <a:r>
              <a:rPr lang="es-MX" sz="1500" i="1" dirty="0"/>
              <a:t>Art. 3499.- De los informes.- Las administraciones zonales, una vez admitida la solicitud, se encargarán de recopilar la siguiente información: </a:t>
            </a:r>
            <a:endParaRPr lang="es-EC" sz="1500" dirty="0"/>
          </a:p>
          <a:p>
            <a:pPr marL="0" indent="0">
              <a:buNone/>
            </a:pPr>
            <a:r>
              <a:rPr lang="es-MX" sz="1500" i="1" dirty="0"/>
              <a:t> </a:t>
            </a:r>
            <a:r>
              <a:rPr lang="es-MX" sz="1500" i="1" dirty="0" smtClean="0"/>
              <a:t>1 </a:t>
            </a:r>
            <a:r>
              <a:rPr lang="es-MX" sz="1500" i="1" dirty="0"/>
              <a:t>. Informe de la Dirección Metropolitana de Catastro que indique la razón del predio, información técnica e historia de la propiedad. </a:t>
            </a:r>
            <a:endParaRPr lang="es-EC" sz="1500" dirty="0"/>
          </a:p>
          <a:p>
            <a:pPr marL="0" indent="0">
              <a:buNone/>
            </a:pPr>
            <a:r>
              <a:rPr lang="es-MX" sz="1500" i="1" dirty="0"/>
              <a:t>2 . Informe técnico, legal y de participación de la Administración Zonal con el detalle de inspección respectivo. </a:t>
            </a:r>
            <a:endParaRPr lang="es-EC" sz="1500" dirty="0"/>
          </a:p>
          <a:p>
            <a:pPr marL="0" indent="0">
              <a:buNone/>
            </a:pPr>
            <a:r>
              <a:rPr lang="es-MX" sz="1500" b="1" i="1" u="sng" dirty="0"/>
              <a:t>3. Informe técnico a la Dirección Metropolitana de Gestión de Bienes Inmuebles. </a:t>
            </a:r>
            <a:endParaRPr lang="es-EC" sz="1500" dirty="0"/>
          </a:p>
          <a:p>
            <a:pPr marL="0" indent="0">
              <a:buNone/>
            </a:pPr>
            <a:r>
              <a:rPr lang="es-MX" sz="1500" i="1" dirty="0"/>
              <a:t>4. Informe técnico de la Dirección Metropolitana de Deportes y Recreación. (énfasis me pertenece)</a:t>
            </a:r>
            <a:endParaRPr lang="es-EC" sz="1500" dirty="0"/>
          </a:p>
          <a:p>
            <a:pPr marL="0" indent="0">
              <a:buNone/>
            </a:pPr>
            <a:r>
              <a:rPr lang="es-MX" sz="1500" i="1" dirty="0"/>
              <a:t> </a:t>
            </a:r>
            <a:endParaRPr lang="es-EC" sz="1500" dirty="0"/>
          </a:p>
          <a:p>
            <a:pPr marL="0" indent="0">
              <a:buNone/>
            </a:pPr>
            <a:r>
              <a:rPr lang="es-MX" sz="1500" i="1" dirty="0"/>
              <a:t>Todos los informes solicitados deben contar con criterio favorable o desfavorable</a:t>
            </a:r>
            <a:r>
              <a:rPr lang="es-MX" sz="1500" i="1" dirty="0" smtClean="0"/>
              <a:t>”.</a:t>
            </a:r>
          </a:p>
          <a:p>
            <a:pPr marL="0" indent="0">
              <a:buNone/>
            </a:pPr>
            <a:endParaRPr lang="es-MX" sz="1500" i="1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MX" sz="1500" b="1" dirty="0" smtClean="0"/>
              <a:t>Resolución </a:t>
            </a:r>
            <a:r>
              <a:rPr lang="es-EC" sz="1500" b="1" dirty="0"/>
              <a:t>Nro. GADDMQ-SGCTYPC-2022-0001-R </a:t>
            </a:r>
            <a:r>
              <a:rPr lang="es-EC" sz="1500" dirty="0"/>
              <a:t>de 05 de julio de 2022, la Secretaría General de Coordinación Territorial y Participación Ciudadana resolvió: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EC" sz="1500" dirty="0"/>
          </a:p>
          <a:p>
            <a:pPr marL="457200" lvl="1" indent="0" algn="just">
              <a:buNone/>
            </a:pPr>
            <a:r>
              <a:rPr lang="es-MX" sz="1500" i="1" dirty="0"/>
              <a:t>“Artículo 1.- APROBAR.- el “Manual del Procedimiento de Gestión de Convenios para la Administración y Uso de las Instalaciones y Escenarios Deportivos de Propiedad Municipal del Distrito Metropolitano de Quito” que consta como Anexo 1 de esta Resolución”. </a:t>
            </a:r>
          </a:p>
          <a:p>
            <a:pPr algn="just"/>
            <a:endParaRPr lang="es-EC" dirty="0"/>
          </a:p>
          <a:p>
            <a:pPr marL="0" indent="0">
              <a:buNone/>
            </a:pPr>
            <a:endParaRPr lang="es-EC" sz="1200" dirty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56592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200" y="352602"/>
            <a:ext cx="10515600" cy="799796"/>
          </a:xfrm>
        </p:spPr>
        <p:txBody>
          <a:bodyPr>
            <a:normAutofit/>
          </a:bodyPr>
          <a:lstStyle/>
          <a:p>
            <a:r>
              <a:rPr lang="es-EC" sz="2800" b="1" dirty="0">
                <a:solidFill>
                  <a:schemeClr val="accent1">
                    <a:lumMod val="75000"/>
                  </a:schemeClr>
                </a:solidFill>
              </a:rPr>
              <a:t>INFORME TÉCNICO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4824" y="752500"/>
            <a:ext cx="8177176" cy="5774499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315470" y="1981730"/>
            <a:ext cx="346913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spcAft>
                <a:spcPts val="0"/>
              </a:spcAft>
            </a:pPr>
            <a:r>
              <a:rPr lang="es-EC" sz="1200" b="1" cap="smal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4.1 ESTRUCTURA DEL INFORME TÉCNICO</a:t>
            </a:r>
            <a:endParaRPr lang="es-EC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es-EC" sz="1200" b="1" cap="smal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endParaRPr lang="es-EC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11125" lvl="0" indent="-342900" algn="just">
              <a:spcAft>
                <a:spcPts val="0"/>
              </a:spcAft>
              <a:buFont typeface="+mj-lt"/>
              <a:buAutoNum type="arabicPeriod"/>
              <a:tabLst>
                <a:tab pos="460375" algn="l"/>
              </a:tabLst>
            </a:pPr>
            <a:r>
              <a:rPr lang="es-EC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DATOS</a:t>
            </a:r>
            <a:endParaRPr lang="es-EC" sz="1200" b="1" u="sng" dirty="0">
              <a:latin typeface="ZapfHumnst B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11125" lvl="0" indent="-342900" algn="just">
              <a:spcAft>
                <a:spcPts val="0"/>
              </a:spcAft>
              <a:buFont typeface="+mj-lt"/>
              <a:buAutoNum type="arabicPeriod"/>
              <a:tabLst>
                <a:tab pos="460375" algn="l"/>
              </a:tabLst>
            </a:pPr>
            <a:r>
              <a:rPr lang="es-EC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ANTECEDENTES</a:t>
            </a:r>
            <a:endParaRPr lang="es-EC" sz="1200" b="1" u="sng" dirty="0">
              <a:latin typeface="ZapfHumnst B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11125" lvl="0" indent="-342900" algn="just">
              <a:spcAft>
                <a:spcPts val="0"/>
              </a:spcAft>
              <a:buFont typeface="+mj-lt"/>
              <a:buAutoNum type="arabicPeriod"/>
              <a:tabLst>
                <a:tab pos="460375" algn="l"/>
              </a:tabLst>
            </a:pPr>
            <a:r>
              <a:rPr lang="es-EC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DESARROLLO DEL INFORME	</a:t>
            </a:r>
            <a:endParaRPr lang="es-EC" sz="1200" b="1" u="sng" dirty="0">
              <a:latin typeface="ZapfHumnst B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111125" lvl="1" indent="-285750" algn="just">
              <a:spcAft>
                <a:spcPts val="0"/>
              </a:spcAft>
              <a:buFont typeface="+mj-lt"/>
              <a:buAutoNum type="arabicPeriod"/>
              <a:tabLst>
                <a:tab pos="460375" algn="l"/>
              </a:tabLst>
            </a:pPr>
            <a:r>
              <a:rPr lang="es-EC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DATOS </a:t>
            </a:r>
            <a:r>
              <a:rPr lang="es-EC" sz="12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TÉCNICOS</a:t>
            </a:r>
            <a:endParaRPr lang="es-EC" sz="1200" b="1" u="sng" dirty="0">
              <a:latin typeface="ZapfHumnst B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111125" lvl="1" indent="-285750" algn="just">
              <a:spcAft>
                <a:spcPts val="0"/>
              </a:spcAft>
              <a:buFont typeface="+mj-lt"/>
              <a:buAutoNum type="arabicPeriod"/>
              <a:tabLst>
                <a:tab pos="460375" algn="l"/>
              </a:tabLst>
            </a:pPr>
            <a:r>
              <a:rPr lang="es-EC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DATOS LEGALES (TITULARIDAD)</a:t>
            </a:r>
            <a:endParaRPr lang="es-EC" sz="1200" b="1" u="sng" dirty="0">
              <a:latin typeface="ZapfHumnst B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111125" lvl="1" indent="-285750" algn="just">
              <a:spcAft>
                <a:spcPts val="0"/>
              </a:spcAft>
              <a:buFont typeface="+mj-lt"/>
              <a:buAutoNum type="arabicPeriod"/>
              <a:tabLst>
                <a:tab pos="460375" algn="l"/>
              </a:tabLst>
            </a:pPr>
            <a:r>
              <a:rPr lang="es-EC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CATEGORÍA (PÚBLICO O PRIVADO)</a:t>
            </a:r>
            <a:endParaRPr lang="es-EC" sz="1200" b="1" u="sng" dirty="0">
              <a:latin typeface="ZapfHumnst B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111125" lvl="1" indent="-285750" algn="just">
              <a:spcAft>
                <a:spcPts val="0"/>
              </a:spcAft>
              <a:buFont typeface="+mj-lt"/>
              <a:buAutoNum type="arabicPeriod"/>
              <a:tabLst>
                <a:tab pos="460375" algn="l"/>
              </a:tabLst>
            </a:pPr>
            <a:r>
              <a:rPr lang="es-EC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FIGURA LEGAL (ENTREGADO O NO)</a:t>
            </a:r>
            <a:endParaRPr lang="es-EC" sz="1200" b="1" u="sng" dirty="0">
              <a:latin typeface="ZapfHumnst B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11125" lvl="0" indent="-342900" algn="just">
              <a:spcAft>
                <a:spcPts val="0"/>
              </a:spcAft>
              <a:buFont typeface="+mj-lt"/>
              <a:buAutoNum type="arabicPeriod"/>
              <a:tabLst>
                <a:tab pos="460375" algn="l"/>
              </a:tabLst>
            </a:pPr>
            <a:r>
              <a:rPr lang="es-EC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CONCLUSIONES</a:t>
            </a:r>
            <a:endParaRPr lang="es-EC" sz="1200" b="1" u="sng" dirty="0">
              <a:latin typeface="ZapfHumnst B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11125" lvl="0" indent="-342900" algn="just">
              <a:spcAft>
                <a:spcPts val="0"/>
              </a:spcAft>
              <a:buFont typeface="+mj-lt"/>
              <a:buAutoNum type="arabicPeriod"/>
              <a:tabLst>
                <a:tab pos="460375" algn="l"/>
              </a:tabLst>
            </a:pPr>
            <a:r>
              <a:rPr lang="es-EC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RECOMENDACIONES</a:t>
            </a:r>
            <a:endParaRPr lang="es-EC" sz="1200" b="1" u="sng" dirty="0">
              <a:effectLst/>
              <a:latin typeface="ZapfHumnst B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51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838200" y="364393"/>
            <a:ext cx="10515600" cy="1338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C" sz="2800" b="1" dirty="0" smtClean="0">
                <a:solidFill>
                  <a:schemeClr val="accent1">
                    <a:lumMod val="75000"/>
                  </a:schemeClr>
                </a:solidFill>
              </a:rPr>
              <a:t>ESTADO TRÁMITES </a:t>
            </a:r>
            <a:endParaRPr lang="es-EC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759442"/>
              </p:ext>
            </p:extLst>
          </p:nvPr>
        </p:nvGraphicFramePr>
        <p:xfrm>
          <a:off x="3810000" y="2982440"/>
          <a:ext cx="6604000" cy="184404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720289">
                  <a:extLst>
                    <a:ext uri="{9D8B030D-6E8A-4147-A177-3AD203B41FA5}">
                      <a16:colId xmlns:a16="http://schemas.microsoft.com/office/drawing/2014/main" val="243031043"/>
                    </a:ext>
                  </a:extLst>
                </a:gridCol>
                <a:gridCol w="965274">
                  <a:extLst>
                    <a:ext uri="{9D8B030D-6E8A-4147-A177-3AD203B41FA5}">
                      <a16:colId xmlns:a16="http://schemas.microsoft.com/office/drawing/2014/main" val="3596745083"/>
                    </a:ext>
                  </a:extLst>
                </a:gridCol>
                <a:gridCol w="860145">
                  <a:extLst>
                    <a:ext uri="{9D8B030D-6E8A-4147-A177-3AD203B41FA5}">
                      <a16:colId xmlns:a16="http://schemas.microsoft.com/office/drawing/2014/main" val="4059999656"/>
                    </a:ext>
                  </a:extLst>
                </a:gridCol>
                <a:gridCol w="955716">
                  <a:extLst>
                    <a:ext uri="{9D8B030D-6E8A-4147-A177-3AD203B41FA5}">
                      <a16:colId xmlns:a16="http://schemas.microsoft.com/office/drawing/2014/main" val="4049322386"/>
                    </a:ext>
                  </a:extLst>
                </a:gridCol>
                <a:gridCol w="1089517">
                  <a:extLst>
                    <a:ext uri="{9D8B030D-6E8A-4147-A177-3AD203B41FA5}">
                      <a16:colId xmlns:a16="http://schemas.microsoft.com/office/drawing/2014/main" val="838342040"/>
                    </a:ext>
                  </a:extLst>
                </a:gridCol>
                <a:gridCol w="1013059">
                  <a:extLst>
                    <a:ext uri="{9D8B030D-6E8A-4147-A177-3AD203B41FA5}">
                      <a16:colId xmlns:a16="http://schemas.microsoft.com/office/drawing/2014/main" val="3637439061"/>
                    </a:ext>
                  </a:extLst>
                </a:gridCol>
              </a:tblGrid>
              <a:tr h="257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INFORMES RATIFICACIÓN O RECTIFICACIÓN ATENDIDOS (RESOLUCIÓN GADDMQ-SGCTYPC-2022-0001-R)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34036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ADMINISTRACION ZONAL</a:t>
                      </a:r>
                      <a:endParaRPr lang="es-EC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SOLICITUDES</a:t>
                      </a:r>
                      <a:endParaRPr lang="es-EC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RESPUESTA</a:t>
                      </a:r>
                      <a:endParaRPr lang="es-EC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FAVORABLES</a:t>
                      </a:r>
                      <a:endParaRPr lang="es-EC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DESFAVORABLES</a:t>
                      </a:r>
                      <a:endParaRPr lang="es-EC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% RESPUESTA</a:t>
                      </a:r>
                      <a:endParaRPr lang="es-EC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836575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LOS CHILLOS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4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4</a:t>
                      </a:r>
                      <a:endParaRPr lang="es-EC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4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-</a:t>
                      </a:r>
                      <a:endParaRPr lang="es-EC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100%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940169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LA DELICIA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 dirty="0">
                          <a:effectLst/>
                        </a:rPr>
                        <a:t>5</a:t>
                      </a:r>
                      <a:endParaRPr lang="es-EC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5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5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-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100%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209295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ELOY ALFARO</a:t>
                      </a:r>
                      <a:endParaRPr lang="es-EC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 dirty="0">
                          <a:effectLst/>
                        </a:rPr>
                        <a:t>4</a:t>
                      </a:r>
                      <a:endParaRPr lang="es-EC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4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4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-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100%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23678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EUGENIO ESPEJO</a:t>
                      </a:r>
                      <a:endParaRPr lang="es-EC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 dirty="0">
                          <a:effectLst/>
                        </a:rPr>
                        <a:t>4</a:t>
                      </a:r>
                      <a:endParaRPr lang="es-EC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4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4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-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100%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7764792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MANUELA SÁENZ</a:t>
                      </a:r>
                      <a:endParaRPr lang="es-EC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 dirty="0">
                          <a:effectLst/>
                        </a:rPr>
                        <a:t>9</a:t>
                      </a:r>
                      <a:endParaRPr lang="es-EC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 dirty="0">
                          <a:effectLst/>
                        </a:rPr>
                        <a:t>9</a:t>
                      </a:r>
                      <a:endParaRPr lang="es-EC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9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-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100%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480818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QUITUMBE </a:t>
                      </a:r>
                      <a:endParaRPr lang="es-EC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 dirty="0">
                          <a:effectLst/>
                        </a:rPr>
                        <a:t>4</a:t>
                      </a:r>
                      <a:endParaRPr lang="es-EC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 dirty="0">
                          <a:effectLst/>
                        </a:rPr>
                        <a:t>4</a:t>
                      </a:r>
                      <a:endParaRPr lang="es-EC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4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-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100%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858666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TUMBACO</a:t>
                      </a:r>
                      <a:endParaRPr lang="es-EC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 dirty="0">
                          <a:effectLst/>
                        </a:rPr>
                        <a:t>8</a:t>
                      </a:r>
                      <a:endParaRPr lang="es-EC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8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 dirty="0">
                          <a:effectLst/>
                        </a:rPr>
                        <a:t>8</a:t>
                      </a:r>
                      <a:endParaRPr lang="es-EC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-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100%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43808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TOTAL</a:t>
                      </a:r>
                      <a:endParaRPr lang="es-EC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b="1" u="none" strike="noStrike" dirty="0">
                          <a:effectLst/>
                        </a:rPr>
                        <a:t>38</a:t>
                      </a:r>
                      <a:endParaRPr lang="es-EC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b="1" u="none" strike="noStrike" dirty="0">
                          <a:effectLst/>
                        </a:rPr>
                        <a:t>38</a:t>
                      </a:r>
                      <a:endParaRPr lang="es-EC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b="1" u="none" strike="noStrike" dirty="0">
                          <a:effectLst/>
                        </a:rPr>
                        <a:t>38</a:t>
                      </a:r>
                      <a:endParaRPr lang="es-EC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b="1" u="none" strike="noStrike" dirty="0">
                          <a:effectLst/>
                        </a:rPr>
                        <a:t>-</a:t>
                      </a:r>
                      <a:endParaRPr lang="es-EC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b="1" u="none" strike="noStrike" dirty="0">
                          <a:effectLst/>
                        </a:rPr>
                        <a:t>100%</a:t>
                      </a:r>
                      <a:endParaRPr lang="es-EC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3187278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877161"/>
              </p:ext>
            </p:extLst>
          </p:nvPr>
        </p:nvGraphicFramePr>
        <p:xfrm>
          <a:off x="6286499" y="749301"/>
          <a:ext cx="4127501" cy="1848231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446132">
                  <a:extLst>
                    <a:ext uri="{9D8B030D-6E8A-4147-A177-3AD203B41FA5}">
                      <a16:colId xmlns:a16="http://schemas.microsoft.com/office/drawing/2014/main" val="3930162182"/>
                    </a:ext>
                  </a:extLst>
                </a:gridCol>
                <a:gridCol w="843577">
                  <a:extLst>
                    <a:ext uri="{9D8B030D-6E8A-4147-A177-3AD203B41FA5}">
                      <a16:colId xmlns:a16="http://schemas.microsoft.com/office/drawing/2014/main" val="3916080967"/>
                    </a:ext>
                  </a:extLst>
                </a:gridCol>
                <a:gridCol w="843577">
                  <a:extLst>
                    <a:ext uri="{9D8B030D-6E8A-4147-A177-3AD203B41FA5}">
                      <a16:colId xmlns:a16="http://schemas.microsoft.com/office/drawing/2014/main" val="362215158"/>
                    </a:ext>
                  </a:extLst>
                </a:gridCol>
                <a:gridCol w="994215">
                  <a:extLst>
                    <a:ext uri="{9D8B030D-6E8A-4147-A177-3AD203B41FA5}">
                      <a16:colId xmlns:a16="http://schemas.microsoft.com/office/drawing/2014/main" val="2261502625"/>
                    </a:ext>
                  </a:extLst>
                </a:gridCol>
              </a:tblGrid>
              <a:tr h="205359"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ADMINISTRACIÓN ZONAL</a:t>
                      </a:r>
                      <a:endParaRPr lang="es-EC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SOLICITUDES</a:t>
                      </a:r>
                      <a:endParaRPr lang="es-EC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RESPUESTA</a:t>
                      </a:r>
                      <a:endParaRPr lang="es-EC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% RESPUESTA</a:t>
                      </a:r>
                      <a:endParaRPr lang="es-EC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1892609"/>
                  </a:ext>
                </a:extLst>
              </a:tr>
              <a:tr h="205359"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ELOY ALFARO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42</a:t>
                      </a:r>
                      <a:endParaRPr lang="es-EC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42</a:t>
                      </a:r>
                      <a:endParaRPr lang="es-EC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100%</a:t>
                      </a:r>
                      <a:endParaRPr lang="es-EC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557047"/>
                  </a:ext>
                </a:extLst>
              </a:tr>
              <a:tr h="205359"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QUITUMBE 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23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23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100%</a:t>
                      </a:r>
                      <a:endParaRPr lang="es-EC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2019199"/>
                  </a:ext>
                </a:extLst>
              </a:tr>
              <a:tr h="205359"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MANUELA SÁENZ</a:t>
                      </a:r>
                      <a:endParaRPr lang="es-EC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5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5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100%</a:t>
                      </a:r>
                      <a:endParaRPr lang="es-EC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2397143"/>
                  </a:ext>
                </a:extLst>
              </a:tr>
              <a:tr h="205359"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CALDERÓN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2</a:t>
                      </a:r>
                      <a:endParaRPr lang="es-EC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2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100%</a:t>
                      </a:r>
                      <a:endParaRPr lang="es-EC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2740472"/>
                  </a:ext>
                </a:extLst>
              </a:tr>
              <a:tr h="205359"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LOS CHILLOS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6</a:t>
                      </a:r>
                      <a:endParaRPr lang="es-EC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6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100%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8236589"/>
                  </a:ext>
                </a:extLst>
              </a:tr>
              <a:tr h="205359"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EUGENIO ESPEJO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6</a:t>
                      </a:r>
                      <a:endParaRPr lang="es-EC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>
                          <a:effectLst/>
                        </a:rPr>
                        <a:t>6</a:t>
                      </a:r>
                      <a:endParaRPr lang="es-EC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100%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7677765"/>
                  </a:ext>
                </a:extLst>
              </a:tr>
              <a:tr h="205359"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LA DELICIA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7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7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100%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1185655"/>
                  </a:ext>
                </a:extLst>
              </a:tr>
              <a:tr h="205359"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u="none" strike="noStrike" dirty="0">
                          <a:effectLst/>
                        </a:rPr>
                        <a:t>TOTAL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b="1" u="none" strike="noStrike" dirty="0">
                          <a:effectLst/>
                        </a:rPr>
                        <a:t>91</a:t>
                      </a:r>
                      <a:endParaRPr lang="es-EC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b="1" u="none" strike="noStrike" dirty="0">
                          <a:effectLst/>
                        </a:rPr>
                        <a:t>91</a:t>
                      </a:r>
                      <a:endParaRPr lang="es-EC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050" b="1" u="none" strike="noStrike" dirty="0">
                          <a:effectLst/>
                        </a:rPr>
                        <a:t>100%</a:t>
                      </a:r>
                      <a:endParaRPr lang="es-EC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7469693"/>
                  </a:ext>
                </a:extLst>
              </a:tr>
            </a:tbl>
          </a:graphicData>
        </a:graphic>
      </p:graphicFrame>
      <p:sp>
        <p:nvSpPr>
          <p:cNvPr id="5" name="Abrir llave 4"/>
          <p:cNvSpPr/>
          <p:nvPr/>
        </p:nvSpPr>
        <p:spPr>
          <a:xfrm>
            <a:off x="5397501" y="508000"/>
            <a:ext cx="444499" cy="2336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" name="Abrir llave 11"/>
          <p:cNvSpPr/>
          <p:nvPr/>
        </p:nvSpPr>
        <p:spPr>
          <a:xfrm>
            <a:off x="3257551" y="2597532"/>
            <a:ext cx="444499" cy="2336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" name="Abrir llave 12"/>
          <p:cNvSpPr/>
          <p:nvPr/>
        </p:nvSpPr>
        <p:spPr>
          <a:xfrm>
            <a:off x="3041650" y="5208463"/>
            <a:ext cx="444499" cy="83070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4" name="CuadroTexto 13"/>
          <p:cNvSpPr txBox="1"/>
          <p:nvPr/>
        </p:nvSpPr>
        <p:spPr>
          <a:xfrm>
            <a:off x="3594099" y="1304084"/>
            <a:ext cx="1701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solidFill>
                  <a:srgbClr val="FF0000"/>
                </a:solidFill>
              </a:rPr>
              <a:t>INFORMES TÉCNICOS EMITIDOS 2020, 2021 Y 2022</a:t>
            </a:r>
            <a:endParaRPr lang="es-EC" sz="1400" b="1" dirty="0">
              <a:solidFill>
                <a:srgbClr val="FF0000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358900" y="3396600"/>
            <a:ext cx="17907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solidFill>
                  <a:srgbClr val="FF0000"/>
                </a:solidFill>
              </a:rPr>
              <a:t>INFORMES TÉCNICOS RATIFICATORIOS, AÑO 2022 </a:t>
            </a:r>
          </a:p>
          <a:p>
            <a:pPr algn="ctr"/>
            <a:r>
              <a:rPr lang="es-MX" sz="1400" b="1" dirty="0" smtClean="0">
                <a:solidFill>
                  <a:srgbClr val="FF0000"/>
                </a:solidFill>
              </a:rPr>
              <a:t>(RESOLUCIÓN </a:t>
            </a:r>
            <a:r>
              <a:rPr lang="es-EC" sz="1400" b="1" dirty="0" smtClean="0">
                <a:solidFill>
                  <a:srgbClr val="FF0000"/>
                </a:solidFill>
              </a:rPr>
              <a:t>GADDMQ-SGCTYPC-2022-0001-R)</a:t>
            </a:r>
            <a:endParaRPr lang="es-EC" sz="1400" b="1" dirty="0">
              <a:solidFill>
                <a:srgbClr val="FF0000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130299" y="5248305"/>
            <a:ext cx="17018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solidFill>
                  <a:srgbClr val="FF0000"/>
                </a:solidFill>
              </a:rPr>
              <a:t>INFORMES TÉCNICOS PENDIENTES (DMGBI)</a:t>
            </a:r>
            <a:endParaRPr lang="es-EC" sz="1400" b="1" dirty="0">
              <a:solidFill>
                <a:srgbClr val="FF0000"/>
              </a:solidFill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3594099" y="476045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C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685"/>
          <a:stretch>
            <a:fillRect/>
          </a:stretch>
        </p:blipFill>
        <p:spPr bwMode="auto">
          <a:xfrm>
            <a:off x="3594098" y="5217653"/>
            <a:ext cx="6815903" cy="684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14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2594758"/>
            <a:ext cx="10515600" cy="1325563"/>
          </a:xfrm>
        </p:spPr>
        <p:txBody>
          <a:bodyPr/>
          <a:lstStyle/>
          <a:p>
            <a:pPr algn="ctr"/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MUCHAS GRACIAS</a:t>
            </a:r>
            <a:endParaRPr lang="es-EC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42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7600</TotalTime>
  <Words>244</Words>
  <Application>Microsoft Office PowerPoint</Application>
  <PresentationFormat>Panorámica</PresentationFormat>
  <Paragraphs>129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Times New Roman</vt:lpstr>
      <vt:lpstr>ZapfHumnst BT</vt:lpstr>
      <vt:lpstr>Tema de Office</vt:lpstr>
      <vt:lpstr>ESTADO TRÁMITES CONVENIOS DE ADMINISTRACIÓN Y USO PARA INSTALACIONES Y ESCENARIOS DEPORTIVOS DE PROPIEDAD MUNICIPAL</vt:lpstr>
      <vt:lpstr>BASE LEGAL</vt:lpstr>
      <vt:lpstr>INFORME TÉCNICO</vt:lpstr>
      <vt:lpstr>Presentación de PowerPoint</vt:lpstr>
      <vt:lpstr>MUCHAS 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Alfredo Aguirre Barreiros</dc:creator>
  <cp:lastModifiedBy>Carlos Andres Yepez Diaz</cp:lastModifiedBy>
  <cp:revision>243</cp:revision>
  <cp:lastPrinted>2022-07-18T21:51:41Z</cp:lastPrinted>
  <dcterms:created xsi:type="dcterms:W3CDTF">2021-05-14T15:24:53Z</dcterms:created>
  <dcterms:modified xsi:type="dcterms:W3CDTF">2022-07-19T01:19:38Z</dcterms:modified>
</cp:coreProperties>
</file>