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9"/>
  </p:notesMasterIdLst>
  <p:sldIdLst>
    <p:sldId id="257" r:id="rId2"/>
    <p:sldId id="360" r:id="rId3"/>
    <p:sldId id="361" r:id="rId4"/>
    <p:sldId id="362" r:id="rId5"/>
    <p:sldId id="363" r:id="rId6"/>
    <p:sldId id="364" r:id="rId7"/>
    <p:sldId id="354" r:id="rId8"/>
    <p:sldId id="355" r:id="rId9"/>
    <p:sldId id="356" r:id="rId10"/>
    <p:sldId id="357" r:id="rId11"/>
    <p:sldId id="358" r:id="rId12"/>
    <p:sldId id="359" r:id="rId13"/>
    <p:sldId id="315" r:id="rId14"/>
    <p:sldId id="281" r:id="rId15"/>
    <p:sldId id="352" r:id="rId16"/>
    <p:sldId id="353" r:id="rId17"/>
    <p:sldId id="26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jygL8lCTNbD+oQt1zn1gxR6nj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D9D9D9"/>
    <a:srgbClr val="00000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89273" autoAdjust="0"/>
  </p:normalViewPr>
  <p:slideViewPr>
    <p:cSldViewPr snapToGrid="0" snapToObjects="1">
      <p:cViewPr varScale="1">
        <p:scale>
          <a:sx n="62" d="100"/>
          <a:sy n="62" d="100"/>
        </p:scale>
        <p:origin x="10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318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093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a343c31fa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a343c31fa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gfa343c31fa_1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C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0025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86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42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EC" i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C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s-EC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02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91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25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938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21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23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A7DBF-E6A8-7947-AE94-57705620B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3BDD03-51D8-DE46-85BB-661CB64FD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651DCD-9A02-EB44-8A7B-E66551DB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15/7/2022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5C58E9-A1FD-DB46-AA46-8A1C12A6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FA021A-25C1-BE4B-BE7B-80A60F2A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472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C105E-838B-DA40-91BE-C4A7145F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1F0992-694A-9049-A977-E3F70D064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C772E9-D92B-2841-AA46-E9FEA766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15/7/2022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E4109-8838-E14B-94A7-2CD275D4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622185-99D3-AF4E-A6DB-85C039A7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447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9F6C0F-07B5-D34D-AA66-EB6DC9479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197ACA-FD88-214E-9396-A7D9660D7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71DD7A-D7ED-D44C-9E6E-C7463B1D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15/7/2022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4A2914-3961-3846-B468-4C619155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5CDA86-AA35-9C46-9127-345B80AE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569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9DC91-06BF-5D46-867D-AA626CDC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7CADBA-DF41-AA42-9614-DB825CD0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FAD3EB-86B2-2143-9219-E8168F7E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15/7/2022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E7E5C7-C68C-8246-A755-F659C2E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AEBCC1-AC29-3E46-B5CA-6AEF3691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03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97A0D-A659-CC42-B058-0D59BE3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C1A6C-8C80-5E46-8611-2FA6FEAC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4086FD-A25E-8048-9A06-A12DCD0B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15/7/2022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498B6-D756-D34E-A872-E9F63442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205BD-37D1-A140-9632-90EB423B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060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AEA9B-E1B5-7849-98A7-4572D263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34F209-E2EF-7B4F-8017-D86574985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3DCC4A-D8AE-5146-9767-D3A9EC8E8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EBD3B1-FC16-1F40-A8DB-02832973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15/7/2022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2A3FC-65AA-1D40-8562-448888D7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80C3BB-EE94-5B4A-BA53-414F06A9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362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C91E3-817F-944B-942C-50F36070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3553BF-12E2-A54C-B23F-12DC7258A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5B4D9-F49F-874E-8780-B8FE877DA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ADF873-8C53-9243-9B88-3334B06E9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1A2CAC-2908-E940-B03B-2C9CA9E00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445F38-A69B-6548-8A51-8031B734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15/7/2022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9950EC-EE23-5945-B45C-CA7FFD03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89D60B-4094-A943-853A-01389782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562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8565F-D6CC-B344-8346-79A2B34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8544AB-72F3-6049-A0FF-C40301EB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15/7/2022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41E9A4-CE00-3242-8433-6B1DEEE6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B51F6F-5E76-4243-98AF-9086F050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B31105-B827-774C-B058-DA42C067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15/7/2022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CF186D-8B5B-2247-8780-B8D6ECFB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60B9F8-2C16-5B48-9CE7-9DA89DA1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209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19D1F-E14B-D145-BB41-2DDE0CDA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D9C15-9716-C449-9F35-91DF52A6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8C372E-9976-C04A-9A1F-8A19283ED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FAF3C1-3ACD-0545-A33A-63B79489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15/7/2022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F39BC2-7DF1-2E49-8E0B-E6E06F70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8793C-6BD7-2B45-946C-C5894A0A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929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362D8-2587-DD4E-92D5-3E28FC12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D122A2-F58F-B84C-B0E5-DF187505E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9F8A90-FCBD-9B42-9181-CAFCD120F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AA8974-AE19-664C-ABC8-660AB333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15/7/2022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14F7FB-E796-824A-BF92-02B587D8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0E3C1D-65C0-1F42-BB96-5533310E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80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0;gfa343c31fa_1_36">
            <a:extLst>
              <a:ext uri="{FF2B5EF4-FFF2-40B4-BE49-F238E27FC236}">
                <a16:creationId xmlns:a16="http://schemas.microsoft.com/office/drawing/2014/main" id="{302D4AAB-78D4-674F-BFDF-CF95B08592D3}"/>
              </a:ext>
            </a:extLst>
          </p:cNvPr>
          <p:cNvPicPr preferRelativeResize="0"/>
          <p:nvPr userDrawn="1"/>
        </p:nvPicPr>
        <p:blipFill rotWithShape="1">
          <a:blip r:embed="rId13"/>
          <a:srcRect r="62239"/>
          <a:stretch/>
        </p:blipFill>
        <p:spPr>
          <a:xfrm>
            <a:off x="0" y="6255834"/>
            <a:ext cx="4505093" cy="60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0;gfa343c31fa_1_36">
            <a:extLst>
              <a:ext uri="{FF2B5EF4-FFF2-40B4-BE49-F238E27FC236}">
                <a16:creationId xmlns:a16="http://schemas.microsoft.com/office/drawing/2014/main" id="{3582AC13-A182-6047-92DD-8CA65A2502BE}"/>
              </a:ext>
            </a:extLst>
          </p:cNvPr>
          <p:cNvPicPr preferRelativeResize="0"/>
          <p:nvPr userDrawn="1"/>
        </p:nvPicPr>
        <p:blipFill rotWithShape="1">
          <a:blip r:embed="rId13"/>
          <a:srcRect l="73908" r="-367"/>
          <a:stretch/>
        </p:blipFill>
        <p:spPr>
          <a:xfrm>
            <a:off x="8825368" y="6250258"/>
            <a:ext cx="3156618" cy="602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70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3.jpg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1" name="Grupo 10"/>
            <p:cNvGrpSpPr/>
            <p:nvPr/>
          </p:nvGrpSpPr>
          <p:grpSpPr>
            <a:xfrm>
              <a:off x="7647708" y="6118399"/>
              <a:ext cx="1482437" cy="614724"/>
              <a:chOff x="8742218" y="5929745"/>
              <a:chExt cx="2050473" cy="928255"/>
            </a:xfrm>
          </p:grpSpPr>
          <p:sp>
            <p:nvSpPr>
              <p:cNvPr id="12" name="Rectángulo 11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1955005"/>
            <a:ext cx="6691746" cy="233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4845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49D2E959-DFE5-4B87-AEAF-D7F2457F5974}"/>
              </a:ext>
            </a:extLst>
          </p:cNvPr>
          <p:cNvSpPr/>
          <p:nvPr/>
        </p:nvSpPr>
        <p:spPr>
          <a:xfrm rot="10800000" flipH="1">
            <a:off x="571073" y="2974413"/>
            <a:ext cx="755019" cy="2591349"/>
          </a:xfrm>
          <a:custGeom>
            <a:avLst/>
            <a:gdLst>
              <a:gd name="connsiteX0" fmla="*/ 6415 w 671260"/>
              <a:gd name="connsiteY0" fmla="*/ 0 h 1184910"/>
              <a:gd name="connsiteX1" fmla="*/ 6415 w 671260"/>
              <a:gd name="connsiteY1" fmla="*/ 941070 h 1184910"/>
              <a:gd name="connsiteX2" fmla="*/ 202630 w 671260"/>
              <a:gd name="connsiteY2" fmla="*/ 1184910 h 1184910"/>
              <a:gd name="connsiteX3" fmla="*/ 671260 w 671260"/>
              <a:gd name="connsiteY3" fmla="*/ 1184910 h 1184910"/>
              <a:gd name="connsiteX0" fmla="*/ 6415 w 671260"/>
              <a:gd name="connsiteY0" fmla="*/ 0 h 1184910"/>
              <a:gd name="connsiteX1" fmla="*/ 6415 w 671260"/>
              <a:gd name="connsiteY1" fmla="*/ 941070 h 1184910"/>
              <a:gd name="connsiteX2" fmla="*/ 202630 w 671260"/>
              <a:gd name="connsiteY2" fmla="*/ 1184910 h 1184910"/>
              <a:gd name="connsiteX3" fmla="*/ 671260 w 671260"/>
              <a:gd name="connsiteY3" fmla="*/ 1184910 h 1184910"/>
              <a:gd name="connsiteX0" fmla="*/ 6415 w 671260"/>
              <a:gd name="connsiteY0" fmla="*/ 0 h 1184910"/>
              <a:gd name="connsiteX1" fmla="*/ 6415 w 671260"/>
              <a:gd name="connsiteY1" fmla="*/ 941070 h 1184910"/>
              <a:gd name="connsiteX2" fmla="*/ 202630 w 671260"/>
              <a:gd name="connsiteY2" fmla="*/ 1184910 h 1184910"/>
              <a:gd name="connsiteX3" fmla="*/ 671260 w 671260"/>
              <a:gd name="connsiteY3" fmla="*/ 1184910 h 1184910"/>
              <a:gd name="connsiteX0" fmla="*/ 6415 w 671260"/>
              <a:gd name="connsiteY0" fmla="*/ 0 h 1184910"/>
              <a:gd name="connsiteX1" fmla="*/ 6415 w 671260"/>
              <a:gd name="connsiteY1" fmla="*/ 941070 h 1184910"/>
              <a:gd name="connsiteX2" fmla="*/ 202630 w 671260"/>
              <a:gd name="connsiteY2" fmla="*/ 1184910 h 1184910"/>
              <a:gd name="connsiteX3" fmla="*/ 671260 w 671260"/>
              <a:gd name="connsiteY3" fmla="*/ 1184910 h 1184910"/>
              <a:gd name="connsiteX0" fmla="*/ 6415 w 671260"/>
              <a:gd name="connsiteY0" fmla="*/ 0 h 1184910"/>
              <a:gd name="connsiteX1" fmla="*/ 6415 w 671260"/>
              <a:gd name="connsiteY1" fmla="*/ 941070 h 1184910"/>
              <a:gd name="connsiteX2" fmla="*/ 202630 w 671260"/>
              <a:gd name="connsiteY2" fmla="*/ 1184910 h 1184910"/>
              <a:gd name="connsiteX3" fmla="*/ 671260 w 671260"/>
              <a:gd name="connsiteY3" fmla="*/ 1184910 h 118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260" h="1184910">
                <a:moveTo>
                  <a:pt x="6415" y="0"/>
                </a:moveTo>
                <a:cubicBezTo>
                  <a:pt x="859" y="374967"/>
                  <a:pt x="-4697" y="749935"/>
                  <a:pt x="6415" y="941070"/>
                </a:cubicBezTo>
                <a:cubicBezTo>
                  <a:pt x="8955" y="1073785"/>
                  <a:pt x="51500" y="1144041"/>
                  <a:pt x="202630" y="1184910"/>
                </a:cubicBezTo>
                <a:lnTo>
                  <a:pt x="671260" y="118491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6ABF57A9-4BB2-4EAD-B9E8-7D5277A1CAB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326092" y="2974413"/>
            <a:ext cx="10823222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2">
            <a:extLst>
              <a:ext uri="{FF2B5EF4-FFF2-40B4-BE49-F238E27FC236}">
                <a16:creationId xmlns:a16="http://schemas.microsoft.com/office/drawing/2014/main" id="{56442FA9-4E11-4F77-BFB6-E5C31D88E57A}"/>
              </a:ext>
            </a:extLst>
          </p:cNvPr>
          <p:cNvSpPr/>
          <p:nvPr/>
        </p:nvSpPr>
        <p:spPr>
          <a:xfrm flipV="1">
            <a:off x="1012073" y="2878827"/>
            <a:ext cx="191174" cy="1911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1843EC97-8D71-40A4-A61C-CD3D4F34CD77}"/>
              </a:ext>
            </a:extLst>
          </p:cNvPr>
          <p:cNvSpPr txBox="1"/>
          <p:nvPr/>
        </p:nvSpPr>
        <p:spPr>
          <a:xfrm>
            <a:off x="1198045" y="4071576"/>
            <a:ext cx="22916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07 de abril 2022  – Resolución inicio proceso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D30B659-18C2-4FCB-885E-A02378618B1F}"/>
              </a:ext>
            </a:extLst>
          </p:cNvPr>
          <p:cNvSpPr txBox="1"/>
          <p:nvPr/>
        </p:nvSpPr>
        <p:spPr>
          <a:xfrm>
            <a:off x="1198044" y="3655075"/>
            <a:ext cx="23791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FASE PREPARATORIA</a:t>
            </a:r>
            <a:endParaRPr lang="en-ID" sz="1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AE697A0F-F701-451B-8128-69D125019202}"/>
              </a:ext>
            </a:extLst>
          </p:cNvPr>
          <p:cNvSpPr/>
          <p:nvPr/>
        </p:nvSpPr>
        <p:spPr>
          <a:xfrm>
            <a:off x="1759437" y="2319358"/>
            <a:ext cx="1221682" cy="122168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3051DD75-1975-4D4A-8BF3-9D3A65C1A4C8}"/>
              </a:ext>
            </a:extLst>
          </p:cNvPr>
          <p:cNvSpPr/>
          <p:nvPr/>
        </p:nvSpPr>
        <p:spPr>
          <a:xfrm flipV="1">
            <a:off x="3562956" y="2878827"/>
            <a:ext cx="191174" cy="1911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846F966A-2F15-473E-B97A-95D2C9C26103}"/>
              </a:ext>
            </a:extLst>
          </p:cNvPr>
          <p:cNvSpPr/>
          <p:nvPr/>
        </p:nvSpPr>
        <p:spPr>
          <a:xfrm>
            <a:off x="4310320" y="2319358"/>
            <a:ext cx="1221682" cy="122168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1F7EDD27-24E4-4C1C-9EE9-181658D78AC1}"/>
              </a:ext>
            </a:extLst>
          </p:cNvPr>
          <p:cNvSpPr txBox="1"/>
          <p:nvPr/>
        </p:nvSpPr>
        <p:spPr>
          <a:xfrm>
            <a:off x="3623876" y="4071576"/>
            <a:ext cx="280798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29 abril – resolución de adjudicación.</a:t>
            </a:r>
            <a:endParaRPr lang="en-IN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7F6B41-1FCC-4439-B35A-E9E33E121CD0}"/>
              </a:ext>
            </a:extLst>
          </p:cNvPr>
          <p:cNvSpPr/>
          <p:nvPr/>
        </p:nvSpPr>
        <p:spPr>
          <a:xfrm>
            <a:off x="6861203" y="2319358"/>
            <a:ext cx="1221682" cy="122168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E4706E08-B68E-4697-AF0D-D6533046F440}"/>
              </a:ext>
            </a:extLst>
          </p:cNvPr>
          <p:cNvSpPr/>
          <p:nvPr/>
        </p:nvSpPr>
        <p:spPr>
          <a:xfrm>
            <a:off x="9412089" y="2319358"/>
            <a:ext cx="1221682" cy="122168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A54CB276-8B9E-4A4C-AFB0-29120CC19E23}"/>
              </a:ext>
            </a:extLst>
          </p:cNvPr>
          <p:cNvSpPr/>
          <p:nvPr/>
        </p:nvSpPr>
        <p:spPr>
          <a:xfrm flipV="1">
            <a:off x="6113839" y="2878827"/>
            <a:ext cx="191174" cy="1911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id="{37302C1B-C23D-44DA-96BE-677055CB663A}"/>
              </a:ext>
            </a:extLst>
          </p:cNvPr>
          <p:cNvSpPr/>
          <p:nvPr/>
        </p:nvSpPr>
        <p:spPr>
          <a:xfrm flipV="1">
            <a:off x="8664722" y="2878827"/>
            <a:ext cx="191174" cy="1911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32">
            <a:extLst>
              <a:ext uri="{FF2B5EF4-FFF2-40B4-BE49-F238E27FC236}">
                <a16:creationId xmlns:a16="http://schemas.microsoft.com/office/drawing/2014/main" id="{5F3A5F11-F636-42CA-9279-4DAEAD757293}"/>
              </a:ext>
            </a:extLst>
          </p:cNvPr>
          <p:cNvSpPr/>
          <p:nvPr/>
        </p:nvSpPr>
        <p:spPr>
          <a:xfrm flipV="1">
            <a:off x="11200368" y="2878827"/>
            <a:ext cx="191174" cy="1911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ángulo 38"/>
          <p:cNvSpPr/>
          <p:nvPr/>
        </p:nvSpPr>
        <p:spPr>
          <a:xfrm>
            <a:off x="10022930" y="900834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/>
              <a:t>45 Días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FD30B659-18C2-4FCB-885E-A02378618B1F}"/>
              </a:ext>
            </a:extLst>
          </p:cNvPr>
          <p:cNvSpPr txBox="1"/>
          <p:nvPr/>
        </p:nvSpPr>
        <p:spPr>
          <a:xfrm>
            <a:off x="3729621" y="3655075"/>
            <a:ext cx="27302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FASE PRECONTRACTUAL</a:t>
            </a:r>
            <a:endParaRPr lang="en-ID" sz="1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FD30B659-18C2-4FCB-885E-A02378618B1F}"/>
              </a:ext>
            </a:extLst>
          </p:cNvPr>
          <p:cNvSpPr txBox="1"/>
          <p:nvPr/>
        </p:nvSpPr>
        <p:spPr>
          <a:xfrm>
            <a:off x="6652450" y="3655075"/>
            <a:ext cx="231024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FASE CONTRACTUAL</a:t>
            </a:r>
            <a:endParaRPr lang="en-ID" sz="1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1843EC97-8D71-40A4-A61C-CD3D4F34CD77}"/>
              </a:ext>
            </a:extLst>
          </p:cNvPr>
          <p:cNvSpPr txBox="1"/>
          <p:nvPr/>
        </p:nvSpPr>
        <p:spPr>
          <a:xfrm>
            <a:off x="6666559" y="4071576"/>
            <a:ext cx="210114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Firma del contrato:17 mayo </a:t>
            </a:r>
          </a:p>
          <a:p>
            <a:pPr algn="just"/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Notificación anticipo:19 mayo</a:t>
            </a:r>
          </a:p>
          <a:p>
            <a:pPr algn="just"/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Inicio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contractual: 20 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mayo</a:t>
            </a:r>
          </a:p>
          <a:p>
            <a:pPr algn="just"/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11">
            <a:extLst>
              <a:ext uri="{FF2B5EF4-FFF2-40B4-BE49-F238E27FC236}">
                <a16:creationId xmlns:a16="http://schemas.microsoft.com/office/drawing/2014/main" id="{FD30B659-18C2-4FCB-885E-A02378618B1F}"/>
              </a:ext>
            </a:extLst>
          </p:cNvPr>
          <p:cNvSpPr txBox="1"/>
          <p:nvPr/>
        </p:nvSpPr>
        <p:spPr>
          <a:xfrm>
            <a:off x="9155598" y="3655075"/>
            <a:ext cx="25747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EJECUCIÓN CONTRATO</a:t>
            </a:r>
            <a:endParaRPr lang="en-ID" sz="1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9576765" y="1362940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PLAZO CONTRACTUAL</a:t>
            </a:r>
            <a:endParaRPr lang="es-EC" b="1" dirty="0"/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1843EC97-8D71-40A4-A61C-CD3D4F34CD77}"/>
              </a:ext>
            </a:extLst>
          </p:cNvPr>
          <p:cNvSpPr txBox="1"/>
          <p:nvPr/>
        </p:nvSpPr>
        <p:spPr>
          <a:xfrm>
            <a:off x="9337955" y="4071576"/>
            <a:ext cx="2930487" cy="2292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Producto1: 09 junio 2022</a:t>
            </a:r>
          </a:p>
          <a:p>
            <a:pPr algn="just"/>
            <a:endParaRPr lang="es-MX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Producto2: 04 de julio + prórroga 10 días a causa Paro Nacional =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14 de julio 2022</a:t>
            </a:r>
          </a:p>
          <a:p>
            <a:pPr algn="just"/>
            <a:endPara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Revisión productos EMGIRS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: 5 días hábiles 21 de julio 2022</a:t>
            </a:r>
          </a:p>
          <a:p>
            <a:pPr algn="just"/>
            <a:endParaRPr lang="es-MX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Corrección de observaciones Consultor ( en caso de haberlas)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5 días hábiles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28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 julio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2022</a:t>
            </a:r>
            <a:endPara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47" y="4061554"/>
            <a:ext cx="437518" cy="329425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015" y="4440377"/>
            <a:ext cx="437518" cy="329425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" r="6959" b="14386"/>
          <a:stretch/>
        </p:blipFill>
        <p:spPr>
          <a:xfrm>
            <a:off x="2014011" y="2535248"/>
            <a:ext cx="689035" cy="687158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2" r="30030" b="17940"/>
          <a:stretch/>
        </p:blipFill>
        <p:spPr>
          <a:xfrm>
            <a:off x="4683605" y="2431735"/>
            <a:ext cx="476450" cy="996928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r="16550" b="13918"/>
          <a:stretch/>
        </p:blipFill>
        <p:spPr>
          <a:xfrm>
            <a:off x="9709384" y="2525449"/>
            <a:ext cx="660483" cy="796911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7"/>
          <a:stretch/>
        </p:blipFill>
        <p:spPr>
          <a:xfrm>
            <a:off x="6949817" y="2525449"/>
            <a:ext cx="1044454" cy="829438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10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38" y="86946"/>
            <a:ext cx="856385" cy="856385"/>
          </a:xfrm>
          <a:prstGeom prst="rect">
            <a:avLst/>
          </a:prstGeom>
        </p:spPr>
      </p:pic>
      <p:sp>
        <p:nvSpPr>
          <p:cNvPr id="70" name="Rectángulo 69"/>
          <p:cNvSpPr/>
          <p:nvPr/>
        </p:nvSpPr>
        <p:spPr>
          <a:xfrm>
            <a:off x="222733" y="251628"/>
            <a:ext cx="7028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800" b="1" kern="1200" dirty="0" smtClean="0">
                <a:solidFill>
                  <a:srgbClr val="2F2C81"/>
                </a:solidFill>
              </a:rPr>
              <a:t>CRONOGRAMA DE EJECUCIÓN CONSULTORÍA ESTABILIDAD</a:t>
            </a:r>
          </a:p>
          <a:p>
            <a:r>
              <a:rPr lang="es-MX" sz="1800" b="1" kern="1200" dirty="0" smtClean="0">
                <a:solidFill>
                  <a:srgbClr val="2F2C81"/>
                </a:solidFill>
              </a:rPr>
              <a:t> DE TALUDES Y TERRAPLENES </a:t>
            </a:r>
            <a:endParaRPr lang="es-EC" sz="1800" b="1" kern="1200" dirty="0">
              <a:solidFill>
                <a:srgbClr val="2F2C81"/>
              </a:solidFill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76443" y="6360818"/>
            <a:ext cx="59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>
                <a:solidFill>
                  <a:schemeClr val="bg1">
                    <a:lumMod val="50000"/>
                  </a:schemeClr>
                </a:solidFill>
              </a:rPr>
              <a:t>*Las prórrogas y ampliaciones se dan en el  marco del Paro Nacional 13 junio 2022</a:t>
            </a:r>
            <a:endParaRPr lang="es-EC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539848" y="913289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/>
              <a:t>$ 65,045.37</a:t>
            </a: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t="5308" r="16315" b="24677"/>
          <a:stretch/>
        </p:blipFill>
        <p:spPr>
          <a:xfrm>
            <a:off x="8221483" y="91863"/>
            <a:ext cx="737878" cy="7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22" name="Grupo 21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4" name="Imagen 2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7" name="Rectángulo 3"/>
          <p:cNvSpPr/>
          <p:nvPr/>
        </p:nvSpPr>
        <p:spPr>
          <a:xfrm>
            <a:off x="0" y="-12114"/>
            <a:ext cx="5586478" cy="6870114"/>
          </a:xfrm>
          <a:custGeom>
            <a:avLst/>
            <a:gdLst>
              <a:gd name="connsiteX0" fmla="*/ 0 w 10161588"/>
              <a:gd name="connsiteY0" fmla="*/ 0 h 3764279"/>
              <a:gd name="connsiteX1" fmla="*/ 10161588 w 10161588"/>
              <a:gd name="connsiteY1" fmla="*/ 0 h 3764279"/>
              <a:gd name="connsiteX2" fmla="*/ 10161588 w 10161588"/>
              <a:gd name="connsiteY2" fmla="*/ 3764279 h 3764279"/>
              <a:gd name="connsiteX3" fmla="*/ 0 w 10161588"/>
              <a:gd name="connsiteY3" fmla="*/ 3764279 h 3764279"/>
              <a:gd name="connsiteX4" fmla="*/ 0 w 10161588"/>
              <a:gd name="connsiteY4" fmla="*/ 0 h 37642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764279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999437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588" h="4221479">
                <a:moveTo>
                  <a:pt x="0" y="0"/>
                </a:moveTo>
                <a:lnTo>
                  <a:pt x="10161588" y="0"/>
                </a:lnTo>
                <a:lnTo>
                  <a:pt x="10161588" y="3999437"/>
                </a:lnTo>
                <a:lnTo>
                  <a:pt x="0" y="42214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1886" y="1535196"/>
            <a:ext cx="4683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CONSULTORÍA DE ESTUDIOS</a:t>
            </a:r>
            <a:r>
              <a:rPr lang="es-MX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DISEÑOS TÉCNICOS Y DE INGENIERÍA PARA LA CONSTRUCCIÓN DEL CUBETO </a:t>
            </a:r>
            <a:r>
              <a:rPr lang="es-MX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</a:p>
          <a:p>
            <a:pPr algn="just"/>
            <a:endParaRPr lang="es-MX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abarca el diseño del cubeto 11 (para construcción y operación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87428" y="5006668"/>
            <a:ext cx="3636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finalizar el proceso precontractual y suscrito el contrato.</a:t>
            </a:r>
          </a:p>
          <a:p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inicio: 05 de mayo de 2022</a:t>
            </a:r>
          </a:p>
          <a:p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fin: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septiembre de 2022</a:t>
            </a: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137564" y="1396650"/>
            <a:ext cx="53978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definitivo para la construcción del Cubeto 11.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estructura de soporte para garantizar la estabilidad del Relleno Sanitario correspondiente al cubeto 11</a:t>
            </a: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llenado de residuos sólidos con sus diferentes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etapas,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especificando cómo se va a realizar la operación de disposición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Conducción y transporte de lixiviados, biogás y aguas superficiales del cubeto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complementarias como sistema eléctrico y alumbrado, diseño vial; entre otros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Documentación habilitante que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sustento para la obtención de la viabilidad técnica con la Autoridad Ambiental Rectora conforme la normativa vigente.</a:t>
            </a: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4"/>
          <a:stretch/>
        </p:blipFill>
        <p:spPr>
          <a:xfrm>
            <a:off x="1998297" y="3422943"/>
            <a:ext cx="1589884" cy="1302053"/>
          </a:xfrm>
          <a:prstGeom prst="rect">
            <a:avLst/>
          </a:prstGeom>
        </p:spPr>
      </p:pic>
      <p:sp>
        <p:nvSpPr>
          <p:cNvPr id="15" name="Entrada manual 265"/>
          <p:cNvSpPr/>
          <p:nvPr/>
        </p:nvSpPr>
        <p:spPr>
          <a:xfrm rot="16200000" flipV="1">
            <a:off x="2711342" y="-2485800"/>
            <a:ext cx="659456" cy="608214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Entrada manual 268"/>
          <p:cNvSpPr/>
          <p:nvPr/>
        </p:nvSpPr>
        <p:spPr>
          <a:xfrm rot="16200000" flipV="1">
            <a:off x="8559727" y="-2758654"/>
            <a:ext cx="659023" cy="66055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85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857"/>
                </a:lnTo>
                <a:close/>
              </a:path>
            </a:pathLst>
          </a:custGeom>
          <a:gradFill>
            <a:gsLst>
              <a:gs pos="77000">
                <a:srgbClr val="5CCB90"/>
              </a:gs>
              <a:gs pos="0">
                <a:srgbClr val="DAF3E7"/>
              </a:gs>
              <a:gs pos="100000">
                <a:srgbClr val="C6ECDA"/>
              </a:gs>
              <a:gs pos="41000">
                <a:srgbClr val="A7E2C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Google Shape;108;gfa343c31fa_1_21"/>
          <p:cNvSpPr txBox="1">
            <a:spLocks/>
          </p:cNvSpPr>
          <p:nvPr/>
        </p:nvSpPr>
        <p:spPr>
          <a:xfrm>
            <a:off x="7543646" y="284664"/>
            <a:ext cx="482329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BENEFICIOS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08;gfa343c31fa_1_21"/>
          <p:cNvSpPr txBox="1">
            <a:spLocks/>
          </p:cNvSpPr>
          <p:nvPr/>
        </p:nvSpPr>
        <p:spPr>
          <a:xfrm>
            <a:off x="560955" y="284664"/>
            <a:ext cx="482329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ACCIONES REALIZADAS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4845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49D2E959-DFE5-4B87-AEAF-D7F2457F5974}"/>
              </a:ext>
            </a:extLst>
          </p:cNvPr>
          <p:cNvSpPr/>
          <p:nvPr/>
        </p:nvSpPr>
        <p:spPr>
          <a:xfrm rot="10800000" flipH="1">
            <a:off x="571073" y="2974413"/>
            <a:ext cx="755019" cy="2591349"/>
          </a:xfrm>
          <a:custGeom>
            <a:avLst/>
            <a:gdLst>
              <a:gd name="connsiteX0" fmla="*/ 6415 w 671260"/>
              <a:gd name="connsiteY0" fmla="*/ 0 h 1184910"/>
              <a:gd name="connsiteX1" fmla="*/ 6415 w 671260"/>
              <a:gd name="connsiteY1" fmla="*/ 941070 h 1184910"/>
              <a:gd name="connsiteX2" fmla="*/ 202630 w 671260"/>
              <a:gd name="connsiteY2" fmla="*/ 1184910 h 1184910"/>
              <a:gd name="connsiteX3" fmla="*/ 671260 w 671260"/>
              <a:gd name="connsiteY3" fmla="*/ 1184910 h 1184910"/>
              <a:gd name="connsiteX0" fmla="*/ 6415 w 671260"/>
              <a:gd name="connsiteY0" fmla="*/ 0 h 1184910"/>
              <a:gd name="connsiteX1" fmla="*/ 6415 w 671260"/>
              <a:gd name="connsiteY1" fmla="*/ 941070 h 1184910"/>
              <a:gd name="connsiteX2" fmla="*/ 202630 w 671260"/>
              <a:gd name="connsiteY2" fmla="*/ 1184910 h 1184910"/>
              <a:gd name="connsiteX3" fmla="*/ 671260 w 671260"/>
              <a:gd name="connsiteY3" fmla="*/ 1184910 h 1184910"/>
              <a:gd name="connsiteX0" fmla="*/ 6415 w 671260"/>
              <a:gd name="connsiteY0" fmla="*/ 0 h 1184910"/>
              <a:gd name="connsiteX1" fmla="*/ 6415 w 671260"/>
              <a:gd name="connsiteY1" fmla="*/ 941070 h 1184910"/>
              <a:gd name="connsiteX2" fmla="*/ 202630 w 671260"/>
              <a:gd name="connsiteY2" fmla="*/ 1184910 h 1184910"/>
              <a:gd name="connsiteX3" fmla="*/ 671260 w 671260"/>
              <a:gd name="connsiteY3" fmla="*/ 1184910 h 1184910"/>
              <a:gd name="connsiteX0" fmla="*/ 6415 w 671260"/>
              <a:gd name="connsiteY0" fmla="*/ 0 h 1184910"/>
              <a:gd name="connsiteX1" fmla="*/ 6415 w 671260"/>
              <a:gd name="connsiteY1" fmla="*/ 941070 h 1184910"/>
              <a:gd name="connsiteX2" fmla="*/ 202630 w 671260"/>
              <a:gd name="connsiteY2" fmla="*/ 1184910 h 1184910"/>
              <a:gd name="connsiteX3" fmla="*/ 671260 w 671260"/>
              <a:gd name="connsiteY3" fmla="*/ 1184910 h 1184910"/>
              <a:gd name="connsiteX0" fmla="*/ 6415 w 671260"/>
              <a:gd name="connsiteY0" fmla="*/ 0 h 1184910"/>
              <a:gd name="connsiteX1" fmla="*/ 6415 w 671260"/>
              <a:gd name="connsiteY1" fmla="*/ 941070 h 1184910"/>
              <a:gd name="connsiteX2" fmla="*/ 202630 w 671260"/>
              <a:gd name="connsiteY2" fmla="*/ 1184910 h 1184910"/>
              <a:gd name="connsiteX3" fmla="*/ 671260 w 671260"/>
              <a:gd name="connsiteY3" fmla="*/ 1184910 h 118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260" h="1184910">
                <a:moveTo>
                  <a:pt x="6415" y="0"/>
                </a:moveTo>
                <a:cubicBezTo>
                  <a:pt x="859" y="374967"/>
                  <a:pt x="-4697" y="749935"/>
                  <a:pt x="6415" y="941070"/>
                </a:cubicBezTo>
                <a:cubicBezTo>
                  <a:pt x="8955" y="1073785"/>
                  <a:pt x="51500" y="1144041"/>
                  <a:pt x="202630" y="1184910"/>
                </a:cubicBezTo>
                <a:lnTo>
                  <a:pt x="671260" y="118491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6ABF57A9-4BB2-4EAD-B9E8-7D5277A1CAB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326092" y="2974413"/>
            <a:ext cx="10823222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2">
            <a:extLst>
              <a:ext uri="{FF2B5EF4-FFF2-40B4-BE49-F238E27FC236}">
                <a16:creationId xmlns:a16="http://schemas.microsoft.com/office/drawing/2014/main" id="{56442FA9-4E11-4F77-BFB6-E5C31D88E57A}"/>
              </a:ext>
            </a:extLst>
          </p:cNvPr>
          <p:cNvSpPr/>
          <p:nvPr/>
        </p:nvSpPr>
        <p:spPr>
          <a:xfrm flipV="1">
            <a:off x="1012073" y="2878827"/>
            <a:ext cx="191174" cy="1911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1843EC97-8D71-40A4-A61C-CD3D4F34CD77}"/>
              </a:ext>
            </a:extLst>
          </p:cNvPr>
          <p:cNvSpPr txBox="1"/>
          <p:nvPr/>
        </p:nvSpPr>
        <p:spPr>
          <a:xfrm>
            <a:off x="1099552" y="4052914"/>
            <a:ext cx="25146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25 de febrero – Resolución inicio proceso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D30B659-18C2-4FCB-885E-A02378618B1F}"/>
              </a:ext>
            </a:extLst>
          </p:cNvPr>
          <p:cNvSpPr txBox="1"/>
          <p:nvPr/>
        </p:nvSpPr>
        <p:spPr>
          <a:xfrm>
            <a:off x="1263361" y="3655075"/>
            <a:ext cx="23791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FASE PREPARATORIA</a:t>
            </a:r>
            <a:endParaRPr lang="en-ID" sz="1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AE697A0F-F701-451B-8128-69D125019202}"/>
              </a:ext>
            </a:extLst>
          </p:cNvPr>
          <p:cNvSpPr/>
          <p:nvPr/>
        </p:nvSpPr>
        <p:spPr>
          <a:xfrm>
            <a:off x="1759437" y="2319358"/>
            <a:ext cx="1221682" cy="122168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3051DD75-1975-4D4A-8BF3-9D3A65C1A4C8}"/>
              </a:ext>
            </a:extLst>
          </p:cNvPr>
          <p:cNvSpPr/>
          <p:nvPr/>
        </p:nvSpPr>
        <p:spPr>
          <a:xfrm flipV="1">
            <a:off x="3562956" y="2878827"/>
            <a:ext cx="191174" cy="1911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846F966A-2F15-473E-B97A-95D2C9C26103}"/>
              </a:ext>
            </a:extLst>
          </p:cNvPr>
          <p:cNvSpPr/>
          <p:nvPr/>
        </p:nvSpPr>
        <p:spPr>
          <a:xfrm>
            <a:off x="4310320" y="2319358"/>
            <a:ext cx="1221682" cy="122168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1F7EDD27-24E4-4C1C-9EE9-181658D78AC1}"/>
              </a:ext>
            </a:extLst>
          </p:cNvPr>
          <p:cNvSpPr txBox="1"/>
          <p:nvPr/>
        </p:nvSpPr>
        <p:spPr>
          <a:xfrm>
            <a:off x="3694178" y="4052914"/>
            <a:ext cx="272835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12 abril – resolución de adjudicación.</a:t>
            </a:r>
            <a:endParaRPr lang="en-IN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7F6B41-1FCC-4439-B35A-E9E33E121CD0}"/>
              </a:ext>
            </a:extLst>
          </p:cNvPr>
          <p:cNvSpPr/>
          <p:nvPr/>
        </p:nvSpPr>
        <p:spPr>
          <a:xfrm>
            <a:off x="6861203" y="2319358"/>
            <a:ext cx="1221682" cy="122168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E4706E08-B68E-4697-AF0D-D6533046F440}"/>
              </a:ext>
            </a:extLst>
          </p:cNvPr>
          <p:cNvSpPr/>
          <p:nvPr/>
        </p:nvSpPr>
        <p:spPr>
          <a:xfrm>
            <a:off x="9412089" y="2319358"/>
            <a:ext cx="1221682" cy="122168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A54CB276-8B9E-4A4C-AFB0-29120CC19E23}"/>
              </a:ext>
            </a:extLst>
          </p:cNvPr>
          <p:cNvSpPr/>
          <p:nvPr/>
        </p:nvSpPr>
        <p:spPr>
          <a:xfrm flipV="1">
            <a:off x="6113839" y="2878827"/>
            <a:ext cx="191174" cy="1911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id="{37302C1B-C23D-44DA-96BE-677055CB663A}"/>
              </a:ext>
            </a:extLst>
          </p:cNvPr>
          <p:cNvSpPr/>
          <p:nvPr/>
        </p:nvSpPr>
        <p:spPr>
          <a:xfrm flipV="1">
            <a:off x="8664722" y="2878827"/>
            <a:ext cx="191174" cy="1911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32">
            <a:extLst>
              <a:ext uri="{FF2B5EF4-FFF2-40B4-BE49-F238E27FC236}">
                <a16:creationId xmlns:a16="http://schemas.microsoft.com/office/drawing/2014/main" id="{5F3A5F11-F636-42CA-9279-4DAEAD757293}"/>
              </a:ext>
            </a:extLst>
          </p:cNvPr>
          <p:cNvSpPr/>
          <p:nvPr/>
        </p:nvSpPr>
        <p:spPr>
          <a:xfrm flipV="1">
            <a:off x="11200368" y="2878827"/>
            <a:ext cx="191174" cy="1911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ángulo 38"/>
          <p:cNvSpPr/>
          <p:nvPr/>
        </p:nvSpPr>
        <p:spPr>
          <a:xfrm>
            <a:off x="10022930" y="900834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/>
              <a:t>110 </a:t>
            </a:r>
            <a:r>
              <a:rPr lang="es-EC" sz="2800" dirty="0"/>
              <a:t>Días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FD30B659-18C2-4FCB-885E-A02378618B1F}"/>
              </a:ext>
            </a:extLst>
          </p:cNvPr>
          <p:cNvSpPr txBox="1"/>
          <p:nvPr/>
        </p:nvSpPr>
        <p:spPr>
          <a:xfrm>
            <a:off x="3794938" y="3655075"/>
            <a:ext cx="27302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FASE PRECONTRACTUAL</a:t>
            </a:r>
            <a:endParaRPr lang="en-ID" sz="1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FD30B659-18C2-4FCB-885E-A02378618B1F}"/>
              </a:ext>
            </a:extLst>
          </p:cNvPr>
          <p:cNvSpPr txBox="1"/>
          <p:nvPr/>
        </p:nvSpPr>
        <p:spPr>
          <a:xfrm>
            <a:off x="6717767" y="3655075"/>
            <a:ext cx="231024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FASE CONTRACTUAL</a:t>
            </a:r>
            <a:endParaRPr lang="en-ID" sz="1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1843EC97-8D71-40A4-A61C-CD3D4F34CD77}"/>
              </a:ext>
            </a:extLst>
          </p:cNvPr>
          <p:cNvSpPr txBox="1"/>
          <p:nvPr/>
        </p:nvSpPr>
        <p:spPr>
          <a:xfrm>
            <a:off x="6600415" y="4052914"/>
            <a:ext cx="2101147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Firma del contrato: 27 abril</a:t>
            </a:r>
          </a:p>
          <a:p>
            <a:pPr algn="just"/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Notificación anticipo: 04 mayo</a:t>
            </a:r>
          </a:p>
          <a:p>
            <a:pPr algn="just"/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Inicio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contractual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: 05 </a:t>
            </a:r>
            <a:r>
              <a:rPr lang="en-I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mayo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endParaRPr lang="en-IN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11">
            <a:extLst>
              <a:ext uri="{FF2B5EF4-FFF2-40B4-BE49-F238E27FC236}">
                <a16:creationId xmlns:a16="http://schemas.microsoft.com/office/drawing/2014/main" id="{FD30B659-18C2-4FCB-885E-A02378618B1F}"/>
              </a:ext>
            </a:extLst>
          </p:cNvPr>
          <p:cNvSpPr txBox="1"/>
          <p:nvPr/>
        </p:nvSpPr>
        <p:spPr>
          <a:xfrm>
            <a:off x="9220915" y="3655075"/>
            <a:ext cx="25747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EJECUCIÓN CONTRATO</a:t>
            </a:r>
            <a:endParaRPr lang="en-ID" sz="1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222733" y="251628"/>
            <a:ext cx="684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800" b="1" kern="1200" dirty="0" smtClean="0">
                <a:solidFill>
                  <a:srgbClr val="2F2C81"/>
                </a:solidFill>
              </a:rPr>
              <a:t>CRONOGRAMA DE EJECUCIÓN CONSULTORÍA CUBETO 11</a:t>
            </a:r>
            <a:endParaRPr lang="es-EC" sz="1800" b="1" kern="1200" dirty="0">
              <a:solidFill>
                <a:srgbClr val="2F2C81"/>
              </a:solidFill>
            </a:endParaRP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1843EC97-8D71-40A4-A61C-CD3D4F34CD77}"/>
              </a:ext>
            </a:extLst>
          </p:cNvPr>
          <p:cNvSpPr txBox="1"/>
          <p:nvPr/>
        </p:nvSpPr>
        <p:spPr>
          <a:xfrm>
            <a:off x="9505910" y="4052914"/>
            <a:ext cx="2502588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Producto1: 01 Agosto (10 días prórroga + 8 días ampliación) </a:t>
            </a:r>
          </a:p>
          <a:p>
            <a:pPr algn="just"/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Producto2: 10 septiembre (10 días prórroga + 8 días ampliación)</a:t>
            </a:r>
          </a:p>
          <a:p>
            <a:pPr algn="just"/>
            <a:endParaRPr lang="es-MX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Revisión productos EMGIRS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: 5 días hábiles </a:t>
            </a: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 </a:t>
            </a: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Septiembre| 2022</a:t>
            </a:r>
            <a:endParaRPr lang="es-MX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s-MX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Corrección de observaciones Consultor ( en caso de haberlas)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: 5 días hábiles </a:t>
            </a: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23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 </a:t>
            </a:r>
            <a:r>
              <a:rPr lang="es-MX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septiembre 2022</a:t>
            </a:r>
            <a:endParaRPr lang="es-MX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s-MX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" r="6959" b="14386"/>
          <a:stretch/>
        </p:blipFill>
        <p:spPr>
          <a:xfrm>
            <a:off x="2014011" y="2535248"/>
            <a:ext cx="689035" cy="687158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2" r="30030" b="17940"/>
          <a:stretch/>
        </p:blipFill>
        <p:spPr>
          <a:xfrm>
            <a:off x="4683605" y="2431735"/>
            <a:ext cx="476450" cy="996928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r="16550" b="13918"/>
          <a:stretch/>
        </p:blipFill>
        <p:spPr>
          <a:xfrm>
            <a:off x="9709384" y="2525449"/>
            <a:ext cx="660483" cy="796911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7"/>
          <a:stretch/>
        </p:blipFill>
        <p:spPr>
          <a:xfrm>
            <a:off x="6949817" y="2525449"/>
            <a:ext cx="1044454" cy="829438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9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38" y="86946"/>
            <a:ext cx="856385" cy="8563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2706512" y="114062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6443" y="6360818"/>
            <a:ext cx="59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>
                <a:solidFill>
                  <a:schemeClr val="bg1">
                    <a:lumMod val="50000"/>
                  </a:schemeClr>
                </a:solidFill>
              </a:rPr>
              <a:t>*Las prórrogas y ampliaciones se dan en el  marco del Paro Nacional 13 junio 2022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19" y="4008860"/>
            <a:ext cx="478725" cy="47872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18" y="4545271"/>
            <a:ext cx="478725" cy="478725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9576765" y="1362940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PLAZO CONTRACTUAL</a:t>
            </a:r>
            <a:endParaRPr lang="es-EC" b="1" dirty="0"/>
          </a:p>
        </p:txBody>
      </p:sp>
      <p:sp>
        <p:nvSpPr>
          <p:cNvPr id="38" name="Rectángulo 37"/>
          <p:cNvSpPr/>
          <p:nvPr/>
        </p:nvSpPr>
        <p:spPr>
          <a:xfrm>
            <a:off x="7539848" y="913289"/>
            <a:ext cx="228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/>
              <a:t>$ 164,363.87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t="5308" r="16315" b="24677"/>
          <a:stretch/>
        </p:blipFill>
        <p:spPr>
          <a:xfrm>
            <a:off x="8221483" y="91863"/>
            <a:ext cx="737878" cy="7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726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1897514" y="3076592"/>
            <a:ext cx="8349345" cy="220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F2C81"/>
              </a:buClr>
              <a:buSzPts val="4400"/>
            </a:pPr>
            <a:r>
              <a:rPr lang="es-MX" sz="3200" b="1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ESTADO DE LIXIVIADOS DEL RELLENO SANITARIO DEL DISTRITO METROPOLITANO DE QUITO</a:t>
            </a:r>
            <a:endParaRPr lang="es-MX" sz="3200" b="1" dirty="0">
              <a:solidFill>
                <a:srgbClr val="2F2C8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Freeform 42"/>
          <p:cNvSpPr/>
          <p:nvPr/>
        </p:nvSpPr>
        <p:spPr>
          <a:xfrm>
            <a:off x="-7" y="1"/>
            <a:ext cx="3611887" cy="2880360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9" name="CuadroTexto 18"/>
          <p:cNvSpPr txBox="1"/>
          <p:nvPr/>
        </p:nvSpPr>
        <p:spPr>
          <a:xfrm>
            <a:off x="9413260" y="4045239"/>
            <a:ext cx="236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24.784,25 m3</a:t>
            </a:r>
            <a:endParaRPr lang="es-EC" sz="2800" dirty="0"/>
          </a:p>
        </p:txBody>
      </p:sp>
      <p:sp>
        <p:nvSpPr>
          <p:cNvPr id="23" name="Rectángulo 3"/>
          <p:cNvSpPr/>
          <p:nvPr/>
        </p:nvSpPr>
        <p:spPr>
          <a:xfrm>
            <a:off x="0" y="2991"/>
            <a:ext cx="12153352" cy="2550099"/>
          </a:xfrm>
          <a:custGeom>
            <a:avLst/>
            <a:gdLst>
              <a:gd name="connsiteX0" fmla="*/ 0 w 10161588"/>
              <a:gd name="connsiteY0" fmla="*/ 0 h 3764279"/>
              <a:gd name="connsiteX1" fmla="*/ 10161588 w 10161588"/>
              <a:gd name="connsiteY1" fmla="*/ 0 h 3764279"/>
              <a:gd name="connsiteX2" fmla="*/ 10161588 w 10161588"/>
              <a:gd name="connsiteY2" fmla="*/ 3764279 h 3764279"/>
              <a:gd name="connsiteX3" fmla="*/ 0 w 10161588"/>
              <a:gd name="connsiteY3" fmla="*/ 3764279 h 3764279"/>
              <a:gd name="connsiteX4" fmla="*/ 0 w 10161588"/>
              <a:gd name="connsiteY4" fmla="*/ 0 h 37642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764279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999437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588" h="4221479">
                <a:moveTo>
                  <a:pt x="0" y="0"/>
                </a:moveTo>
                <a:lnTo>
                  <a:pt x="10161588" y="0"/>
                </a:lnTo>
                <a:lnTo>
                  <a:pt x="10161588" y="3999437"/>
                </a:lnTo>
                <a:lnTo>
                  <a:pt x="0" y="42214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494697" y="-131498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GESTIÓN DE LIXIVIADOS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19116" y="1194202"/>
            <a:ext cx="1025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30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junio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2022  de acuerdo con el control de volúmenes de las piscinas de lixiviados del Relleno Sanitario del Distrito Metropolitano de Quito se cuenta con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siguientes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718208" y="5493747"/>
            <a:ext cx="2248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r>
              <a:rPr lang="es-EC" dirty="0" smtClean="0"/>
              <a:t>164.798,39 m3</a:t>
            </a:r>
            <a:endParaRPr lang="es-EC" dirty="0"/>
          </a:p>
        </p:txBody>
      </p:sp>
      <p:grpSp>
        <p:nvGrpSpPr>
          <p:cNvPr id="24" name="Grupo 23"/>
          <p:cNvGrpSpPr/>
          <p:nvPr/>
        </p:nvGrpSpPr>
        <p:grpSpPr>
          <a:xfrm>
            <a:off x="5421642" y="3342027"/>
            <a:ext cx="2389529" cy="2044649"/>
            <a:chOff x="1122049" y="2570769"/>
            <a:chExt cx="2389529" cy="2044649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26" name="Rectángulo 25"/>
            <p:cNvSpPr/>
            <p:nvPr/>
          </p:nvSpPr>
          <p:spPr>
            <a:xfrm>
              <a:off x="1697483" y="3518415"/>
              <a:ext cx="1248008" cy="8481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1308369" y="5493747"/>
            <a:ext cx="198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189.582,64 m3</a:t>
            </a:r>
            <a:endParaRPr lang="es-EC" sz="20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1080580" y="3284524"/>
            <a:ext cx="2389529" cy="2044649"/>
            <a:chOff x="1122049" y="2570769"/>
            <a:chExt cx="2389529" cy="2044649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1685660" y="3238565"/>
              <a:ext cx="1259831" cy="1127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1119116" y="6105062"/>
            <a:ext cx="2634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/>
              <a:t>Corte al </a:t>
            </a:r>
            <a:r>
              <a:rPr lang="es-EC" i="1" dirty="0" smtClean="0"/>
              <a:t>30/06/2022</a:t>
            </a:r>
            <a:endParaRPr lang="es-EC" i="1" dirty="0"/>
          </a:p>
        </p:txBody>
      </p:sp>
      <p:sp>
        <p:nvSpPr>
          <p:cNvPr id="14" name="Igual que 13"/>
          <p:cNvSpPr/>
          <p:nvPr/>
        </p:nvSpPr>
        <p:spPr>
          <a:xfrm>
            <a:off x="8158429" y="4144969"/>
            <a:ext cx="1111816" cy="4848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1" name="Entrada manual 265"/>
          <p:cNvSpPr/>
          <p:nvPr/>
        </p:nvSpPr>
        <p:spPr>
          <a:xfrm rot="16200000" flipV="1">
            <a:off x="6392923" y="555221"/>
            <a:ext cx="994251" cy="4593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Entrada manual 265"/>
          <p:cNvSpPr/>
          <p:nvPr/>
        </p:nvSpPr>
        <p:spPr>
          <a:xfrm rot="16200000" flipV="1">
            <a:off x="1965338" y="413320"/>
            <a:ext cx="994251" cy="492492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934181" y="2517769"/>
            <a:ext cx="281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TOTAL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172370" y="2419181"/>
            <a:ext cx="3340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</a:p>
          <a:p>
            <a:pPr algn="ctr"/>
            <a:r>
              <a:rPr lang="es-MX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ALMACENAMIENTO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ntrada manual 268"/>
          <p:cNvSpPr/>
          <p:nvPr/>
        </p:nvSpPr>
        <p:spPr>
          <a:xfrm rot="5400000" flipV="1">
            <a:off x="10008163" y="1174553"/>
            <a:ext cx="995588" cy="337208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85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857"/>
                </a:lnTo>
                <a:close/>
              </a:path>
            </a:pathLst>
          </a:custGeom>
          <a:gradFill>
            <a:gsLst>
              <a:gs pos="77000">
                <a:srgbClr val="5CCB90"/>
              </a:gs>
              <a:gs pos="0">
                <a:srgbClr val="DAF3E7"/>
              </a:gs>
              <a:gs pos="100000">
                <a:srgbClr val="C6ECDA"/>
              </a:gs>
              <a:gs pos="41000">
                <a:srgbClr val="A7E2C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8931964" y="2457372"/>
            <a:ext cx="3340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</a:p>
          <a:p>
            <a:pPr algn="ctr"/>
            <a:r>
              <a:rPr lang="es-MX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22" name="Grupo 21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4" name="Imagen 2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7" name="Rectángulo 3"/>
          <p:cNvSpPr/>
          <p:nvPr/>
        </p:nvSpPr>
        <p:spPr>
          <a:xfrm>
            <a:off x="0" y="-12114"/>
            <a:ext cx="5586478" cy="6870114"/>
          </a:xfrm>
          <a:custGeom>
            <a:avLst/>
            <a:gdLst>
              <a:gd name="connsiteX0" fmla="*/ 0 w 10161588"/>
              <a:gd name="connsiteY0" fmla="*/ 0 h 3764279"/>
              <a:gd name="connsiteX1" fmla="*/ 10161588 w 10161588"/>
              <a:gd name="connsiteY1" fmla="*/ 0 h 3764279"/>
              <a:gd name="connsiteX2" fmla="*/ 10161588 w 10161588"/>
              <a:gd name="connsiteY2" fmla="*/ 3764279 h 3764279"/>
              <a:gd name="connsiteX3" fmla="*/ 0 w 10161588"/>
              <a:gd name="connsiteY3" fmla="*/ 3764279 h 3764279"/>
              <a:gd name="connsiteX4" fmla="*/ 0 w 10161588"/>
              <a:gd name="connsiteY4" fmla="*/ 0 h 37642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764279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999437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588" h="4221479">
                <a:moveTo>
                  <a:pt x="0" y="0"/>
                </a:moveTo>
                <a:lnTo>
                  <a:pt x="10161588" y="0"/>
                </a:lnTo>
                <a:lnTo>
                  <a:pt x="10161588" y="3999437"/>
                </a:lnTo>
                <a:lnTo>
                  <a:pt x="0" y="42214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85526" y="1518849"/>
            <a:ext cx="39406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y adecuación de piscinas de lixiviados:</a:t>
            </a:r>
          </a:p>
          <a:p>
            <a:pPr lvl="3" algn="just"/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- P21: volumen 9.051 m3</a:t>
            </a:r>
          </a:p>
          <a:p>
            <a:pPr lvl="3" algn="just"/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P08: volumen 14.392 m3</a:t>
            </a:r>
          </a:p>
          <a:p>
            <a:pPr lvl="3" algn="just"/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P3A: volumen 3.314 m3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en el proceso de tratamiento de lixiviados.</a:t>
            </a: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sistema de aireación.</a:t>
            </a: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311708" y="2765820"/>
            <a:ext cx="5397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adecuada de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técnicas, equipos y productos químicos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utilizados en las diferentes fases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tratamiento de lixiviado en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 a las condiciones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cumplir con la normativa ambiental ( tabla 9). </a:t>
            </a: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311708" y="1579947"/>
            <a:ext cx="5397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</a:t>
            </a: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la capacidad de almacenamiento de lixiviado y márgenes de seguridad.</a:t>
            </a: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345046" y="4268816"/>
            <a:ext cx="5397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 del </a:t>
            </a:r>
            <a:r>
              <a:rPr lang="es-EC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de lixiviado </a:t>
            </a: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tabla </a:t>
            </a:r>
            <a:r>
              <a:rPr lang="es-EC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3"/>
          <a:stretch/>
        </p:blipFill>
        <p:spPr>
          <a:xfrm>
            <a:off x="395830" y="1400458"/>
            <a:ext cx="789696" cy="6385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r="7774" b="18682"/>
          <a:stretch/>
        </p:blipFill>
        <p:spPr>
          <a:xfrm>
            <a:off x="361686" y="2837830"/>
            <a:ext cx="823840" cy="8100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9272" b="26831"/>
          <a:stretch/>
        </p:blipFill>
        <p:spPr>
          <a:xfrm>
            <a:off x="418163" y="4082426"/>
            <a:ext cx="833419" cy="75441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7006" y="5726697"/>
            <a:ext cx="5192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Se </a:t>
            </a:r>
            <a:r>
              <a:rPr lang="es-EC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presentó ante MAATE-GRECI las acciones ejecutadas para su </a:t>
            </a:r>
            <a:r>
              <a:rPr lang="es-EC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aprobación tanto de nuevas piscinas </a:t>
            </a:r>
            <a:r>
              <a:rPr lang="es-EC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áreas aprovechables.</a:t>
            </a:r>
            <a:endParaRPr lang="es-MX" i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ntrada manual 265"/>
          <p:cNvSpPr/>
          <p:nvPr/>
        </p:nvSpPr>
        <p:spPr>
          <a:xfrm rot="16200000" flipV="1">
            <a:off x="2711341" y="-2441890"/>
            <a:ext cx="659456" cy="608214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7" name="Entrada manual 268"/>
          <p:cNvSpPr/>
          <p:nvPr/>
        </p:nvSpPr>
        <p:spPr>
          <a:xfrm rot="16200000" flipV="1">
            <a:off x="8559728" y="-2735138"/>
            <a:ext cx="659023" cy="66055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85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857"/>
                </a:lnTo>
                <a:close/>
              </a:path>
            </a:pathLst>
          </a:custGeom>
          <a:gradFill>
            <a:gsLst>
              <a:gs pos="77000">
                <a:srgbClr val="5CCB90"/>
              </a:gs>
              <a:gs pos="0">
                <a:srgbClr val="DAF3E7"/>
              </a:gs>
              <a:gs pos="100000">
                <a:srgbClr val="C6ECDA"/>
              </a:gs>
              <a:gs pos="41000">
                <a:srgbClr val="A7E2C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Google Shape;108;gfa343c31fa_1_21"/>
          <p:cNvSpPr txBox="1">
            <a:spLocks/>
          </p:cNvSpPr>
          <p:nvPr/>
        </p:nvSpPr>
        <p:spPr>
          <a:xfrm>
            <a:off x="7729538" y="307695"/>
            <a:ext cx="482329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BENEFICIOS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08;gfa343c31fa_1_21"/>
          <p:cNvSpPr txBox="1">
            <a:spLocks/>
          </p:cNvSpPr>
          <p:nvPr/>
        </p:nvSpPr>
        <p:spPr>
          <a:xfrm>
            <a:off x="560955" y="347655"/>
            <a:ext cx="482329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ACCIONES REALIZADAS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9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1" name="Google Shape;108;gfa343c31fa_1_21"/>
          <p:cNvSpPr txBox="1">
            <a:spLocks/>
          </p:cNvSpPr>
          <p:nvPr/>
        </p:nvSpPr>
        <p:spPr>
          <a:xfrm>
            <a:off x="194570" y="-352450"/>
            <a:ext cx="525667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TRATAMIENTO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C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LIXIVIADO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4665900" y="386890"/>
            <a:ext cx="14699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OCT –DIC 2021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1448853" y="556605"/>
            <a:ext cx="278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GREEN GLOBE</a:t>
            </a:r>
          </a:p>
          <a:p>
            <a:pPr algn="ctr"/>
            <a:r>
              <a:rPr lang="es-EC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VOLUMEN A TRATAR: 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182.500 </a:t>
            </a: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</a:t>
            </a:r>
            <a:endParaRPr lang="es-EC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PARÁMETROS TABLA 9</a:t>
            </a:r>
            <a:endParaRPr lang="es-MX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4433234" y="796891"/>
            <a:ext cx="1807141" cy="1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4358279" y="943724"/>
            <a:ext cx="1774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y estabilización planta externa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6240375" y="796891"/>
            <a:ext cx="1507271" cy="165760"/>
          </a:xfrm>
          <a:prstGeom prst="rect">
            <a:avLst/>
          </a:pr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s-EC" sz="27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713701" y="337655"/>
            <a:ext cx="9329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ENE 2022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6069994" y="1018919"/>
            <a:ext cx="1878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Pruebas, cumplimiento tabla 9 y reportado al MAATE el 04 feb 2022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7747646" y="796891"/>
            <a:ext cx="1507271" cy="16576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s-EC" sz="27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8153562" y="310384"/>
            <a:ext cx="9217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FEB 2022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7646650" y="1045638"/>
            <a:ext cx="1878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Activación plan de contingencia</a:t>
            </a:r>
          </a:p>
        </p:txBody>
      </p:sp>
      <p:sp>
        <p:nvSpPr>
          <p:cNvPr id="81" name="Flecha derecha 80"/>
          <p:cNvSpPr/>
          <p:nvPr/>
        </p:nvSpPr>
        <p:spPr>
          <a:xfrm>
            <a:off x="4094781" y="2650519"/>
            <a:ext cx="324091" cy="52310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lecha derecha 81"/>
          <p:cNvSpPr/>
          <p:nvPr/>
        </p:nvSpPr>
        <p:spPr>
          <a:xfrm>
            <a:off x="6962157" y="2645403"/>
            <a:ext cx="324091" cy="52310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1785545" y="3890842"/>
            <a:ext cx="1971733" cy="1608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ángulo 83"/>
          <p:cNvSpPr/>
          <p:nvPr/>
        </p:nvSpPr>
        <p:spPr>
          <a:xfrm>
            <a:off x="4448513" y="3900632"/>
            <a:ext cx="2528674" cy="155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ángulo 85"/>
          <p:cNvSpPr/>
          <p:nvPr/>
        </p:nvSpPr>
        <p:spPr>
          <a:xfrm>
            <a:off x="1626182" y="4223321"/>
            <a:ext cx="2404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Inició el 10 de marzo de 2022 por 30 días hasta el 09 de abril de 2022,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comprendió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traslado de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3.289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 de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lixiviado. </a:t>
            </a:r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4504306" y="4280833"/>
            <a:ext cx="2404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Inició el 10 de abril de 2022 por 60 días hasta el 09 de junio de 2022,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tratado 4.350 m3. </a:t>
            </a:r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7199948" y="3889139"/>
            <a:ext cx="2820432" cy="1513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Grupo 91"/>
          <p:cNvGrpSpPr/>
          <p:nvPr/>
        </p:nvGrpSpPr>
        <p:grpSpPr>
          <a:xfrm>
            <a:off x="1547599" y="1803459"/>
            <a:ext cx="2389529" cy="2044649"/>
            <a:chOff x="1122049" y="2570769"/>
            <a:chExt cx="2389529" cy="2044649"/>
          </a:xfrm>
        </p:grpSpPr>
        <p:pic>
          <p:nvPicPr>
            <p:cNvPr id="93" name="Imagen 9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94" name="Rectángulo 93"/>
            <p:cNvSpPr/>
            <p:nvPr/>
          </p:nvSpPr>
          <p:spPr>
            <a:xfrm>
              <a:off x="1685660" y="3238565"/>
              <a:ext cx="1259831" cy="1127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upo 95"/>
          <p:cNvGrpSpPr/>
          <p:nvPr/>
        </p:nvGrpSpPr>
        <p:grpSpPr>
          <a:xfrm>
            <a:off x="4470124" y="1803459"/>
            <a:ext cx="2389529" cy="2044649"/>
            <a:chOff x="1122049" y="2570769"/>
            <a:chExt cx="2389529" cy="2044649"/>
          </a:xfrm>
        </p:grpSpPr>
        <p:pic>
          <p:nvPicPr>
            <p:cNvPr id="97" name="Imagen 9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98" name="Rectángulo 97"/>
            <p:cNvSpPr/>
            <p:nvPr/>
          </p:nvSpPr>
          <p:spPr>
            <a:xfrm>
              <a:off x="1685660" y="3536804"/>
              <a:ext cx="1259831" cy="8297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7323138" y="1803459"/>
            <a:ext cx="2389529" cy="2044649"/>
            <a:chOff x="1122049" y="2570769"/>
            <a:chExt cx="2389529" cy="2044649"/>
          </a:xfrm>
        </p:grpSpPr>
        <p:pic>
          <p:nvPicPr>
            <p:cNvPr id="101" name="Imagen 10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102" name="Rectángulo 101"/>
            <p:cNvSpPr/>
            <p:nvPr/>
          </p:nvSpPr>
          <p:spPr>
            <a:xfrm>
              <a:off x="1685660" y="3858026"/>
              <a:ext cx="1259831" cy="508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7286248" y="4220528"/>
            <a:ext cx="3030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continua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tratamiento hasta cumplir el volumen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contratado. </a:t>
            </a:r>
          </a:p>
          <a:p>
            <a:pPr algn="just"/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tratado 15.175 m3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promedio actual diario de 250m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16" y="2754329"/>
            <a:ext cx="889787" cy="669958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56" y="2812396"/>
            <a:ext cx="889787" cy="6699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10177" b="3067"/>
          <a:stretch/>
        </p:blipFill>
        <p:spPr>
          <a:xfrm>
            <a:off x="8248955" y="2775612"/>
            <a:ext cx="549326" cy="680727"/>
          </a:xfrm>
          <a:prstGeom prst="rect">
            <a:avLst/>
          </a:prstGeom>
        </p:spPr>
      </p:pic>
      <p:sp>
        <p:nvSpPr>
          <p:cNvPr id="43" name="Google Shape;108;gfa343c31fa_1_21"/>
          <p:cNvSpPr txBox="1">
            <a:spLocks/>
          </p:cNvSpPr>
          <p:nvPr/>
        </p:nvSpPr>
        <p:spPr>
          <a:xfrm>
            <a:off x="0" y="5597760"/>
            <a:ext cx="11752942" cy="57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Tratamiento </a:t>
            </a:r>
            <a:r>
              <a:rPr lang="es-EC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por administración directa de la </a:t>
            </a:r>
            <a:r>
              <a:rPr lang="es-EC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EMGIRS cumplimiento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s-EC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ACUERDO MINISTERIAL </a:t>
            </a:r>
            <a:r>
              <a:rPr lang="es-EC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Nro</a:t>
            </a:r>
            <a:r>
              <a:rPr lang="es-EC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097-a </a:t>
            </a: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ctr"/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Tabla 3</a:t>
            </a:r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: </a:t>
            </a:r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180 </a:t>
            </a:r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m3 por </a:t>
            </a:r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día </a:t>
            </a:r>
            <a:endParaRPr lang="es-EC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endParaRPr lang="es-EC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3050" y="4300874"/>
            <a:ext cx="160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CONTINGENCIA </a:t>
            </a:r>
          </a:p>
        </p:txBody>
      </p:sp>
    </p:spTree>
    <p:extLst>
      <p:ext uri="{BB962C8B-B14F-4D97-AF65-F5344CB8AC3E}">
        <p14:creationId xmlns:p14="http://schemas.microsoft.com/office/powerpoint/2010/main" val="6906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6733308" y="2401747"/>
              <a:ext cx="3519055" cy="1343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141" y="2794586"/>
              <a:ext cx="2686663" cy="9510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0" name="Freeform 38"/>
          <p:cNvSpPr/>
          <p:nvPr/>
        </p:nvSpPr>
        <p:spPr>
          <a:xfrm>
            <a:off x="0" y="0"/>
            <a:ext cx="12192007" cy="4605071"/>
          </a:xfrm>
          <a:custGeom>
            <a:avLst/>
            <a:gdLst>
              <a:gd name="connsiteX0" fmla="*/ 0 w 12192000"/>
              <a:gd name="connsiteY0" fmla="*/ 0 h 4605068"/>
              <a:gd name="connsiteX1" fmla="*/ 12192000 w 12192000"/>
              <a:gd name="connsiteY1" fmla="*/ 0 h 4605068"/>
              <a:gd name="connsiteX2" fmla="*/ 12192000 w 12192000"/>
              <a:gd name="connsiteY2" fmla="*/ 3221425 h 4605068"/>
              <a:gd name="connsiteX3" fmla="*/ 10051580 w 12192000"/>
              <a:gd name="connsiteY3" fmla="*/ 2023793 h 4605068"/>
              <a:gd name="connsiteX4" fmla="*/ 5047780 w 12192000"/>
              <a:gd name="connsiteY4" fmla="*/ 4605068 h 4605068"/>
              <a:gd name="connsiteX5" fmla="*/ 0 w 12192000"/>
              <a:gd name="connsiteY5" fmla="*/ 1700001 h 4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605068">
                <a:moveTo>
                  <a:pt x="0" y="0"/>
                </a:moveTo>
                <a:lnTo>
                  <a:pt x="12192000" y="0"/>
                </a:lnTo>
                <a:lnTo>
                  <a:pt x="12192000" y="3221425"/>
                </a:lnTo>
                <a:lnTo>
                  <a:pt x="10051580" y="2023793"/>
                </a:lnTo>
                <a:lnTo>
                  <a:pt x="5047780" y="4605068"/>
                </a:lnTo>
                <a:lnTo>
                  <a:pt x="0" y="1700001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2"/>
          <p:cNvSpPr/>
          <p:nvPr/>
        </p:nvSpPr>
        <p:spPr>
          <a:xfrm>
            <a:off x="-7" y="0"/>
            <a:ext cx="7482117" cy="5149169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8000033" y="3349835"/>
            <a:ext cx="445866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PMGIRS</a:t>
            </a:r>
            <a:endParaRPr lang="es-EC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8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7756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7729538" y="6143546"/>
              <a:ext cx="1338595" cy="61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1749050" y="1233451"/>
            <a:ext cx="1566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Distrito Metropolitano de Quito - DMQ</a:t>
            </a:r>
            <a:endParaRPr lang="es-EC" b="1" dirty="0"/>
          </a:p>
        </p:txBody>
      </p:sp>
      <p:sp>
        <p:nvSpPr>
          <p:cNvPr id="8" name="Distinto de 7"/>
          <p:cNvSpPr/>
          <p:nvPr/>
        </p:nvSpPr>
        <p:spPr>
          <a:xfrm>
            <a:off x="3618041" y="1370491"/>
            <a:ext cx="914400" cy="307777"/>
          </a:xfrm>
          <a:prstGeom prst="mathNotEqual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34871" y="1129563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 con un PLAN DE GESTIÓN INTEGRAL MUNICIPAL DE RESIDUOS Y DESECHOS SÓLIDOS NO PELIGROSOS Y DESECHOS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SANITARIOS, 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aprobado y validado ni por el Concejo Metropolitano, ni por la Autoridad Ambiental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Nacional.</a:t>
            </a:r>
            <a:endParaRPr lang="es-EC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336300" y="2743418"/>
            <a:ext cx="400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SEMESTRE 2022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2288ADC4-4379-4ED1-915A-5747C7B07EB9}"/>
              </a:ext>
            </a:extLst>
          </p:cNvPr>
          <p:cNvSpPr>
            <a:spLocks noChangeAspect="1"/>
          </p:cNvSpPr>
          <p:nvPr/>
        </p:nvSpPr>
        <p:spPr>
          <a:xfrm>
            <a:off x="753565" y="2959517"/>
            <a:ext cx="731520" cy="73152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643994" y="3293474"/>
            <a:ext cx="3481251" cy="162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785514" y="3544587"/>
            <a:ext cx="3194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EC" dirty="0">
                <a:solidFill>
                  <a:prstClr val="black"/>
                </a:solidFill>
                <a:latin typeface="+mj-lt"/>
              </a:rPr>
              <a:t>Trabajo articulado para el Diagnóstico y formulación del Plan </a:t>
            </a:r>
            <a:r>
              <a:rPr lang="es-EC" dirty="0" smtClean="0">
                <a:solidFill>
                  <a:prstClr val="black"/>
                </a:solidFill>
                <a:latin typeface="+mj-lt"/>
              </a:rPr>
              <a:t>2022-2032</a:t>
            </a:r>
            <a:r>
              <a:rPr lang="es-EC" dirty="0">
                <a:solidFill>
                  <a:prstClr val="black"/>
                </a:solidFill>
                <a:latin typeface="+mj-lt"/>
              </a:rPr>
              <a:t> </a:t>
            </a:r>
            <a:r>
              <a:rPr lang="es-EC" dirty="0" smtClean="0">
                <a:solidFill>
                  <a:prstClr val="black"/>
                </a:solidFill>
                <a:latin typeface="+mj-lt"/>
              </a:rPr>
              <a:t>enfocado en 3 ejes estratégicos.</a:t>
            </a:r>
          </a:p>
          <a:p>
            <a:pPr lvl="0" algn="just">
              <a:defRPr/>
            </a:pPr>
            <a:endParaRPr lang="es-EC" dirty="0">
              <a:solidFill>
                <a:prstClr val="black"/>
              </a:solidFill>
              <a:latin typeface="+mj-lt"/>
            </a:endParaRPr>
          </a:p>
          <a:p>
            <a:pPr lvl="2" algn="just">
              <a:defRPr/>
            </a:pPr>
            <a:r>
              <a:rPr lang="es-EC" b="1" dirty="0">
                <a:solidFill>
                  <a:prstClr val="black"/>
                </a:solidFill>
                <a:latin typeface="+mj-lt"/>
              </a:rPr>
              <a:t>Líder</a:t>
            </a:r>
            <a:r>
              <a:rPr lang="es-EC" dirty="0">
                <a:solidFill>
                  <a:prstClr val="black"/>
                </a:solidFill>
                <a:latin typeface="+mj-lt"/>
              </a:rPr>
              <a:t>: </a:t>
            </a:r>
            <a:r>
              <a:rPr lang="es-EC" b="1" dirty="0" smtClean="0">
                <a:solidFill>
                  <a:prstClr val="black"/>
                </a:solidFill>
                <a:latin typeface="+mj-lt"/>
              </a:rPr>
              <a:t>Secretaría del Ambiente</a:t>
            </a:r>
            <a:r>
              <a:rPr lang="es-EC" b="1" dirty="0">
                <a:solidFill>
                  <a:prstClr val="black"/>
                </a:solidFill>
                <a:latin typeface="+mj-lt"/>
              </a:rPr>
              <a:t>.</a:t>
            </a:r>
          </a:p>
          <a:p>
            <a:pPr lvl="0" algn="just">
              <a:defRPr/>
            </a:pPr>
            <a:r>
              <a:rPr lang="es-EC" b="1" dirty="0">
                <a:solidFill>
                  <a:prstClr val="black"/>
                </a:solidFill>
                <a:latin typeface="+mj-lt"/>
              </a:rPr>
              <a:t>Actores:</a:t>
            </a:r>
            <a:r>
              <a:rPr lang="es-EC" dirty="0">
                <a:solidFill>
                  <a:prstClr val="black"/>
                </a:solidFill>
                <a:latin typeface="+mj-lt"/>
              </a:rPr>
              <a:t> Alcaldía, EMASEO y EMGIRS</a:t>
            </a:r>
          </a:p>
        </p:txBody>
      </p:sp>
      <p:pic>
        <p:nvPicPr>
          <p:cNvPr id="14" name="Marcador de contenido 2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6971" b="12201"/>
          <a:stretch/>
        </p:blipFill>
        <p:spPr>
          <a:xfrm>
            <a:off x="827957" y="3056526"/>
            <a:ext cx="582735" cy="585446"/>
          </a:xfrm>
        </p:spPr>
      </p:pic>
      <p:sp>
        <p:nvSpPr>
          <p:cNvPr id="15" name="Abrir llave 14"/>
          <p:cNvSpPr/>
          <p:nvPr/>
        </p:nvSpPr>
        <p:spPr>
          <a:xfrm rot="10800000">
            <a:off x="5342960" y="2679712"/>
            <a:ext cx="435428" cy="29187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Entrada manual 265"/>
          <p:cNvSpPr/>
          <p:nvPr/>
        </p:nvSpPr>
        <p:spPr>
          <a:xfrm rot="16200000" flipV="1">
            <a:off x="8200722" y="416931"/>
            <a:ext cx="994251" cy="511463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7" name="Entrada manual 265"/>
          <p:cNvSpPr/>
          <p:nvPr/>
        </p:nvSpPr>
        <p:spPr>
          <a:xfrm rot="16200000" flipV="1">
            <a:off x="7979710" y="1802790"/>
            <a:ext cx="994251" cy="467261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Entrada manual 265"/>
          <p:cNvSpPr/>
          <p:nvPr/>
        </p:nvSpPr>
        <p:spPr>
          <a:xfrm rot="16200000" flipV="1">
            <a:off x="7769253" y="3178094"/>
            <a:ext cx="994251" cy="42517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329488" y="2532068"/>
            <a:ext cx="2147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EJE ESTRATÉGICO 1:</a:t>
            </a:r>
            <a:endParaRPr lang="es-EC" b="1" dirty="0"/>
          </a:p>
        </p:txBody>
      </p:sp>
      <p:sp>
        <p:nvSpPr>
          <p:cNvPr id="20" name="Rectángulo 19"/>
          <p:cNvSpPr/>
          <p:nvPr/>
        </p:nvSpPr>
        <p:spPr>
          <a:xfrm>
            <a:off x="6277340" y="2817644"/>
            <a:ext cx="4608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200" dirty="0"/>
              <a:t>El </a:t>
            </a:r>
            <a:r>
              <a:rPr lang="es-ES" sz="1200" dirty="0" smtClean="0"/>
              <a:t>DMQ es </a:t>
            </a:r>
            <a:r>
              <a:rPr lang="es-ES" sz="1200" dirty="0"/>
              <a:t>un territorio que previene la generación e impulsa el aprovechamiento de residuos,  con enfoque de  reciclaje inclusivo y economía circular.</a:t>
            </a:r>
            <a:endParaRPr lang="es-MX" sz="1200" dirty="0"/>
          </a:p>
        </p:txBody>
      </p:sp>
      <p:sp>
        <p:nvSpPr>
          <p:cNvPr id="21" name="Rectángulo 20"/>
          <p:cNvSpPr/>
          <p:nvPr/>
        </p:nvSpPr>
        <p:spPr>
          <a:xfrm>
            <a:off x="6287993" y="3662709"/>
            <a:ext cx="2147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EJE ESTRATÉGICO 2:</a:t>
            </a:r>
            <a:endParaRPr lang="es-EC" b="1" dirty="0"/>
          </a:p>
        </p:txBody>
      </p:sp>
      <p:sp>
        <p:nvSpPr>
          <p:cNvPr id="22" name="Rectángulo 21"/>
          <p:cNvSpPr/>
          <p:nvPr/>
        </p:nvSpPr>
        <p:spPr>
          <a:xfrm>
            <a:off x="6235845" y="3948285"/>
            <a:ext cx="4475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/>
              <a:t>El </a:t>
            </a:r>
            <a:r>
              <a:rPr lang="es-ES" sz="1200" dirty="0" smtClean="0"/>
              <a:t>DMQ </a:t>
            </a:r>
            <a:r>
              <a:rPr lang="es-ES" sz="1200" dirty="0"/>
              <a:t>realiza la gestión de residuos de manera sustentable y sostenible, con calidad y respetando el ambiente y las dinámicas sociales del territorio.</a:t>
            </a:r>
            <a:endParaRPr lang="es-MX" sz="1200" dirty="0"/>
          </a:p>
        </p:txBody>
      </p:sp>
      <p:sp>
        <p:nvSpPr>
          <p:cNvPr id="23" name="Rectángulo 22"/>
          <p:cNvSpPr/>
          <p:nvPr/>
        </p:nvSpPr>
        <p:spPr>
          <a:xfrm>
            <a:off x="6265294" y="4799252"/>
            <a:ext cx="2147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EJE ESTRATÉGICO 3:</a:t>
            </a:r>
            <a:endParaRPr lang="es-EC" b="1" dirty="0"/>
          </a:p>
        </p:txBody>
      </p:sp>
      <p:sp>
        <p:nvSpPr>
          <p:cNvPr id="24" name="Rectángulo 23"/>
          <p:cNvSpPr/>
          <p:nvPr/>
        </p:nvSpPr>
        <p:spPr>
          <a:xfrm>
            <a:off x="6213146" y="5084828"/>
            <a:ext cx="3970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/>
              <a:t>El </a:t>
            </a:r>
            <a:r>
              <a:rPr lang="es-ES" sz="1200" dirty="0" smtClean="0"/>
              <a:t>DMQ </a:t>
            </a:r>
            <a:r>
              <a:rPr lang="es-ES" sz="1200" dirty="0"/>
              <a:t>fortalece la capacidad municipal para una gestión eficaz y eficiente de residuos sólidos.</a:t>
            </a:r>
            <a:endParaRPr lang="es-MX" sz="1200" dirty="0"/>
          </a:p>
        </p:txBody>
      </p:sp>
      <p:sp>
        <p:nvSpPr>
          <p:cNvPr id="25" name="Google Shape;108;gfa343c31fa_1_21"/>
          <p:cNvSpPr txBox="1">
            <a:spLocks/>
          </p:cNvSpPr>
          <p:nvPr/>
        </p:nvSpPr>
        <p:spPr>
          <a:xfrm>
            <a:off x="235160" y="67875"/>
            <a:ext cx="10215600" cy="9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PMGIRS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83" y="5679868"/>
            <a:ext cx="802754" cy="28012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8202" y="5695277"/>
            <a:ext cx="1141816" cy="32623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3170" y="4928864"/>
            <a:ext cx="1205773" cy="56634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7210" y="5486250"/>
            <a:ext cx="1025852" cy="63803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68" y="153841"/>
            <a:ext cx="1578979" cy="5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7756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7729538" y="6143546"/>
              <a:ext cx="1338595" cy="61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" name="Entrada manual 7"/>
          <p:cNvSpPr/>
          <p:nvPr/>
        </p:nvSpPr>
        <p:spPr>
          <a:xfrm rot="16200000" flipV="1">
            <a:off x="2016507" y="-304526"/>
            <a:ext cx="2766626" cy="5114633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Entrada manual 265"/>
          <p:cNvSpPr/>
          <p:nvPr/>
        </p:nvSpPr>
        <p:spPr>
          <a:xfrm rot="16200000" flipV="1">
            <a:off x="2902693" y="-1242781"/>
            <a:ext cx="994251" cy="511463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Entrada manual 9"/>
          <p:cNvSpPr/>
          <p:nvPr/>
        </p:nvSpPr>
        <p:spPr>
          <a:xfrm rot="5400000" flipV="1">
            <a:off x="6439862" y="-336384"/>
            <a:ext cx="2766626" cy="5178349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Entrada manual 268"/>
          <p:cNvSpPr/>
          <p:nvPr/>
        </p:nvSpPr>
        <p:spPr>
          <a:xfrm rot="5400000" flipV="1">
            <a:off x="7636740" y="-939098"/>
            <a:ext cx="995588" cy="45556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85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857"/>
                </a:lnTo>
                <a:close/>
              </a:path>
            </a:pathLst>
          </a:custGeom>
          <a:gradFill>
            <a:gsLst>
              <a:gs pos="77000">
                <a:srgbClr val="5CCB90"/>
              </a:gs>
              <a:gs pos="0">
                <a:srgbClr val="DAF3E7"/>
              </a:gs>
              <a:gs pos="100000">
                <a:srgbClr val="C6ECDA"/>
              </a:gs>
              <a:gs pos="41000">
                <a:srgbClr val="A7E2C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0" name="Entrada manual 19"/>
          <p:cNvSpPr/>
          <p:nvPr/>
        </p:nvSpPr>
        <p:spPr>
          <a:xfrm rot="16200000" flipV="1">
            <a:off x="4140017" y="2837537"/>
            <a:ext cx="2873715" cy="4936020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287431" y="1155667"/>
            <a:ext cx="2974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ANÁLISIS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ALTERNATIVAS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379196" y="1140490"/>
            <a:ext cx="2826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ACOMPAÑAMIENTO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MAATE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115613" y="4222163"/>
            <a:ext cx="257794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FASE PREPARATORIA</a:t>
            </a:r>
          </a:p>
        </p:txBody>
      </p:sp>
      <p:sp>
        <p:nvSpPr>
          <p:cNvPr id="39" name="7 CuadroTexto">
            <a:extLst>
              <a:ext uri="{FF2B5EF4-FFF2-40B4-BE49-F238E27FC236}">
                <a16:creationId xmlns:a16="http://schemas.microsoft.com/office/drawing/2014/main" id="{1069C6CF-2160-4D7B-8C4B-66824BD1F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09" y="123704"/>
            <a:ext cx="8532291" cy="48987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MX" dirty="0" smtClean="0">
                <a:solidFill>
                  <a:srgbClr val="44546A"/>
                </a:solidFill>
                <a:latin typeface="Tw Cen MT" panose="020B0602020104020603" pitchFamily="34" charset="0"/>
                <a:cs typeface="Helvetica" panose="020B0604020202020204" pitchFamily="34" charset="0"/>
              </a:rPr>
              <a:t>COMPLEJO AMBIENTAL ( ZONA DE DISPOSICIÓN)</a:t>
            </a:r>
            <a:endParaRPr kumimoji="0" lang="es-ES" altLang="es-MX" sz="28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w Cen MT" panose="020B0602020104020603" pitchFamily="34" charset="0"/>
              <a:cs typeface="Helvetica" panose="020B0604020202020204" pitchFamily="34" charset="0"/>
              <a:sym typeface="Arial"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1153916" y="992819"/>
            <a:ext cx="633474" cy="633472"/>
            <a:chOff x="355863" y="3490738"/>
            <a:chExt cx="633474" cy="633472"/>
          </a:xfrm>
        </p:grpSpPr>
        <p:sp>
          <p:nvSpPr>
            <p:cNvPr id="40" name="Oval 20">
              <a:extLst>
                <a:ext uri="{FF2B5EF4-FFF2-40B4-BE49-F238E27FC236}">
                  <a16:creationId xmlns:a16="http://schemas.microsoft.com/office/drawing/2014/main" id="{C48BCA78-576E-458D-8573-C2DD7C75E5E6}"/>
                </a:ext>
              </a:extLst>
            </p:cNvPr>
            <p:cNvSpPr/>
            <p:nvPr/>
          </p:nvSpPr>
          <p:spPr>
            <a:xfrm rot="17332354" flipH="1">
              <a:off x="355864" y="3490737"/>
              <a:ext cx="633472" cy="63347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6413" y="3531666"/>
              <a:ext cx="444434" cy="414520"/>
            </a:xfrm>
            <a:prstGeom prst="rect">
              <a:avLst/>
            </a:prstGeom>
          </p:spPr>
        </p:pic>
      </p:grpSp>
      <p:grpSp>
        <p:nvGrpSpPr>
          <p:cNvPr id="45" name="Grupo 44"/>
          <p:cNvGrpSpPr/>
          <p:nvPr/>
        </p:nvGrpSpPr>
        <p:grpSpPr>
          <a:xfrm>
            <a:off x="6685544" y="1003253"/>
            <a:ext cx="633474" cy="633472"/>
            <a:chOff x="2711259" y="3490738"/>
            <a:chExt cx="633474" cy="633472"/>
          </a:xfrm>
        </p:grpSpPr>
        <p:sp>
          <p:nvSpPr>
            <p:cNvPr id="43" name="Oval 20">
              <a:extLst>
                <a:ext uri="{FF2B5EF4-FFF2-40B4-BE49-F238E27FC236}">
                  <a16:creationId xmlns:a16="http://schemas.microsoft.com/office/drawing/2014/main" id="{C48BCA78-576E-458D-8573-C2DD7C75E5E6}"/>
                </a:ext>
              </a:extLst>
            </p:cNvPr>
            <p:cNvSpPr/>
            <p:nvPr/>
          </p:nvSpPr>
          <p:spPr>
            <a:xfrm rot="17332354" flipH="1">
              <a:off x="2711260" y="3490737"/>
              <a:ext cx="633472" cy="63347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34123" y="3637898"/>
              <a:ext cx="371888" cy="341406"/>
            </a:xfrm>
            <a:prstGeom prst="rect">
              <a:avLst/>
            </a:prstGeom>
          </p:spPr>
        </p:pic>
      </p:grpSp>
      <p:grpSp>
        <p:nvGrpSpPr>
          <p:cNvPr id="48" name="Grupo 47"/>
          <p:cNvGrpSpPr/>
          <p:nvPr/>
        </p:nvGrpSpPr>
        <p:grpSpPr>
          <a:xfrm>
            <a:off x="4192919" y="4209291"/>
            <a:ext cx="633474" cy="633472"/>
            <a:chOff x="7263831" y="3490738"/>
            <a:chExt cx="633474" cy="633472"/>
          </a:xfrm>
        </p:grpSpPr>
        <p:sp>
          <p:nvSpPr>
            <p:cNvPr id="46" name="Oval 20">
              <a:extLst>
                <a:ext uri="{FF2B5EF4-FFF2-40B4-BE49-F238E27FC236}">
                  <a16:creationId xmlns:a16="http://schemas.microsoft.com/office/drawing/2014/main" id="{C48BCA78-576E-458D-8573-C2DD7C75E5E6}"/>
                </a:ext>
              </a:extLst>
            </p:cNvPr>
            <p:cNvSpPr/>
            <p:nvPr/>
          </p:nvSpPr>
          <p:spPr>
            <a:xfrm rot="17332354" flipH="1">
              <a:off x="7263832" y="3490737"/>
              <a:ext cx="633472" cy="63347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06817" y="3643911"/>
              <a:ext cx="347502" cy="286537"/>
            </a:xfrm>
            <a:prstGeom prst="rect">
              <a:avLst/>
            </a:prstGeom>
          </p:spPr>
        </p:pic>
      </p:grpSp>
      <p:pic>
        <p:nvPicPr>
          <p:cNvPr id="52" name="Imagen 51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68" y="153841"/>
            <a:ext cx="1578979" cy="550998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1046292" y="1956238"/>
            <a:ext cx="39344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 realizó un análisis de tres alternativas de predios para la determinación del sitio para un complejo ambiental de acuerdo con la norma de calidad ambiental para el manejo y disposición final de desechos sólidos no peligrosos. 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6184665" y="2267860"/>
            <a:ext cx="3921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El MAATE realizó </a:t>
            </a:r>
            <a:r>
              <a:rPr kumimoji="0" lang="es-EC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la prelación </a:t>
            </a: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de las tres alternativas señalando la más apropiada. </a:t>
            </a:r>
          </a:p>
        </p:txBody>
      </p:sp>
      <p:sp>
        <p:nvSpPr>
          <p:cNvPr id="64" name="Entrada manual 265"/>
          <p:cNvSpPr/>
          <p:nvPr/>
        </p:nvSpPr>
        <p:spPr>
          <a:xfrm rot="16200000" flipV="1">
            <a:off x="5064546" y="1885494"/>
            <a:ext cx="994251" cy="496064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4320779" y="4190257"/>
            <a:ext cx="257794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FASE PREPARATORIA</a:t>
            </a:r>
          </a:p>
        </p:txBody>
      </p:sp>
      <p:grpSp>
        <p:nvGrpSpPr>
          <p:cNvPr id="66" name="Grupo 65"/>
          <p:cNvGrpSpPr/>
          <p:nvPr/>
        </p:nvGrpSpPr>
        <p:grpSpPr>
          <a:xfrm>
            <a:off x="3398085" y="4177385"/>
            <a:ext cx="633474" cy="633472"/>
            <a:chOff x="7263831" y="3490738"/>
            <a:chExt cx="633474" cy="633472"/>
          </a:xfrm>
        </p:grpSpPr>
        <p:sp>
          <p:nvSpPr>
            <p:cNvPr id="67" name="Oval 20">
              <a:extLst>
                <a:ext uri="{FF2B5EF4-FFF2-40B4-BE49-F238E27FC236}">
                  <a16:creationId xmlns:a16="http://schemas.microsoft.com/office/drawing/2014/main" id="{C48BCA78-576E-458D-8573-C2DD7C75E5E6}"/>
                </a:ext>
              </a:extLst>
            </p:cNvPr>
            <p:cNvSpPr/>
            <p:nvPr/>
          </p:nvSpPr>
          <p:spPr>
            <a:xfrm rot="17332354" flipH="1">
              <a:off x="7263832" y="3490737"/>
              <a:ext cx="633472" cy="63347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68" name="Imagen 67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06817" y="3643911"/>
              <a:ext cx="347502" cy="286537"/>
            </a:xfrm>
            <a:prstGeom prst="rect">
              <a:avLst/>
            </a:prstGeom>
          </p:spPr>
        </p:pic>
      </p:grpSp>
      <p:sp>
        <p:nvSpPr>
          <p:cNvPr id="69" name="Rectángulo 68"/>
          <p:cNvSpPr/>
          <p:nvPr/>
        </p:nvSpPr>
        <p:spPr>
          <a:xfrm>
            <a:off x="3585105" y="4931715"/>
            <a:ext cx="3458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Determinación de fases de ejecución (estudios de diagnostico, factibilidad, diseños definitivos y ejecución.)</a:t>
            </a:r>
          </a:p>
        </p:txBody>
      </p:sp>
      <p:sp>
        <p:nvSpPr>
          <p:cNvPr id="70" name="Rectángulo 69"/>
          <p:cNvSpPr/>
          <p:nvPr/>
        </p:nvSpPr>
        <p:spPr>
          <a:xfrm>
            <a:off x="3563269" y="5679542"/>
            <a:ext cx="3458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Solicitud de recursos presupuestarios para la declaratoria de Utilidad Pública  del terreno  una vez que se cuente con los estudios </a:t>
            </a:r>
            <a:r>
              <a:rPr lang="es-MX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factibilidad. </a:t>
            </a:r>
            <a:endParaRPr kumimoji="0" lang="es-EC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2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upo 147"/>
          <p:cNvGrpSpPr/>
          <p:nvPr/>
        </p:nvGrpSpPr>
        <p:grpSpPr>
          <a:xfrm>
            <a:off x="0" y="1726"/>
            <a:ext cx="12192000" cy="6856286"/>
            <a:chOff x="0" y="1714"/>
            <a:chExt cx="12192000" cy="6856286"/>
          </a:xfrm>
        </p:grpSpPr>
        <p:pic>
          <p:nvPicPr>
            <p:cNvPr id="149" name="Imagen 1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150" name="Grupo 149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151" name="Rectángulo 150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52" name="Imagen 15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5" name="TextBox 104">
            <a:extLst>
              <a:ext uri="{FF2B5EF4-FFF2-40B4-BE49-F238E27FC236}">
                <a16:creationId xmlns:a16="http://schemas.microsoft.com/office/drawing/2014/main" id="{459E0487-4723-4FB1-8170-6007A422598A}"/>
              </a:ext>
            </a:extLst>
          </p:cNvPr>
          <p:cNvSpPr txBox="1"/>
          <p:nvPr/>
        </p:nvSpPr>
        <p:spPr>
          <a:xfrm>
            <a:off x="1270724" y="1209826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1</a:t>
            </a:r>
          </a:p>
        </p:txBody>
      </p:sp>
      <p:grpSp>
        <p:nvGrpSpPr>
          <p:cNvPr id="177" name="Grupo 176"/>
          <p:cNvGrpSpPr/>
          <p:nvPr/>
        </p:nvGrpSpPr>
        <p:grpSpPr>
          <a:xfrm>
            <a:off x="2594903" y="418563"/>
            <a:ext cx="6930482" cy="4770109"/>
            <a:chOff x="3001709" y="530554"/>
            <a:chExt cx="6930482" cy="4770109"/>
          </a:xfrm>
        </p:grpSpPr>
        <p:sp>
          <p:nvSpPr>
            <p:cNvPr id="14" name="Freeform: Shape 102">
              <a:extLst>
                <a:ext uri="{FF2B5EF4-FFF2-40B4-BE49-F238E27FC236}">
                  <a16:creationId xmlns:a16="http://schemas.microsoft.com/office/drawing/2014/main" id="{5C4C69AF-9D61-408E-9E00-1FBA459A7F4C}"/>
                </a:ext>
              </a:extLst>
            </p:cNvPr>
            <p:cNvSpPr/>
            <p:nvPr/>
          </p:nvSpPr>
          <p:spPr>
            <a:xfrm>
              <a:off x="3001709" y="1162899"/>
              <a:ext cx="6930482" cy="4137764"/>
            </a:xfrm>
            <a:custGeom>
              <a:avLst/>
              <a:gdLst>
                <a:gd name="connsiteX0" fmla="*/ 4983628 w 6533086"/>
                <a:gd name="connsiteY0" fmla="*/ 0 h 3900504"/>
                <a:gd name="connsiteX1" fmla="*/ 5650893 w 6533086"/>
                <a:gd name="connsiteY1" fmla="*/ 0 h 3900504"/>
                <a:gd name="connsiteX2" fmla="*/ 5505525 w 6533086"/>
                <a:gd name="connsiteY2" fmla="*/ 117102 h 3900504"/>
                <a:gd name="connsiteX3" fmla="*/ 5576339 w 6533086"/>
                <a:gd name="connsiteY3" fmla="*/ 160269 h 3900504"/>
                <a:gd name="connsiteX4" fmla="*/ 6533086 w 6533086"/>
                <a:gd name="connsiteY4" fmla="*/ 1709525 h 3900504"/>
                <a:gd name="connsiteX5" fmla="*/ 3266543 w 6533086"/>
                <a:gd name="connsiteY5" fmla="*/ 3900504 h 3900504"/>
                <a:gd name="connsiteX6" fmla="*/ 0 w 6533086"/>
                <a:gd name="connsiteY6" fmla="*/ 1709525 h 3900504"/>
                <a:gd name="connsiteX7" fmla="*/ 956748 w 6533086"/>
                <a:gd name="connsiteY7" fmla="*/ 160269 h 3900504"/>
                <a:gd name="connsiteX8" fmla="*/ 1101878 w 6533086"/>
                <a:gd name="connsiteY8" fmla="*/ 71798 h 3900504"/>
                <a:gd name="connsiteX9" fmla="*/ 1310772 w 6533086"/>
                <a:gd name="connsiteY9" fmla="*/ 218307 h 3900504"/>
                <a:gd name="connsiteX10" fmla="*/ 1170639 w 6533086"/>
                <a:gd name="connsiteY10" fmla="*/ 303732 h 3900504"/>
                <a:gd name="connsiteX11" fmla="*/ 302487 w 6533086"/>
                <a:gd name="connsiteY11" fmla="*/ 1709525 h 3900504"/>
                <a:gd name="connsiteX12" fmla="*/ 3266543 w 6533086"/>
                <a:gd name="connsiteY12" fmla="*/ 3697617 h 3900504"/>
                <a:gd name="connsiteX13" fmla="*/ 6230599 w 6533086"/>
                <a:gd name="connsiteY13" fmla="*/ 1709525 h 3900504"/>
                <a:gd name="connsiteX14" fmla="*/ 5362448 w 6533086"/>
                <a:gd name="connsiteY14" fmla="*/ 303732 h 3900504"/>
                <a:gd name="connsiteX15" fmla="*/ 5312013 w 6533086"/>
                <a:gd name="connsiteY15" fmla="*/ 272987 h 3900504"/>
                <a:gd name="connsiteX16" fmla="*/ 5206049 w 6533086"/>
                <a:gd name="connsiteY16" fmla="*/ 358346 h 390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33086" h="3900504">
                  <a:moveTo>
                    <a:pt x="4983628" y="0"/>
                  </a:moveTo>
                  <a:lnTo>
                    <a:pt x="5650893" y="0"/>
                  </a:lnTo>
                  <a:lnTo>
                    <a:pt x="5505525" y="117102"/>
                  </a:lnTo>
                  <a:lnTo>
                    <a:pt x="5576339" y="160269"/>
                  </a:lnTo>
                  <a:cubicBezTo>
                    <a:pt x="6167465" y="556758"/>
                    <a:pt x="6533086" y="1104503"/>
                    <a:pt x="6533086" y="1709525"/>
                  </a:cubicBezTo>
                  <a:cubicBezTo>
                    <a:pt x="6533086" y="2919569"/>
                    <a:pt x="5070605" y="3900504"/>
                    <a:pt x="3266543" y="3900504"/>
                  </a:cubicBezTo>
                  <a:cubicBezTo>
                    <a:pt x="1462481" y="3900504"/>
                    <a:pt x="0" y="2919569"/>
                    <a:pt x="0" y="1709525"/>
                  </a:cubicBezTo>
                  <a:cubicBezTo>
                    <a:pt x="0" y="1104503"/>
                    <a:pt x="365620" y="556758"/>
                    <a:pt x="956748" y="160269"/>
                  </a:cubicBezTo>
                  <a:lnTo>
                    <a:pt x="1101878" y="71798"/>
                  </a:lnTo>
                  <a:lnTo>
                    <a:pt x="1310772" y="218307"/>
                  </a:lnTo>
                  <a:lnTo>
                    <a:pt x="1170639" y="303732"/>
                  </a:lnTo>
                  <a:cubicBezTo>
                    <a:pt x="634250" y="663506"/>
                    <a:pt x="302487" y="1160529"/>
                    <a:pt x="302487" y="1709525"/>
                  </a:cubicBezTo>
                  <a:cubicBezTo>
                    <a:pt x="302487" y="2807518"/>
                    <a:pt x="1629540" y="3697617"/>
                    <a:pt x="3266543" y="3697617"/>
                  </a:cubicBezTo>
                  <a:cubicBezTo>
                    <a:pt x="4903546" y="3697617"/>
                    <a:pt x="6230599" y="2807518"/>
                    <a:pt x="6230599" y="1709525"/>
                  </a:cubicBezTo>
                  <a:cubicBezTo>
                    <a:pt x="6230599" y="1160529"/>
                    <a:pt x="5898836" y="663506"/>
                    <a:pt x="5362448" y="303732"/>
                  </a:cubicBezTo>
                  <a:lnTo>
                    <a:pt x="5312013" y="272987"/>
                  </a:lnTo>
                  <a:lnTo>
                    <a:pt x="5206049" y="3583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4CC5D11-0983-421B-AED4-861B332B5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279" y="2600805"/>
              <a:ext cx="39277" cy="211413"/>
            </a:xfrm>
            <a:custGeom>
              <a:avLst/>
              <a:gdLst>
                <a:gd name="T0" fmla="*/ 0 w 25"/>
                <a:gd name="T1" fmla="*/ 1 h 137"/>
                <a:gd name="T2" fmla="*/ 0 w 25"/>
                <a:gd name="T3" fmla="*/ 26 h 137"/>
                <a:gd name="T4" fmla="*/ 24 w 25"/>
                <a:gd name="T5" fmla="*/ 137 h 137"/>
                <a:gd name="T6" fmla="*/ 25 w 25"/>
                <a:gd name="T7" fmla="*/ 105 h 137"/>
                <a:gd name="T8" fmla="*/ 12 w 25"/>
                <a:gd name="T9" fmla="*/ 0 h 137"/>
                <a:gd name="T10" fmla="*/ 0 w 25"/>
                <a:gd name="T11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7">
                  <a:moveTo>
                    <a:pt x="0" y="1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3" y="62"/>
                    <a:pt x="21" y="99"/>
                    <a:pt x="24" y="137"/>
                  </a:cubicBezTo>
                  <a:cubicBezTo>
                    <a:pt x="25" y="126"/>
                    <a:pt x="25" y="115"/>
                    <a:pt x="25" y="105"/>
                  </a:cubicBezTo>
                  <a:cubicBezTo>
                    <a:pt x="25" y="69"/>
                    <a:pt x="20" y="34"/>
                    <a:pt x="1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Freeform 41">
              <a:extLst>
                <a:ext uri="{FF2B5EF4-FFF2-40B4-BE49-F238E27FC236}">
                  <a16:creationId xmlns:a16="http://schemas.microsoft.com/office/drawing/2014/main" id="{D80BC934-92D4-4BFD-8BE2-5E2A0B2FF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626" y="2814872"/>
              <a:ext cx="1326409" cy="1463293"/>
            </a:xfrm>
            <a:custGeom>
              <a:avLst/>
              <a:gdLst>
                <a:gd name="T0" fmla="*/ 197 w 507"/>
                <a:gd name="T1" fmla="*/ 559 h 559"/>
                <a:gd name="T2" fmla="*/ 507 w 507"/>
                <a:gd name="T3" fmla="*/ 306 h 559"/>
                <a:gd name="T4" fmla="*/ 0 w 507"/>
                <a:gd name="T5" fmla="*/ 0 h 559"/>
                <a:gd name="T6" fmla="*/ 197 w 507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559">
                  <a:moveTo>
                    <a:pt x="197" y="559"/>
                  </a:moveTo>
                  <a:cubicBezTo>
                    <a:pt x="325" y="508"/>
                    <a:pt x="432" y="419"/>
                    <a:pt x="507" y="30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7" y="559"/>
                  </a:lnTo>
                  <a:close/>
                </a:path>
              </a:pathLst>
            </a:custGeom>
            <a:solidFill>
              <a:schemeClr val="bg1">
                <a:lumMod val="50000"/>
                <a:alpha val="62000"/>
              </a:schemeClr>
            </a:solidFill>
            <a:ln w="9525">
              <a:noFill/>
              <a:round/>
              <a:headEnd/>
              <a:tailEnd/>
            </a:ln>
            <a:scene3d>
              <a:camera prst="perspectiveRelaxedModerately" fov="1800000">
                <a:rot lat="18600000" lon="0" rev="0"/>
              </a:camera>
              <a:lightRig rig="threePt" dir="t"/>
            </a:scene3d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42">
              <a:extLst>
                <a:ext uri="{FF2B5EF4-FFF2-40B4-BE49-F238E27FC236}">
                  <a16:creationId xmlns:a16="http://schemas.microsoft.com/office/drawing/2014/main" id="{567A7BE4-5B81-4922-9553-42F5A5DAA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175" y="2448022"/>
              <a:ext cx="1548161" cy="1041689"/>
            </a:xfrm>
            <a:custGeom>
              <a:avLst/>
              <a:gdLst>
                <a:gd name="T0" fmla="*/ 586 w 591"/>
                <a:gd name="T1" fmla="*/ 0 h 398"/>
                <a:gd name="T2" fmla="*/ 0 w 591"/>
                <a:gd name="T3" fmla="*/ 92 h 398"/>
                <a:gd name="T4" fmla="*/ 508 w 591"/>
                <a:gd name="T5" fmla="*/ 398 h 398"/>
                <a:gd name="T6" fmla="*/ 591 w 591"/>
                <a:gd name="T7" fmla="*/ 76 h 398"/>
                <a:gd name="T8" fmla="*/ 586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86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508" y="398"/>
                    <a:pt x="508" y="398"/>
                    <a:pt x="508" y="398"/>
                  </a:cubicBezTo>
                  <a:cubicBezTo>
                    <a:pt x="561" y="303"/>
                    <a:pt x="591" y="193"/>
                    <a:pt x="591" y="76"/>
                  </a:cubicBezTo>
                  <a:cubicBezTo>
                    <a:pt x="591" y="50"/>
                    <a:pt x="589" y="25"/>
                    <a:pt x="586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62000"/>
              </a:schemeClr>
            </a:solidFill>
            <a:ln w="9525">
              <a:noFill/>
              <a:round/>
              <a:headEnd/>
              <a:tailEnd/>
            </a:ln>
            <a:scene3d>
              <a:camera prst="perspectiveRelaxedModerately" fov="1800000">
                <a:rot lat="18600000" lon="0" rev="0"/>
              </a:camera>
              <a:lightRig rig="threePt" dir="t"/>
            </a:scene3d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43">
              <a:extLst>
                <a:ext uri="{FF2B5EF4-FFF2-40B4-BE49-F238E27FC236}">
                  <a16:creationId xmlns:a16="http://schemas.microsoft.com/office/drawing/2014/main" id="{FE0E7C92-687C-4F74-8358-FAB9FB1A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581" y="2866888"/>
              <a:ext cx="1036215" cy="1537210"/>
            </a:xfrm>
            <a:custGeom>
              <a:avLst/>
              <a:gdLst>
                <a:gd name="T0" fmla="*/ 0 w 396"/>
                <a:gd name="T1" fmla="*/ 557 h 587"/>
                <a:gd name="T2" fmla="*/ 198 w 396"/>
                <a:gd name="T3" fmla="*/ 587 h 587"/>
                <a:gd name="T4" fmla="*/ 396 w 396"/>
                <a:gd name="T5" fmla="*/ 558 h 587"/>
                <a:gd name="T6" fmla="*/ 198 w 396"/>
                <a:gd name="T7" fmla="*/ 0 h 587"/>
                <a:gd name="T8" fmla="*/ 0 w 396"/>
                <a:gd name="T9" fmla="*/ 55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587">
                  <a:moveTo>
                    <a:pt x="0" y="557"/>
                  </a:moveTo>
                  <a:cubicBezTo>
                    <a:pt x="63" y="577"/>
                    <a:pt x="129" y="587"/>
                    <a:pt x="198" y="587"/>
                  </a:cubicBezTo>
                  <a:cubicBezTo>
                    <a:pt x="267" y="587"/>
                    <a:pt x="333" y="577"/>
                    <a:pt x="396" y="558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0" y="557"/>
                  </a:lnTo>
                  <a:close/>
                </a:path>
              </a:pathLst>
            </a:custGeom>
            <a:solidFill>
              <a:schemeClr val="bg1">
                <a:lumMod val="50000"/>
                <a:alpha val="62000"/>
              </a:schemeClr>
            </a:solidFill>
            <a:ln w="9525">
              <a:noFill/>
              <a:round/>
              <a:headEnd/>
              <a:tailEnd/>
            </a:ln>
            <a:scene3d>
              <a:camera prst="perspectiveRelaxedModerately" fov="1800000">
                <a:rot lat="18600000" lon="0" rev="0"/>
              </a:camera>
              <a:lightRig rig="threePt" dir="t"/>
            </a:scene3d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44">
              <a:extLst>
                <a:ext uri="{FF2B5EF4-FFF2-40B4-BE49-F238E27FC236}">
                  <a16:creationId xmlns:a16="http://schemas.microsoft.com/office/drawing/2014/main" id="{8164B6B7-F63B-406E-8BC5-004B8700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904" y="1369374"/>
              <a:ext cx="1537211" cy="1173097"/>
            </a:xfrm>
            <a:custGeom>
              <a:avLst/>
              <a:gdLst>
                <a:gd name="T0" fmla="*/ 587 w 587"/>
                <a:gd name="T1" fmla="*/ 356 h 448"/>
                <a:gd name="T2" fmla="*/ 389 w 587"/>
                <a:gd name="T3" fmla="*/ 0 h 448"/>
                <a:gd name="T4" fmla="*/ 0 w 587"/>
                <a:gd name="T5" fmla="*/ 448 h 448"/>
                <a:gd name="T6" fmla="*/ 587 w 587"/>
                <a:gd name="T7" fmla="*/ 35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448">
                  <a:moveTo>
                    <a:pt x="587" y="356"/>
                  </a:moveTo>
                  <a:cubicBezTo>
                    <a:pt x="559" y="217"/>
                    <a:pt x="488" y="94"/>
                    <a:pt x="389" y="0"/>
                  </a:cubicBezTo>
                  <a:cubicBezTo>
                    <a:pt x="0" y="448"/>
                    <a:pt x="0" y="448"/>
                    <a:pt x="0" y="448"/>
                  </a:cubicBezTo>
                  <a:lnTo>
                    <a:pt x="587" y="356"/>
                  </a:lnTo>
                  <a:close/>
                </a:path>
              </a:pathLst>
            </a:custGeom>
            <a:solidFill>
              <a:schemeClr val="bg1">
                <a:lumMod val="50000"/>
                <a:alpha val="62000"/>
              </a:schemeClr>
            </a:solidFill>
            <a:ln w="9525">
              <a:noFill/>
              <a:round/>
              <a:headEnd/>
              <a:tailEnd/>
            </a:ln>
            <a:scene3d>
              <a:camera prst="perspectiveRelaxedModerately" fov="1800000">
                <a:rot lat="18600000" lon="0" rev="0"/>
              </a:camera>
              <a:lightRig rig="threePt" dir="t"/>
            </a:scene3d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46">
              <a:extLst>
                <a:ext uri="{FF2B5EF4-FFF2-40B4-BE49-F238E27FC236}">
                  <a16:creationId xmlns:a16="http://schemas.microsoft.com/office/drawing/2014/main" id="{7B8FEEDB-B1BD-4E7D-9CF1-D8861275E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737" y="1366637"/>
              <a:ext cx="1534474" cy="1175836"/>
            </a:xfrm>
            <a:custGeom>
              <a:avLst/>
              <a:gdLst>
                <a:gd name="T0" fmla="*/ 197 w 586"/>
                <a:gd name="T1" fmla="*/ 0 h 449"/>
                <a:gd name="T2" fmla="*/ 0 w 586"/>
                <a:gd name="T3" fmla="*/ 354 h 449"/>
                <a:gd name="T4" fmla="*/ 586 w 586"/>
                <a:gd name="T5" fmla="*/ 449 h 449"/>
                <a:gd name="T6" fmla="*/ 197 w 586"/>
                <a:gd name="T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449">
                  <a:moveTo>
                    <a:pt x="197" y="0"/>
                  </a:moveTo>
                  <a:cubicBezTo>
                    <a:pt x="98" y="93"/>
                    <a:pt x="28" y="216"/>
                    <a:pt x="0" y="354"/>
                  </a:cubicBezTo>
                  <a:cubicBezTo>
                    <a:pt x="586" y="449"/>
                    <a:pt x="586" y="449"/>
                    <a:pt x="586" y="449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62000"/>
              </a:schemeClr>
            </a:solidFill>
            <a:ln w="9525">
              <a:noFill/>
              <a:round/>
              <a:headEnd/>
              <a:tailEnd/>
            </a:ln>
            <a:scene3d>
              <a:camera prst="perspectiveRelaxedModerately" fov="1800000">
                <a:rot lat="18600000" lon="0" rev="0"/>
              </a:camera>
              <a:lightRig rig="threePt" dir="t"/>
            </a:scene3d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2D00DA11-9D05-491E-BEFC-24E7F0CCA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778" y="2437071"/>
              <a:ext cx="1546792" cy="1043058"/>
            </a:xfrm>
            <a:custGeom>
              <a:avLst/>
              <a:gdLst>
                <a:gd name="T0" fmla="*/ 5 w 591"/>
                <a:gd name="T1" fmla="*/ 0 h 398"/>
                <a:gd name="T2" fmla="*/ 0 w 591"/>
                <a:gd name="T3" fmla="*/ 80 h 398"/>
                <a:gd name="T4" fmla="*/ 80 w 591"/>
                <a:gd name="T5" fmla="*/ 398 h 398"/>
                <a:gd name="T6" fmla="*/ 591 w 591"/>
                <a:gd name="T7" fmla="*/ 95 h 398"/>
                <a:gd name="T8" fmla="*/ 5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" y="0"/>
                  </a:moveTo>
                  <a:cubicBezTo>
                    <a:pt x="2" y="26"/>
                    <a:pt x="0" y="53"/>
                    <a:pt x="0" y="80"/>
                  </a:cubicBezTo>
                  <a:cubicBezTo>
                    <a:pt x="0" y="195"/>
                    <a:pt x="29" y="304"/>
                    <a:pt x="80" y="398"/>
                  </a:cubicBezTo>
                  <a:cubicBezTo>
                    <a:pt x="591" y="95"/>
                    <a:pt x="591" y="95"/>
                    <a:pt x="591" y="9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62000"/>
              </a:schemeClr>
            </a:solidFill>
            <a:ln w="9525">
              <a:noFill/>
              <a:round/>
              <a:headEnd/>
              <a:tailEnd/>
            </a:ln>
            <a:scene3d>
              <a:camera prst="perspectiveRelaxedModerately" fov="1800000">
                <a:rot lat="18600000" lon="0" rev="0"/>
              </a:camera>
              <a:lightRig rig="threePt" dir="t"/>
            </a:scene3d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425F437F-FC1E-4ED7-805A-F6B06501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66" y="2814872"/>
              <a:ext cx="1334623" cy="1463293"/>
            </a:xfrm>
            <a:custGeom>
              <a:avLst/>
              <a:gdLst>
                <a:gd name="T0" fmla="*/ 0 w 510"/>
                <a:gd name="T1" fmla="*/ 303 h 559"/>
                <a:gd name="T2" fmla="*/ 311 w 510"/>
                <a:gd name="T3" fmla="*/ 559 h 559"/>
                <a:gd name="T4" fmla="*/ 510 w 510"/>
                <a:gd name="T5" fmla="*/ 0 h 559"/>
                <a:gd name="T6" fmla="*/ 0 w 510"/>
                <a:gd name="T7" fmla="*/ 30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59">
                  <a:moveTo>
                    <a:pt x="0" y="303"/>
                  </a:moveTo>
                  <a:cubicBezTo>
                    <a:pt x="74" y="417"/>
                    <a:pt x="183" y="507"/>
                    <a:pt x="311" y="559"/>
                  </a:cubicBezTo>
                  <a:cubicBezTo>
                    <a:pt x="510" y="0"/>
                    <a:pt x="510" y="0"/>
                    <a:pt x="510" y="0"/>
                  </a:cubicBezTo>
                  <a:lnTo>
                    <a:pt x="0" y="303"/>
                  </a:lnTo>
                  <a:close/>
                </a:path>
              </a:pathLst>
            </a:custGeom>
            <a:solidFill>
              <a:schemeClr val="bg1">
                <a:lumMod val="50000"/>
                <a:alpha val="62000"/>
              </a:schemeClr>
            </a:solidFill>
            <a:ln w="9525">
              <a:noFill/>
              <a:round/>
              <a:headEnd/>
              <a:tailEnd/>
            </a:ln>
            <a:scene3d>
              <a:camera prst="perspectiveRelaxedModerately" fov="1800000">
                <a:rot lat="18600000" lon="0" rev="0"/>
              </a:camera>
              <a:lightRig rig="threePt" dir="t"/>
            </a:scene3d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5BC7D442-ADE0-40AC-A570-2FF3C80BBD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917" y="950931"/>
              <a:ext cx="43325" cy="53971"/>
            </a:xfrm>
            <a:custGeom>
              <a:avLst/>
              <a:gdLst>
                <a:gd name="T0" fmla="*/ 8 w 91"/>
                <a:gd name="T1" fmla="*/ 11 h 114"/>
                <a:gd name="T2" fmla="*/ 4 w 91"/>
                <a:gd name="T3" fmla="*/ 96 h 114"/>
                <a:gd name="T4" fmla="*/ 38 w 91"/>
                <a:gd name="T5" fmla="*/ 114 h 114"/>
                <a:gd name="T6" fmla="*/ 87 w 91"/>
                <a:gd name="T7" fmla="*/ 89 h 114"/>
                <a:gd name="T8" fmla="*/ 77 w 91"/>
                <a:gd name="T9" fmla="*/ 43 h 114"/>
                <a:gd name="T10" fmla="*/ 66 w 91"/>
                <a:gd name="T11" fmla="*/ 0 h 114"/>
                <a:gd name="T12" fmla="*/ 8 w 91"/>
                <a:gd name="T13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14">
                  <a:moveTo>
                    <a:pt x="8" y="11"/>
                  </a:moveTo>
                  <a:cubicBezTo>
                    <a:pt x="8" y="11"/>
                    <a:pt x="0" y="91"/>
                    <a:pt x="4" y="96"/>
                  </a:cubicBezTo>
                  <a:cubicBezTo>
                    <a:pt x="9" y="101"/>
                    <a:pt x="32" y="114"/>
                    <a:pt x="38" y="114"/>
                  </a:cubicBezTo>
                  <a:cubicBezTo>
                    <a:pt x="43" y="114"/>
                    <a:pt x="83" y="99"/>
                    <a:pt x="87" y="89"/>
                  </a:cubicBezTo>
                  <a:cubicBezTo>
                    <a:pt x="91" y="80"/>
                    <a:pt x="88" y="57"/>
                    <a:pt x="77" y="43"/>
                  </a:cubicBezTo>
                  <a:cubicBezTo>
                    <a:pt x="64" y="28"/>
                    <a:pt x="66" y="0"/>
                    <a:pt x="66" y="0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9ABE4DAA-2FBA-41A3-84ED-692DB245A2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28927" y="1363386"/>
              <a:ext cx="111903" cy="96801"/>
            </a:xfrm>
            <a:custGeom>
              <a:avLst/>
              <a:gdLst>
                <a:gd name="T0" fmla="*/ 135 w 235"/>
                <a:gd name="T1" fmla="*/ 29 h 205"/>
                <a:gd name="T2" fmla="*/ 29 w 235"/>
                <a:gd name="T3" fmla="*/ 179 h 205"/>
                <a:gd name="T4" fmla="*/ 235 w 235"/>
                <a:gd name="T5" fmla="*/ 90 h 205"/>
                <a:gd name="T6" fmla="*/ 224 w 235"/>
                <a:gd name="T7" fmla="*/ 0 h 205"/>
                <a:gd name="T8" fmla="*/ 135 w 235"/>
                <a:gd name="T9" fmla="*/ 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05">
                  <a:moveTo>
                    <a:pt x="135" y="29"/>
                  </a:moveTo>
                  <a:cubicBezTo>
                    <a:pt x="135" y="29"/>
                    <a:pt x="0" y="161"/>
                    <a:pt x="29" y="179"/>
                  </a:cubicBezTo>
                  <a:cubicBezTo>
                    <a:pt x="70" y="205"/>
                    <a:pt x="235" y="99"/>
                    <a:pt x="235" y="90"/>
                  </a:cubicBezTo>
                  <a:cubicBezTo>
                    <a:pt x="235" y="82"/>
                    <a:pt x="224" y="0"/>
                    <a:pt x="224" y="0"/>
                  </a:cubicBezTo>
                  <a:lnTo>
                    <a:pt x="135" y="2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C6D3F6F1-B8E3-4455-A70E-5491EB409E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2030" y="1411167"/>
              <a:ext cx="109922" cy="105466"/>
            </a:xfrm>
            <a:custGeom>
              <a:avLst/>
              <a:gdLst>
                <a:gd name="T0" fmla="*/ 130 w 231"/>
                <a:gd name="T1" fmla="*/ 29 h 223"/>
                <a:gd name="T2" fmla="*/ 38 w 231"/>
                <a:gd name="T3" fmla="*/ 196 h 223"/>
                <a:gd name="T4" fmla="*/ 231 w 231"/>
                <a:gd name="T5" fmla="*/ 91 h 223"/>
                <a:gd name="T6" fmla="*/ 219 w 231"/>
                <a:gd name="T7" fmla="*/ 0 h 223"/>
                <a:gd name="T8" fmla="*/ 130 w 231"/>
                <a:gd name="T9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23">
                  <a:moveTo>
                    <a:pt x="130" y="29"/>
                  </a:moveTo>
                  <a:cubicBezTo>
                    <a:pt x="130" y="29"/>
                    <a:pt x="0" y="171"/>
                    <a:pt x="38" y="196"/>
                  </a:cubicBezTo>
                  <a:cubicBezTo>
                    <a:pt x="78" y="223"/>
                    <a:pt x="231" y="99"/>
                    <a:pt x="231" y="91"/>
                  </a:cubicBezTo>
                  <a:cubicBezTo>
                    <a:pt x="231" y="82"/>
                    <a:pt x="219" y="0"/>
                    <a:pt x="219" y="0"/>
                  </a:cubicBezTo>
                  <a:lnTo>
                    <a:pt x="130" y="2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5564556C-8D2F-466F-89ED-76048A966F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39059" y="991285"/>
              <a:ext cx="153742" cy="450581"/>
            </a:xfrm>
            <a:custGeom>
              <a:avLst/>
              <a:gdLst>
                <a:gd name="T0" fmla="*/ 5 w 323"/>
                <a:gd name="T1" fmla="*/ 0 h 952"/>
                <a:gd name="T2" fmla="*/ 2 w 323"/>
                <a:gd name="T3" fmla="*/ 829 h 952"/>
                <a:gd name="T4" fmla="*/ 65 w 323"/>
                <a:gd name="T5" fmla="*/ 854 h 952"/>
                <a:gd name="T6" fmla="*/ 133 w 323"/>
                <a:gd name="T7" fmla="*/ 823 h 952"/>
                <a:gd name="T8" fmla="*/ 150 w 323"/>
                <a:gd name="T9" fmla="*/ 222 h 952"/>
                <a:gd name="T10" fmla="*/ 154 w 323"/>
                <a:gd name="T11" fmla="*/ 222 h 952"/>
                <a:gd name="T12" fmla="*/ 188 w 323"/>
                <a:gd name="T13" fmla="*/ 933 h 952"/>
                <a:gd name="T14" fmla="*/ 248 w 323"/>
                <a:gd name="T15" fmla="*/ 952 h 952"/>
                <a:gd name="T16" fmla="*/ 317 w 323"/>
                <a:gd name="T17" fmla="*/ 921 h 952"/>
                <a:gd name="T18" fmla="*/ 323 w 323"/>
                <a:gd name="T19" fmla="*/ 28 h 952"/>
                <a:gd name="T20" fmla="*/ 5 w 323"/>
                <a:gd name="T21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952">
                  <a:moveTo>
                    <a:pt x="5" y="0"/>
                  </a:moveTo>
                  <a:cubicBezTo>
                    <a:pt x="2" y="829"/>
                    <a:pt x="2" y="829"/>
                    <a:pt x="2" y="829"/>
                  </a:cubicBezTo>
                  <a:cubicBezTo>
                    <a:pt x="2" y="829"/>
                    <a:pt x="0" y="854"/>
                    <a:pt x="65" y="854"/>
                  </a:cubicBezTo>
                  <a:cubicBezTo>
                    <a:pt x="130" y="854"/>
                    <a:pt x="133" y="823"/>
                    <a:pt x="133" y="823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88" y="933"/>
                    <a:pt x="188" y="933"/>
                    <a:pt x="188" y="933"/>
                  </a:cubicBezTo>
                  <a:cubicBezTo>
                    <a:pt x="188" y="933"/>
                    <a:pt x="184" y="952"/>
                    <a:pt x="248" y="952"/>
                  </a:cubicBezTo>
                  <a:cubicBezTo>
                    <a:pt x="313" y="952"/>
                    <a:pt x="317" y="921"/>
                    <a:pt x="317" y="921"/>
                  </a:cubicBezTo>
                  <a:cubicBezTo>
                    <a:pt x="323" y="28"/>
                    <a:pt x="323" y="28"/>
                    <a:pt x="323" y="28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70D5B01B-E45B-44BD-814C-DED76FF646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7097" y="692466"/>
              <a:ext cx="83184" cy="286441"/>
            </a:xfrm>
            <a:custGeom>
              <a:avLst/>
              <a:gdLst>
                <a:gd name="T0" fmla="*/ 109 w 175"/>
                <a:gd name="T1" fmla="*/ 1 h 605"/>
                <a:gd name="T2" fmla="*/ 32 w 175"/>
                <a:gd name="T3" fmla="*/ 98 h 605"/>
                <a:gd name="T4" fmla="*/ 16 w 175"/>
                <a:gd name="T5" fmla="*/ 343 h 605"/>
                <a:gd name="T6" fmla="*/ 0 w 175"/>
                <a:gd name="T7" fmla="*/ 557 h 605"/>
                <a:gd name="T8" fmla="*/ 68 w 175"/>
                <a:gd name="T9" fmla="*/ 585 h 605"/>
                <a:gd name="T10" fmla="*/ 106 w 175"/>
                <a:gd name="T11" fmla="*/ 316 h 605"/>
                <a:gd name="T12" fmla="*/ 109 w 175"/>
                <a:gd name="T13" fmla="*/ 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605">
                  <a:moveTo>
                    <a:pt x="109" y="1"/>
                  </a:moveTo>
                  <a:cubicBezTo>
                    <a:pt x="99" y="0"/>
                    <a:pt x="43" y="11"/>
                    <a:pt x="32" y="98"/>
                  </a:cubicBezTo>
                  <a:cubicBezTo>
                    <a:pt x="28" y="129"/>
                    <a:pt x="20" y="239"/>
                    <a:pt x="16" y="343"/>
                  </a:cubicBezTo>
                  <a:cubicBezTo>
                    <a:pt x="11" y="463"/>
                    <a:pt x="0" y="557"/>
                    <a:pt x="0" y="557"/>
                  </a:cubicBezTo>
                  <a:cubicBezTo>
                    <a:pt x="0" y="584"/>
                    <a:pt x="48" y="605"/>
                    <a:pt x="68" y="585"/>
                  </a:cubicBezTo>
                  <a:cubicBezTo>
                    <a:pt x="71" y="582"/>
                    <a:pt x="105" y="438"/>
                    <a:pt x="106" y="316"/>
                  </a:cubicBezTo>
                  <a:cubicBezTo>
                    <a:pt x="108" y="161"/>
                    <a:pt x="175" y="8"/>
                    <a:pt x="109" y="1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331E53A3-9E29-447B-9840-8B3CA12D2A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7097" y="692466"/>
              <a:ext cx="76252" cy="176519"/>
            </a:xfrm>
            <a:custGeom>
              <a:avLst/>
              <a:gdLst>
                <a:gd name="T0" fmla="*/ 93 w 160"/>
                <a:gd name="T1" fmla="*/ 1 h 373"/>
                <a:gd name="T2" fmla="*/ 15 w 160"/>
                <a:gd name="T3" fmla="*/ 99 h 373"/>
                <a:gd name="T4" fmla="*/ 0 w 160"/>
                <a:gd name="T5" fmla="*/ 348 h 373"/>
                <a:gd name="T6" fmla="*/ 0 w 160"/>
                <a:gd name="T7" fmla="*/ 349 h 373"/>
                <a:gd name="T8" fmla="*/ 89 w 160"/>
                <a:gd name="T9" fmla="*/ 365 h 373"/>
                <a:gd name="T10" fmla="*/ 91 w 160"/>
                <a:gd name="T11" fmla="*/ 320 h 373"/>
                <a:gd name="T12" fmla="*/ 93 w 160"/>
                <a:gd name="T13" fmla="*/ 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373">
                  <a:moveTo>
                    <a:pt x="93" y="1"/>
                  </a:moveTo>
                  <a:cubicBezTo>
                    <a:pt x="84" y="0"/>
                    <a:pt x="25" y="8"/>
                    <a:pt x="15" y="99"/>
                  </a:cubicBezTo>
                  <a:cubicBezTo>
                    <a:pt x="12" y="130"/>
                    <a:pt x="4" y="242"/>
                    <a:pt x="0" y="348"/>
                  </a:cubicBezTo>
                  <a:cubicBezTo>
                    <a:pt x="0" y="348"/>
                    <a:pt x="0" y="349"/>
                    <a:pt x="0" y="349"/>
                  </a:cubicBezTo>
                  <a:cubicBezTo>
                    <a:pt x="24" y="367"/>
                    <a:pt x="58" y="373"/>
                    <a:pt x="89" y="365"/>
                  </a:cubicBezTo>
                  <a:cubicBezTo>
                    <a:pt x="90" y="350"/>
                    <a:pt x="91" y="335"/>
                    <a:pt x="91" y="320"/>
                  </a:cubicBezTo>
                  <a:cubicBezTo>
                    <a:pt x="93" y="163"/>
                    <a:pt x="160" y="8"/>
                    <a:pt x="93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" name="Freeform 59">
              <a:extLst>
                <a:ext uri="{FF2B5EF4-FFF2-40B4-BE49-F238E27FC236}">
                  <a16:creationId xmlns:a16="http://schemas.microsoft.com/office/drawing/2014/main" id="{BE7822BC-95D5-4171-BB88-E99F08BDDA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20491" y="692961"/>
              <a:ext cx="181718" cy="351800"/>
            </a:xfrm>
            <a:custGeom>
              <a:avLst/>
              <a:gdLst>
                <a:gd name="T0" fmla="*/ 15 w 382"/>
                <a:gd name="T1" fmla="*/ 624 h 743"/>
                <a:gd name="T2" fmla="*/ 8 w 382"/>
                <a:gd name="T3" fmla="*/ 355 h 743"/>
                <a:gd name="T4" fmla="*/ 0 w 382"/>
                <a:gd name="T5" fmla="*/ 114 h 743"/>
                <a:gd name="T6" fmla="*/ 68 w 382"/>
                <a:gd name="T7" fmla="*/ 0 h 743"/>
                <a:gd name="T8" fmla="*/ 382 w 382"/>
                <a:gd name="T9" fmla="*/ 125 h 743"/>
                <a:gd name="T10" fmla="*/ 348 w 382"/>
                <a:gd name="T11" fmla="*/ 689 h 743"/>
                <a:gd name="T12" fmla="*/ 15 w 382"/>
                <a:gd name="T13" fmla="*/ 624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743">
                  <a:moveTo>
                    <a:pt x="15" y="624"/>
                  </a:moveTo>
                  <a:cubicBezTo>
                    <a:pt x="15" y="624"/>
                    <a:pt x="6" y="484"/>
                    <a:pt x="8" y="355"/>
                  </a:cubicBezTo>
                  <a:cubicBezTo>
                    <a:pt x="10" y="247"/>
                    <a:pt x="0" y="141"/>
                    <a:pt x="0" y="114"/>
                  </a:cubicBezTo>
                  <a:cubicBezTo>
                    <a:pt x="1" y="48"/>
                    <a:pt x="43" y="0"/>
                    <a:pt x="68" y="0"/>
                  </a:cubicBezTo>
                  <a:cubicBezTo>
                    <a:pt x="68" y="0"/>
                    <a:pt x="239" y="14"/>
                    <a:pt x="382" y="125"/>
                  </a:cubicBezTo>
                  <a:cubicBezTo>
                    <a:pt x="382" y="125"/>
                    <a:pt x="367" y="683"/>
                    <a:pt x="348" y="689"/>
                  </a:cubicBezTo>
                  <a:cubicBezTo>
                    <a:pt x="191" y="743"/>
                    <a:pt x="21" y="653"/>
                    <a:pt x="15" y="6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Freeform 60">
              <a:extLst>
                <a:ext uri="{FF2B5EF4-FFF2-40B4-BE49-F238E27FC236}">
                  <a16:creationId xmlns:a16="http://schemas.microsoft.com/office/drawing/2014/main" id="{5C85910D-290C-40DD-9962-3AC374FB9B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38069" y="834572"/>
              <a:ext cx="11141" cy="188402"/>
            </a:xfrm>
            <a:custGeom>
              <a:avLst/>
              <a:gdLst>
                <a:gd name="T0" fmla="*/ 21 w 23"/>
                <a:gd name="T1" fmla="*/ 231 h 398"/>
                <a:gd name="T2" fmla="*/ 21 w 23"/>
                <a:gd name="T3" fmla="*/ 208 h 398"/>
                <a:gd name="T4" fmla="*/ 18 w 23"/>
                <a:gd name="T5" fmla="*/ 208 h 398"/>
                <a:gd name="T6" fmla="*/ 7 w 23"/>
                <a:gd name="T7" fmla="*/ 0 h 398"/>
                <a:gd name="T8" fmla="*/ 0 w 23"/>
                <a:gd name="T9" fmla="*/ 398 h 398"/>
                <a:gd name="T10" fmla="*/ 23 w 23"/>
                <a:gd name="T11" fmla="*/ 391 h 398"/>
                <a:gd name="T12" fmla="*/ 21 w 23"/>
                <a:gd name="T13" fmla="*/ 23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98">
                  <a:moveTo>
                    <a:pt x="21" y="231"/>
                  </a:moveTo>
                  <a:cubicBezTo>
                    <a:pt x="21" y="223"/>
                    <a:pt x="21" y="216"/>
                    <a:pt x="21" y="208"/>
                  </a:cubicBezTo>
                  <a:cubicBezTo>
                    <a:pt x="20" y="208"/>
                    <a:pt x="19" y="208"/>
                    <a:pt x="18" y="208"/>
                  </a:cubicBezTo>
                  <a:cubicBezTo>
                    <a:pt x="16" y="106"/>
                    <a:pt x="11" y="44"/>
                    <a:pt x="7" y="0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7" y="396"/>
                    <a:pt x="15" y="394"/>
                    <a:pt x="23" y="391"/>
                  </a:cubicBezTo>
                  <a:cubicBezTo>
                    <a:pt x="22" y="355"/>
                    <a:pt x="22" y="302"/>
                    <a:pt x="21" y="2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61">
              <a:extLst>
                <a:ext uri="{FF2B5EF4-FFF2-40B4-BE49-F238E27FC236}">
                  <a16:creationId xmlns:a16="http://schemas.microsoft.com/office/drawing/2014/main" id="{712C9EDB-4164-4D0B-884B-5426071EF2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80403" y="656568"/>
              <a:ext cx="66349" cy="93087"/>
            </a:xfrm>
            <a:custGeom>
              <a:avLst/>
              <a:gdLst>
                <a:gd name="T0" fmla="*/ 17 w 139"/>
                <a:gd name="T1" fmla="*/ 45 h 197"/>
                <a:gd name="T2" fmla="*/ 3 w 139"/>
                <a:gd name="T3" fmla="*/ 151 h 197"/>
                <a:gd name="T4" fmla="*/ 56 w 139"/>
                <a:gd name="T5" fmla="*/ 189 h 197"/>
                <a:gd name="T6" fmla="*/ 139 w 139"/>
                <a:gd name="T7" fmla="*/ 145 h 197"/>
                <a:gd name="T8" fmla="*/ 123 w 139"/>
                <a:gd name="T9" fmla="*/ 0 h 197"/>
                <a:gd name="T10" fmla="*/ 17 w 139"/>
                <a:gd name="T11" fmla="*/ 4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97">
                  <a:moveTo>
                    <a:pt x="17" y="45"/>
                  </a:moveTo>
                  <a:cubicBezTo>
                    <a:pt x="17" y="45"/>
                    <a:pt x="8" y="113"/>
                    <a:pt x="3" y="151"/>
                  </a:cubicBezTo>
                  <a:cubicBezTo>
                    <a:pt x="0" y="178"/>
                    <a:pt x="18" y="197"/>
                    <a:pt x="56" y="189"/>
                  </a:cubicBezTo>
                  <a:cubicBezTo>
                    <a:pt x="111" y="177"/>
                    <a:pt x="139" y="145"/>
                    <a:pt x="139" y="145"/>
                  </a:cubicBezTo>
                  <a:cubicBezTo>
                    <a:pt x="121" y="86"/>
                    <a:pt x="123" y="0"/>
                    <a:pt x="123" y="0"/>
                  </a:cubicBezTo>
                  <a:lnTo>
                    <a:pt x="17" y="45"/>
                  </a:lnTo>
                  <a:close/>
                </a:path>
              </a:pathLst>
            </a:custGeom>
            <a:solidFill>
              <a:srgbClr val="FFB6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A61005B5-A922-4CAF-A339-64C0AA5DCA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74709" y="709548"/>
              <a:ext cx="51000" cy="64864"/>
            </a:xfrm>
            <a:custGeom>
              <a:avLst/>
              <a:gdLst>
                <a:gd name="T0" fmla="*/ 90 w 107"/>
                <a:gd name="T1" fmla="*/ 15 h 137"/>
                <a:gd name="T2" fmla="*/ 88 w 107"/>
                <a:gd name="T3" fmla="*/ 25 h 137"/>
                <a:gd name="T4" fmla="*/ 0 w 107"/>
                <a:gd name="T5" fmla="*/ 79 h 137"/>
                <a:gd name="T6" fmla="*/ 17 w 107"/>
                <a:gd name="T7" fmla="*/ 137 h 137"/>
                <a:gd name="T8" fmla="*/ 106 w 107"/>
                <a:gd name="T9" fmla="*/ 39 h 137"/>
                <a:gd name="T10" fmla="*/ 87 w 107"/>
                <a:gd name="T11" fmla="*/ 0 h 137"/>
                <a:gd name="T12" fmla="*/ 90 w 107"/>
                <a:gd name="T1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37">
                  <a:moveTo>
                    <a:pt x="90" y="15"/>
                  </a:moveTo>
                  <a:cubicBezTo>
                    <a:pt x="90" y="15"/>
                    <a:pt x="92" y="21"/>
                    <a:pt x="88" y="25"/>
                  </a:cubicBezTo>
                  <a:cubicBezTo>
                    <a:pt x="77" y="36"/>
                    <a:pt x="44" y="68"/>
                    <a:pt x="0" y="79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7" y="137"/>
                    <a:pt x="107" y="69"/>
                    <a:pt x="106" y="39"/>
                  </a:cubicBezTo>
                  <a:cubicBezTo>
                    <a:pt x="105" y="13"/>
                    <a:pt x="87" y="0"/>
                    <a:pt x="87" y="0"/>
                  </a:cubicBezTo>
                  <a:lnTo>
                    <a:pt x="90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3EFFD831-8347-43CF-952D-4983C91918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7592" y="715243"/>
              <a:ext cx="20053" cy="51990"/>
            </a:xfrm>
            <a:custGeom>
              <a:avLst/>
              <a:gdLst>
                <a:gd name="T0" fmla="*/ 30 w 42"/>
                <a:gd name="T1" fmla="*/ 0 h 110"/>
                <a:gd name="T2" fmla="*/ 9 w 42"/>
                <a:gd name="T3" fmla="*/ 43 h 110"/>
                <a:gd name="T4" fmla="*/ 19 w 42"/>
                <a:gd name="T5" fmla="*/ 110 h 110"/>
                <a:gd name="T6" fmla="*/ 42 w 42"/>
                <a:gd name="T7" fmla="*/ 63 h 110"/>
                <a:gd name="T8" fmla="*/ 28 w 42"/>
                <a:gd name="T9" fmla="*/ 32 h 110"/>
                <a:gd name="T10" fmla="*/ 30 w 42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10">
                  <a:moveTo>
                    <a:pt x="30" y="0"/>
                  </a:moveTo>
                  <a:cubicBezTo>
                    <a:pt x="30" y="0"/>
                    <a:pt x="17" y="15"/>
                    <a:pt x="9" y="43"/>
                  </a:cubicBezTo>
                  <a:cubicBezTo>
                    <a:pt x="0" y="71"/>
                    <a:pt x="19" y="110"/>
                    <a:pt x="19" y="110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29" y="41"/>
                    <a:pt x="28" y="32"/>
                  </a:cubicBezTo>
                  <a:cubicBezTo>
                    <a:pt x="26" y="24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F27771DA-3AEE-48B6-8B8B-BA3EEF61AF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5399" y="530554"/>
              <a:ext cx="128737" cy="176519"/>
            </a:xfrm>
            <a:custGeom>
              <a:avLst/>
              <a:gdLst>
                <a:gd name="T0" fmla="*/ 7 w 271"/>
                <a:gd name="T1" fmla="*/ 199 h 373"/>
                <a:gd name="T2" fmla="*/ 46 w 271"/>
                <a:gd name="T3" fmla="*/ 350 h 373"/>
                <a:gd name="T4" fmla="*/ 227 w 271"/>
                <a:gd name="T5" fmla="*/ 260 h 373"/>
                <a:gd name="T6" fmla="*/ 157 w 271"/>
                <a:gd name="T7" fmla="*/ 18 h 373"/>
                <a:gd name="T8" fmla="*/ 7 w 271"/>
                <a:gd name="T9" fmla="*/ 19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73">
                  <a:moveTo>
                    <a:pt x="7" y="199"/>
                  </a:moveTo>
                  <a:cubicBezTo>
                    <a:pt x="7" y="199"/>
                    <a:pt x="15" y="327"/>
                    <a:pt x="46" y="350"/>
                  </a:cubicBezTo>
                  <a:cubicBezTo>
                    <a:pt x="77" y="373"/>
                    <a:pt x="173" y="351"/>
                    <a:pt x="227" y="260"/>
                  </a:cubicBezTo>
                  <a:cubicBezTo>
                    <a:pt x="271" y="184"/>
                    <a:pt x="253" y="34"/>
                    <a:pt x="157" y="18"/>
                  </a:cubicBezTo>
                  <a:cubicBezTo>
                    <a:pt x="44" y="0"/>
                    <a:pt x="0" y="85"/>
                    <a:pt x="7" y="199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65">
              <a:extLst>
                <a:ext uri="{FF2B5EF4-FFF2-40B4-BE49-F238E27FC236}">
                  <a16:creationId xmlns:a16="http://schemas.microsoft.com/office/drawing/2014/main" id="{D427B99F-E20E-41F8-9F66-4883CE0B9F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78175" y="532039"/>
              <a:ext cx="116606" cy="57684"/>
            </a:xfrm>
            <a:custGeom>
              <a:avLst/>
              <a:gdLst>
                <a:gd name="T0" fmla="*/ 179 w 245"/>
                <a:gd name="T1" fmla="*/ 110 h 122"/>
                <a:gd name="T2" fmla="*/ 94 w 245"/>
                <a:gd name="T3" fmla="*/ 119 h 122"/>
                <a:gd name="T4" fmla="*/ 0 w 245"/>
                <a:gd name="T5" fmla="*/ 55 h 122"/>
                <a:gd name="T6" fmla="*/ 182 w 245"/>
                <a:gd name="T7" fmla="*/ 10 h 122"/>
                <a:gd name="T8" fmla="*/ 239 w 245"/>
                <a:gd name="T9" fmla="*/ 56 h 122"/>
                <a:gd name="T10" fmla="*/ 179 w 245"/>
                <a:gd name="T11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122">
                  <a:moveTo>
                    <a:pt x="179" y="110"/>
                  </a:moveTo>
                  <a:cubicBezTo>
                    <a:pt x="152" y="121"/>
                    <a:pt x="123" y="122"/>
                    <a:pt x="94" y="119"/>
                  </a:cubicBezTo>
                  <a:cubicBezTo>
                    <a:pt x="54" y="114"/>
                    <a:pt x="17" y="93"/>
                    <a:pt x="0" y="55"/>
                  </a:cubicBezTo>
                  <a:cubicBezTo>
                    <a:pt x="8" y="51"/>
                    <a:pt x="138" y="0"/>
                    <a:pt x="182" y="10"/>
                  </a:cubicBezTo>
                  <a:cubicBezTo>
                    <a:pt x="203" y="15"/>
                    <a:pt x="245" y="30"/>
                    <a:pt x="239" y="56"/>
                  </a:cubicBezTo>
                  <a:cubicBezTo>
                    <a:pt x="234" y="80"/>
                    <a:pt x="199" y="101"/>
                    <a:pt x="179" y="1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716E01DC-BEA6-4FBD-9067-266B06C74F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3418" y="554321"/>
              <a:ext cx="52238" cy="114131"/>
            </a:xfrm>
            <a:custGeom>
              <a:avLst/>
              <a:gdLst>
                <a:gd name="T0" fmla="*/ 10 w 110"/>
                <a:gd name="T1" fmla="*/ 44 h 241"/>
                <a:gd name="T2" fmla="*/ 22 w 110"/>
                <a:gd name="T3" fmla="*/ 129 h 241"/>
                <a:gd name="T4" fmla="*/ 24 w 110"/>
                <a:gd name="T5" fmla="*/ 203 h 241"/>
                <a:gd name="T6" fmla="*/ 36 w 110"/>
                <a:gd name="T7" fmla="*/ 166 h 241"/>
                <a:gd name="T8" fmla="*/ 58 w 110"/>
                <a:gd name="T9" fmla="*/ 141 h 241"/>
                <a:gd name="T10" fmla="*/ 68 w 110"/>
                <a:gd name="T11" fmla="*/ 164 h 241"/>
                <a:gd name="T12" fmla="*/ 43 w 110"/>
                <a:gd name="T13" fmla="*/ 241 h 241"/>
                <a:gd name="T14" fmla="*/ 105 w 110"/>
                <a:gd name="T15" fmla="*/ 142 h 241"/>
                <a:gd name="T16" fmla="*/ 82 w 110"/>
                <a:gd name="T17" fmla="*/ 28 h 241"/>
                <a:gd name="T18" fmla="*/ 45 w 110"/>
                <a:gd name="T19" fmla="*/ 7 h 241"/>
                <a:gd name="T20" fmla="*/ 10 w 110"/>
                <a:gd name="T21" fmla="*/ 4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241">
                  <a:moveTo>
                    <a:pt x="10" y="44"/>
                  </a:moveTo>
                  <a:cubicBezTo>
                    <a:pt x="0" y="71"/>
                    <a:pt x="14" y="101"/>
                    <a:pt x="22" y="129"/>
                  </a:cubicBezTo>
                  <a:cubicBezTo>
                    <a:pt x="29" y="153"/>
                    <a:pt x="26" y="178"/>
                    <a:pt x="24" y="203"/>
                  </a:cubicBezTo>
                  <a:cubicBezTo>
                    <a:pt x="28" y="186"/>
                    <a:pt x="30" y="182"/>
                    <a:pt x="36" y="166"/>
                  </a:cubicBezTo>
                  <a:cubicBezTo>
                    <a:pt x="41" y="154"/>
                    <a:pt x="48" y="141"/>
                    <a:pt x="58" y="141"/>
                  </a:cubicBezTo>
                  <a:cubicBezTo>
                    <a:pt x="68" y="141"/>
                    <a:pt x="68" y="153"/>
                    <a:pt x="68" y="164"/>
                  </a:cubicBezTo>
                  <a:cubicBezTo>
                    <a:pt x="68" y="194"/>
                    <a:pt x="57" y="215"/>
                    <a:pt x="43" y="241"/>
                  </a:cubicBezTo>
                  <a:cubicBezTo>
                    <a:pt x="72" y="217"/>
                    <a:pt x="100" y="180"/>
                    <a:pt x="105" y="142"/>
                  </a:cubicBezTo>
                  <a:cubicBezTo>
                    <a:pt x="110" y="104"/>
                    <a:pt x="102" y="61"/>
                    <a:pt x="82" y="28"/>
                  </a:cubicBezTo>
                  <a:cubicBezTo>
                    <a:pt x="74" y="14"/>
                    <a:pt x="62" y="0"/>
                    <a:pt x="45" y="7"/>
                  </a:cubicBezTo>
                  <a:cubicBezTo>
                    <a:pt x="30" y="13"/>
                    <a:pt x="15" y="29"/>
                    <a:pt x="10" y="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67">
              <a:extLst>
                <a:ext uri="{FF2B5EF4-FFF2-40B4-BE49-F238E27FC236}">
                  <a16:creationId xmlns:a16="http://schemas.microsoft.com/office/drawing/2014/main" id="{123C9966-240C-46BF-9FD7-58945E4EC3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91525" y="1026688"/>
              <a:ext cx="47039" cy="72539"/>
            </a:xfrm>
            <a:custGeom>
              <a:avLst/>
              <a:gdLst>
                <a:gd name="T0" fmla="*/ 2 w 99"/>
                <a:gd name="T1" fmla="*/ 41 h 153"/>
                <a:gd name="T2" fmla="*/ 2 w 99"/>
                <a:gd name="T3" fmla="*/ 99 h 153"/>
                <a:gd name="T4" fmla="*/ 13 w 99"/>
                <a:gd name="T5" fmla="*/ 117 h 153"/>
                <a:gd name="T6" fmla="*/ 21 w 99"/>
                <a:gd name="T7" fmla="*/ 146 h 153"/>
                <a:gd name="T8" fmla="*/ 88 w 99"/>
                <a:gd name="T9" fmla="*/ 120 h 153"/>
                <a:gd name="T10" fmla="*/ 85 w 99"/>
                <a:gd name="T11" fmla="*/ 29 h 153"/>
                <a:gd name="T12" fmla="*/ 2 w 99"/>
                <a:gd name="T13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53">
                  <a:moveTo>
                    <a:pt x="2" y="41"/>
                  </a:moveTo>
                  <a:cubicBezTo>
                    <a:pt x="2" y="41"/>
                    <a:pt x="0" y="90"/>
                    <a:pt x="2" y="99"/>
                  </a:cubicBezTo>
                  <a:cubicBezTo>
                    <a:pt x="3" y="108"/>
                    <a:pt x="13" y="117"/>
                    <a:pt x="13" y="117"/>
                  </a:cubicBezTo>
                  <a:cubicBezTo>
                    <a:pt x="13" y="117"/>
                    <a:pt x="12" y="140"/>
                    <a:pt x="21" y="146"/>
                  </a:cubicBezTo>
                  <a:cubicBezTo>
                    <a:pt x="30" y="153"/>
                    <a:pt x="80" y="128"/>
                    <a:pt x="88" y="120"/>
                  </a:cubicBezTo>
                  <a:cubicBezTo>
                    <a:pt x="99" y="109"/>
                    <a:pt x="85" y="29"/>
                    <a:pt x="85" y="29"/>
                  </a:cubicBezTo>
                  <a:cubicBezTo>
                    <a:pt x="85" y="29"/>
                    <a:pt x="14" y="0"/>
                    <a:pt x="2" y="41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68">
              <a:extLst>
                <a:ext uri="{FF2B5EF4-FFF2-40B4-BE49-F238E27FC236}">
                  <a16:creationId xmlns:a16="http://schemas.microsoft.com/office/drawing/2014/main" id="{D2D72E30-8DB6-4A5F-A563-11C12BF73D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93506" y="752131"/>
              <a:ext cx="54713" cy="309960"/>
            </a:xfrm>
            <a:custGeom>
              <a:avLst/>
              <a:gdLst>
                <a:gd name="T0" fmla="*/ 58 w 115"/>
                <a:gd name="T1" fmla="*/ 0 h 655"/>
                <a:gd name="T2" fmla="*/ 2 w 115"/>
                <a:gd name="T3" fmla="*/ 76 h 655"/>
                <a:gd name="T4" fmla="*/ 19 w 115"/>
                <a:gd name="T5" fmla="*/ 405 h 655"/>
                <a:gd name="T6" fmla="*/ 21 w 115"/>
                <a:gd name="T7" fmla="*/ 628 h 655"/>
                <a:gd name="T8" fmla="*/ 105 w 115"/>
                <a:gd name="T9" fmla="*/ 609 h 655"/>
                <a:gd name="T10" fmla="*/ 114 w 115"/>
                <a:gd name="T11" fmla="*/ 288 h 655"/>
                <a:gd name="T12" fmla="*/ 58 w 115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55">
                  <a:moveTo>
                    <a:pt x="58" y="0"/>
                  </a:moveTo>
                  <a:cubicBezTo>
                    <a:pt x="58" y="0"/>
                    <a:pt x="5" y="13"/>
                    <a:pt x="2" y="76"/>
                  </a:cubicBezTo>
                  <a:cubicBezTo>
                    <a:pt x="0" y="140"/>
                    <a:pt x="16" y="199"/>
                    <a:pt x="19" y="405"/>
                  </a:cubicBezTo>
                  <a:cubicBezTo>
                    <a:pt x="21" y="558"/>
                    <a:pt x="21" y="628"/>
                    <a:pt x="21" y="628"/>
                  </a:cubicBezTo>
                  <a:cubicBezTo>
                    <a:pt x="21" y="628"/>
                    <a:pt x="45" y="655"/>
                    <a:pt x="105" y="609"/>
                  </a:cubicBezTo>
                  <a:cubicBezTo>
                    <a:pt x="105" y="609"/>
                    <a:pt x="115" y="325"/>
                    <a:pt x="114" y="288"/>
                  </a:cubicBezTo>
                  <a:cubicBezTo>
                    <a:pt x="111" y="55"/>
                    <a:pt x="100" y="26"/>
                    <a:pt x="58" y="0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69">
              <a:extLst>
                <a:ext uri="{FF2B5EF4-FFF2-40B4-BE49-F238E27FC236}">
                  <a16:creationId xmlns:a16="http://schemas.microsoft.com/office/drawing/2014/main" id="{193FD56E-5340-49A1-9195-3986162A92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93010" y="752131"/>
              <a:ext cx="56694" cy="187907"/>
            </a:xfrm>
            <a:custGeom>
              <a:avLst/>
              <a:gdLst>
                <a:gd name="T0" fmla="*/ 118 w 119"/>
                <a:gd name="T1" fmla="*/ 368 h 397"/>
                <a:gd name="T2" fmla="*/ 118 w 119"/>
                <a:gd name="T3" fmla="*/ 297 h 397"/>
                <a:gd name="T4" fmla="*/ 60 w 119"/>
                <a:gd name="T5" fmla="*/ 0 h 397"/>
                <a:gd name="T6" fmla="*/ 2 w 119"/>
                <a:gd name="T7" fmla="*/ 79 h 397"/>
                <a:gd name="T8" fmla="*/ 19 w 119"/>
                <a:gd name="T9" fmla="*/ 382 h 397"/>
                <a:gd name="T10" fmla="*/ 118 w 119"/>
                <a:gd name="T11" fmla="*/ 36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397">
                  <a:moveTo>
                    <a:pt x="118" y="368"/>
                  </a:moveTo>
                  <a:cubicBezTo>
                    <a:pt x="119" y="336"/>
                    <a:pt x="119" y="307"/>
                    <a:pt x="118" y="297"/>
                  </a:cubicBezTo>
                  <a:cubicBezTo>
                    <a:pt x="114" y="57"/>
                    <a:pt x="113" y="27"/>
                    <a:pt x="60" y="0"/>
                  </a:cubicBezTo>
                  <a:cubicBezTo>
                    <a:pt x="60" y="0"/>
                    <a:pt x="5" y="13"/>
                    <a:pt x="2" y="79"/>
                  </a:cubicBezTo>
                  <a:cubicBezTo>
                    <a:pt x="0" y="142"/>
                    <a:pt x="15" y="188"/>
                    <a:pt x="19" y="382"/>
                  </a:cubicBezTo>
                  <a:cubicBezTo>
                    <a:pt x="44" y="387"/>
                    <a:pt x="119" y="397"/>
                    <a:pt x="118" y="3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70">
              <a:extLst>
                <a:ext uri="{FF2B5EF4-FFF2-40B4-BE49-F238E27FC236}">
                  <a16:creationId xmlns:a16="http://schemas.microsoft.com/office/drawing/2014/main" id="{F85AE104-0AE4-4B21-B068-B8AFE6271E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69015" y="615719"/>
              <a:ext cx="25252" cy="47039"/>
            </a:xfrm>
            <a:custGeom>
              <a:avLst/>
              <a:gdLst>
                <a:gd name="T0" fmla="*/ 0 w 53"/>
                <a:gd name="T1" fmla="*/ 72 h 99"/>
                <a:gd name="T2" fmla="*/ 31 w 53"/>
                <a:gd name="T3" fmla="*/ 1 h 99"/>
                <a:gd name="T4" fmla="*/ 42 w 53"/>
                <a:gd name="T5" fmla="*/ 54 h 99"/>
                <a:gd name="T6" fmla="*/ 0 w 53"/>
                <a:gd name="T7" fmla="*/ 99 h 99"/>
                <a:gd name="T8" fmla="*/ 0 w 53"/>
                <a:gd name="T9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9">
                  <a:moveTo>
                    <a:pt x="0" y="72"/>
                  </a:moveTo>
                  <a:cubicBezTo>
                    <a:pt x="0" y="72"/>
                    <a:pt x="11" y="2"/>
                    <a:pt x="31" y="1"/>
                  </a:cubicBezTo>
                  <a:cubicBezTo>
                    <a:pt x="46" y="0"/>
                    <a:pt x="53" y="30"/>
                    <a:pt x="42" y="54"/>
                  </a:cubicBezTo>
                  <a:cubicBezTo>
                    <a:pt x="31" y="77"/>
                    <a:pt x="0" y="99"/>
                    <a:pt x="0" y="99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2735816-F8B0-4C35-AAD8-8D04247AC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946" y="1966564"/>
              <a:ext cx="535965" cy="600350"/>
            </a:xfrm>
            <a:custGeom>
              <a:avLst/>
              <a:gdLst>
                <a:gd name="T0" fmla="*/ 7 w 343"/>
                <a:gd name="T1" fmla="*/ 0 h 389"/>
                <a:gd name="T2" fmla="*/ 0 w 343"/>
                <a:gd name="T3" fmla="*/ 6 h 389"/>
                <a:gd name="T4" fmla="*/ 0 w 343"/>
                <a:gd name="T5" fmla="*/ 61 h 389"/>
                <a:gd name="T6" fmla="*/ 343 w 343"/>
                <a:gd name="T7" fmla="*/ 389 h 389"/>
                <a:gd name="T8" fmla="*/ 343 w 343"/>
                <a:gd name="T9" fmla="*/ 325 h 389"/>
                <a:gd name="T10" fmla="*/ 7 w 343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" h="389">
                  <a:moveTo>
                    <a:pt x="7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56" y="142"/>
                    <a:pt x="279" y="265"/>
                    <a:pt x="343" y="389"/>
                  </a:cubicBezTo>
                  <a:cubicBezTo>
                    <a:pt x="343" y="325"/>
                    <a:pt x="343" y="325"/>
                    <a:pt x="343" y="325"/>
                  </a:cubicBezTo>
                  <a:cubicBezTo>
                    <a:pt x="280" y="203"/>
                    <a:pt x="160" y="82"/>
                    <a:pt x="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323AF73E-7047-4552-81B0-94F261151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946" y="1650251"/>
              <a:ext cx="1280588" cy="852917"/>
            </a:xfrm>
            <a:custGeom>
              <a:avLst/>
              <a:gdLst>
                <a:gd name="T0" fmla="*/ 343 w 819"/>
                <a:gd name="T1" fmla="*/ 553 h 553"/>
                <a:gd name="T2" fmla="*/ 819 w 819"/>
                <a:gd name="T3" fmla="*/ 505 h 553"/>
                <a:gd name="T4" fmla="*/ 275 w 819"/>
                <a:gd name="T5" fmla="*/ 0 h 553"/>
                <a:gd name="T6" fmla="*/ 0 w 819"/>
                <a:gd name="T7" fmla="*/ 211 h 553"/>
                <a:gd name="T8" fmla="*/ 343 w 819"/>
                <a:gd name="T9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553">
                  <a:moveTo>
                    <a:pt x="343" y="553"/>
                  </a:moveTo>
                  <a:cubicBezTo>
                    <a:pt x="819" y="505"/>
                    <a:pt x="819" y="505"/>
                    <a:pt x="819" y="505"/>
                  </a:cubicBezTo>
                  <a:cubicBezTo>
                    <a:pt x="720" y="303"/>
                    <a:pt x="527" y="128"/>
                    <a:pt x="275" y="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60" y="300"/>
                    <a:pt x="281" y="418"/>
                    <a:pt x="343" y="5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E9699BBB-F253-42E4-9135-A847F8CD0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2400" y="2417665"/>
              <a:ext cx="936916" cy="1009459"/>
            </a:xfrm>
            <a:custGeom>
              <a:avLst/>
              <a:gdLst>
                <a:gd name="T0" fmla="*/ 94 w 599"/>
                <a:gd name="T1" fmla="*/ 190 h 654"/>
                <a:gd name="T2" fmla="*/ 0 w 599"/>
                <a:gd name="T3" fmla="*/ 479 h 654"/>
                <a:gd name="T4" fmla="*/ 476 w 599"/>
                <a:gd name="T5" fmla="*/ 654 h 654"/>
                <a:gd name="T6" fmla="*/ 599 w 599"/>
                <a:gd name="T7" fmla="*/ 253 h 654"/>
                <a:gd name="T8" fmla="*/ 552 w 599"/>
                <a:gd name="T9" fmla="*/ 0 h 654"/>
                <a:gd name="T10" fmla="*/ 72 w 599"/>
                <a:gd name="T11" fmla="*/ 49 h 654"/>
                <a:gd name="T12" fmla="*/ 94 w 599"/>
                <a:gd name="T13" fmla="*/ 1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9" h="654">
                  <a:moveTo>
                    <a:pt x="94" y="190"/>
                  </a:moveTo>
                  <a:cubicBezTo>
                    <a:pt x="94" y="293"/>
                    <a:pt x="60" y="391"/>
                    <a:pt x="0" y="479"/>
                  </a:cubicBezTo>
                  <a:cubicBezTo>
                    <a:pt x="476" y="654"/>
                    <a:pt x="476" y="654"/>
                    <a:pt x="476" y="654"/>
                  </a:cubicBezTo>
                  <a:cubicBezTo>
                    <a:pt x="554" y="532"/>
                    <a:pt x="599" y="394"/>
                    <a:pt x="599" y="253"/>
                  </a:cubicBezTo>
                  <a:cubicBezTo>
                    <a:pt x="599" y="166"/>
                    <a:pt x="583" y="81"/>
                    <a:pt x="552" y="0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86" y="94"/>
                    <a:pt x="94" y="141"/>
                    <a:pt x="94" y="19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8ACBB2B2-9459-4FB4-90E0-F7BFDA91E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023" y="2863070"/>
              <a:ext cx="192293" cy="675394"/>
            </a:xfrm>
            <a:custGeom>
              <a:avLst/>
              <a:gdLst>
                <a:gd name="T0" fmla="*/ 122 w 123"/>
                <a:gd name="T1" fmla="*/ 0 h 438"/>
                <a:gd name="T2" fmla="*/ 0 w 123"/>
                <a:gd name="T3" fmla="*/ 365 h 438"/>
                <a:gd name="T4" fmla="*/ 0 w 123"/>
                <a:gd name="T5" fmla="*/ 438 h 438"/>
                <a:gd name="T6" fmla="*/ 123 w 123"/>
                <a:gd name="T7" fmla="*/ 37 h 438"/>
                <a:gd name="T8" fmla="*/ 122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22" y="0"/>
                  </a:moveTo>
                  <a:cubicBezTo>
                    <a:pt x="116" y="129"/>
                    <a:pt x="73" y="252"/>
                    <a:pt x="0" y="365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79" y="315"/>
                    <a:pt x="123" y="179"/>
                    <a:pt x="123" y="37"/>
                  </a:cubicBezTo>
                  <a:cubicBezTo>
                    <a:pt x="123" y="25"/>
                    <a:pt x="123" y="12"/>
                    <a:pt x="12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371CCA37-8ED0-43CD-9AC9-3F10A87DD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2400" y="3154316"/>
              <a:ext cx="744623" cy="382481"/>
            </a:xfrm>
            <a:custGeom>
              <a:avLst/>
              <a:gdLst>
                <a:gd name="T0" fmla="*/ 910 w 910"/>
                <a:gd name="T1" fmla="*/ 474 h 474"/>
                <a:gd name="T2" fmla="*/ 0 w 910"/>
                <a:gd name="T3" fmla="*/ 124 h 474"/>
                <a:gd name="T4" fmla="*/ 0 w 910"/>
                <a:gd name="T5" fmla="*/ 0 h 474"/>
                <a:gd name="T6" fmla="*/ 910 w 910"/>
                <a:gd name="T7" fmla="*/ 335 h 474"/>
                <a:gd name="T8" fmla="*/ 910 w 910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74">
                  <a:moveTo>
                    <a:pt x="910" y="47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910" y="335"/>
                  </a:lnTo>
                  <a:lnTo>
                    <a:pt x="910" y="474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791F018C-50A0-4BB3-96B7-4713D74BC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265" y="3344787"/>
              <a:ext cx="1599528" cy="1040930"/>
            </a:xfrm>
            <a:custGeom>
              <a:avLst/>
              <a:gdLst>
                <a:gd name="T0" fmla="*/ 0 w 987"/>
                <a:gd name="T1" fmla="*/ 314 h 675"/>
                <a:gd name="T2" fmla="*/ 200 w 987"/>
                <a:gd name="T3" fmla="*/ 675 h 675"/>
                <a:gd name="T4" fmla="*/ 987 w 987"/>
                <a:gd name="T5" fmla="*/ 185 h 675"/>
                <a:gd name="T6" fmla="*/ 516 w 987"/>
                <a:gd name="T7" fmla="*/ 0 h 675"/>
                <a:gd name="T8" fmla="*/ 0 w 987"/>
                <a:gd name="T9" fmla="*/ 314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" h="675">
                  <a:moveTo>
                    <a:pt x="0" y="314"/>
                  </a:moveTo>
                  <a:cubicBezTo>
                    <a:pt x="200" y="675"/>
                    <a:pt x="200" y="675"/>
                    <a:pt x="200" y="675"/>
                  </a:cubicBezTo>
                  <a:cubicBezTo>
                    <a:pt x="542" y="576"/>
                    <a:pt x="821" y="402"/>
                    <a:pt x="987" y="185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02" y="139"/>
                    <a:pt x="220" y="250"/>
                    <a:pt x="0" y="3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86F7F6EA-B5B2-4228-9D52-9A7C9D78F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826" y="3823194"/>
              <a:ext cx="2248853" cy="727039"/>
            </a:xfrm>
            <a:custGeom>
              <a:avLst/>
              <a:gdLst>
                <a:gd name="T0" fmla="*/ 553 w 1108"/>
                <a:gd name="T1" fmla="*/ 40 h 427"/>
                <a:gd name="T2" fmla="*/ 196 w 1108"/>
                <a:gd name="T3" fmla="*/ 1 h 427"/>
                <a:gd name="T4" fmla="*/ 0 w 1108"/>
                <a:gd name="T5" fmla="*/ 364 h 427"/>
                <a:gd name="T6" fmla="*/ 552 w 1108"/>
                <a:gd name="T7" fmla="*/ 427 h 427"/>
                <a:gd name="T8" fmla="*/ 1108 w 1108"/>
                <a:gd name="T9" fmla="*/ 363 h 427"/>
                <a:gd name="T10" fmla="*/ 916 w 1108"/>
                <a:gd name="T11" fmla="*/ 0 h 427"/>
                <a:gd name="T12" fmla="*/ 553 w 1108"/>
                <a:gd name="T13" fmla="*/ 4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8" h="427">
                  <a:moveTo>
                    <a:pt x="553" y="40"/>
                  </a:moveTo>
                  <a:cubicBezTo>
                    <a:pt x="428" y="40"/>
                    <a:pt x="308" y="27"/>
                    <a:pt x="196" y="1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172" y="405"/>
                    <a:pt x="358" y="427"/>
                    <a:pt x="552" y="427"/>
                  </a:cubicBezTo>
                  <a:cubicBezTo>
                    <a:pt x="747" y="427"/>
                    <a:pt x="935" y="405"/>
                    <a:pt x="1108" y="363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803" y="26"/>
                    <a:pt x="681" y="40"/>
                    <a:pt x="553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BE2891B8-39EA-41A9-98F6-49F37C476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507" y="3336717"/>
              <a:ext cx="1548716" cy="1091961"/>
            </a:xfrm>
            <a:custGeom>
              <a:avLst/>
              <a:gdLst>
                <a:gd name="T0" fmla="*/ 466 w 985"/>
                <a:gd name="T1" fmla="*/ 0 h 678"/>
                <a:gd name="T2" fmla="*/ 0 w 985"/>
                <a:gd name="T3" fmla="*/ 193 h 678"/>
                <a:gd name="T4" fmla="*/ 778 w 985"/>
                <a:gd name="T5" fmla="*/ 678 h 678"/>
                <a:gd name="T6" fmla="*/ 985 w 985"/>
                <a:gd name="T7" fmla="*/ 319 h 678"/>
                <a:gd name="T8" fmla="*/ 466 w 985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678">
                  <a:moveTo>
                    <a:pt x="466" y="0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165" y="407"/>
                    <a:pt x="440" y="580"/>
                    <a:pt x="778" y="678"/>
                  </a:cubicBezTo>
                  <a:cubicBezTo>
                    <a:pt x="985" y="319"/>
                    <a:pt x="985" y="319"/>
                    <a:pt x="985" y="319"/>
                  </a:cubicBezTo>
                  <a:cubicBezTo>
                    <a:pt x="762" y="253"/>
                    <a:pt x="580" y="140"/>
                    <a:pt x="4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FF4FEEC7-5C24-4DA7-BD10-E68BAC7B2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8195" y="3629631"/>
              <a:ext cx="1379598" cy="885816"/>
            </a:xfrm>
            <a:custGeom>
              <a:avLst/>
              <a:gdLst>
                <a:gd name="T0" fmla="*/ 0 w 788"/>
                <a:gd name="T1" fmla="*/ 490 h 563"/>
                <a:gd name="T2" fmla="*/ 0 w 788"/>
                <a:gd name="T3" fmla="*/ 563 h 563"/>
                <a:gd name="T4" fmla="*/ 788 w 788"/>
                <a:gd name="T5" fmla="*/ 73 h 563"/>
                <a:gd name="T6" fmla="*/ 788 w 788"/>
                <a:gd name="T7" fmla="*/ 0 h 563"/>
                <a:gd name="T8" fmla="*/ 0 w 788"/>
                <a:gd name="T9" fmla="*/ 49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563">
                  <a:moveTo>
                    <a:pt x="0" y="49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343" y="464"/>
                    <a:pt x="622" y="290"/>
                    <a:pt x="788" y="73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22" y="217"/>
                    <a:pt x="343" y="391"/>
                    <a:pt x="0" y="49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5062BB8-0625-4BD5-A75C-2B27E0DC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199" y="3600168"/>
              <a:ext cx="1257278" cy="915279"/>
            </a:xfrm>
            <a:custGeom>
              <a:avLst/>
              <a:gdLst>
                <a:gd name="T0" fmla="*/ 0 w 776"/>
                <a:gd name="T1" fmla="*/ 0 h 558"/>
                <a:gd name="T2" fmla="*/ 0 w 776"/>
                <a:gd name="T3" fmla="*/ 73 h 558"/>
                <a:gd name="T4" fmla="*/ 776 w 776"/>
                <a:gd name="T5" fmla="*/ 558 h 558"/>
                <a:gd name="T6" fmla="*/ 776 w 776"/>
                <a:gd name="T7" fmla="*/ 485 h 558"/>
                <a:gd name="T8" fmla="*/ 0 w 776"/>
                <a:gd name="T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558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65" y="287"/>
                    <a:pt x="439" y="459"/>
                    <a:pt x="776" y="558"/>
                  </a:cubicBezTo>
                  <a:cubicBezTo>
                    <a:pt x="776" y="485"/>
                    <a:pt x="776" y="485"/>
                    <a:pt x="776" y="485"/>
                  </a:cubicBezTo>
                  <a:cubicBezTo>
                    <a:pt x="439" y="386"/>
                    <a:pt x="165" y="214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E709D056-56B4-429A-B253-7A06F516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961" y="4392308"/>
              <a:ext cx="1869233" cy="211666"/>
            </a:xfrm>
            <a:custGeom>
              <a:avLst/>
              <a:gdLst>
                <a:gd name="T0" fmla="*/ 552 w 1108"/>
                <a:gd name="T1" fmla="*/ 64 h 137"/>
                <a:gd name="T2" fmla="*/ 0 w 1108"/>
                <a:gd name="T3" fmla="*/ 1 h 137"/>
                <a:gd name="T4" fmla="*/ 0 w 1108"/>
                <a:gd name="T5" fmla="*/ 74 h 137"/>
                <a:gd name="T6" fmla="*/ 552 w 1108"/>
                <a:gd name="T7" fmla="*/ 137 h 137"/>
                <a:gd name="T8" fmla="*/ 1108 w 1108"/>
                <a:gd name="T9" fmla="*/ 73 h 137"/>
                <a:gd name="T10" fmla="*/ 1108 w 1108"/>
                <a:gd name="T11" fmla="*/ 0 h 137"/>
                <a:gd name="T12" fmla="*/ 552 w 1108"/>
                <a:gd name="T13" fmla="*/ 6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8" h="137">
                  <a:moveTo>
                    <a:pt x="552" y="64"/>
                  </a:moveTo>
                  <a:cubicBezTo>
                    <a:pt x="358" y="64"/>
                    <a:pt x="172" y="42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72" y="115"/>
                    <a:pt x="358" y="137"/>
                    <a:pt x="552" y="137"/>
                  </a:cubicBezTo>
                  <a:cubicBezTo>
                    <a:pt x="747" y="137"/>
                    <a:pt x="935" y="115"/>
                    <a:pt x="1108" y="73"/>
                  </a:cubicBezTo>
                  <a:cubicBezTo>
                    <a:pt x="1108" y="0"/>
                    <a:pt x="1108" y="0"/>
                    <a:pt x="1108" y="0"/>
                  </a:cubicBezTo>
                  <a:cubicBezTo>
                    <a:pt x="935" y="42"/>
                    <a:pt x="747" y="64"/>
                    <a:pt x="552" y="6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88159AE5-A6EC-4E44-93D9-72BAFD2D7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679" y="2007290"/>
              <a:ext cx="544147" cy="598736"/>
            </a:xfrm>
            <a:custGeom>
              <a:avLst/>
              <a:gdLst>
                <a:gd name="T0" fmla="*/ 340 w 348"/>
                <a:gd name="T1" fmla="*/ 0 h 388"/>
                <a:gd name="T2" fmla="*/ 0 w 348"/>
                <a:gd name="T3" fmla="*/ 324 h 388"/>
                <a:gd name="T4" fmla="*/ 0 w 348"/>
                <a:gd name="T5" fmla="*/ 388 h 388"/>
                <a:gd name="T6" fmla="*/ 348 w 348"/>
                <a:gd name="T7" fmla="*/ 60 h 388"/>
                <a:gd name="T8" fmla="*/ 348 w 348"/>
                <a:gd name="T9" fmla="*/ 6 h 388"/>
                <a:gd name="T10" fmla="*/ 340 w 348"/>
                <a:gd name="T1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388">
                  <a:moveTo>
                    <a:pt x="340" y="0"/>
                  </a:moveTo>
                  <a:cubicBezTo>
                    <a:pt x="184" y="83"/>
                    <a:pt x="62" y="199"/>
                    <a:pt x="0" y="324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63" y="261"/>
                    <a:pt x="188" y="143"/>
                    <a:pt x="348" y="60"/>
                  </a:cubicBezTo>
                  <a:cubicBezTo>
                    <a:pt x="348" y="6"/>
                    <a:pt x="348" y="6"/>
                    <a:pt x="348" y="6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68A2F665-AA10-4CD8-838E-C585F2255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964" y="1692591"/>
              <a:ext cx="1292862" cy="857758"/>
            </a:xfrm>
            <a:custGeom>
              <a:avLst/>
              <a:gdLst>
                <a:gd name="T0" fmla="*/ 827 w 827"/>
                <a:gd name="T1" fmla="*/ 209 h 556"/>
                <a:gd name="T2" fmla="*/ 546 w 827"/>
                <a:gd name="T3" fmla="*/ 0 h 556"/>
                <a:gd name="T4" fmla="*/ 0 w 827"/>
                <a:gd name="T5" fmla="*/ 511 h 556"/>
                <a:gd name="T6" fmla="*/ 480 w 827"/>
                <a:gd name="T7" fmla="*/ 556 h 556"/>
                <a:gd name="T8" fmla="*/ 827 w 827"/>
                <a:gd name="T9" fmla="*/ 20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7" h="556">
                  <a:moveTo>
                    <a:pt x="827" y="209"/>
                  </a:moveTo>
                  <a:cubicBezTo>
                    <a:pt x="546" y="0"/>
                    <a:pt x="546" y="0"/>
                    <a:pt x="546" y="0"/>
                  </a:cubicBezTo>
                  <a:cubicBezTo>
                    <a:pt x="291" y="129"/>
                    <a:pt x="98" y="306"/>
                    <a:pt x="0" y="511"/>
                  </a:cubicBezTo>
                  <a:cubicBezTo>
                    <a:pt x="480" y="556"/>
                    <a:pt x="480" y="556"/>
                    <a:pt x="480" y="556"/>
                  </a:cubicBezTo>
                  <a:cubicBezTo>
                    <a:pt x="542" y="419"/>
                    <a:pt x="664" y="299"/>
                    <a:pt x="827" y="209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7979566-7ECA-4BC4-8480-B5D13B4E8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434" y="2457942"/>
              <a:ext cx="936916" cy="1021563"/>
            </a:xfrm>
            <a:custGeom>
              <a:avLst/>
              <a:gdLst>
                <a:gd name="T0" fmla="*/ 508 w 599"/>
                <a:gd name="T1" fmla="*/ 198 h 662"/>
                <a:gd name="T2" fmla="*/ 533 w 599"/>
                <a:gd name="T3" fmla="*/ 47 h 662"/>
                <a:gd name="T4" fmla="*/ 50 w 599"/>
                <a:gd name="T5" fmla="*/ 0 h 662"/>
                <a:gd name="T6" fmla="*/ 0 w 599"/>
                <a:gd name="T7" fmla="*/ 261 h 662"/>
                <a:gd name="T8" fmla="*/ 123 w 599"/>
                <a:gd name="T9" fmla="*/ 662 h 662"/>
                <a:gd name="T10" fmla="*/ 599 w 599"/>
                <a:gd name="T11" fmla="*/ 483 h 662"/>
                <a:gd name="T12" fmla="*/ 508 w 599"/>
                <a:gd name="T13" fmla="*/ 198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9" h="662">
                  <a:moveTo>
                    <a:pt x="508" y="198"/>
                  </a:moveTo>
                  <a:cubicBezTo>
                    <a:pt x="508" y="146"/>
                    <a:pt x="517" y="95"/>
                    <a:pt x="533" y="47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7" y="83"/>
                    <a:pt x="0" y="171"/>
                    <a:pt x="0" y="261"/>
                  </a:cubicBezTo>
                  <a:cubicBezTo>
                    <a:pt x="0" y="403"/>
                    <a:pt x="43" y="538"/>
                    <a:pt x="123" y="662"/>
                  </a:cubicBezTo>
                  <a:cubicBezTo>
                    <a:pt x="599" y="483"/>
                    <a:pt x="599" y="483"/>
                    <a:pt x="599" y="483"/>
                  </a:cubicBezTo>
                  <a:cubicBezTo>
                    <a:pt x="540" y="396"/>
                    <a:pt x="508" y="299"/>
                    <a:pt x="508" y="19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23A33E6-2E5D-4910-8544-36F0142BF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433" y="2916083"/>
              <a:ext cx="192293" cy="675394"/>
            </a:xfrm>
            <a:custGeom>
              <a:avLst/>
              <a:gdLst>
                <a:gd name="T0" fmla="*/ 1 w 123"/>
                <a:gd name="T1" fmla="*/ 0 h 438"/>
                <a:gd name="T2" fmla="*/ 0 w 123"/>
                <a:gd name="T3" fmla="*/ 37 h 438"/>
                <a:gd name="T4" fmla="*/ 123 w 123"/>
                <a:gd name="T5" fmla="*/ 438 h 438"/>
                <a:gd name="T6" fmla="*/ 123 w 123"/>
                <a:gd name="T7" fmla="*/ 364 h 438"/>
                <a:gd name="T8" fmla="*/ 1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" y="0"/>
                  </a:moveTo>
                  <a:cubicBezTo>
                    <a:pt x="0" y="12"/>
                    <a:pt x="0" y="25"/>
                    <a:pt x="0" y="37"/>
                  </a:cubicBezTo>
                  <a:cubicBezTo>
                    <a:pt x="0" y="179"/>
                    <a:pt x="43" y="314"/>
                    <a:pt x="123" y="438"/>
                  </a:cubicBezTo>
                  <a:cubicBezTo>
                    <a:pt x="123" y="364"/>
                    <a:pt x="123" y="364"/>
                    <a:pt x="123" y="364"/>
                  </a:cubicBezTo>
                  <a:cubicBezTo>
                    <a:pt x="50" y="252"/>
                    <a:pt x="7" y="129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4AB793C-6523-499B-B2B4-429436B8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899" y="3179447"/>
              <a:ext cx="744623" cy="388936"/>
            </a:xfrm>
            <a:custGeom>
              <a:avLst/>
              <a:gdLst>
                <a:gd name="T0" fmla="*/ 0 w 910"/>
                <a:gd name="T1" fmla="*/ 482 h 482"/>
                <a:gd name="T2" fmla="*/ 910 w 910"/>
                <a:gd name="T3" fmla="*/ 121 h 482"/>
                <a:gd name="T4" fmla="*/ 910 w 910"/>
                <a:gd name="T5" fmla="*/ 0 h 482"/>
                <a:gd name="T6" fmla="*/ 0 w 910"/>
                <a:gd name="T7" fmla="*/ 341 h 482"/>
                <a:gd name="T8" fmla="*/ 0 w 910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82">
                  <a:moveTo>
                    <a:pt x="0" y="482"/>
                  </a:moveTo>
                  <a:lnTo>
                    <a:pt x="910" y="121"/>
                  </a:lnTo>
                  <a:lnTo>
                    <a:pt x="910" y="0"/>
                  </a:lnTo>
                  <a:lnTo>
                    <a:pt x="0" y="341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TextBox 104">
              <a:extLst>
                <a:ext uri="{FF2B5EF4-FFF2-40B4-BE49-F238E27FC236}">
                  <a16:creationId xmlns:a16="http://schemas.microsoft.com/office/drawing/2014/main" id="{459E0487-4723-4FB1-8170-6007A422598A}"/>
                </a:ext>
              </a:extLst>
            </p:cNvPr>
            <p:cNvSpPr txBox="1"/>
            <p:nvPr/>
          </p:nvSpPr>
          <p:spPr>
            <a:xfrm>
              <a:off x="6070083" y="4722112"/>
              <a:ext cx="9012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FASE 2</a:t>
              </a:r>
            </a:p>
          </p:txBody>
        </p:sp>
        <p:sp>
          <p:nvSpPr>
            <p:cNvPr id="129" name="Freeform 53">
              <a:extLst>
                <a:ext uri="{FF2B5EF4-FFF2-40B4-BE49-F238E27FC236}">
                  <a16:creationId xmlns:a16="http://schemas.microsoft.com/office/drawing/2014/main" id="{BA4F741C-6385-4847-B9CC-29D81676A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048" y="966648"/>
              <a:ext cx="43325" cy="53971"/>
            </a:xfrm>
            <a:custGeom>
              <a:avLst/>
              <a:gdLst>
                <a:gd name="T0" fmla="*/ 8 w 91"/>
                <a:gd name="T1" fmla="*/ 11 h 114"/>
                <a:gd name="T2" fmla="*/ 4 w 91"/>
                <a:gd name="T3" fmla="*/ 96 h 114"/>
                <a:gd name="T4" fmla="*/ 38 w 91"/>
                <a:gd name="T5" fmla="*/ 114 h 114"/>
                <a:gd name="T6" fmla="*/ 87 w 91"/>
                <a:gd name="T7" fmla="*/ 89 h 114"/>
                <a:gd name="T8" fmla="*/ 77 w 91"/>
                <a:gd name="T9" fmla="*/ 43 h 114"/>
                <a:gd name="T10" fmla="*/ 66 w 91"/>
                <a:gd name="T11" fmla="*/ 0 h 114"/>
                <a:gd name="T12" fmla="*/ 8 w 91"/>
                <a:gd name="T13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14">
                  <a:moveTo>
                    <a:pt x="8" y="11"/>
                  </a:moveTo>
                  <a:cubicBezTo>
                    <a:pt x="8" y="11"/>
                    <a:pt x="0" y="91"/>
                    <a:pt x="4" y="96"/>
                  </a:cubicBezTo>
                  <a:cubicBezTo>
                    <a:pt x="9" y="101"/>
                    <a:pt x="32" y="114"/>
                    <a:pt x="38" y="114"/>
                  </a:cubicBezTo>
                  <a:cubicBezTo>
                    <a:pt x="43" y="114"/>
                    <a:pt x="83" y="99"/>
                    <a:pt x="87" y="89"/>
                  </a:cubicBezTo>
                  <a:cubicBezTo>
                    <a:pt x="91" y="80"/>
                    <a:pt x="88" y="57"/>
                    <a:pt x="77" y="43"/>
                  </a:cubicBezTo>
                  <a:cubicBezTo>
                    <a:pt x="64" y="28"/>
                    <a:pt x="66" y="0"/>
                    <a:pt x="66" y="0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54">
              <a:extLst>
                <a:ext uri="{FF2B5EF4-FFF2-40B4-BE49-F238E27FC236}">
                  <a16:creationId xmlns:a16="http://schemas.microsoft.com/office/drawing/2014/main" id="{64AE8C8B-D622-4336-9EC1-F76E69A8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7461" y="1379103"/>
              <a:ext cx="111903" cy="96801"/>
            </a:xfrm>
            <a:custGeom>
              <a:avLst/>
              <a:gdLst>
                <a:gd name="T0" fmla="*/ 135 w 235"/>
                <a:gd name="T1" fmla="*/ 29 h 205"/>
                <a:gd name="T2" fmla="*/ 29 w 235"/>
                <a:gd name="T3" fmla="*/ 179 h 205"/>
                <a:gd name="T4" fmla="*/ 235 w 235"/>
                <a:gd name="T5" fmla="*/ 90 h 205"/>
                <a:gd name="T6" fmla="*/ 224 w 235"/>
                <a:gd name="T7" fmla="*/ 0 h 205"/>
                <a:gd name="T8" fmla="*/ 135 w 235"/>
                <a:gd name="T9" fmla="*/ 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05">
                  <a:moveTo>
                    <a:pt x="135" y="29"/>
                  </a:moveTo>
                  <a:cubicBezTo>
                    <a:pt x="135" y="29"/>
                    <a:pt x="0" y="161"/>
                    <a:pt x="29" y="179"/>
                  </a:cubicBezTo>
                  <a:cubicBezTo>
                    <a:pt x="70" y="205"/>
                    <a:pt x="235" y="99"/>
                    <a:pt x="235" y="90"/>
                  </a:cubicBezTo>
                  <a:cubicBezTo>
                    <a:pt x="235" y="82"/>
                    <a:pt x="224" y="0"/>
                    <a:pt x="224" y="0"/>
                  </a:cubicBezTo>
                  <a:lnTo>
                    <a:pt x="135" y="2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66116F72-5B48-4FD0-9678-B799DC980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6339" y="1426884"/>
              <a:ext cx="109922" cy="105466"/>
            </a:xfrm>
            <a:custGeom>
              <a:avLst/>
              <a:gdLst>
                <a:gd name="T0" fmla="*/ 130 w 231"/>
                <a:gd name="T1" fmla="*/ 29 h 223"/>
                <a:gd name="T2" fmla="*/ 38 w 231"/>
                <a:gd name="T3" fmla="*/ 196 h 223"/>
                <a:gd name="T4" fmla="*/ 231 w 231"/>
                <a:gd name="T5" fmla="*/ 91 h 223"/>
                <a:gd name="T6" fmla="*/ 219 w 231"/>
                <a:gd name="T7" fmla="*/ 0 h 223"/>
                <a:gd name="T8" fmla="*/ 130 w 231"/>
                <a:gd name="T9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23">
                  <a:moveTo>
                    <a:pt x="130" y="29"/>
                  </a:moveTo>
                  <a:cubicBezTo>
                    <a:pt x="130" y="29"/>
                    <a:pt x="0" y="171"/>
                    <a:pt x="38" y="196"/>
                  </a:cubicBezTo>
                  <a:cubicBezTo>
                    <a:pt x="78" y="223"/>
                    <a:pt x="231" y="99"/>
                    <a:pt x="231" y="91"/>
                  </a:cubicBezTo>
                  <a:cubicBezTo>
                    <a:pt x="231" y="82"/>
                    <a:pt x="219" y="0"/>
                    <a:pt x="219" y="0"/>
                  </a:cubicBezTo>
                  <a:lnTo>
                    <a:pt x="130" y="2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440BF6C1-0588-40FB-B346-28BA083C5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5490" y="1007002"/>
              <a:ext cx="153742" cy="450581"/>
            </a:xfrm>
            <a:custGeom>
              <a:avLst/>
              <a:gdLst>
                <a:gd name="T0" fmla="*/ 5 w 323"/>
                <a:gd name="T1" fmla="*/ 0 h 952"/>
                <a:gd name="T2" fmla="*/ 2 w 323"/>
                <a:gd name="T3" fmla="*/ 829 h 952"/>
                <a:gd name="T4" fmla="*/ 65 w 323"/>
                <a:gd name="T5" fmla="*/ 854 h 952"/>
                <a:gd name="T6" fmla="*/ 133 w 323"/>
                <a:gd name="T7" fmla="*/ 823 h 952"/>
                <a:gd name="T8" fmla="*/ 150 w 323"/>
                <a:gd name="T9" fmla="*/ 222 h 952"/>
                <a:gd name="T10" fmla="*/ 154 w 323"/>
                <a:gd name="T11" fmla="*/ 222 h 952"/>
                <a:gd name="T12" fmla="*/ 188 w 323"/>
                <a:gd name="T13" fmla="*/ 933 h 952"/>
                <a:gd name="T14" fmla="*/ 248 w 323"/>
                <a:gd name="T15" fmla="*/ 952 h 952"/>
                <a:gd name="T16" fmla="*/ 317 w 323"/>
                <a:gd name="T17" fmla="*/ 921 h 952"/>
                <a:gd name="T18" fmla="*/ 323 w 323"/>
                <a:gd name="T19" fmla="*/ 28 h 952"/>
                <a:gd name="T20" fmla="*/ 5 w 323"/>
                <a:gd name="T21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952">
                  <a:moveTo>
                    <a:pt x="5" y="0"/>
                  </a:moveTo>
                  <a:cubicBezTo>
                    <a:pt x="2" y="829"/>
                    <a:pt x="2" y="829"/>
                    <a:pt x="2" y="829"/>
                  </a:cubicBezTo>
                  <a:cubicBezTo>
                    <a:pt x="2" y="829"/>
                    <a:pt x="0" y="854"/>
                    <a:pt x="65" y="854"/>
                  </a:cubicBezTo>
                  <a:cubicBezTo>
                    <a:pt x="130" y="854"/>
                    <a:pt x="133" y="823"/>
                    <a:pt x="133" y="823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88" y="933"/>
                    <a:pt x="188" y="933"/>
                    <a:pt x="188" y="933"/>
                  </a:cubicBezTo>
                  <a:cubicBezTo>
                    <a:pt x="188" y="933"/>
                    <a:pt x="184" y="952"/>
                    <a:pt x="248" y="952"/>
                  </a:cubicBezTo>
                  <a:cubicBezTo>
                    <a:pt x="313" y="952"/>
                    <a:pt x="317" y="921"/>
                    <a:pt x="317" y="921"/>
                  </a:cubicBezTo>
                  <a:cubicBezTo>
                    <a:pt x="323" y="28"/>
                    <a:pt x="323" y="28"/>
                    <a:pt x="323" y="28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57745ADB-40E1-4CC5-81B9-DE2813F4F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010" y="708183"/>
              <a:ext cx="83184" cy="286441"/>
            </a:xfrm>
            <a:custGeom>
              <a:avLst/>
              <a:gdLst>
                <a:gd name="T0" fmla="*/ 109 w 175"/>
                <a:gd name="T1" fmla="*/ 1 h 605"/>
                <a:gd name="T2" fmla="*/ 32 w 175"/>
                <a:gd name="T3" fmla="*/ 98 h 605"/>
                <a:gd name="T4" fmla="*/ 16 w 175"/>
                <a:gd name="T5" fmla="*/ 343 h 605"/>
                <a:gd name="T6" fmla="*/ 0 w 175"/>
                <a:gd name="T7" fmla="*/ 557 h 605"/>
                <a:gd name="T8" fmla="*/ 68 w 175"/>
                <a:gd name="T9" fmla="*/ 585 h 605"/>
                <a:gd name="T10" fmla="*/ 106 w 175"/>
                <a:gd name="T11" fmla="*/ 316 h 605"/>
                <a:gd name="T12" fmla="*/ 109 w 175"/>
                <a:gd name="T13" fmla="*/ 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605">
                  <a:moveTo>
                    <a:pt x="109" y="1"/>
                  </a:moveTo>
                  <a:cubicBezTo>
                    <a:pt x="99" y="0"/>
                    <a:pt x="43" y="11"/>
                    <a:pt x="32" y="98"/>
                  </a:cubicBezTo>
                  <a:cubicBezTo>
                    <a:pt x="28" y="129"/>
                    <a:pt x="20" y="239"/>
                    <a:pt x="16" y="343"/>
                  </a:cubicBezTo>
                  <a:cubicBezTo>
                    <a:pt x="11" y="463"/>
                    <a:pt x="0" y="557"/>
                    <a:pt x="0" y="557"/>
                  </a:cubicBezTo>
                  <a:cubicBezTo>
                    <a:pt x="0" y="584"/>
                    <a:pt x="48" y="605"/>
                    <a:pt x="68" y="585"/>
                  </a:cubicBezTo>
                  <a:cubicBezTo>
                    <a:pt x="71" y="582"/>
                    <a:pt x="105" y="438"/>
                    <a:pt x="106" y="316"/>
                  </a:cubicBezTo>
                  <a:cubicBezTo>
                    <a:pt x="108" y="161"/>
                    <a:pt x="175" y="8"/>
                    <a:pt x="109" y="1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id="{637F482A-10E5-49E4-8705-F14B7029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4942" y="708183"/>
              <a:ext cx="76252" cy="176519"/>
            </a:xfrm>
            <a:custGeom>
              <a:avLst/>
              <a:gdLst>
                <a:gd name="T0" fmla="*/ 93 w 160"/>
                <a:gd name="T1" fmla="*/ 1 h 373"/>
                <a:gd name="T2" fmla="*/ 15 w 160"/>
                <a:gd name="T3" fmla="*/ 99 h 373"/>
                <a:gd name="T4" fmla="*/ 0 w 160"/>
                <a:gd name="T5" fmla="*/ 348 h 373"/>
                <a:gd name="T6" fmla="*/ 0 w 160"/>
                <a:gd name="T7" fmla="*/ 349 h 373"/>
                <a:gd name="T8" fmla="*/ 89 w 160"/>
                <a:gd name="T9" fmla="*/ 365 h 373"/>
                <a:gd name="T10" fmla="*/ 91 w 160"/>
                <a:gd name="T11" fmla="*/ 320 h 373"/>
                <a:gd name="T12" fmla="*/ 93 w 160"/>
                <a:gd name="T13" fmla="*/ 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373">
                  <a:moveTo>
                    <a:pt x="93" y="1"/>
                  </a:moveTo>
                  <a:cubicBezTo>
                    <a:pt x="84" y="0"/>
                    <a:pt x="25" y="8"/>
                    <a:pt x="15" y="99"/>
                  </a:cubicBezTo>
                  <a:cubicBezTo>
                    <a:pt x="12" y="130"/>
                    <a:pt x="4" y="242"/>
                    <a:pt x="0" y="348"/>
                  </a:cubicBezTo>
                  <a:cubicBezTo>
                    <a:pt x="0" y="348"/>
                    <a:pt x="0" y="349"/>
                    <a:pt x="0" y="349"/>
                  </a:cubicBezTo>
                  <a:cubicBezTo>
                    <a:pt x="24" y="367"/>
                    <a:pt x="58" y="373"/>
                    <a:pt x="89" y="365"/>
                  </a:cubicBezTo>
                  <a:cubicBezTo>
                    <a:pt x="90" y="350"/>
                    <a:pt x="91" y="335"/>
                    <a:pt x="91" y="320"/>
                  </a:cubicBezTo>
                  <a:cubicBezTo>
                    <a:pt x="93" y="163"/>
                    <a:pt x="160" y="8"/>
                    <a:pt x="93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" name="Freeform 59">
              <a:extLst>
                <a:ext uri="{FF2B5EF4-FFF2-40B4-BE49-F238E27FC236}">
                  <a16:creationId xmlns:a16="http://schemas.microsoft.com/office/drawing/2014/main" id="{15B91E70-34AD-4C3B-AC05-B91A09C10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082" y="708678"/>
              <a:ext cx="181718" cy="351800"/>
            </a:xfrm>
            <a:custGeom>
              <a:avLst/>
              <a:gdLst>
                <a:gd name="T0" fmla="*/ 15 w 382"/>
                <a:gd name="T1" fmla="*/ 624 h 743"/>
                <a:gd name="T2" fmla="*/ 8 w 382"/>
                <a:gd name="T3" fmla="*/ 355 h 743"/>
                <a:gd name="T4" fmla="*/ 0 w 382"/>
                <a:gd name="T5" fmla="*/ 114 h 743"/>
                <a:gd name="T6" fmla="*/ 68 w 382"/>
                <a:gd name="T7" fmla="*/ 0 h 743"/>
                <a:gd name="T8" fmla="*/ 382 w 382"/>
                <a:gd name="T9" fmla="*/ 125 h 743"/>
                <a:gd name="T10" fmla="*/ 348 w 382"/>
                <a:gd name="T11" fmla="*/ 689 h 743"/>
                <a:gd name="T12" fmla="*/ 15 w 382"/>
                <a:gd name="T13" fmla="*/ 624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743">
                  <a:moveTo>
                    <a:pt x="15" y="624"/>
                  </a:moveTo>
                  <a:cubicBezTo>
                    <a:pt x="15" y="624"/>
                    <a:pt x="6" y="484"/>
                    <a:pt x="8" y="355"/>
                  </a:cubicBezTo>
                  <a:cubicBezTo>
                    <a:pt x="10" y="247"/>
                    <a:pt x="0" y="141"/>
                    <a:pt x="0" y="114"/>
                  </a:cubicBezTo>
                  <a:cubicBezTo>
                    <a:pt x="1" y="48"/>
                    <a:pt x="43" y="0"/>
                    <a:pt x="68" y="0"/>
                  </a:cubicBezTo>
                  <a:cubicBezTo>
                    <a:pt x="68" y="0"/>
                    <a:pt x="239" y="14"/>
                    <a:pt x="382" y="125"/>
                  </a:cubicBezTo>
                  <a:cubicBezTo>
                    <a:pt x="382" y="125"/>
                    <a:pt x="367" y="683"/>
                    <a:pt x="348" y="689"/>
                  </a:cubicBezTo>
                  <a:cubicBezTo>
                    <a:pt x="191" y="743"/>
                    <a:pt x="21" y="653"/>
                    <a:pt x="15" y="6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Freeform 60">
              <a:extLst>
                <a:ext uri="{FF2B5EF4-FFF2-40B4-BE49-F238E27FC236}">
                  <a16:creationId xmlns:a16="http://schemas.microsoft.com/office/drawing/2014/main" id="{7AC4315B-5776-4F93-A9E8-8379349B9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9082" y="850289"/>
              <a:ext cx="11141" cy="188402"/>
            </a:xfrm>
            <a:custGeom>
              <a:avLst/>
              <a:gdLst>
                <a:gd name="T0" fmla="*/ 21 w 23"/>
                <a:gd name="T1" fmla="*/ 231 h 398"/>
                <a:gd name="T2" fmla="*/ 21 w 23"/>
                <a:gd name="T3" fmla="*/ 208 h 398"/>
                <a:gd name="T4" fmla="*/ 18 w 23"/>
                <a:gd name="T5" fmla="*/ 208 h 398"/>
                <a:gd name="T6" fmla="*/ 7 w 23"/>
                <a:gd name="T7" fmla="*/ 0 h 398"/>
                <a:gd name="T8" fmla="*/ 0 w 23"/>
                <a:gd name="T9" fmla="*/ 398 h 398"/>
                <a:gd name="T10" fmla="*/ 23 w 23"/>
                <a:gd name="T11" fmla="*/ 391 h 398"/>
                <a:gd name="T12" fmla="*/ 21 w 23"/>
                <a:gd name="T13" fmla="*/ 23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98">
                  <a:moveTo>
                    <a:pt x="21" y="231"/>
                  </a:moveTo>
                  <a:cubicBezTo>
                    <a:pt x="21" y="223"/>
                    <a:pt x="21" y="216"/>
                    <a:pt x="21" y="208"/>
                  </a:cubicBezTo>
                  <a:cubicBezTo>
                    <a:pt x="20" y="208"/>
                    <a:pt x="19" y="208"/>
                    <a:pt x="18" y="208"/>
                  </a:cubicBezTo>
                  <a:cubicBezTo>
                    <a:pt x="16" y="106"/>
                    <a:pt x="11" y="44"/>
                    <a:pt x="7" y="0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7" y="396"/>
                    <a:pt x="15" y="394"/>
                    <a:pt x="23" y="391"/>
                  </a:cubicBezTo>
                  <a:cubicBezTo>
                    <a:pt x="22" y="355"/>
                    <a:pt x="22" y="302"/>
                    <a:pt x="21" y="2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61">
              <a:extLst>
                <a:ext uri="{FF2B5EF4-FFF2-40B4-BE49-F238E27FC236}">
                  <a16:creationId xmlns:a16="http://schemas.microsoft.com/office/drawing/2014/main" id="{A084AC7F-4ADD-4427-A58C-7B999BDDA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1538" y="672285"/>
              <a:ext cx="66349" cy="93087"/>
            </a:xfrm>
            <a:custGeom>
              <a:avLst/>
              <a:gdLst>
                <a:gd name="T0" fmla="*/ 17 w 139"/>
                <a:gd name="T1" fmla="*/ 45 h 197"/>
                <a:gd name="T2" fmla="*/ 3 w 139"/>
                <a:gd name="T3" fmla="*/ 151 h 197"/>
                <a:gd name="T4" fmla="*/ 56 w 139"/>
                <a:gd name="T5" fmla="*/ 189 h 197"/>
                <a:gd name="T6" fmla="*/ 139 w 139"/>
                <a:gd name="T7" fmla="*/ 145 h 197"/>
                <a:gd name="T8" fmla="*/ 123 w 139"/>
                <a:gd name="T9" fmla="*/ 0 h 197"/>
                <a:gd name="T10" fmla="*/ 17 w 139"/>
                <a:gd name="T11" fmla="*/ 4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97">
                  <a:moveTo>
                    <a:pt x="17" y="45"/>
                  </a:moveTo>
                  <a:cubicBezTo>
                    <a:pt x="17" y="45"/>
                    <a:pt x="8" y="113"/>
                    <a:pt x="3" y="151"/>
                  </a:cubicBezTo>
                  <a:cubicBezTo>
                    <a:pt x="0" y="178"/>
                    <a:pt x="18" y="197"/>
                    <a:pt x="56" y="189"/>
                  </a:cubicBezTo>
                  <a:cubicBezTo>
                    <a:pt x="111" y="177"/>
                    <a:pt x="139" y="145"/>
                    <a:pt x="139" y="145"/>
                  </a:cubicBezTo>
                  <a:cubicBezTo>
                    <a:pt x="121" y="86"/>
                    <a:pt x="123" y="0"/>
                    <a:pt x="123" y="0"/>
                  </a:cubicBezTo>
                  <a:lnTo>
                    <a:pt x="17" y="45"/>
                  </a:lnTo>
                  <a:close/>
                </a:path>
              </a:pathLst>
            </a:custGeom>
            <a:solidFill>
              <a:srgbClr val="FFB6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62">
              <a:extLst>
                <a:ext uri="{FF2B5EF4-FFF2-40B4-BE49-F238E27FC236}">
                  <a16:creationId xmlns:a16="http://schemas.microsoft.com/office/drawing/2014/main" id="{09293ECB-FA16-4B1E-879E-054A76DD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582" y="725265"/>
              <a:ext cx="51000" cy="64864"/>
            </a:xfrm>
            <a:custGeom>
              <a:avLst/>
              <a:gdLst>
                <a:gd name="T0" fmla="*/ 90 w 107"/>
                <a:gd name="T1" fmla="*/ 15 h 137"/>
                <a:gd name="T2" fmla="*/ 88 w 107"/>
                <a:gd name="T3" fmla="*/ 25 h 137"/>
                <a:gd name="T4" fmla="*/ 0 w 107"/>
                <a:gd name="T5" fmla="*/ 79 h 137"/>
                <a:gd name="T6" fmla="*/ 17 w 107"/>
                <a:gd name="T7" fmla="*/ 137 h 137"/>
                <a:gd name="T8" fmla="*/ 106 w 107"/>
                <a:gd name="T9" fmla="*/ 39 h 137"/>
                <a:gd name="T10" fmla="*/ 87 w 107"/>
                <a:gd name="T11" fmla="*/ 0 h 137"/>
                <a:gd name="T12" fmla="*/ 90 w 107"/>
                <a:gd name="T1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37">
                  <a:moveTo>
                    <a:pt x="90" y="15"/>
                  </a:moveTo>
                  <a:cubicBezTo>
                    <a:pt x="90" y="15"/>
                    <a:pt x="92" y="21"/>
                    <a:pt x="88" y="25"/>
                  </a:cubicBezTo>
                  <a:cubicBezTo>
                    <a:pt x="77" y="36"/>
                    <a:pt x="44" y="68"/>
                    <a:pt x="0" y="79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7" y="137"/>
                    <a:pt x="107" y="69"/>
                    <a:pt x="106" y="39"/>
                  </a:cubicBezTo>
                  <a:cubicBezTo>
                    <a:pt x="105" y="13"/>
                    <a:pt x="87" y="0"/>
                    <a:pt x="87" y="0"/>
                  </a:cubicBezTo>
                  <a:lnTo>
                    <a:pt x="90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63">
              <a:extLst>
                <a:ext uri="{FF2B5EF4-FFF2-40B4-BE49-F238E27FC236}">
                  <a16:creationId xmlns:a16="http://schemas.microsoft.com/office/drawing/2014/main" id="{8D2624EB-26C2-4732-AC24-B11F6C3EB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645" y="730960"/>
              <a:ext cx="20053" cy="51990"/>
            </a:xfrm>
            <a:custGeom>
              <a:avLst/>
              <a:gdLst>
                <a:gd name="T0" fmla="*/ 30 w 42"/>
                <a:gd name="T1" fmla="*/ 0 h 110"/>
                <a:gd name="T2" fmla="*/ 9 w 42"/>
                <a:gd name="T3" fmla="*/ 43 h 110"/>
                <a:gd name="T4" fmla="*/ 19 w 42"/>
                <a:gd name="T5" fmla="*/ 110 h 110"/>
                <a:gd name="T6" fmla="*/ 42 w 42"/>
                <a:gd name="T7" fmla="*/ 63 h 110"/>
                <a:gd name="T8" fmla="*/ 28 w 42"/>
                <a:gd name="T9" fmla="*/ 32 h 110"/>
                <a:gd name="T10" fmla="*/ 30 w 42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10">
                  <a:moveTo>
                    <a:pt x="30" y="0"/>
                  </a:moveTo>
                  <a:cubicBezTo>
                    <a:pt x="30" y="0"/>
                    <a:pt x="17" y="15"/>
                    <a:pt x="9" y="43"/>
                  </a:cubicBezTo>
                  <a:cubicBezTo>
                    <a:pt x="0" y="71"/>
                    <a:pt x="19" y="110"/>
                    <a:pt x="19" y="110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29" y="41"/>
                    <a:pt x="28" y="32"/>
                  </a:cubicBezTo>
                  <a:cubicBezTo>
                    <a:pt x="26" y="24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64">
              <a:extLst>
                <a:ext uri="{FF2B5EF4-FFF2-40B4-BE49-F238E27FC236}">
                  <a16:creationId xmlns:a16="http://schemas.microsoft.com/office/drawing/2014/main" id="{7D60A726-8AB3-405A-9181-79ABF4F89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155" y="546271"/>
              <a:ext cx="128737" cy="176519"/>
            </a:xfrm>
            <a:custGeom>
              <a:avLst/>
              <a:gdLst>
                <a:gd name="T0" fmla="*/ 7 w 271"/>
                <a:gd name="T1" fmla="*/ 199 h 373"/>
                <a:gd name="T2" fmla="*/ 46 w 271"/>
                <a:gd name="T3" fmla="*/ 350 h 373"/>
                <a:gd name="T4" fmla="*/ 227 w 271"/>
                <a:gd name="T5" fmla="*/ 260 h 373"/>
                <a:gd name="T6" fmla="*/ 157 w 271"/>
                <a:gd name="T7" fmla="*/ 18 h 373"/>
                <a:gd name="T8" fmla="*/ 7 w 271"/>
                <a:gd name="T9" fmla="*/ 19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73">
                  <a:moveTo>
                    <a:pt x="7" y="199"/>
                  </a:moveTo>
                  <a:cubicBezTo>
                    <a:pt x="7" y="199"/>
                    <a:pt x="15" y="327"/>
                    <a:pt x="46" y="350"/>
                  </a:cubicBezTo>
                  <a:cubicBezTo>
                    <a:pt x="77" y="373"/>
                    <a:pt x="173" y="351"/>
                    <a:pt x="227" y="260"/>
                  </a:cubicBezTo>
                  <a:cubicBezTo>
                    <a:pt x="271" y="184"/>
                    <a:pt x="253" y="34"/>
                    <a:pt x="157" y="18"/>
                  </a:cubicBezTo>
                  <a:cubicBezTo>
                    <a:pt x="44" y="0"/>
                    <a:pt x="0" y="85"/>
                    <a:pt x="7" y="199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65">
              <a:extLst>
                <a:ext uri="{FF2B5EF4-FFF2-40B4-BE49-F238E27FC236}">
                  <a16:creationId xmlns:a16="http://schemas.microsoft.com/office/drawing/2014/main" id="{0A289E9B-11ED-4907-8E28-63F42290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3509" y="547756"/>
              <a:ext cx="116606" cy="57684"/>
            </a:xfrm>
            <a:custGeom>
              <a:avLst/>
              <a:gdLst>
                <a:gd name="T0" fmla="*/ 179 w 245"/>
                <a:gd name="T1" fmla="*/ 110 h 122"/>
                <a:gd name="T2" fmla="*/ 94 w 245"/>
                <a:gd name="T3" fmla="*/ 119 h 122"/>
                <a:gd name="T4" fmla="*/ 0 w 245"/>
                <a:gd name="T5" fmla="*/ 55 h 122"/>
                <a:gd name="T6" fmla="*/ 182 w 245"/>
                <a:gd name="T7" fmla="*/ 10 h 122"/>
                <a:gd name="T8" fmla="*/ 239 w 245"/>
                <a:gd name="T9" fmla="*/ 56 h 122"/>
                <a:gd name="T10" fmla="*/ 179 w 245"/>
                <a:gd name="T11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122">
                  <a:moveTo>
                    <a:pt x="179" y="110"/>
                  </a:moveTo>
                  <a:cubicBezTo>
                    <a:pt x="152" y="121"/>
                    <a:pt x="123" y="122"/>
                    <a:pt x="94" y="119"/>
                  </a:cubicBezTo>
                  <a:cubicBezTo>
                    <a:pt x="54" y="114"/>
                    <a:pt x="17" y="93"/>
                    <a:pt x="0" y="55"/>
                  </a:cubicBezTo>
                  <a:cubicBezTo>
                    <a:pt x="8" y="51"/>
                    <a:pt x="138" y="0"/>
                    <a:pt x="182" y="10"/>
                  </a:cubicBezTo>
                  <a:cubicBezTo>
                    <a:pt x="203" y="15"/>
                    <a:pt x="245" y="30"/>
                    <a:pt x="239" y="56"/>
                  </a:cubicBezTo>
                  <a:cubicBezTo>
                    <a:pt x="234" y="80"/>
                    <a:pt x="199" y="101"/>
                    <a:pt x="179" y="1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66">
              <a:extLst>
                <a:ext uri="{FF2B5EF4-FFF2-40B4-BE49-F238E27FC236}">
                  <a16:creationId xmlns:a16="http://schemas.microsoft.com/office/drawing/2014/main" id="{2409A734-70D1-4575-BE2F-6DF791981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635" y="570038"/>
              <a:ext cx="52238" cy="114131"/>
            </a:xfrm>
            <a:custGeom>
              <a:avLst/>
              <a:gdLst>
                <a:gd name="T0" fmla="*/ 10 w 110"/>
                <a:gd name="T1" fmla="*/ 44 h 241"/>
                <a:gd name="T2" fmla="*/ 22 w 110"/>
                <a:gd name="T3" fmla="*/ 129 h 241"/>
                <a:gd name="T4" fmla="*/ 24 w 110"/>
                <a:gd name="T5" fmla="*/ 203 h 241"/>
                <a:gd name="T6" fmla="*/ 36 w 110"/>
                <a:gd name="T7" fmla="*/ 166 h 241"/>
                <a:gd name="T8" fmla="*/ 58 w 110"/>
                <a:gd name="T9" fmla="*/ 141 h 241"/>
                <a:gd name="T10" fmla="*/ 68 w 110"/>
                <a:gd name="T11" fmla="*/ 164 h 241"/>
                <a:gd name="T12" fmla="*/ 43 w 110"/>
                <a:gd name="T13" fmla="*/ 241 h 241"/>
                <a:gd name="T14" fmla="*/ 105 w 110"/>
                <a:gd name="T15" fmla="*/ 142 h 241"/>
                <a:gd name="T16" fmla="*/ 82 w 110"/>
                <a:gd name="T17" fmla="*/ 28 h 241"/>
                <a:gd name="T18" fmla="*/ 45 w 110"/>
                <a:gd name="T19" fmla="*/ 7 h 241"/>
                <a:gd name="T20" fmla="*/ 10 w 110"/>
                <a:gd name="T21" fmla="*/ 4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241">
                  <a:moveTo>
                    <a:pt x="10" y="44"/>
                  </a:moveTo>
                  <a:cubicBezTo>
                    <a:pt x="0" y="71"/>
                    <a:pt x="14" y="101"/>
                    <a:pt x="22" y="129"/>
                  </a:cubicBezTo>
                  <a:cubicBezTo>
                    <a:pt x="29" y="153"/>
                    <a:pt x="26" y="178"/>
                    <a:pt x="24" y="203"/>
                  </a:cubicBezTo>
                  <a:cubicBezTo>
                    <a:pt x="28" y="186"/>
                    <a:pt x="30" y="182"/>
                    <a:pt x="36" y="166"/>
                  </a:cubicBezTo>
                  <a:cubicBezTo>
                    <a:pt x="41" y="154"/>
                    <a:pt x="48" y="141"/>
                    <a:pt x="58" y="141"/>
                  </a:cubicBezTo>
                  <a:cubicBezTo>
                    <a:pt x="68" y="141"/>
                    <a:pt x="68" y="153"/>
                    <a:pt x="68" y="164"/>
                  </a:cubicBezTo>
                  <a:cubicBezTo>
                    <a:pt x="68" y="194"/>
                    <a:pt x="57" y="215"/>
                    <a:pt x="43" y="241"/>
                  </a:cubicBezTo>
                  <a:cubicBezTo>
                    <a:pt x="72" y="217"/>
                    <a:pt x="100" y="180"/>
                    <a:pt x="105" y="142"/>
                  </a:cubicBezTo>
                  <a:cubicBezTo>
                    <a:pt x="110" y="104"/>
                    <a:pt x="102" y="61"/>
                    <a:pt x="82" y="28"/>
                  </a:cubicBezTo>
                  <a:cubicBezTo>
                    <a:pt x="74" y="14"/>
                    <a:pt x="62" y="0"/>
                    <a:pt x="45" y="7"/>
                  </a:cubicBezTo>
                  <a:cubicBezTo>
                    <a:pt x="30" y="13"/>
                    <a:pt x="15" y="29"/>
                    <a:pt x="10" y="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Freeform 67">
              <a:extLst>
                <a:ext uri="{FF2B5EF4-FFF2-40B4-BE49-F238E27FC236}">
                  <a16:creationId xmlns:a16="http://schemas.microsoft.com/office/drawing/2014/main" id="{D2DC7FAD-4451-44ED-83EC-602EC373E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9727" y="1042405"/>
              <a:ext cx="47039" cy="72539"/>
            </a:xfrm>
            <a:custGeom>
              <a:avLst/>
              <a:gdLst>
                <a:gd name="T0" fmla="*/ 2 w 99"/>
                <a:gd name="T1" fmla="*/ 41 h 153"/>
                <a:gd name="T2" fmla="*/ 2 w 99"/>
                <a:gd name="T3" fmla="*/ 99 h 153"/>
                <a:gd name="T4" fmla="*/ 13 w 99"/>
                <a:gd name="T5" fmla="*/ 117 h 153"/>
                <a:gd name="T6" fmla="*/ 21 w 99"/>
                <a:gd name="T7" fmla="*/ 146 h 153"/>
                <a:gd name="T8" fmla="*/ 88 w 99"/>
                <a:gd name="T9" fmla="*/ 120 h 153"/>
                <a:gd name="T10" fmla="*/ 85 w 99"/>
                <a:gd name="T11" fmla="*/ 29 h 153"/>
                <a:gd name="T12" fmla="*/ 2 w 99"/>
                <a:gd name="T13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53">
                  <a:moveTo>
                    <a:pt x="2" y="41"/>
                  </a:moveTo>
                  <a:cubicBezTo>
                    <a:pt x="2" y="41"/>
                    <a:pt x="0" y="90"/>
                    <a:pt x="2" y="99"/>
                  </a:cubicBezTo>
                  <a:cubicBezTo>
                    <a:pt x="3" y="108"/>
                    <a:pt x="13" y="117"/>
                    <a:pt x="13" y="117"/>
                  </a:cubicBezTo>
                  <a:cubicBezTo>
                    <a:pt x="13" y="117"/>
                    <a:pt x="12" y="140"/>
                    <a:pt x="21" y="146"/>
                  </a:cubicBezTo>
                  <a:cubicBezTo>
                    <a:pt x="30" y="153"/>
                    <a:pt x="80" y="128"/>
                    <a:pt x="88" y="120"/>
                  </a:cubicBezTo>
                  <a:cubicBezTo>
                    <a:pt x="99" y="109"/>
                    <a:pt x="85" y="29"/>
                    <a:pt x="85" y="29"/>
                  </a:cubicBezTo>
                  <a:cubicBezTo>
                    <a:pt x="85" y="29"/>
                    <a:pt x="14" y="0"/>
                    <a:pt x="2" y="41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68">
              <a:extLst>
                <a:ext uri="{FF2B5EF4-FFF2-40B4-BE49-F238E27FC236}">
                  <a16:creationId xmlns:a16="http://schemas.microsoft.com/office/drawing/2014/main" id="{FEE58AAB-C4CE-471D-9F6C-CFE3163A7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072" y="767848"/>
              <a:ext cx="54713" cy="309960"/>
            </a:xfrm>
            <a:custGeom>
              <a:avLst/>
              <a:gdLst>
                <a:gd name="T0" fmla="*/ 58 w 115"/>
                <a:gd name="T1" fmla="*/ 0 h 655"/>
                <a:gd name="T2" fmla="*/ 2 w 115"/>
                <a:gd name="T3" fmla="*/ 76 h 655"/>
                <a:gd name="T4" fmla="*/ 19 w 115"/>
                <a:gd name="T5" fmla="*/ 405 h 655"/>
                <a:gd name="T6" fmla="*/ 21 w 115"/>
                <a:gd name="T7" fmla="*/ 628 h 655"/>
                <a:gd name="T8" fmla="*/ 105 w 115"/>
                <a:gd name="T9" fmla="*/ 609 h 655"/>
                <a:gd name="T10" fmla="*/ 114 w 115"/>
                <a:gd name="T11" fmla="*/ 288 h 655"/>
                <a:gd name="T12" fmla="*/ 58 w 115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55">
                  <a:moveTo>
                    <a:pt x="58" y="0"/>
                  </a:moveTo>
                  <a:cubicBezTo>
                    <a:pt x="58" y="0"/>
                    <a:pt x="5" y="13"/>
                    <a:pt x="2" y="76"/>
                  </a:cubicBezTo>
                  <a:cubicBezTo>
                    <a:pt x="0" y="140"/>
                    <a:pt x="16" y="199"/>
                    <a:pt x="19" y="405"/>
                  </a:cubicBezTo>
                  <a:cubicBezTo>
                    <a:pt x="21" y="558"/>
                    <a:pt x="21" y="628"/>
                    <a:pt x="21" y="628"/>
                  </a:cubicBezTo>
                  <a:cubicBezTo>
                    <a:pt x="21" y="628"/>
                    <a:pt x="45" y="655"/>
                    <a:pt x="105" y="609"/>
                  </a:cubicBezTo>
                  <a:cubicBezTo>
                    <a:pt x="105" y="609"/>
                    <a:pt x="115" y="325"/>
                    <a:pt x="114" y="288"/>
                  </a:cubicBezTo>
                  <a:cubicBezTo>
                    <a:pt x="111" y="55"/>
                    <a:pt x="100" y="26"/>
                    <a:pt x="58" y="0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Freeform 69">
              <a:extLst>
                <a:ext uri="{FF2B5EF4-FFF2-40B4-BE49-F238E27FC236}">
                  <a16:creationId xmlns:a16="http://schemas.microsoft.com/office/drawing/2014/main" id="{2E134CCF-A89F-4184-9945-33DFF2DC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587" y="767848"/>
              <a:ext cx="56694" cy="187907"/>
            </a:xfrm>
            <a:custGeom>
              <a:avLst/>
              <a:gdLst>
                <a:gd name="T0" fmla="*/ 118 w 119"/>
                <a:gd name="T1" fmla="*/ 368 h 397"/>
                <a:gd name="T2" fmla="*/ 118 w 119"/>
                <a:gd name="T3" fmla="*/ 297 h 397"/>
                <a:gd name="T4" fmla="*/ 60 w 119"/>
                <a:gd name="T5" fmla="*/ 0 h 397"/>
                <a:gd name="T6" fmla="*/ 2 w 119"/>
                <a:gd name="T7" fmla="*/ 79 h 397"/>
                <a:gd name="T8" fmla="*/ 19 w 119"/>
                <a:gd name="T9" fmla="*/ 382 h 397"/>
                <a:gd name="T10" fmla="*/ 118 w 119"/>
                <a:gd name="T11" fmla="*/ 36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397">
                  <a:moveTo>
                    <a:pt x="118" y="368"/>
                  </a:moveTo>
                  <a:cubicBezTo>
                    <a:pt x="119" y="336"/>
                    <a:pt x="119" y="307"/>
                    <a:pt x="118" y="297"/>
                  </a:cubicBezTo>
                  <a:cubicBezTo>
                    <a:pt x="114" y="57"/>
                    <a:pt x="113" y="27"/>
                    <a:pt x="60" y="0"/>
                  </a:cubicBezTo>
                  <a:cubicBezTo>
                    <a:pt x="60" y="0"/>
                    <a:pt x="5" y="13"/>
                    <a:pt x="2" y="79"/>
                  </a:cubicBezTo>
                  <a:cubicBezTo>
                    <a:pt x="0" y="142"/>
                    <a:pt x="15" y="188"/>
                    <a:pt x="19" y="382"/>
                  </a:cubicBezTo>
                  <a:cubicBezTo>
                    <a:pt x="44" y="387"/>
                    <a:pt x="119" y="397"/>
                    <a:pt x="118" y="3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70">
              <a:extLst>
                <a:ext uri="{FF2B5EF4-FFF2-40B4-BE49-F238E27FC236}">
                  <a16:creationId xmlns:a16="http://schemas.microsoft.com/office/drawing/2014/main" id="{65AF8417-31D7-4363-B640-AD229BB6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024" y="631436"/>
              <a:ext cx="25252" cy="47039"/>
            </a:xfrm>
            <a:custGeom>
              <a:avLst/>
              <a:gdLst>
                <a:gd name="T0" fmla="*/ 0 w 53"/>
                <a:gd name="T1" fmla="*/ 72 h 99"/>
                <a:gd name="T2" fmla="*/ 31 w 53"/>
                <a:gd name="T3" fmla="*/ 1 h 99"/>
                <a:gd name="T4" fmla="*/ 42 w 53"/>
                <a:gd name="T5" fmla="*/ 54 h 99"/>
                <a:gd name="T6" fmla="*/ 0 w 53"/>
                <a:gd name="T7" fmla="*/ 99 h 99"/>
                <a:gd name="T8" fmla="*/ 0 w 53"/>
                <a:gd name="T9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9">
                  <a:moveTo>
                    <a:pt x="0" y="72"/>
                  </a:moveTo>
                  <a:cubicBezTo>
                    <a:pt x="0" y="72"/>
                    <a:pt x="11" y="2"/>
                    <a:pt x="31" y="1"/>
                  </a:cubicBezTo>
                  <a:cubicBezTo>
                    <a:pt x="46" y="0"/>
                    <a:pt x="53" y="30"/>
                    <a:pt x="42" y="54"/>
                  </a:cubicBezTo>
                  <a:cubicBezTo>
                    <a:pt x="31" y="77"/>
                    <a:pt x="0" y="99"/>
                    <a:pt x="0" y="99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CuadroTexto 156"/>
            <p:cNvSpPr txBox="1"/>
            <p:nvPr/>
          </p:nvSpPr>
          <p:spPr>
            <a:xfrm rot="17186925">
              <a:off x="3923597" y="2175461"/>
              <a:ext cx="1338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800" b="1" dirty="0">
                  <a:solidFill>
                    <a:schemeClr val="bg1"/>
                  </a:solidFill>
                </a:rPr>
                <a:t>2022</a:t>
              </a:r>
            </a:p>
          </p:txBody>
        </p:sp>
        <p:sp>
          <p:nvSpPr>
            <p:cNvPr id="161" name="CuadroTexto 160"/>
            <p:cNvSpPr txBox="1"/>
            <p:nvPr/>
          </p:nvSpPr>
          <p:spPr>
            <a:xfrm rot="3833847">
              <a:off x="7932209" y="2407860"/>
              <a:ext cx="1331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defRPr sz="2000" b="1">
                  <a:solidFill>
                    <a:schemeClr val="bg1"/>
                  </a:solidFill>
                </a:defRPr>
              </a:lvl1pPr>
            </a:lstStyle>
            <a:p>
              <a:r>
                <a:rPr lang="es-EC" sz="3200" dirty="0"/>
                <a:t>2024</a:t>
              </a:r>
            </a:p>
          </p:txBody>
        </p:sp>
        <p:sp>
          <p:nvSpPr>
            <p:cNvPr id="165" name="CuadroTexto 164"/>
            <p:cNvSpPr txBox="1"/>
            <p:nvPr/>
          </p:nvSpPr>
          <p:spPr>
            <a:xfrm>
              <a:off x="6004746" y="3923082"/>
              <a:ext cx="14782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2000" b="1">
                  <a:solidFill>
                    <a:schemeClr val="bg1"/>
                  </a:solidFill>
                </a:defRPr>
              </a:lvl1pPr>
            </a:lstStyle>
            <a:p>
              <a:r>
                <a:rPr lang="es-EC" sz="3200" dirty="0"/>
                <a:t>2023</a:t>
              </a:r>
            </a:p>
          </p:txBody>
        </p:sp>
      </p:grpSp>
      <p:sp>
        <p:nvSpPr>
          <p:cNvPr id="167" name="TextBox 104">
            <a:extLst>
              <a:ext uri="{FF2B5EF4-FFF2-40B4-BE49-F238E27FC236}">
                <a16:creationId xmlns:a16="http://schemas.microsoft.com/office/drawing/2014/main" id="{459E0487-4723-4FB1-8170-6007A422598A}"/>
              </a:ext>
            </a:extLst>
          </p:cNvPr>
          <p:cNvSpPr txBox="1"/>
          <p:nvPr/>
        </p:nvSpPr>
        <p:spPr>
          <a:xfrm>
            <a:off x="79961" y="1668092"/>
            <a:ext cx="285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DE FACTIBLIDAD + TERRENO</a:t>
            </a:r>
          </a:p>
        </p:txBody>
      </p:sp>
      <p:sp>
        <p:nvSpPr>
          <p:cNvPr id="168" name="TextBox 104">
            <a:extLst>
              <a:ext uri="{FF2B5EF4-FFF2-40B4-BE49-F238E27FC236}">
                <a16:creationId xmlns:a16="http://schemas.microsoft.com/office/drawing/2014/main" id="{459E0487-4723-4FB1-8170-6007A422598A}"/>
              </a:ext>
            </a:extLst>
          </p:cNvPr>
          <p:cNvSpPr txBox="1"/>
          <p:nvPr/>
        </p:nvSpPr>
        <p:spPr>
          <a:xfrm>
            <a:off x="5821853" y="5192064"/>
            <a:ext cx="264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dirty="0" smtClean="0"/>
              <a:t>PLAN </a:t>
            </a:r>
            <a:r>
              <a:rPr lang="es-EC" dirty="0" err="1" smtClean="0"/>
              <a:t>GIRS</a:t>
            </a:r>
            <a:r>
              <a:rPr lang="es-EC" dirty="0" smtClean="0"/>
              <a:t> + DISEÑOS DEFINITIVOS</a:t>
            </a:r>
            <a:endParaRPr lang="es-EC" dirty="0"/>
          </a:p>
        </p:txBody>
      </p:sp>
      <p:sp>
        <p:nvSpPr>
          <p:cNvPr id="16" name="TextBox 105">
            <a:extLst>
              <a:ext uri="{FF2B5EF4-FFF2-40B4-BE49-F238E27FC236}">
                <a16:creationId xmlns:a16="http://schemas.microsoft.com/office/drawing/2014/main" id="{806DFA01-34C6-43F5-9972-2CCC20BF6B3F}"/>
              </a:ext>
            </a:extLst>
          </p:cNvPr>
          <p:cNvSpPr txBox="1"/>
          <p:nvPr/>
        </p:nvSpPr>
        <p:spPr>
          <a:xfrm>
            <a:off x="9608844" y="403356"/>
            <a:ext cx="116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3</a:t>
            </a:r>
          </a:p>
        </p:txBody>
      </p:sp>
      <p:sp>
        <p:nvSpPr>
          <p:cNvPr id="169" name="TextBox 104">
            <a:extLst>
              <a:ext uri="{FF2B5EF4-FFF2-40B4-BE49-F238E27FC236}">
                <a16:creationId xmlns:a16="http://schemas.microsoft.com/office/drawing/2014/main" id="{459E0487-4723-4FB1-8170-6007A422598A}"/>
              </a:ext>
            </a:extLst>
          </p:cNvPr>
          <p:cNvSpPr txBox="1"/>
          <p:nvPr/>
        </p:nvSpPr>
        <p:spPr>
          <a:xfrm>
            <a:off x="9728700" y="788546"/>
            <a:ext cx="1676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</a:p>
        </p:txBody>
      </p:sp>
      <p:sp>
        <p:nvSpPr>
          <p:cNvPr id="170" name="Google Shape;108;gfa343c31fa_1_21"/>
          <p:cNvSpPr txBox="1">
            <a:spLocks/>
          </p:cNvSpPr>
          <p:nvPr/>
        </p:nvSpPr>
        <p:spPr>
          <a:xfrm>
            <a:off x="280510" y="333961"/>
            <a:ext cx="2694250" cy="35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FASES</a:t>
            </a:r>
            <a:endParaRPr lang="es-EC"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CuadroTexto 172"/>
          <p:cNvSpPr txBox="1"/>
          <p:nvPr/>
        </p:nvSpPr>
        <p:spPr>
          <a:xfrm>
            <a:off x="195205" y="2760891"/>
            <a:ext cx="4182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>
                <a:solidFill>
                  <a:schemeClr val="tx1"/>
                </a:solidFill>
              </a:rPr>
              <a:t>Diagnóstico</a:t>
            </a:r>
            <a:r>
              <a:rPr lang="es-EC" sz="1200" b="1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Inspección inicial del sitio</a:t>
            </a:r>
          </a:p>
          <a:p>
            <a:pPr marL="285750" indent="-285750">
              <a:buFontTx/>
              <a:buChar char="-"/>
            </a:pP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Levantamiento topográfico</a:t>
            </a:r>
          </a:p>
          <a:p>
            <a:pPr marL="285750" indent="-285750">
              <a:buFontTx/>
              <a:buChar char="-"/>
            </a:pP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Estudios de suelo y geotecnia</a:t>
            </a:r>
          </a:p>
          <a:p>
            <a:pPr marL="285750" indent="-285750">
              <a:buFontTx/>
              <a:buChar char="-"/>
            </a:pP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Estudios Hidrológico</a:t>
            </a:r>
          </a:p>
          <a:p>
            <a:pPr marL="285750" indent="-285750">
              <a:buFontTx/>
              <a:buChar char="-"/>
            </a:pP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Estudio de climas y precipitaciones</a:t>
            </a:r>
          </a:p>
          <a:p>
            <a:pPr marL="285750" indent="-285750">
              <a:buFontTx/>
              <a:buChar char="-"/>
            </a:pP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Análisis de canteras de material </a:t>
            </a:r>
            <a:r>
              <a:rPr lang="es-EC" sz="1200" dirty="0" smtClean="0">
                <a:solidFill>
                  <a:schemeClr val="bg2">
                    <a:lumMod val="50000"/>
                  </a:schemeClr>
                </a:solidFill>
              </a:rPr>
              <a:t>pétreo </a:t>
            </a: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o mejoramiento</a:t>
            </a:r>
          </a:p>
          <a:p>
            <a:pPr marL="285750" indent="-285750">
              <a:buFontTx/>
              <a:buChar char="-"/>
            </a:pPr>
            <a:r>
              <a:rPr lang="es-EC" sz="1200" dirty="0" smtClean="0">
                <a:solidFill>
                  <a:schemeClr val="bg2">
                    <a:lumMod val="50000"/>
                  </a:schemeClr>
                </a:solidFill>
              </a:rPr>
              <a:t>Diagnóstico </a:t>
            </a: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socio-ambiental</a:t>
            </a:r>
          </a:p>
          <a:p>
            <a:pPr marL="285750" indent="-285750">
              <a:buFontTx/>
              <a:buChar char="-"/>
            </a:pPr>
            <a:endParaRPr lang="es-EC" sz="1200" dirty="0"/>
          </a:p>
        </p:txBody>
      </p:sp>
      <p:sp>
        <p:nvSpPr>
          <p:cNvPr id="174" name="CuadroTexto 173"/>
          <p:cNvSpPr txBox="1"/>
          <p:nvPr/>
        </p:nvSpPr>
        <p:spPr>
          <a:xfrm>
            <a:off x="239741" y="4450590"/>
            <a:ext cx="5107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>
                <a:solidFill>
                  <a:schemeClr val="tx1"/>
                </a:solidFill>
              </a:rPr>
              <a:t>Factibilidad:</a:t>
            </a:r>
          </a:p>
          <a:p>
            <a:pPr marL="285750" indent="-285750">
              <a:buFontTx/>
              <a:buChar char="-"/>
            </a:pP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Sitios de disposición final</a:t>
            </a:r>
          </a:p>
          <a:p>
            <a:pPr marL="285750" indent="-285750">
              <a:buFontTx/>
              <a:buChar char="-"/>
            </a:pP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Ubicación piscinas lixiviados</a:t>
            </a:r>
          </a:p>
          <a:p>
            <a:pPr marL="285750" indent="-285750">
              <a:buFontTx/>
              <a:buChar char="-"/>
            </a:pP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Implantación de instalaciones conexas al tratamiento y aprovechamiento </a:t>
            </a:r>
            <a:r>
              <a:rPr lang="es-EC" sz="1200" dirty="0" smtClean="0">
                <a:solidFill>
                  <a:schemeClr val="bg2">
                    <a:lumMod val="50000"/>
                  </a:schemeClr>
                </a:solidFill>
              </a:rPr>
              <a:t>de los subproductos </a:t>
            </a: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RSU</a:t>
            </a:r>
          </a:p>
          <a:p>
            <a:pPr marL="285750" indent="-285750">
              <a:buFontTx/>
              <a:buChar char="-"/>
            </a:pP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Plan masa de vías y transporte</a:t>
            </a:r>
          </a:p>
          <a:p>
            <a:pPr marL="285750" indent="-285750">
              <a:buFontTx/>
              <a:buChar char="-"/>
            </a:pP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Zonas de implantación infraestructura complejo ambiental </a:t>
            </a:r>
          </a:p>
          <a:p>
            <a:pPr marL="285750" indent="-285750">
              <a:buFontTx/>
              <a:buChar char="-"/>
            </a:pPr>
            <a:r>
              <a:rPr lang="es-EC" sz="1200" dirty="0">
                <a:solidFill>
                  <a:schemeClr val="bg2">
                    <a:lumMod val="50000"/>
                  </a:schemeClr>
                </a:solidFill>
              </a:rPr>
              <a:t>Identificación y evaluación de riesgos ambientales.</a:t>
            </a:r>
          </a:p>
          <a:p>
            <a:endParaRPr lang="es-EC" sz="1200" dirty="0"/>
          </a:p>
          <a:p>
            <a:pPr marL="285750" indent="-285750">
              <a:buFontTx/>
              <a:buChar char="-"/>
            </a:pPr>
            <a:endParaRPr lang="es-EC" sz="1200" dirty="0"/>
          </a:p>
        </p:txBody>
      </p:sp>
      <p:sp>
        <p:nvSpPr>
          <p:cNvPr id="175" name="CuadroTexto 174"/>
          <p:cNvSpPr txBox="1"/>
          <p:nvPr/>
        </p:nvSpPr>
        <p:spPr>
          <a:xfrm>
            <a:off x="8746438" y="4242533"/>
            <a:ext cx="3361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C" sz="1200" dirty="0" smtClean="0">
                <a:solidFill>
                  <a:schemeClr val="tx1"/>
                </a:solidFill>
              </a:rPr>
              <a:t>Alineación </a:t>
            </a:r>
            <a:r>
              <a:rPr lang="es-EC" sz="1200" dirty="0">
                <a:solidFill>
                  <a:schemeClr val="tx1"/>
                </a:solidFill>
              </a:rPr>
              <a:t>del Complejo Ambiental al PMGIRS </a:t>
            </a:r>
          </a:p>
        </p:txBody>
      </p:sp>
      <p:sp>
        <p:nvSpPr>
          <p:cNvPr id="176" name="CuadroTexto 175"/>
          <p:cNvSpPr txBox="1"/>
          <p:nvPr/>
        </p:nvSpPr>
        <p:spPr>
          <a:xfrm>
            <a:off x="8801099" y="4967927"/>
            <a:ext cx="329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b="1" dirty="0" smtClean="0">
                <a:solidFill>
                  <a:schemeClr val="accent1"/>
                </a:solidFill>
              </a:rPr>
              <a:t>Diseño </a:t>
            </a:r>
            <a:r>
              <a:rPr lang="es-EC" sz="1200" b="1" dirty="0">
                <a:solidFill>
                  <a:schemeClr val="accent1"/>
                </a:solidFill>
              </a:rPr>
              <a:t>definitivos:</a:t>
            </a:r>
          </a:p>
          <a:p>
            <a:pPr algn="just"/>
            <a:r>
              <a:rPr lang="es-EC" sz="1200" b="1" dirty="0">
                <a:solidFill>
                  <a:schemeClr val="accent1"/>
                </a:solidFill>
              </a:rPr>
              <a:t>- </a:t>
            </a:r>
            <a:r>
              <a:rPr lang="es-EC" sz="1200" dirty="0">
                <a:solidFill>
                  <a:schemeClr val="tx1"/>
                </a:solidFill>
              </a:rPr>
              <a:t>Área de disposición final/áreas de Complejo Ambiental.</a:t>
            </a:r>
          </a:p>
        </p:txBody>
      </p:sp>
      <p:sp>
        <p:nvSpPr>
          <p:cNvPr id="178" name="Abrir llave 177"/>
          <p:cNvSpPr/>
          <p:nvPr/>
        </p:nvSpPr>
        <p:spPr>
          <a:xfrm>
            <a:off x="8391456" y="4103478"/>
            <a:ext cx="364471" cy="1761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9" name="Abrir llave 178"/>
          <p:cNvSpPr/>
          <p:nvPr/>
        </p:nvSpPr>
        <p:spPr>
          <a:xfrm rot="5400000">
            <a:off x="982693" y="1640463"/>
            <a:ext cx="407756" cy="19707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0" name="CuadroTexto 179"/>
          <p:cNvSpPr txBox="1"/>
          <p:nvPr/>
        </p:nvSpPr>
        <p:spPr>
          <a:xfrm>
            <a:off x="9240070" y="1105661"/>
            <a:ext cx="283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Construcción y </a:t>
            </a: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operación </a:t>
            </a:r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del nuevo Complejo Ambiental  Fase de disposición.              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88" name="Conector angular 187"/>
          <p:cNvCxnSpPr>
            <a:stCxn id="157" idx="3"/>
            <a:endCxn id="15" idx="3"/>
          </p:cNvCxnSpPr>
          <p:nvPr/>
        </p:nvCxnSpPr>
        <p:spPr>
          <a:xfrm rot="16200000" flipV="1">
            <a:off x="3121623" y="429413"/>
            <a:ext cx="304166" cy="2203546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angular 189"/>
          <p:cNvCxnSpPr>
            <a:stCxn id="127" idx="2"/>
            <a:endCxn id="168" idx="0"/>
          </p:cNvCxnSpPr>
          <p:nvPr/>
        </p:nvCxnSpPr>
        <p:spPr>
          <a:xfrm rot="16200000" flipH="1">
            <a:off x="6507289" y="4555268"/>
            <a:ext cx="243389" cy="1030202"/>
          </a:xfrm>
          <a:prstGeom prst="bentConnector3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angular 192"/>
          <p:cNvCxnSpPr>
            <a:stCxn id="42" idx="2"/>
            <a:endCxn id="16" idx="1"/>
          </p:cNvCxnSpPr>
          <p:nvPr/>
        </p:nvCxnSpPr>
        <p:spPr>
          <a:xfrm flipV="1">
            <a:off x="7661130" y="572633"/>
            <a:ext cx="1947714" cy="965627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92" y="2179147"/>
            <a:ext cx="1346498" cy="47664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39741" y="6031042"/>
            <a:ext cx="329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/>
                </a:solidFill>
              </a:rPr>
              <a:t>Inicio del proceso expropiatorio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97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726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2178868" y="2329397"/>
            <a:ext cx="8349345" cy="220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F2C81"/>
              </a:buClr>
              <a:buSzPts val="4400"/>
            </a:pPr>
            <a:r>
              <a:rPr lang="es-MX" sz="3200" b="1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ESTADO DEL RELLENO SANITARIO DEL DISTRITO METROPOLITANO DE QUITO</a:t>
            </a:r>
            <a:endParaRPr lang="es-MX" sz="3200" b="1" dirty="0">
              <a:solidFill>
                <a:srgbClr val="2F2C8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Freeform 42"/>
          <p:cNvSpPr/>
          <p:nvPr/>
        </p:nvSpPr>
        <p:spPr>
          <a:xfrm>
            <a:off x="-7" y="1"/>
            <a:ext cx="3611887" cy="2880360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o 87"/>
          <p:cNvGrpSpPr/>
          <p:nvPr/>
        </p:nvGrpSpPr>
        <p:grpSpPr>
          <a:xfrm>
            <a:off x="-40220" y="25757"/>
            <a:ext cx="12192000" cy="6856286"/>
            <a:chOff x="0" y="1714"/>
            <a:chExt cx="12192000" cy="6856286"/>
          </a:xfrm>
        </p:grpSpPr>
        <p:pic>
          <p:nvPicPr>
            <p:cNvPr id="89" name="Imagen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90" name="Grupo 89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91" name="Rectángulo 90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92" name="Imagen 9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735033" y="2774390"/>
            <a:ext cx="18018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Estabilidad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sistema de taludes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y Terraplenes </a:t>
            </a:r>
            <a:endParaRPr kumimoji="0" lang="es-EC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174291" y="5609574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Adjudicación consultoría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Cubeto 11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0A51B80-BE25-4B58-AC7D-C71E941EEBE4}"/>
              </a:ext>
            </a:extLst>
          </p:cNvPr>
          <p:cNvSpPr/>
          <p:nvPr/>
        </p:nvSpPr>
        <p:spPr>
          <a:xfrm>
            <a:off x="1228723" y="2511622"/>
            <a:ext cx="1114759" cy="256209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FDE795C-A164-4C18-9B13-0560F1A1BE01}"/>
              </a:ext>
            </a:extLst>
          </p:cNvPr>
          <p:cNvSpPr/>
          <p:nvPr/>
        </p:nvSpPr>
        <p:spPr>
          <a:xfrm>
            <a:off x="3427534" y="2515949"/>
            <a:ext cx="1114759" cy="256209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32297" y="1043917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MARZO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2186273" y="1043917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JUN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4323158" y="103075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AGO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6738848" y="10426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NOV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2740118" y="2859029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Entrega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Productos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664575" y="2859029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Firma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Contrato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4695740" y="5484730"/>
            <a:ext cx="24929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Entrega de  productos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Inicio proceso contractual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Construcción cubeto 11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7222699" y="5484730"/>
            <a:ext cx="24929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Inicio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construcción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cubeto 11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8930594" y="981810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2023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0009060" y="5665116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Finalización construcción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cubeto 11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887891" y="4251795"/>
            <a:ext cx="2580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Utilidad Pública Terreno colindante </a:t>
            </a:r>
            <a:endParaRPr kumimoji="0" lang="es-EC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2341045" y="1066934"/>
            <a:ext cx="12155" cy="481011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3418342" y="1066934"/>
            <a:ext cx="26449" cy="481011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5664996" y="1022785"/>
            <a:ext cx="11770" cy="485426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7921969" y="992150"/>
            <a:ext cx="53101" cy="49050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4502240" y="1043917"/>
            <a:ext cx="59767" cy="485325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6738848" y="1030753"/>
            <a:ext cx="32384" cy="486641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432856" y="338152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SEP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3729493" y="4294627"/>
            <a:ext cx="2791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Inicio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construcción</a:t>
            </a:r>
            <a:endParaRPr kumimoji="0" lang="es-MX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1757068" y="3811851"/>
            <a:ext cx="9064217" cy="422734"/>
            <a:chOff x="1165998" y="4558055"/>
            <a:chExt cx="7461544" cy="373132"/>
          </a:xfrm>
        </p:grpSpPr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1165998" y="4671280"/>
              <a:ext cx="1114759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A986BA66-5F1C-4613-8A98-78837CA2D37C}"/>
                </a:ext>
              </a:extLst>
            </p:cNvPr>
            <p:cNvSpPr/>
            <p:nvPr/>
          </p:nvSpPr>
          <p:spPr>
            <a:xfrm rot="10800000">
              <a:off x="2283406" y="4558055"/>
              <a:ext cx="1114759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3378935" y="4670692"/>
              <a:ext cx="1114759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35" name="Grupo 34"/>
            <p:cNvGrpSpPr/>
            <p:nvPr/>
          </p:nvGrpSpPr>
          <p:grpSpPr>
            <a:xfrm>
              <a:off x="4485261" y="4670692"/>
              <a:ext cx="2034862" cy="256209"/>
              <a:chOff x="4519742" y="5040447"/>
              <a:chExt cx="2034862" cy="256209"/>
            </a:xfrm>
            <a:solidFill>
              <a:srgbClr val="00B050"/>
            </a:solidFill>
          </p:grpSpPr>
          <p:sp>
            <p:nvSpPr>
              <p:cNvPr id="37" name="Rectángulo 36"/>
              <p:cNvSpPr/>
              <p:nvPr/>
            </p:nvSpPr>
            <p:spPr>
              <a:xfrm>
                <a:off x="4519742" y="5040447"/>
                <a:ext cx="1156283" cy="14357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8" name="Rectangle 3">
                <a:extLst>
                  <a:ext uri="{FF2B5EF4-FFF2-40B4-BE49-F238E27FC236}">
                    <a16:creationId xmlns:a16="http://schemas.microsoft.com/office/drawing/2014/main" id="{2FDE795C-A164-4C18-9B13-0560F1A1BE01}"/>
                  </a:ext>
                </a:extLst>
              </p:cNvPr>
              <p:cNvSpPr/>
              <p:nvPr/>
            </p:nvSpPr>
            <p:spPr>
              <a:xfrm>
                <a:off x="5439845" y="5040447"/>
                <a:ext cx="1114759" cy="256209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6520123" y="4665742"/>
              <a:ext cx="2107419" cy="265445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6583644" y="4263608"/>
            <a:ext cx="1481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Fin de la construcción</a:t>
            </a:r>
          </a:p>
        </p:txBody>
      </p:sp>
      <p:cxnSp>
        <p:nvCxnSpPr>
          <p:cNvPr id="40" name="Conector recto 39"/>
          <p:cNvCxnSpPr/>
          <p:nvPr/>
        </p:nvCxnSpPr>
        <p:spPr>
          <a:xfrm>
            <a:off x="10278155" y="1030753"/>
            <a:ext cx="28546" cy="484629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o 40"/>
          <p:cNvGrpSpPr/>
          <p:nvPr/>
        </p:nvGrpSpPr>
        <p:grpSpPr>
          <a:xfrm>
            <a:off x="1085027" y="5119343"/>
            <a:ext cx="10988048" cy="401326"/>
            <a:chOff x="1165756" y="3476507"/>
            <a:chExt cx="9102749" cy="377475"/>
          </a:xfrm>
        </p:grpSpPr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>
              <a:off x="1165756" y="3590710"/>
              <a:ext cx="2229518" cy="263272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B53D7184-1D9A-4369-BA86-9D5254244445}"/>
                </a:ext>
              </a:extLst>
            </p:cNvPr>
            <p:cNvSpPr/>
            <p:nvPr/>
          </p:nvSpPr>
          <p:spPr>
            <a:xfrm rot="10800000">
              <a:off x="3385607" y="3476507"/>
              <a:ext cx="1114759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4492895" y="3590069"/>
              <a:ext cx="1180722" cy="255285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45" name="Grupo 44"/>
            <p:cNvGrpSpPr/>
            <p:nvPr/>
          </p:nvGrpSpPr>
          <p:grpSpPr>
            <a:xfrm>
              <a:off x="5649137" y="3479062"/>
              <a:ext cx="2263767" cy="248065"/>
              <a:chOff x="5619905" y="4434337"/>
              <a:chExt cx="2087473" cy="261538"/>
            </a:xfrm>
          </p:grpSpPr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B53D7184-1D9A-4369-BA86-9D5254244445}"/>
                  </a:ext>
                </a:extLst>
              </p:cNvPr>
              <p:cNvSpPr/>
              <p:nvPr/>
            </p:nvSpPr>
            <p:spPr>
              <a:xfrm rot="10800000">
                <a:off x="6592619" y="4434337"/>
                <a:ext cx="1114759" cy="261538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Rectángulo 49"/>
              <p:cNvSpPr/>
              <p:nvPr/>
            </p:nvSpPr>
            <p:spPr>
              <a:xfrm>
                <a:off x="5619905" y="4547315"/>
                <a:ext cx="972714" cy="1485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7909559" y="3590709"/>
              <a:ext cx="2358946" cy="256209"/>
              <a:chOff x="7707376" y="4552303"/>
              <a:chExt cx="3342212" cy="256209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7" name="Rectángulo 46"/>
              <p:cNvSpPr/>
              <p:nvPr/>
            </p:nvSpPr>
            <p:spPr>
              <a:xfrm>
                <a:off x="7707376" y="4552303"/>
                <a:ext cx="2227455" cy="1435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2FDE795C-A164-4C18-9B13-0560F1A1BE01}"/>
                  </a:ext>
                </a:extLst>
              </p:cNvPr>
              <p:cNvSpPr/>
              <p:nvPr/>
            </p:nvSpPr>
            <p:spPr>
              <a:xfrm>
                <a:off x="9934829" y="4552303"/>
                <a:ext cx="1114759" cy="256209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52" name="Grupo 51"/>
          <p:cNvGrpSpPr/>
          <p:nvPr/>
        </p:nvGrpSpPr>
        <p:grpSpPr>
          <a:xfrm>
            <a:off x="220748" y="4939624"/>
            <a:ext cx="731520" cy="731520"/>
            <a:chOff x="192757" y="2932322"/>
            <a:chExt cx="731520" cy="731520"/>
          </a:xfrm>
        </p:grpSpPr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57" y="2932322"/>
              <a:ext cx="731520" cy="7315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54" name="Imagen 5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6" t="514" r="7358" b="16036"/>
            <a:stretch/>
          </p:blipFill>
          <p:spPr>
            <a:xfrm>
              <a:off x="325516" y="3057238"/>
              <a:ext cx="504583" cy="484854"/>
            </a:xfrm>
            <a:prstGeom prst="rect">
              <a:avLst/>
            </a:prstGeom>
          </p:spPr>
        </p:pic>
      </p:grpSp>
      <p:grpSp>
        <p:nvGrpSpPr>
          <p:cNvPr id="55" name="Grupo 54"/>
          <p:cNvGrpSpPr/>
          <p:nvPr/>
        </p:nvGrpSpPr>
        <p:grpSpPr>
          <a:xfrm>
            <a:off x="258635" y="3623758"/>
            <a:ext cx="731520" cy="731520"/>
            <a:chOff x="243370" y="5048045"/>
            <a:chExt cx="731520" cy="731520"/>
          </a:xfrm>
        </p:grpSpPr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370" y="5048045"/>
              <a:ext cx="731520" cy="73152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7" t="1269" r="10000" b="15979"/>
            <a:stretch/>
          </p:blipFill>
          <p:spPr>
            <a:xfrm>
              <a:off x="403795" y="5199946"/>
              <a:ext cx="436739" cy="442396"/>
            </a:xfrm>
            <a:prstGeom prst="rect">
              <a:avLst/>
            </a:prstGeom>
          </p:spPr>
        </p:pic>
      </p:grpSp>
      <p:grpSp>
        <p:nvGrpSpPr>
          <p:cNvPr id="58" name="Grupo 57"/>
          <p:cNvGrpSpPr/>
          <p:nvPr/>
        </p:nvGrpSpPr>
        <p:grpSpPr>
          <a:xfrm>
            <a:off x="275423" y="2298468"/>
            <a:ext cx="731520" cy="731520"/>
            <a:chOff x="178022" y="1938071"/>
            <a:chExt cx="731520" cy="731520"/>
          </a:xfrm>
        </p:grpSpPr>
        <p:sp>
          <p:nvSpPr>
            <p:cNvPr id="59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022" y="1938071"/>
              <a:ext cx="731520" cy="73152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60" name="Imagen 5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5" t="11428" r="7672" b="26561"/>
            <a:stretch/>
          </p:blipFill>
          <p:spPr>
            <a:xfrm>
              <a:off x="335670" y="2111771"/>
              <a:ext cx="499248" cy="367537"/>
            </a:xfrm>
            <a:prstGeom prst="rect">
              <a:avLst/>
            </a:prstGeom>
          </p:spPr>
        </p:pic>
      </p:grpSp>
      <p:sp>
        <p:nvSpPr>
          <p:cNvPr id="61" name="Rectángulo 60"/>
          <p:cNvSpPr/>
          <p:nvPr/>
        </p:nvSpPr>
        <p:spPr>
          <a:xfrm>
            <a:off x="1141795" y="1488657"/>
            <a:ext cx="3347363" cy="1489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018026" y="1682331"/>
            <a:ext cx="6711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Espacio de disposición </a:t>
            </a:r>
            <a:r>
              <a:rPr kumimoji="0" lang="es-MX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final zonas</a:t>
            </a:r>
            <a:r>
              <a:rPr kumimoji="0" lang="es-MX" altLang="ko-KR" sz="11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aprovechables</a:t>
            </a:r>
            <a:r>
              <a:rPr kumimoji="0" lang="es-MX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kumimoji="0" lang="es-EC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3195595" y="104553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JUL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258635" y="1120351"/>
            <a:ext cx="731520" cy="731520"/>
            <a:chOff x="210696" y="869585"/>
            <a:chExt cx="731520" cy="731520"/>
          </a:xfrm>
        </p:grpSpPr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0696" y="869585"/>
              <a:ext cx="731520" cy="73152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66" name="Imagen 65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9" r="7207" b="15625"/>
            <a:stretch/>
          </p:blipFill>
          <p:spPr>
            <a:xfrm>
              <a:off x="282042" y="933808"/>
              <a:ext cx="510833" cy="510961"/>
            </a:xfrm>
            <a:prstGeom prst="rect">
              <a:avLst/>
            </a:prstGeom>
          </p:spPr>
        </p:pic>
      </p:grpSp>
      <p:sp>
        <p:nvSpPr>
          <p:cNvPr id="67" name="Rectangle 3">
            <a:extLst>
              <a:ext uri="{FF2B5EF4-FFF2-40B4-BE49-F238E27FC236}">
                <a16:creationId xmlns:a16="http://schemas.microsoft.com/office/drawing/2014/main" id="{10A51B80-BE25-4B58-AC7D-C71E941EEBE4}"/>
              </a:ext>
            </a:extLst>
          </p:cNvPr>
          <p:cNvSpPr/>
          <p:nvPr/>
        </p:nvSpPr>
        <p:spPr>
          <a:xfrm>
            <a:off x="2341430" y="2517736"/>
            <a:ext cx="1114759" cy="256209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4489158" y="1487606"/>
            <a:ext cx="3445515" cy="150023"/>
          </a:xfrm>
          <a:prstGeom prst="rect">
            <a:avLst/>
          </a:pr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7932021" y="1475009"/>
            <a:ext cx="2374680" cy="153529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1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7391231" y="1721066"/>
            <a:ext cx="3333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Disposición-Celda </a:t>
            </a:r>
            <a:r>
              <a:rPr kumimoji="0" lang="es-MX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emergente</a:t>
            </a:r>
            <a:endParaRPr kumimoji="0" lang="es-EC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10283324" y="1475009"/>
            <a:ext cx="1868456" cy="14650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0385462" y="1653522"/>
            <a:ext cx="164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Disponible para la operación desde </a:t>
            </a:r>
            <a:r>
              <a:rPr lang="es-EC" altLang="ko-KR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junio</a:t>
            </a:r>
            <a:r>
              <a:rPr kumimoji="0" lang="es-EC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C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CUBETO 11</a:t>
            </a:r>
            <a:endParaRPr kumimoji="0" lang="es-EC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74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997868" y="201634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MARZO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5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3224723" y="201634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JUL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6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7622595" y="104046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DIC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3115908" y="3392925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JUL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4385507" y="337317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AGO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8649852" y="3381526"/>
            <a:ext cx="1449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altLang="ko-K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2023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539327" y="4824698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2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822263" y="4748240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ABRIL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7799813" y="4693967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4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648452" y="4402104"/>
            <a:ext cx="144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2023</a:t>
            </a:r>
          </a:p>
          <a:p>
            <a:pPr algn="ctr">
              <a:defRPr/>
            </a:pPr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6551396" y="335074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OCT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6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2190579" y="201634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MAY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7" name="Google Shape;108;gfa343c31fa_1_21"/>
          <p:cNvSpPr txBox="1">
            <a:spLocks/>
          </p:cNvSpPr>
          <p:nvPr/>
        </p:nvSpPr>
        <p:spPr>
          <a:xfrm>
            <a:off x="103755" y="-235692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srgbClr val="2F2C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PLAN DE 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C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DISPOSICIÓN RESIDUOS</a:t>
            </a:r>
            <a:r>
              <a:rPr kumimoji="0" lang="es-EC" sz="2800" b="1" i="0" u="none" strike="noStrike" kern="1200" cap="none" spc="0" normalizeH="0" noProof="0" dirty="0" smtClean="0">
                <a:ln>
                  <a:noFill/>
                </a:ln>
                <a:solidFill>
                  <a:srgbClr val="2F2C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DEL DMQ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7882669" y="4216676"/>
            <a:ext cx="2492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Fin de disposición </a:t>
            </a:r>
            <a:endParaRPr kumimoji="0" lang="es-EC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95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550108" y="678273"/>
            <a:ext cx="144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2023</a:t>
            </a:r>
          </a:p>
          <a:p>
            <a:pPr algn="ctr">
              <a:defRPr/>
            </a:pPr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456630" y="994415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SEP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4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2044737" y="342570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JUN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9730"/>
            <a:ext cx="12192000" cy="6838270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9226618" y="403527"/>
            <a:ext cx="2324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Kabel Std Book" panose="020D0402020204020904" pitchFamily="34" charset="0"/>
                <a:cs typeface="Arial"/>
                <a:sym typeface="Arial"/>
              </a:rPr>
              <a:t>CONSULTORIA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Kabel Std Book" panose="020D0402020204020904" pitchFamily="34" charset="0"/>
                <a:cs typeface="Arial"/>
                <a:sym typeface="Arial"/>
              </a:rPr>
              <a:t> 2017</a:t>
            </a: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6519501" y="4098906"/>
            <a:ext cx="10002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Kabel Std Book" panose="020D0402020204020904" pitchFamily="34" charset="0"/>
                <a:cs typeface="Arial"/>
                <a:sym typeface="Arial"/>
              </a:rPr>
              <a:t>MEDIDAS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Kabel Std Book" panose="020D0402020204020904" pitchFamily="34" charset="0"/>
                <a:cs typeface="Arial"/>
                <a:sym typeface="Arial"/>
              </a:rPr>
              <a:t>ADOPTADAS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97243" y="1472934"/>
            <a:ext cx="2701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ÁREA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: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36,936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m2, 1 nivel de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celda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78027" y="1831366"/>
            <a:ext cx="3431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Cabecera del cubeto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Tiempo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aprox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Julio.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442989" y="1458062"/>
            <a:ext cx="2863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ÁREA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: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19,467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m2, 2 niveles de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celda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441979" y="2000238"/>
            <a:ext cx="30767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 residual de la plataforma del cubeto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Tiempo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aprox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septiembre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355018" y="1488926"/>
            <a:ext cx="2871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ÁREA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: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22,009</a:t>
            </a:r>
            <a:r>
              <a:rPr kumimoji="0" lang="es-ES" sz="1400" b="1" i="0" u="none" strike="noStrike" kern="0" cap="none" spc="0" normalizeH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m2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, 2 niveles de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celda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8337235" y="1888387"/>
            <a:ext cx="3182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aprovechable de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 plataforma del cubeto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Tiempo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aprox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noviembre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Google Shape;108;gfa343c31fa_1_21"/>
          <p:cNvSpPr txBox="1">
            <a:spLocks/>
          </p:cNvSpPr>
          <p:nvPr/>
        </p:nvSpPr>
        <p:spPr>
          <a:xfrm>
            <a:off x="103755" y="19730"/>
            <a:ext cx="10215600" cy="75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srgbClr val="2F2C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PLAN DE DISPOSICIÓN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7091" y="776019"/>
            <a:ext cx="3431552" cy="257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350264" y="776019"/>
            <a:ext cx="3431552" cy="257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8097083" y="766187"/>
            <a:ext cx="3431552" cy="257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104482" y="3551902"/>
            <a:ext cx="3431552" cy="257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5803999" y="3583390"/>
            <a:ext cx="3431552" cy="257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2581361" y="4156043"/>
            <a:ext cx="2864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ÁREA</a:t>
            </a: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: 27.207 m2, 7 niveles de </a:t>
            </a: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celda</a:t>
            </a:r>
            <a:endParaRPr kumimoji="0" lang="es-EC" sz="1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 Light"/>
              <a:cs typeface="Arial"/>
              <a:sym typeface="Arial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308173" y="4776983"/>
            <a:ext cx="3013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Celda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emergente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Inicio de operación: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Tiempo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aprox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12 meses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6138365" y="4162343"/>
            <a:ext cx="2927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ÁREA 12</a:t>
            </a:r>
            <a:r>
              <a:rPr kumimoji="0" lang="es-ES" sz="1400" b="1" i="0" u="none" strike="noStrike" kern="0" cap="none" spc="0" normalizeH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 ha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,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disposición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aterrazada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, varios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niveles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849993" y="4741924"/>
            <a:ext cx="3385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Cubeto 11 ubicado en el lado occidental del Relleno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Sanitario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Disponible para la operación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r>
              <a:rPr kumimoji="0" lang="es-ES" sz="14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Junio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Tiempo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aprox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12 meses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Entrada manual 265"/>
          <p:cNvSpPr/>
          <p:nvPr/>
        </p:nvSpPr>
        <p:spPr>
          <a:xfrm rot="16200000" flipV="1">
            <a:off x="1982671" y="-762306"/>
            <a:ext cx="659456" cy="35106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482989" y="76134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altLang="ko-KR" sz="2400" b="1" dirty="0" err="1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REA</a:t>
            </a:r>
            <a:r>
              <a:rPr kumimoji="0" lang="es-MX" altLang="ko-KR" sz="2400" b="1" i="0" u="none" strike="noStrike" kern="0" cap="none" spc="0" normalizeH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s-MX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679496"/>
            <a:ext cx="779317" cy="586780"/>
          </a:xfrm>
          <a:prstGeom prst="rect">
            <a:avLst/>
          </a:prstGeom>
        </p:spPr>
      </p:pic>
      <p:sp>
        <p:nvSpPr>
          <p:cNvPr id="49" name="Entrada manual 265"/>
          <p:cNvSpPr/>
          <p:nvPr/>
        </p:nvSpPr>
        <p:spPr>
          <a:xfrm rot="16200000" flipV="1">
            <a:off x="5781003" y="-762307"/>
            <a:ext cx="659456" cy="35106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0" name="Entrada manual 265"/>
          <p:cNvSpPr/>
          <p:nvPr/>
        </p:nvSpPr>
        <p:spPr>
          <a:xfrm rot="16200000" flipV="1">
            <a:off x="9522663" y="-790138"/>
            <a:ext cx="659456" cy="35106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1" name="Entrada manual 265"/>
          <p:cNvSpPr/>
          <p:nvPr/>
        </p:nvSpPr>
        <p:spPr>
          <a:xfrm rot="16200000" flipV="1">
            <a:off x="3530062" y="2057637"/>
            <a:ext cx="659456" cy="35106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2" name="Entrada manual 265"/>
          <p:cNvSpPr/>
          <p:nvPr/>
        </p:nvSpPr>
        <p:spPr>
          <a:xfrm rot="16200000" flipV="1">
            <a:off x="7229579" y="2050151"/>
            <a:ext cx="659456" cy="35106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570098" y="77554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altLang="ko-KR" sz="2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es-MX" altLang="ko-KR" sz="2400" b="1" dirty="0" smtClean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0656"/>
          <a:stretch/>
        </p:blipFill>
        <p:spPr>
          <a:xfrm>
            <a:off x="5004512" y="722756"/>
            <a:ext cx="692117" cy="455468"/>
          </a:xfrm>
          <a:prstGeom prst="rect">
            <a:avLst/>
          </a:prstGeom>
        </p:spPr>
      </p:pic>
      <p:sp>
        <p:nvSpPr>
          <p:cNvPr id="37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9485447" y="76171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altLang="ko-KR" sz="2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0656"/>
          <a:stretch/>
        </p:blipFill>
        <p:spPr>
          <a:xfrm>
            <a:off x="8695323" y="764812"/>
            <a:ext cx="692117" cy="455468"/>
          </a:xfrm>
          <a:prstGeom prst="rect">
            <a:avLst/>
          </a:prstGeom>
        </p:spPr>
      </p:pic>
      <p:sp>
        <p:nvSpPr>
          <p:cNvPr id="4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3406338" y="3564055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altLang="ko-KR" sz="2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4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0656"/>
          <a:stretch/>
        </p:blipFill>
        <p:spPr>
          <a:xfrm>
            <a:off x="2714221" y="3559393"/>
            <a:ext cx="692117" cy="455468"/>
          </a:xfrm>
          <a:prstGeom prst="rect">
            <a:avLst/>
          </a:prstGeom>
        </p:spPr>
      </p:pic>
      <p:sp>
        <p:nvSpPr>
          <p:cNvPr id="45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7144679" y="360755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altLang="ko-KR" sz="2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0656"/>
          <a:stretch/>
        </p:blipFill>
        <p:spPr>
          <a:xfrm>
            <a:off x="6491831" y="3591360"/>
            <a:ext cx="692117" cy="4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6" name="Rectángulo 15"/>
          <p:cNvSpPr/>
          <p:nvPr/>
        </p:nvSpPr>
        <p:spPr>
          <a:xfrm>
            <a:off x="6262254" y="1364166"/>
            <a:ext cx="48352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Levantamiento integral del terreno del Relleno Sanitario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de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puntos de control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existentes.</a:t>
            </a: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studios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riesgos, que establecen la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probabilidad de existencia de peligros, amenazas, vulnerabilidades y riesgos en las zonas de operación del Relleno Sanitario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de geología y geotecnia para definir parámetros técnicos, que permitirán garantizar la estabilidad y protección de las estructuras existentes y por diseñarse.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8" name="Rectángulo 3"/>
          <p:cNvSpPr/>
          <p:nvPr/>
        </p:nvSpPr>
        <p:spPr>
          <a:xfrm>
            <a:off x="0" y="-12114"/>
            <a:ext cx="5586478" cy="6870114"/>
          </a:xfrm>
          <a:custGeom>
            <a:avLst/>
            <a:gdLst>
              <a:gd name="connsiteX0" fmla="*/ 0 w 10161588"/>
              <a:gd name="connsiteY0" fmla="*/ 0 h 3764279"/>
              <a:gd name="connsiteX1" fmla="*/ 10161588 w 10161588"/>
              <a:gd name="connsiteY1" fmla="*/ 0 h 3764279"/>
              <a:gd name="connsiteX2" fmla="*/ 10161588 w 10161588"/>
              <a:gd name="connsiteY2" fmla="*/ 3764279 h 3764279"/>
              <a:gd name="connsiteX3" fmla="*/ 0 w 10161588"/>
              <a:gd name="connsiteY3" fmla="*/ 3764279 h 3764279"/>
              <a:gd name="connsiteX4" fmla="*/ 0 w 10161588"/>
              <a:gd name="connsiteY4" fmla="*/ 0 h 37642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764279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999437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588" h="4221479">
                <a:moveTo>
                  <a:pt x="0" y="0"/>
                </a:moveTo>
                <a:lnTo>
                  <a:pt x="10161588" y="0"/>
                </a:lnTo>
                <a:lnTo>
                  <a:pt x="10161588" y="3999437"/>
                </a:lnTo>
                <a:lnTo>
                  <a:pt x="0" y="42214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74338" y="1607061"/>
            <a:ext cx="47761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CONSULTORÍA PARA LA ESTABILIDAD EL SISTEMA DE TALUDES - TERRAPLENES EN EL RELLENO SANITARIO DEL DISTRITO METROPOLITANO DE QUITO: </a:t>
            </a:r>
            <a:endParaRPr lang="es-MX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consultoría se pretende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estabilidad de taludes y determinar las nuevas áreas aprovechables del Relleno Sanitario</a:t>
            </a:r>
          </a:p>
          <a:p>
            <a:pPr algn="just"/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33944" y="5189439"/>
            <a:ext cx="3126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finalizar el proceso precontractual y suscrito el contrato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inicio: 20 de mayo de 2022</a:t>
            </a:r>
          </a:p>
          <a:p>
            <a:pPr algn="ctr"/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fin: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julio de 2022</a:t>
            </a: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4"/>
          <a:stretch/>
        </p:blipFill>
        <p:spPr>
          <a:xfrm>
            <a:off x="1998297" y="3638629"/>
            <a:ext cx="1589884" cy="1302053"/>
          </a:xfrm>
          <a:prstGeom prst="rect">
            <a:avLst/>
          </a:prstGeom>
        </p:spPr>
      </p:pic>
      <p:sp>
        <p:nvSpPr>
          <p:cNvPr id="14" name="Entrada manual 265"/>
          <p:cNvSpPr/>
          <p:nvPr/>
        </p:nvSpPr>
        <p:spPr>
          <a:xfrm rot="16200000" flipV="1">
            <a:off x="2711345" y="-2476538"/>
            <a:ext cx="659456" cy="608214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Google Shape;108;gfa343c31fa_1_21"/>
          <p:cNvSpPr txBox="1">
            <a:spLocks/>
          </p:cNvSpPr>
          <p:nvPr/>
        </p:nvSpPr>
        <p:spPr>
          <a:xfrm>
            <a:off x="348792" y="284664"/>
            <a:ext cx="482329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ACCIONES REALIZADAS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Entrada manual 268"/>
          <p:cNvSpPr/>
          <p:nvPr/>
        </p:nvSpPr>
        <p:spPr>
          <a:xfrm rot="16200000" flipV="1">
            <a:off x="8559730" y="-2738008"/>
            <a:ext cx="659023" cy="66055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85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857"/>
                </a:lnTo>
                <a:close/>
              </a:path>
            </a:pathLst>
          </a:custGeom>
          <a:gradFill>
            <a:gsLst>
              <a:gs pos="77000">
                <a:srgbClr val="5CCB90"/>
              </a:gs>
              <a:gs pos="0">
                <a:srgbClr val="DAF3E7"/>
              </a:gs>
              <a:gs pos="100000">
                <a:srgbClr val="C6ECDA"/>
              </a:gs>
              <a:gs pos="41000">
                <a:srgbClr val="A7E2C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Google Shape;108;gfa343c31fa_1_21"/>
          <p:cNvSpPr txBox="1">
            <a:spLocks/>
          </p:cNvSpPr>
          <p:nvPr/>
        </p:nvSpPr>
        <p:spPr>
          <a:xfrm>
            <a:off x="7543646" y="284664"/>
            <a:ext cx="482329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BENEFICIOS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8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4103</TotalTime>
  <Words>1500</Words>
  <Application>Microsoft Office PowerPoint</Application>
  <PresentationFormat>Panorámica</PresentationFormat>
  <Paragraphs>276</Paragraphs>
  <Slides>17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Century Gothic</vt:lpstr>
      <vt:lpstr>DengXian Light</vt:lpstr>
      <vt:lpstr>Helvetica</vt:lpstr>
      <vt:lpstr>ITC Kabel Std Book</vt:lpstr>
      <vt:lpstr>Times New Roman</vt:lpstr>
      <vt:lpstr>Tw Cen MT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David Sebastian Argoti Vasquez</cp:lastModifiedBy>
  <cp:revision>285</cp:revision>
  <dcterms:created xsi:type="dcterms:W3CDTF">2021-05-14T15:24:53Z</dcterms:created>
  <dcterms:modified xsi:type="dcterms:W3CDTF">2022-07-15T16:13:48Z</dcterms:modified>
</cp:coreProperties>
</file>