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3"/>
  </p:notesMasterIdLst>
  <p:sldIdLst>
    <p:sldId id="257" r:id="rId2"/>
    <p:sldId id="282" r:id="rId3"/>
    <p:sldId id="289" r:id="rId4"/>
    <p:sldId id="292" r:id="rId5"/>
    <p:sldId id="294" r:id="rId6"/>
    <p:sldId id="295" r:id="rId7"/>
    <p:sldId id="268" r:id="rId8"/>
    <p:sldId id="293" r:id="rId9"/>
    <p:sldId id="304" r:id="rId10"/>
    <p:sldId id="297" r:id="rId11"/>
    <p:sldId id="26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jygL8lCTNbD+oQt1zn1gxR6nj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364" autoAdjust="0"/>
  </p:normalViewPr>
  <p:slideViewPr>
    <p:cSldViewPr snapToGrid="0" snapToObjects="1">
      <p:cViewPr>
        <p:scale>
          <a:sx n="75" d="100"/>
          <a:sy n="75" d="100"/>
        </p:scale>
        <p:origin x="516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318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09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99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EC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C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s-EC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62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41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09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a343c31f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a343c31fa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fa343c31fa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02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A7DBF-E6A8-7947-AE94-57705620B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3BDD03-51D8-DE46-85BB-661CB64FD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651DCD-9A02-EB44-8A7B-E66551DB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5C58E9-A1FD-DB46-AA46-8A1C12A6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FA021A-25C1-BE4B-BE7B-80A60F2A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472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C105E-838B-DA40-91BE-C4A7145F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1F0992-694A-9049-A977-E3F70D064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C772E9-D92B-2841-AA46-E9FEA766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E4109-8838-E14B-94A7-2CD275D4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622185-99D3-AF4E-A6DB-85C039A7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447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9F6C0F-07B5-D34D-AA66-EB6DC9479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197ACA-FD88-214E-9396-A7D9660D7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71DD7A-D7ED-D44C-9E6E-C7463B1D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4A2914-3961-3846-B468-4C619155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5CDA86-AA35-9C46-9127-345B80AE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569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9DC91-06BF-5D46-867D-AA626CDC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7CADBA-DF41-AA42-9614-DB825CD0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FAD3EB-86B2-2143-9219-E8168F7E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E7E5C7-C68C-8246-A755-F659C2E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AEBCC1-AC29-3E46-B5CA-6AEF3691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03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97A0D-A659-CC42-B058-0D59BE3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C1A6C-8C80-5E46-8611-2FA6FEAC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4086FD-A25E-8048-9A06-A12DCD0B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498B6-D756-D34E-A872-E9F63442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205BD-37D1-A140-9632-90EB423B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06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AEA9B-E1B5-7849-98A7-4572D263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34F209-E2EF-7B4F-8017-D86574985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3DCC4A-D8AE-5146-9767-D3A9EC8E8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EBD3B1-FC16-1F40-A8DB-02832973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2A3FC-65AA-1D40-8562-448888D7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80C3BB-EE94-5B4A-BA53-414F06A9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362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C91E3-817F-944B-942C-50F36070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3553BF-12E2-A54C-B23F-12DC7258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5B4D9-F49F-874E-8780-B8FE877DA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ADF873-8C53-9243-9B88-3334B06E9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1A2CAC-2908-E940-B03B-2C9CA9E00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445F38-A69B-6548-8A51-8031B734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9950EC-EE23-5945-B45C-CA7FFD03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89D60B-4094-A943-853A-01389782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562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8565F-D6CC-B344-8346-79A2B34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8544AB-72F3-6049-A0FF-C40301EB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41E9A4-CE00-3242-8433-6B1DEEE6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B51F6F-5E76-4243-98AF-9086F050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B31105-B827-774C-B058-DA42C067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CF186D-8B5B-2247-8780-B8D6ECFB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60B9F8-2C16-5B48-9CE7-9DA89DA1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209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19D1F-E14B-D145-BB41-2DDE0CDA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D9C15-9716-C449-9F35-91DF52A6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8C372E-9976-C04A-9A1F-8A19283ED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FAF3C1-3ACD-0545-A33A-63B79489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F39BC2-7DF1-2E49-8E0B-E6E06F70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8793C-6BD7-2B45-946C-C5894A0A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92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362D8-2587-DD4E-92D5-3E28FC12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D122A2-F58F-B84C-B0E5-DF187505E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9F8A90-FCBD-9B42-9181-CAFCD120F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AA8974-AE19-664C-ABC8-660AB333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11/7/2022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14F7FB-E796-824A-BF92-02B587D8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0E3C1D-65C0-1F42-BB96-5533310E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80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0;gfa343c31fa_1_36">
            <a:extLst>
              <a:ext uri="{FF2B5EF4-FFF2-40B4-BE49-F238E27FC236}">
                <a16:creationId xmlns:a16="http://schemas.microsoft.com/office/drawing/2014/main" id="{302D4AAB-78D4-674F-BFDF-CF95B08592D3}"/>
              </a:ext>
            </a:extLst>
          </p:cNvPr>
          <p:cNvPicPr preferRelativeResize="0"/>
          <p:nvPr userDrawn="1"/>
        </p:nvPicPr>
        <p:blipFill rotWithShape="1">
          <a:blip r:embed="rId13"/>
          <a:srcRect r="62239"/>
          <a:stretch/>
        </p:blipFill>
        <p:spPr>
          <a:xfrm>
            <a:off x="0" y="6255834"/>
            <a:ext cx="4505093" cy="60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0;gfa343c31fa_1_36">
            <a:extLst>
              <a:ext uri="{FF2B5EF4-FFF2-40B4-BE49-F238E27FC236}">
                <a16:creationId xmlns:a16="http://schemas.microsoft.com/office/drawing/2014/main" id="{3582AC13-A182-6047-92DD-8CA65A2502BE}"/>
              </a:ext>
            </a:extLst>
          </p:cNvPr>
          <p:cNvPicPr preferRelativeResize="0"/>
          <p:nvPr userDrawn="1"/>
        </p:nvPicPr>
        <p:blipFill rotWithShape="1">
          <a:blip r:embed="rId13"/>
          <a:srcRect l="73908" r="-367"/>
          <a:stretch/>
        </p:blipFill>
        <p:spPr>
          <a:xfrm>
            <a:off x="8825368" y="6250258"/>
            <a:ext cx="3156618" cy="60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0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1" name="Grupo 10"/>
            <p:cNvGrpSpPr/>
            <p:nvPr/>
          </p:nvGrpSpPr>
          <p:grpSpPr>
            <a:xfrm>
              <a:off x="7647708" y="6118399"/>
              <a:ext cx="1482437" cy="614724"/>
              <a:chOff x="8742218" y="5929745"/>
              <a:chExt cx="2050473" cy="928255"/>
            </a:xfrm>
          </p:grpSpPr>
          <p:sp>
            <p:nvSpPr>
              <p:cNvPr id="12" name="Rectángulo 11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1955005"/>
            <a:ext cx="6691746" cy="233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1" name="Google Shape;108;gfa343c31fa_1_21"/>
          <p:cNvSpPr txBox="1">
            <a:spLocks/>
          </p:cNvSpPr>
          <p:nvPr/>
        </p:nvSpPr>
        <p:spPr>
          <a:xfrm>
            <a:off x="194570" y="-352450"/>
            <a:ext cx="525667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TRATAMIENTO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LIXIVIADO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4665900" y="386890"/>
            <a:ext cx="14699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OCT –DIC 2021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1448853" y="556605"/>
            <a:ext cx="278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GREEN GLOBE</a:t>
            </a:r>
          </a:p>
          <a:p>
            <a:pPr algn="ctr"/>
            <a:r>
              <a:rPr lang="es-EC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 A TRATAR: 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182.500 </a:t>
            </a: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  <a:endParaRPr lang="es-EC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PARÁMETROS TABLA 9</a:t>
            </a:r>
            <a:endParaRPr lang="es-MX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4433234" y="796891"/>
            <a:ext cx="1807141" cy="1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4358279" y="943724"/>
            <a:ext cx="1774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y estabilización planta externa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6240375" y="796891"/>
            <a:ext cx="1507271" cy="165760"/>
          </a:xfrm>
          <a:prstGeom prst="rect">
            <a:avLst/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s-EC" sz="27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713701" y="337655"/>
            <a:ext cx="9329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ENE 2022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6069994" y="1018919"/>
            <a:ext cx="187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Pruebas, cumplimiento tabla 9 y reportado a MAATE el 04 feb 2022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7747646" y="796891"/>
            <a:ext cx="1507271" cy="16576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s-EC" sz="27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8153562" y="310384"/>
            <a:ext cx="9217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FEB 2022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7646650" y="1045638"/>
            <a:ext cx="1878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Activación plan de contingencia</a:t>
            </a:r>
          </a:p>
        </p:txBody>
      </p:sp>
      <p:sp>
        <p:nvSpPr>
          <p:cNvPr id="81" name="Flecha derecha 80"/>
          <p:cNvSpPr/>
          <p:nvPr/>
        </p:nvSpPr>
        <p:spPr>
          <a:xfrm>
            <a:off x="4109143" y="2588456"/>
            <a:ext cx="324091" cy="5231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lecha derecha 81"/>
          <p:cNvSpPr/>
          <p:nvPr/>
        </p:nvSpPr>
        <p:spPr>
          <a:xfrm>
            <a:off x="6962157" y="2645403"/>
            <a:ext cx="324091" cy="5231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1785545" y="4144365"/>
            <a:ext cx="1971733" cy="1608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4406865" y="4132789"/>
            <a:ext cx="2528674" cy="155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4665900" y="3810493"/>
            <a:ext cx="19230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GREENGLOBE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1626182" y="4398671"/>
            <a:ext cx="2404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Inició el 10 de marzo de 2022 por 30 días hasta el 09 de abril de 2022, la que comprendió el traslado de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3.289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de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lixiviado. </a:t>
            </a:r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4504306" y="4456183"/>
            <a:ext cx="2404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Inició el 10 de abril de 2022 por 60 días hasta el 09 de junio de 2022, tratando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145m3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diarios, según los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reportes presentados. </a:t>
            </a:r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7167747" y="4146336"/>
            <a:ext cx="2820432" cy="151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7555137" y="3817871"/>
            <a:ext cx="19230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GREENGLOBE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Grupo 91"/>
          <p:cNvGrpSpPr/>
          <p:nvPr/>
        </p:nvGrpSpPr>
        <p:grpSpPr>
          <a:xfrm>
            <a:off x="1602226" y="1621108"/>
            <a:ext cx="2389529" cy="2044649"/>
            <a:chOff x="1122049" y="2570769"/>
            <a:chExt cx="2389529" cy="2044649"/>
          </a:xfrm>
        </p:grpSpPr>
        <p:pic>
          <p:nvPicPr>
            <p:cNvPr id="93" name="Imagen 9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94" name="Rectángulo 93"/>
            <p:cNvSpPr/>
            <p:nvPr/>
          </p:nvSpPr>
          <p:spPr>
            <a:xfrm>
              <a:off x="1685660" y="3238565"/>
              <a:ext cx="1259831" cy="1127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4470124" y="1834609"/>
            <a:ext cx="2389529" cy="2044649"/>
            <a:chOff x="1122049" y="2570769"/>
            <a:chExt cx="2389529" cy="2044649"/>
          </a:xfrm>
        </p:grpSpPr>
        <p:pic>
          <p:nvPicPr>
            <p:cNvPr id="97" name="Imagen 9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98" name="Rectángulo 97"/>
            <p:cNvSpPr/>
            <p:nvPr/>
          </p:nvSpPr>
          <p:spPr>
            <a:xfrm>
              <a:off x="1685660" y="3536804"/>
              <a:ext cx="1259831" cy="8297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7323138" y="1824307"/>
            <a:ext cx="2389529" cy="2044649"/>
            <a:chOff x="1122049" y="2570769"/>
            <a:chExt cx="2389529" cy="2044649"/>
          </a:xfrm>
        </p:grpSpPr>
        <p:pic>
          <p:nvPicPr>
            <p:cNvPr id="101" name="Imagen 10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102" name="Rectángulo 101"/>
            <p:cNvSpPr/>
            <p:nvPr/>
          </p:nvSpPr>
          <p:spPr>
            <a:xfrm>
              <a:off x="1685660" y="3858026"/>
              <a:ext cx="1259831" cy="508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1813361" y="3774989"/>
            <a:ext cx="19230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GREENGLOBE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240286" y="4505269"/>
            <a:ext cx="2549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continuará con el tratamiento hasta cumplir el volumen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contratado.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de </a:t>
            </a: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m3 por </a:t>
            </a: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día. </a:t>
            </a:r>
            <a:endParaRPr lang="es-EC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3" y="2571978"/>
            <a:ext cx="889787" cy="669958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53" y="2880536"/>
            <a:ext cx="889787" cy="6699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10177" b="3067"/>
          <a:stretch/>
        </p:blipFill>
        <p:spPr>
          <a:xfrm>
            <a:off x="8248955" y="2775612"/>
            <a:ext cx="549326" cy="680727"/>
          </a:xfrm>
          <a:prstGeom prst="rect">
            <a:avLst/>
          </a:prstGeom>
        </p:spPr>
      </p:pic>
      <p:sp>
        <p:nvSpPr>
          <p:cNvPr id="43" name="Google Shape;108;gfa343c31fa_1_21"/>
          <p:cNvSpPr txBox="1">
            <a:spLocks/>
          </p:cNvSpPr>
          <p:nvPr/>
        </p:nvSpPr>
        <p:spPr>
          <a:xfrm>
            <a:off x="134258" y="5884425"/>
            <a:ext cx="11752942" cy="57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Tratamiento </a:t>
            </a:r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por administración directa de la</a:t>
            </a:r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s-EC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EMGIRS cumplimiento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s-EC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ACUERDO MINISTERIAL </a:t>
            </a:r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Nro</a:t>
            </a:r>
            <a:r>
              <a:rPr lang="es-EC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097-a </a:t>
            </a: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ctr"/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Tabla 3</a:t>
            </a:r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 </a:t>
            </a:r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180 </a:t>
            </a:r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m3 por </a:t>
            </a:r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día </a:t>
            </a:r>
            <a:endParaRPr lang="es-EC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endParaRPr lang="es-EC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6733308" y="2401747"/>
              <a:ext cx="3519055" cy="1343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141" y="2794586"/>
              <a:ext cx="2686663" cy="9510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4" name="Freeform 38"/>
          <p:cNvSpPr/>
          <p:nvPr/>
        </p:nvSpPr>
        <p:spPr>
          <a:xfrm>
            <a:off x="-7" y="0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2"/>
          <p:cNvSpPr/>
          <p:nvPr/>
        </p:nvSpPr>
        <p:spPr>
          <a:xfrm>
            <a:off x="-7" y="0"/>
            <a:ext cx="7482117" cy="5149169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7482110" y="3551420"/>
            <a:ext cx="445866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DISPOSICIÓN</a:t>
            </a:r>
          </a:p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 FINAL RS</a:t>
            </a:r>
            <a:endParaRPr lang="es-EC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0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o 87"/>
          <p:cNvGrpSpPr/>
          <p:nvPr/>
        </p:nvGrpSpPr>
        <p:grpSpPr>
          <a:xfrm>
            <a:off x="103755" y="102866"/>
            <a:ext cx="12192000" cy="6856286"/>
            <a:chOff x="0" y="1714"/>
            <a:chExt cx="12192000" cy="6856286"/>
          </a:xfrm>
        </p:grpSpPr>
        <p:pic>
          <p:nvPicPr>
            <p:cNvPr id="89" name="Imagen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90" name="Grupo 89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91" name="Rectángulo 90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92" name="Imagen 9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735033" y="2774390"/>
            <a:ext cx="1801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Estabilidad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sistema de taludes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y Terraplenes 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174291" y="5609574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Adjudicación consultoría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Cubeto 11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0A51B80-BE25-4B58-AC7D-C71E941EEBE4}"/>
              </a:ext>
            </a:extLst>
          </p:cNvPr>
          <p:cNvSpPr/>
          <p:nvPr/>
        </p:nvSpPr>
        <p:spPr>
          <a:xfrm>
            <a:off x="1228723" y="2511622"/>
            <a:ext cx="1114759" cy="256209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FDE795C-A164-4C18-9B13-0560F1A1BE01}"/>
              </a:ext>
            </a:extLst>
          </p:cNvPr>
          <p:cNvSpPr/>
          <p:nvPr/>
        </p:nvSpPr>
        <p:spPr>
          <a:xfrm>
            <a:off x="3427534" y="2500472"/>
            <a:ext cx="1114759" cy="256209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32297" y="104391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MARZO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186273" y="104391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JUN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4323158" y="103075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AGO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6738848" y="10426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NOV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2740118" y="2859029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Entrega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Productos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664575" y="2859029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Firma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Contrato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4695740" y="5484730"/>
            <a:ext cx="2492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Entrega de  productos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Inicio proceso contractual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Construcción cubeto 11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7222699" y="5484730"/>
            <a:ext cx="2492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Inicio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construcción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cubeto 11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8930594" y="981810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2023</a:t>
            </a: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0009060" y="5665116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Finalización construcción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cubeto 11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887891" y="4251795"/>
            <a:ext cx="1801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Utilidad Pública Terreno colindante 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2341045" y="1066934"/>
            <a:ext cx="12155" cy="481011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3418342" y="1066934"/>
            <a:ext cx="26449" cy="481011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5664996" y="1022785"/>
            <a:ext cx="11770" cy="485426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7921969" y="992150"/>
            <a:ext cx="53101" cy="49050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4502240" y="1043917"/>
            <a:ext cx="59767" cy="485325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6738848" y="1030753"/>
            <a:ext cx="32384" cy="486641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432856" y="338152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SEP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3729493" y="4294627"/>
            <a:ext cx="2791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Inicio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construcción</a:t>
            </a:r>
            <a:endParaRPr kumimoji="0" lang="es-MX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1757068" y="3811851"/>
            <a:ext cx="9064217" cy="422734"/>
            <a:chOff x="1165998" y="4558055"/>
            <a:chExt cx="7461544" cy="373132"/>
          </a:xfrm>
        </p:grpSpPr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1165998" y="4671280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2283406" y="4558055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378935" y="4670692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4485261" y="4670692"/>
              <a:ext cx="2034862" cy="256209"/>
              <a:chOff x="4519742" y="5040447"/>
              <a:chExt cx="2034862" cy="256209"/>
            </a:xfrm>
            <a:solidFill>
              <a:srgbClr val="00B050"/>
            </a:solidFill>
          </p:grpSpPr>
          <p:sp>
            <p:nvSpPr>
              <p:cNvPr id="37" name="Rectángulo 36"/>
              <p:cNvSpPr/>
              <p:nvPr/>
            </p:nvSpPr>
            <p:spPr>
              <a:xfrm>
                <a:off x="4519742" y="5040447"/>
                <a:ext cx="1156283" cy="14357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Rectangle 3">
                <a:extLst>
                  <a:ext uri="{FF2B5EF4-FFF2-40B4-BE49-F238E27FC236}">
                    <a16:creationId xmlns:a16="http://schemas.microsoft.com/office/drawing/2014/main" id="{2FDE795C-A164-4C18-9B13-0560F1A1BE01}"/>
                  </a:ext>
                </a:extLst>
              </p:cNvPr>
              <p:cNvSpPr/>
              <p:nvPr/>
            </p:nvSpPr>
            <p:spPr>
              <a:xfrm>
                <a:off x="5439845" y="5040447"/>
                <a:ext cx="1114759" cy="256209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6520123" y="4665742"/>
              <a:ext cx="2107419" cy="265445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6583644" y="4263608"/>
            <a:ext cx="1481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Fin de la construcción</a:t>
            </a:r>
          </a:p>
        </p:txBody>
      </p:sp>
      <p:cxnSp>
        <p:nvCxnSpPr>
          <p:cNvPr id="40" name="Conector recto 39"/>
          <p:cNvCxnSpPr/>
          <p:nvPr/>
        </p:nvCxnSpPr>
        <p:spPr>
          <a:xfrm>
            <a:off x="10278155" y="1030753"/>
            <a:ext cx="28546" cy="484629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/>
          <p:cNvGrpSpPr/>
          <p:nvPr/>
        </p:nvGrpSpPr>
        <p:grpSpPr>
          <a:xfrm>
            <a:off x="1085027" y="5119343"/>
            <a:ext cx="10988048" cy="401326"/>
            <a:chOff x="1165756" y="3476507"/>
            <a:chExt cx="9102749" cy="377475"/>
          </a:xfrm>
        </p:grpSpPr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1165756" y="3590710"/>
              <a:ext cx="2229518" cy="263272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3385607" y="3476507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4492895" y="3590069"/>
              <a:ext cx="1180722" cy="255285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5649137" y="3479062"/>
              <a:ext cx="2263767" cy="248065"/>
              <a:chOff x="5619905" y="4434337"/>
              <a:chExt cx="2087473" cy="261538"/>
            </a:xfrm>
          </p:grpSpPr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B53D7184-1D9A-4369-BA86-9D5254244445}"/>
                  </a:ext>
                </a:extLst>
              </p:cNvPr>
              <p:cNvSpPr/>
              <p:nvPr/>
            </p:nvSpPr>
            <p:spPr>
              <a:xfrm rot="10800000">
                <a:off x="6592619" y="4434337"/>
                <a:ext cx="1114759" cy="261538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Rectángulo 49"/>
              <p:cNvSpPr/>
              <p:nvPr/>
            </p:nvSpPr>
            <p:spPr>
              <a:xfrm>
                <a:off x="5619905" y="4547315"/>
                <a:ext cx="972714" cy="1485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7909559" y="3590709"/>
              <a:ext cx="2358946" cy="256209"/>
              <a:chOff x="7707376" y="4552303"/>
              <a:chExt cx="3342212" cy="256209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7" name="Rectángulo 46"/>
              <p:cNvSpPr/>
              <p:nvPr/>
            </p:nvSpPr>
            <p:spPr>
              <a:xfrm>
                <a:off x="7707376" y="4552303"/>
                <a:ext cx="2227455" cy="1435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2FDE795C-A164-4C18-9B13-0560F1A1BE01}"/>
                  </a:ext>
                </a:extLst>
              </p:cNvPr>
              <p:cNvSpPr/>
              <p:nvPr/>
            </p:nvSpPr>
            <p:spPr>
              <a:xfrm>
                <a:off x="9934829" y="4552303"/>
                <a:ext cx="1114759" cy="256209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52" name="Grupo 51"/>
          <p:cNvGrpSpPr/>
          <p:nvPr/>
        </p:nvGrpSpPr>
        <p:grpSpPr>
          <a:xfrm>
            <a:off x="220748" y="4939624"/>
            <a:ext cx="731520" cy="731520"/>
            <a:chOff x="192757" y="2932322"/>
            <a:chExt cx="731520" cy="731520"/>
          </a:xfrm>
        </p:grpSpPr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57" y="2932322"/>
              <a:ext cx="731520" cy="7315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54" name="Imagen 5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" t="514" r="7358" b="16036"/>
            <a:stretch/>
          </p:blipFill>
          <p:spPr>
            <a:xfrm>
              <a:off x="325516" y="3057238"/>
              <a:ext cx="504583" cy="484854"/>
            </a:xfrm>
            <a:prstGeom prst="rect">
              <a:avLst/>
            </a:prstGeom>
          </p:spPr>
        </p:pic>
      </p:grpSp>
      <p:grpSp>
        <p:nvGrpSpPr>
          <p:cNvPr id="55" name="Grupo 54"/>
          <p:cNvGrpSpPr/>
          <p:nvPr/>
        </p:nvGrpSpPr>
        <p:grpSpPr>
          <a:xfrm>
            <a:off x="258635" y="3623758"/>
            <a:ext cx="731520" cy="731520"/>
            <a:chOff x="243370" y="5048045"/>
            <a:chExt cx="731520" cy="73152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370" y="5048045"/>
              <a:ext cx="731520" cy="73152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7" t="1269" r="10000" b="15979"/>
            <a:stretch/>
          </p:blipFill>
          <p:spPr>
            <a:xfrm>
              <a:off x="403795" y="5199946"/>
              <a:ext cx="436739" cy="442396"/>
            </a:xfrm>
            <a:prstGeom prst="rect">
              <a:avLst/>
            </a:prstGeom>
          </p:spPr>
        </p:pic>
      </p:grpSp>
      <p:grpSp>
        <p:nvGrpSpPr>
          <p:cNvPr id="58" name="Grupo 57"/>
          <p:cNvGrpSpPr/>
          <p:nvPr/>
        </p:nvGrpSpPr>
        <p:grpSpPr>
          <a:xfrm>
            <a:off x="275423" y="2298468"/>
            <a:ext cx="731520" cy="731520"/>
            <a:chOff x="178022" y="1938071"/>
            <a:chExt cx="731520" cy="731520"/>
          </a:xfrm>
        </p:grpSpPr>
        <p:sp>
          <p:nvSpPr>
            <p:cNvPr id="59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022" y="1938071"/>
              <a:ext cx="731520" cy="73152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60" name="Imagen 5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5" t="11428" r="7672" b="26561"/>
            <a:stretch/>
          </p:blipFill>
          <p:spPr>
            <a:xfrm>
              <a:off x="335670" y="2111771"/>
              <a:ext cx="499248" cy="367537"/>
            </a:xfrm>
            <a:prstGeom prst="rect">
              <a:avLst/>
            </a:prstGeom>
          </p:spPr>
        </p:pic>
      </p:grpSp>
      <p:sp>
        <p:nvSpPr>
          <p:cNvPr id="61" name="Rectángulo 60"/>
          <p:cNvSpPr/>
          <p:nvPr/>
        </p:nvSpPr>
        <p:spPr>
          <a:xfrm>
            <a:off x="1141795" y="1488657"/>
            <a:ext cx="3347363" cy="1489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018026" y="1682331"/>
            <a:ext cx="6711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Espacio de disposición </a:t>
            </a:r>
            <a:r>
              <a:rPr kumimoji="0" lang="es-MX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final zonas</a:t>
            </a:r>
            <a:r>
              <a:rPr kumimoji="0" lang="es-MX" altLang="ko-KR" sz="11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aprovechables</a:t>
            </a:r>
            <a:r>
              <a:rPr kumimoji="0" lang="es-MX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3195595" y="104553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JUL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258635" y="1120351"/>
            <a:ext cx="731520" cy="731520"/>
            <a:chOff x="210696" y="869585"/>
            <a:chExt cx="731520" cy="731520"/>
          </a:xfrm>
        </p:grpSpPr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696" y="869585"/>
              <a:ext cx="731520" cy="73152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66" name="Imagen 65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9" r="7207" b="15625"/>
            <a:stretch/>
          </p:blipFill>
          <p:spPr>
            <a:xfrm>
              <a:off x="282042" y="933808"/>
              <a:ext cx="510833" cy="510961"/>
            </a:xfrm>
            <a:prstGeom prst="rect">
              <a:avLst/>
            </a:prstGeom>
          </p:spPr>
        </p:pic>
      </p:grpSp>
      <p:sp>
        <p:nvSpPr>
          <p:cNvPr id="67" name="Rectangle 3">
            <a:extLst>
              <a:ext uri="{FF2B5EF4-FFF2-40B4-BE49-F238E27FC236}">
                <a16:creationId xmlns:a16="http://schemas.microsoft.com/office/drawing/2014/main" id="{10A51B80-BE25-4B58-AC7D-C71E941EEBE4}"/>
              </a:ext>
            </a:extLst>
          </p:cNvPr>
          <p:cNvSpPr/>
          <p:nvPr/>
        </p:nvSpPr>
        <p:spPr>
          <a:xfrm>
            <a:off x="2341430" y="2502416"/>
            <a:ext cx="1114759" cy="256209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4489158" y="1487606"/>
            <a:ext cx="3445515" cy="150023"/>
          </a:xfrm>
          <a:prstGeom prst="rect">
            <a:avLst/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7932021" y="1475009"/>
            <a:ext cx="2374680" cy="153529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1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7391231" y="1721066"/>
            <a:ext cx="3333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Disposición-Celda </a:t>
            </a:r>
            <a:r>
              <a:rPr kumimoji="0" lang="es-MX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emergente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10283324" y="1475009"/>
            <a:ext cx="1868456" cy="14650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0385462" y="1653522"/>
            <a:ext cx="164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Disponible para la operación desde marzo </a:t>
            </a:r>
            <a:r>
              <a:rPr kumimoji="0" lang="es-EC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C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CUBETO 11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74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997868" y="201634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MARZO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3224723" y="201634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JUL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7622595" y="104046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DIC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279951" y="351577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JUL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4385507" y="337317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AGO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8649852" y="3381526"/>
            <a:ext cx="144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altLang="ko-KR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2023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539327" y="4824698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2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822263" y="4748240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ABRIL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7799813" y="469396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4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648452" y="4402104"/>
            <a:ext cx="144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2023</a:t>
            </a:r>
          </a:p>
          <a:p>
            <a:pPr algn="ctr">
              <a:defRPr/>
            </a:pP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6551396" y="335074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OCT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190579" y="201634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MAY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7" name="Google Shape;108;gfa343c31fa_1_21"/>
          <p:cNvSpPr txBox="1">
            <a:spLocks/>
          </p:cNvSpPr>
          <p:nvPr/>
        </p:nvSpPr>
        <p:spPr>
          <a:xfrm>
            <a:off x="103755" y="-235692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PLAN DE 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DISPOSICIÓN RESIDUOS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DEL DMQ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7882669" y="4216676"/>
            <a:ext cx="249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  <a:sym typeface="Arial"/>
              </a:rPr>
              <a:t>Fin de disposición </a:t>
            </a:r>
            <a:endParaRPr kumimoji="0" lang="es-EC" altLang="ko-KR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9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550108" y="678273"/>
            <a:ext cx="144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2023</a:t>
            </a:r>
          </a:p>
          <a:p>
            <a:pPr algn="ctr">
              <a:defRPr/>
            </a:pP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456630" y="994415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SEP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6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9730"/>
            <a:ext cx="12192000" cy="6838270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9226618" y="403527"/>
            <a:ext cx="2324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Kabel Std Book" panose="020D0402020204020904" pitchFamily="34" charset="0"/>
                <a:cs typeface="Arial"/>
                <a:sym typeface="Arial"/>
              </a:rPr>
              <a:t>CONSULTORIA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Kabel Std Book" panose="020D0402020204020904" pitchFamily="34" charset="0"/>
                <a:cs typeface="Arial"/>
                <a:sym typeface="Arial"/>
              </a:rPr>
              <a:t> 2017</a:t>
            </a: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6519501" y="4098906"/>
            <a:ext cx="10002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Kabel Std Book" panose="020D0402020204020904" pitchFamily="34" charset="0"/>
                <a:cs typeface="Arial"/>
                <a:sym typeface="Arial"/>
              </a:rPr>
              <a:t>MEDIDAS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Kabel Std Book" panose="020D0402020204020904" pitchFamily="34" charset="0"/>
                <a:cs typeface="Arial"/>
                <a:sym typeface="Arial"/>
              </a:rPr>
              <a:t>ADOPTADAS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7243" y="1472934"/>
            <a:ext cx="2701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ÁREA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: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36,936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m2, 1 nivel de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celda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78027" y="1831366"/>
            <a:ext cx="3431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Cabecera del cubeto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Tiempo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aprox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Julio.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442989" y="1458062"/>
            <a:ext cx="2863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ÁREA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: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19,467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m2, 2 niveles de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celda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441979" y="2000238"/>
            <a:ext cx="30767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 residual de la plataforma del cubeto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Tiempo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aprox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septiembre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355018" y="1488926"/>
            <a:ext cx="2871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ÁREA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: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22,009</a:t>
            </a:r>
            <a:r>
              <a:rPr kumimoji="0" lang="es-ES" sz="1400" b="1" i="0" u="none" strike="noStrike" kern="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m2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, 2 niveles de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celda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337235" y="1888387"/>
            <a:ext cx="3182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aprovechable de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 plataforma del cubeto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Tiempo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aprox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noviembre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Google Shape;108;gfa343c31fa_1_21"/>
          <p:cNvSpPr txBox="1">
            <a:spLocks/>
          </p:cNvSpPr>
          <p:nvPr/>
        </p:nvSpPr>
        <p:spPr>
          <a:xfrm>
            <a:off x="103755" y="19730"/>
            <a:ext cx="10215600" cy="75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PLAN DE DISPOSICIÓN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7091" y="776019"/>
            <a:ext cx="3431552" cy="257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350264" y="776019"/>
            <a:ext cx="3431552" cy="257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8097083" y="766187"/>
            <a:ext cx="3431552" cy="257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104482" y="3551902"/>
            <a:ext cx="3431552" cy="257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5803999" y="3583390"/>
            <a:ext cx="3431552" cy="257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2581361" y="4156043"/>
            <a:ext cx="2864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ÁREA</a:t>
            </a: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: 27.207 m2, 7 niveles de </a:t>
            </a: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celda</a:t>
            </a:r>
            <a:endParaRPr kumimoji="0" lang="es-EC" sz="1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 Light"/>
              <a:cs typeface="Arial"/>
              <a:sym typeface="Arial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308173" y="4776983"/>
            <a:ext cx="3013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Celda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emergente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Inicio de operación: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Tiempo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aprox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12 meses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6138365" y="4162343"/>
            <a:ext cx="2927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ÁREA 12</a:t>
            </a:r>
            <a:r>
              <a:rPr kumimoji="0" lang="es-ES" sz="1400" b="1" i="0" u="none" strike="noStrike" kern="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 ha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,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disposición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aterrazada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, varios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 Light"/>
                <a:cs typeface="Arial"/>
                <a:sym typeface="Arial"/>
              </a:rPr>
              <a:t>niveles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849993" y="4741924"/>
            <a:ext cx="3385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Cubeto 11 ubicado en el lado occidental del Relleno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Sanitario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Disponible para la operación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Junio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Tiempo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aprox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12 meses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Entrada manual 265"/>
          <p:cNvSpPr/>
          <p:nvPr/>
        </p:nvSpPr>
        <p:spPr>
          <a:xfrm rot="16200000" flipV="1">
            <a:off x="1982671" y="-762306"/>
            <a:ext cx="659456" cy="35106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482989" y="76134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altLang="ko-KR" sz="2400" b="1" dirty="0" err="1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REA</a:t>
            </a:r>
            <a:r>
              <a:rPr kumimoji="0" lang="es-MX" altLang="ko-KR" sz="2400" b="1" i="0" u="none" strike="noStrike" kern="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s-MX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679496"/>
            <a:ext cx="779317" cy="586780"/>
          </a:xfrm>
          <a:prstGeom prst="rect">
            <a:avLst/>
          </a:prstGeom>
        </p:spPr>
      </p:pic>
      <p:sp>
        <p:nvSpPr>
          <p:cNvPr id="49" name="Entrada manual 265"/>
          <p:cNvSpPr/>
          <p:nvPr/>
        </p:nvSpPr>
        <p:spPr>
          <a:xfrm rot="16200000" flipV="1">
            <a:off x="5781003" y="-762307"/>
            <a:ext cx="659456" cy="35106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0" name="Entrada manual 265"/>
          <p:cNvSpPr/>
          <p:nvPr/>
        </p:nvSpPr>
        <p:spPr>
          <a:xfrm rot="16200000" flipV="1">
            <a:off x="9522663" y="-790138"/>
            <a:ext cx="659456" cy="35106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1" name="Entrada manual 265"/>
          <p:cNvSpPr/>
          <p:nvPr/>
        </p:nvSpPr>
        <p:spPr>
          <a:xfrm rot="16200000" flipV="1">
            <a:off x="3530062" y="2057637"/>
            <a:ext cx="659456" cy="35106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2" name="Entrada manual 265"/>
          <p:cNvSpPr/>
          <p:nvPr/>
        </p:nvSpPr>
        <p:spPr>
          <a:xfrm rot="16200000" flipV="1">
            <a:off x="7229579" y="2050151"/>
            <a:ext cx="659456" cy="35106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570098" y="77554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altLang="ko-K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es-MX" altLang="ko-KR" sz="2400" b="1" dirty="0" smtClean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5004512" y="722756"/>
            <a:ext cx="692117" cy="455468"/>
          </a:xfrm>
          <a:prstGeom prst="rect">
            <a:avLst/>
          </a:prstGeom>
        </p:spPr>
      </p:pic>
      <p:sp>
        <p:nvSpPr>
          <p:cNvPr id="37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9485447" y="76171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altLang="ko-K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8695323" y="764812"/>
            <a:ext cx="692117" cy="455468"/>
          </a:xfrm>
          <a:prstGeom prst="rect">
            <a:avLst/>
          </a:prstGeom>
        </p:spPr>
      </p:pic>
      <p:sp>
        <p:nvSpPr>
          <p:cNvPr id="4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3406338" y="3564055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altLang="ko-K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4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2714221" y="3559393"/>
            <a:ext cx="692117" cy="455468"/>
          </a:xfrm>
          <a:prstGeom prst="rect">
            <a:avLst/>
          </a:prstGeom>
        </p:spPr>
      </p:pic>
      <p:sp>
        <p:nvSpPr>
          <p:cNvPr id="4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7144679" y="360755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altLang="ko-K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6491831" y="3591360"/>
            <a:ext cx="692117" cy="4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6" name="Rectángulo 15"/>
          <p:cNvSpPr/>
          <p:nvPr/>
        </p:nvSpPr>
        <p:spPr>
          <a:xfrm>
            <a:off x="6262254" y="1364166"/>
            <a:ext cx="48352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Levantamiento integral </a:t>
            </a: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terreno del Relleno Sanitario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puntos de control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existentes.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studios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riesgos, que establecen la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probabilidad de existencia de peligros, amenazas, vulnerabilidades y riesgos en las zonas de operación del Relleno Sanitario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de geología y geotecnia para definir parámetros técnicos, que permitirán garantizar la estabilidad y protección de las estructuras existentes y por diseñarse.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8" name="Rectángulo 3"/>
          <p:cNvSpPr/>
          <p:nvPr/>
        </p:nvSpPr>
        <p:spPr>
          <a:xfrm>
            <a:off x="0" y="-12114"/>
            <a:ext cx="5586478" cy="6870114"/>
          </a:xfrm>
          <a:custGeom>
            <a:avLst/>
            <a:gdLst>
              <a:gd name="connsiteX0" fmla="*/ 0 w 10161588"/>
              <a:gd name="connsiteY0" fmla="*/ 0 h 3764279"/>
              <a:gd name="connsiteX1" fmla="*/ 10161588 w 10161588"/>
              <a:gd name="connsiteY1" fmla="*/ 0 h 3764279"/>
              <a:gd name="connsiteX2" fmla="*/ 10161588 w 10161588"/>
              <a:gd name="connsiteY2" fmla="*/ 3764279 h 3764279"/>
              <a:gd name="connsiteX3" fmla="*/ 0 w 10161588"/>
              <a:gd name="connsiteY3" fmla="*/ 3764279 h 3764279"/>
              <a:gd name="connsiteX4" fmla="*/ 0 w 10161588"/>
              <a:gd name="connsiteY4" fmla="*/ 0 h 37642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764279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999437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588" h="4221479">
                <a:moveTo>
                  <a:pt x="0" y="0"/>
                </a:moveTo>
                <a:lnTo>
                  <a:pt x="10161588" y="0"/>
                </a:lnTo>
                <a:lnTo>
                  <a:pt x="10161588" y="3999437"/>
                </a:lnTo>
                <a:lnTo>
                  <a:pt x="0" y="42214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0955" y="1607061"/>
            <a:ext cx="43989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CONSULTORÍA PARA LA ESTABILIDAD EL SISTEMA DE TALUDES - TERRAPLENES EN EL RELLENO SANITARIO DEL DISTRITO METROPOLITANO DE QUITO: con esta consultoría se pretende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eterminar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estabilidad de taludes y determinar las nuevas áreas aprovechables del Relleno Sanitario</a:t>
            </a:r>
          </a:p>
          <a:p>
            <a:pPr algn="just"/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90461" y="5156368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inicio: 20 de mayo de 2022</a:t>
            </a:r>
          </a:p>
          <a:p>
            <a:pPr algn="ctr"/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fin: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2022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04"/>
          <a:stretch/>
        </p:blipFill>
        <p:spPr>
          <a:xfrm>
            <a:off x="1998297" y="3638629"/>
            <a:ext cx="1589884" cy="1302053"/>
          </a:xfrm>
          <a:prstGeom prst="rect">
            <a:avLst/>
          </a:prstGeom>
        </p:spPr>
      </p:pic>
      <p:sp>
        <p:nvSpPr>
          <p:cNvPr id="14" name="Entrada manual 265"/>
          <p:cNvSpPr/>
          <p:nvPr/>
        </p:nvSpPr>
        <p:spPr>
          <a:xfrm rot="16200000" flipV="1">
            <a:off x="2711345" y="-2476538"/>
            <a:ext cx="659456" cy="608214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Google Shape;108;gfa343c31fa_1_21"/>
          <p:cNvSpPr txBox="1">
            <a:spLocks/>
          </p:cNvSpPr>
          <p:nvPr/>
        </p:nvSpPr>
        <p:spPr>
          <a:xfrm>
            <a:off x="348792" y="284664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ACCIONES REALIZADAS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Entrada manual 268"/>
          <p:cNvSpPr/>
          <p:nvPr/>
        </p:nvSpPr>
        <p:spPr>
          <a:xfrm rot="16200000" flipV="1">
            <a:off x="8559730" y="-2738008"/>
            <a:ext cx="659023" cy="66055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5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857"/>
                </a:lnTo>
                <a:close/>
              </a:path>
            </a:pathLst>
          </a:custGeom>
          <a:gradFill>
            <a:gsLst>
              <a:gs pos="77000">
                <a:srgbClr val="5CCB90"/>
              </a:gs>
              <a:gs pos="0">
                <a:srgbClr val="DAF3E7"/>
              </a:gs>
              <a:gs pos="100000">
                <a:srgbClr val="C6ECDA"/>
              </a:gs>
              <a:gs pos="41000">
                <a:srgbClr val="A7E2C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Google Shape;108;gfa343c31fa_1_21"/>
          <p:cNvSpPr txBox="1">
            <a:spLocks/>
          </p:cNvSpPr>
          <p:nvPr/>
        </p:nvSpPr>
        <p:spPr>
          <a:xfrm>
            <a:off x="7543646" y="284664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BENEFICIOS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9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4" name="Imagen 2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7" name="Rectángulo 3"/>
          <p:cNvSpPr/>
          <p:nvPr/>
        </p:nvSpPr>
        <p:spPr>
          <a:xfrm>
            <a:off x="0" y="-12114"/>
            <a:ext cx="5586478" cy="6870114"/>
          </a:xfrm>
          <a:custGeom>
            <a:avLst/>
            <a:gdLst>
              <a:gd name="connsiteX0" fmla="*/ 0 w 10161588"/>
              <a:gd name="connsiteY0" fmla="*/ 0 h 3764279"/>
              <a:gd name="connsiteX1" fmla="*/ 10161588 w 10161588"/>
              <a:gd name="connsiteY1" fmla="*/ 0 h 3764279"/>
              <a:gd name="connsiteX2" fmla="*/ 10161588 w 10161588"/>
              <a:gd name="connsiteY2" fmla="*/ 3764279 h 3764279"/>
              <a:gd name="connsiteX3" fmla="*/ 0 w 10161588"/>
              <a:gd name="connsiteY3" fmla="*/ 3764279 h 3764279"/>
              <a:gd name="connsiteX4" fmla="*/ 0 w 10161588"/>
              <a:gd name="connsiteY4" fmla="*/ 0 h 37642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764279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999437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588" h="4221479">
                <a:moveTo>
                  <a:pt x="0" y="0"/>
                </a:moveTo>
                <a:lnTo>
                  <a:pt x="10161588" y="0"/>
                </a:lnTo>
                <a:lnTo>
                  <a:pt x="10161588" y="3999437"/>
                </a:lnTo>
                <a:lnTo>
                  <a:pt x="0" y="42214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3567" y="1535196"/>
            <a:ext cx="4159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CONSULTORÍA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DISEÑOS TÉCNICOS Y DE INGENIERÍA PARA LA CONSTRUCCIÓN DEL CUBETO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alcance abarca el diseño del cubeto 11 (para construcción y operación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87428" y="5006668"/>
            <a:ext cx="3636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inicio: 05 de mayo de 2022</a:t>
            </a:r>
          </a:p>
          <a:p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fin: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septiembre de 2022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137564" y="1396650"/>
            <a:ext cx="53978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definitivo para la construcción del Cubeto 11.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estructura de soporte para garantizar la estabilidad del Relleno Sanitario correspondiente al cubeto 11</a:t>
            </a: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llenado de residuos sólidos con sus diferentes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etapas,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especificando cómo se va a realizar la operación de disposición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Conducción y transporte de lixiviados, biogás y aguas superficiales del cubeto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complementarias como sistema eléctrico y alumbrado, diseño vial; entre otros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Documentación habilitante que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sustento para la obtención de la viabilidad técnica con la Autoridad Ambiental Rectora conforme la normativa vigente.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04"/>
          <a:stretch/>
        </p:blipFill>
        <p:spPr>
          <a:xfrm>
            <a:off x="1998297" y="3422943"/>
            <a:ext cx="1589884" cy="1302053"/>
          </a:xfrm>
          <a:prstGeom prst="rect">
            <a:avLst/>
          </a:prstGeom>
        </p:spPr>
      </p:pic>
      <p:sp>
        <p:nvSpPr>
          <p:cNvPr id="15" name="Entrada manual 265"/>
          <p:cNvSpPr/>
          <p:nvPr/>
        </p:nvSpPr>
        <p:spPr>
          <a:xfrm rot="16200000" flipV="1">
            <a:off x="2711342" y="-2485800"/>
            <a:ext cx="659456" cy="608214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Entrada manual 268"/>
          <p:cNvSpPr/>
          <p:nvPr/>
        </p:nvSpPr>
        <p:spPr>
          <a:xfrm rot="16200000" flipV="1">
            <a:off x="8559727" y="-2758654"/>
            <a:ext cx="659023" cy="66055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5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857"/>
                </a:lnTo>
                <a:close/>
              </a:path>
            </a:pathLst>
          </a:custGeom>
          <a:gradFill>
            <a:gsLst>
              <a:gs pos="77000">
                <a:srgbClr val="5CCB90"/>
              </a:gs>
              <a:gs pos="0">
                <a:srgbClr val="DAF3E7"/>
              </a:gs>
              <a:gs pos="100000">
                <a:srgbClr val="C6ECDA"/>
              </a:gs>
              <a:gs pos="41000">
                <a:srgbClr val="A7E2C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Google Shape;108;gfa343c31fa_1_21"/>
          <p:cNvSpPr txBox="1">
            <a:spLocks/>
          </p:cNvSpPr>
          <p:nvPr/>
        </p:nvSpPr>
        <p:spPr>
          <a:xfrm>
            <a:off x="7543646" y="284664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BENEFICIOS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8;gfa343c31fa_1_21"/>
          <p:cNvSpPr txBox="1">
            <a:spLocks/>
          </p:cNvSpPr>
          <p:nvPr/>
        </p:nvSpPr>
        <p:spPr>
          <a:xfrm>
            <a:off x="560955" y="284664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ACCIONES REALIZADAS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8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0" name="Freeform 38"/>
          <p:cNvSpPr/>
          <p:nvPr/>
        </p:nvSpPr>
        <p:spPr>
          <a:xfrm>
            <a:off x="0" y="0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2"/>
          <p:cNvSpPr/>
          <p:nvPr/>
        </p:nvSpPr>
        <p:spPr>
          <a:xfrm>
            <a:off x="-7" y="0"/>
            <a:ext cx="7482117" cy="5149169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8000033" y="3349835"/>
            <a:ext cx="445866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GESTIÓN DE</a:t>
            </a:r>
          </a:p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LIXIVIADOS</a:t>
            </a:r>
            <a:endParaRPr lang="es-EC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8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9" name="CuadroTexto 18"/>
          <p:cNvSpPr txBox="1"/>
          <p:nvPr/>
        </p:nvSpPr>
        <p:spPr>
          <a:xfrm>
            <a:off x="9413260" y="4045239"/>
            <a:ext cx="236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24.784,25</a:t>
            </a:r>
            <a:r>
              <a:rPr kumimoji="0" lang="es-EC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C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m3</a:t>
            </a:r>
            <a:endParaRPr kumimoji="0" lang="es-EC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494697" y="-131498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srgbClr val="2F2C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GESTIÓN DE LIXIVIADOS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19116" y="1194202"/>
            <a:ext cx="1025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Al 30 de </a:t>
            </a: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Junio 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 2022  de acuerdo con el control de volúmenes de las piscinas de lixiviados del Relleno Sanitario del Distrito Metropolitano de Quito se cuenta con </a:t>
            </a: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 </a:t>
            </a: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siguiente </a:t>
            </a: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información.</a:t>
            </a: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718208" y="5636117"/>
            <a:ext cx="2248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164.798,39m3</a:t>
            </a:r>
            <a:endParaRPr kumimoji="0" lang="es-EC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5421642" y="3342027"/>
            <a:ext cx="2389529" cy="2044649"/>
            <a:chOff x="1122049" y="2570769"/>
            <a:chExt cx="2389529" cy="2044649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26" name="Rectángulo 25"/>
            <p:cNvSpPr/>
            <p:nvPr/>
          </p:nvSpPr>
          <p:spPr>
            <a:xfrm>
              <a:off x="1697483" y="3518415"/>
              <a:ext cx="1248008" cy="8481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1308369" y="5493747"/>
            <a:ext cx="187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189.582,64m3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080580" y="3284524"/>
            <a:ext cx="2389529" cy="2044649"/>
            <a:chOff x="1122049" y="2570769"/>
            <a:chExt cx="2389529" cy="2044649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1685660" y="3238565"/>
              <a:ext cx="1259831" cy="1127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1119116" y="6105062"/>
            <a:ext cx="263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Corte al </a:t>
            </a:r>
            <a:r>
              <a:rPr kumimoji="0" lang="es-EC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30/06/2022</a:t>
            </a:r>
            <a:endParaRPr kumimoji="0" lang="es-EC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Igual que 13"/>
          <p:cNvSpPr/>
          <p:nvPr/>
        </p:nvSpPr>
        <p:spPr>
          <a:xfrm>
            <a:off x="8158429" y="4144969"/>
            <a:ext cx="1111816" cy="4848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Entrada manual 265"/>
          <p:cNvSpPr/>
          <p:nvPr/>
        </p:nvSpPr>
        <p:spPr>
          <a:xfrm rot="16200000" flipV="1">
            <a:off x="6306040" y="468337"/>
            <a:ext cx="994251" cy="476713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Entrada manual 265"/>
          <p:cNvSpPr/>
          <p:nvPr/>
        </p:nvSpPr>
        <p:spPr>
          <a:xfrm rot="16200000" flipV="1">
            <a:off x="1965338" y="389440"/>
            <a:ext cx="994251" cy="492492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946365" y="2490965"/>
            <a:ext cx="281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 TOTAL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172370" y="2419181"/>
            <a:ext cx="3340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VOLUMEN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ALMACENAMIENTO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Entrada manual 268"/>
          <p:cNvSpPr/>
          <p:nvPr/>
        </p:nvSpPr>
        <p:spPr>
          <a:xfrm rot="5400000" flipV="1">
            <a:off x="10008163" y="1174553"/>
            <a:ext cx="995588" cy="337208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5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857"/>
                </a:lnTo>
                <a:close/>
              </a:path>
            </a:pathLst>
          </a:custGeom>
          <a:gradFill>
            <a:gsLst>
              <a:gs pos="77000">
                <a:srgbClr val="5CCB90"/>
              </a:gs>
              <a:gs pos="0">
                <a:srgbClr val="DAF3E7"/>
              </a:gs>
              <a:gs pos="100000">
                <a:srgbClr val="C6ECDA"/>
              </a:gs>
              <a:gs pos="41000">
                <a:srgbClr val="A7E2C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8931964" y="2457372"/>
            <a:ext cx="3340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VOLUMEN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DISPONIBLE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8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C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4" name="Imagen 2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7" name="Rectángulo 3"/>
          <p:cNvSpPr/>
          <p:nvPr/>
        </p:nvSpPr>
        <p:spPr>
          <a:xfrm>
            <a:off x="0" y="-12114"/>
            <a:ext cx="5586478" cy="6870114"/>
          </a:xfrm>
          <a:custGeom>
            <a:avLst/>
            <a:gdLst>
              <a:gd name="connsiteX0" fmla="*/ 0 w 10161588"/>
              <a:gd name="connsiteY0" fmla="*/ 0 h 3764279"/>
              <a:gd name="connsiteX1" fmla="*/ 10161588 w 10161588"/>
              <a:gd name="connsiteY1" fmla="*/ 0 h 3764279"/>
              <a:gd name="connsiteX2" fmla="*/ 10161588 w 10161588"/>
              <a:gd name="connsiteY2" fmla="*/ 3764279 h 3764279"/>
              <a:gd name="connsiteX3" fmla="*/ 0 w 10161588"/>
              <a:gd name="connsiteY3" fmla="*/ 3764279 h 3764279"/>
              <a:gd name="connsiteX4" fmla="*/ 0 w 10161588"/>
              <a:gd name="connsiteY4" fmla="*/ 0 h 37642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764279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  <a:gd name="connsiteX0" fmla="*/ 0 w 10161588"/>
              <a:gd name="connsiteY0" fmla="*/ 0 h 4221479"/>
              <a:gd name="connsiteX1" fmla="*/ 10161588 w 10161588"/>
              <a:gd name="connsiteY1" fmla="*/ 0 h 4221479"/>
              <a:gd name="connsiteX2" fmla="*/ 10161588 w 10161588"/>
              <a:gd name="connsiteY2" fmla="*/ 3999437 h 4221479"/>
              <a:gd name="connsiteX3" fmla="*/ 0 w 10161588"/>
              <a:gd name="connsiteY3" fmla="*/ 4221479 h 4221479"/>
              <a:gd name="connsiteX4" fmla="*/ 0 w 10161588"/>
              <a:gd name="connsiteY4" fmla="*/ 0 h 422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588" h="4221479">
                <a:moveTo>
                  <a:pt x="0" y="0"/>
                </a:moveTo>
                <a:lnTo>
                  <a:pt x="10161588" y="0"/>
                </a:lnTo>
                <a:lnTo>
                  <a:pt x="10161588" y="3999437"/>
                </a:lnTo>
                <a:lnTo>
                  <a:pt x="0" y="42214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85526" y="1518849"/>
            <a:ext cx="39406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y adecuación de piscinas de lixiviados:</a:t>
            </a:r>
          </a:p>
          <a:p>
            <a:pPr lvl="3" algn="just"/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 P21: volumen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9.051 m3</a:t>
            </a: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/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P08: volumen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14.392 m3</a:t>
            </a: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/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P3A: volumen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3.314 m3</a:t>
            </a: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en el proceso de tratamiento de lixiviados.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sistema de aireación.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311708" y="2765820"/>
            <a:ext cx="5397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adecuada de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técnicas, equipos y productos químicos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utilizados en las diferentes fases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tratamiento de lixiviado en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a las condiciones 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cumplir con la normativa ambiental ( tabla 9). 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311708" y="1579947"/>
            <a:ext cx="5397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la capacidad de </a:t>
            </a: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almacenamiento de lixiviado y márgenes de seguridad.</a:t>
            </a:r>
            <a:endParaRPr lang="es-EC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345046" y="4268816"/>
            <a:ext cx="5397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 del</a:t>
            </a: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de lixiviado </a:t>
            </a: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tabla </a:t>
            </a:r>
            <a:r>
              <a:rPr lang="es-EC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3"/>
          <a:stretch/>
        </p:blipFill>
        <p:spPr>
          <a:xfrm>
            <a:off x="395830" y="1400458"/>
            <a:ext cx="789696" cy="6385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7774" b="18682"/>
          <a:stretch/>
        </p:blipFill>
        <p:spPr>
          <a:xfrm>
            <a:off x="361686" y="2837830"/>
            <a:ext cx="823840" cy="8100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9272" b="26831"/>
          <a:stretch/>
        </p:blipFill>
        <p:spPr>
          <a:xfrm>
            <a:off x="418163" y="4082426"/>
            <a:ext cx="833419" cy="75441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7006" y="5726697"/>
            <a:ext cx="5192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Se </a:t>
            </a:r>
            <a:r>
              <a:rPr lang="es-EC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presentó ante MAATE-GRECI las acciones ejecutadas para su </a:t>
            </a:r>
            <a:r>
              <a:rPr lang="es-EC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 tanto de nuevas piscinas </a:t>
            </a:r>
            <a:r>
              <a:rPr lang="es-EC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áreas aprovechables.</a:t>
            </a:r>
            <a:endParaRPr lang="es-MX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ntrada manual 265"/>
          <p:cNvSpPr/>
          <p:nvPr/>
        </p:nvSpPr>
        <p:spPr>
          <a:xfrm rot="16200000" flipV="1">
            <a:off x="2711341" y="-2441890"/>
            <a:ext cx="659456" cy="608214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2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2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72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7" name="Entrada manual 268"/>
          <p:cNvSpPr/>
          <p:nvPr/>
        </p:nvSpPr>
        <p:spPr>
          <a:xfrm rot="16200000" flipV="1">
            <a:off x="8559728" y="-2735138"/>
            <a:ext cx="659023" cy="66055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5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857"/>
                </a:lnTo>
                <a:close/>
              </a:path>
            </a:pathLst>
          </a:custGeom>
          <a:gradFill>
            <a:gsLst>
              <a:gs pos="77000">
                <a:srgbClr val="5CCB90"/>
              </a:gs>
              <a:gs pos="0">
                <a:srgbClr val="DAF3E7"/>
              </a:gs>
              <a:gs pos="100000">
                <a:srgbClr val="C6ECDA"/>
              </a:gs>
              <a:gs pos="41000">
                <a:srgbClr val="A7E2C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Google Shape;108;gfa343c31fa_1_21"/>
          <p:cNvSpPr txBox="1">
            <a:spLocks/>
          </p:cNvSpPr>
          <p:nvPr/>
        </p:nvSpPr>
        <p:spPr>
          <a:xfrm>
            <a:off x="7729538" y="307695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BENEFICIOS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8;gfa343c31fa_1_21"/>
          <p:cNvSpPr txBox="1">
            <a:spLocks/>
          </p:cNvSpPr>
          <p:nvPr/>
        </p:nvSpPr>
        <p:spPr>
          <a:xfrm>
            <a:off x="560955" y="347655"/>
            <a:ext cx="482329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  <a:tabLst/>
              <a:defRPr/>
            </a:pPr>
            <a:r>
              <a:rPr lang="es-EC" sz="2800" b="1" noProof="0" dirty="0" smtClean="0">
                <a:solidFill>
                  <a:srgbClr val="2F2C81"/>
                </a:solidFill>
                <a:latin typeface="Arial"/>
                <a:ea typeface="Arial"/>
                <a:cs typeface="Arial"/>
              </a:rPr>
              <a:t>ACCIONES REALIZADAS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2F2C8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827</Words>
  <Application>Microsoft Office PowerPoint</Application>
  <PresentationFormat>Panorámica</PresentationFormat>
  <Paragraphs>167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Century Gothic</vt:lpstr>
      <vt:lpstr>DengXian Light</vt:lpstr>
      <vt:lpstr>ITC Kabel Std Book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David Sebastian Argoti Vasquez</cp:lastModifiedBy>
  <cp:revision>177</cp:revision>
  <dcterms:created xsi:type="dcterms:W3CDTF">2021-05-14T15:24:53Z</dcterms:created>
  <dcterms:modified xsi:type="dcterms:W3CDTF">2022-07-11T23:33:36Z</dcterms:modified>
</cp:coreProperties>
</file>