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8" r:id="rId3"/>
    <p:sldId id="269" r:id="rId4"/>
    <p:sldId id="270" r:id="rId5"/>
    <p:sldId id="260" r:id="rId6"/>
    <p:sldId id="271" r:id="rId7"/>
    <p:sldId id="274" r:id="rId8"/>
    <p:sldId id="272" r:id="rId9"/>
    <p:sldId id="275" r:id="rId10"/>
    <p:sldId id="257" r:id="rId11"/>
    <p:sldId id="258" r:id="rId12"/>
    <p:sldId id="259" r:id="rId13"/>
    <p:sldId id="261" r:id="rId14"/>
    <p:sldId id="262" r:id="rId15"/>
    <p:sldId id="263" r:id="rId16"/>
    <p:sldId id="264" r:id="rId17"/>
    <p:sldId id="265" r:id="rId18"/>
    <p:sldId id="266" r:id="rId19"/>
    <p:sldId id="267" r:id="rId2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A3F20C6-08C6-E049-AF75-F5C6464A5E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a:extLst>
              <a:ext uri="{FF2B5EF4-FFF2-40B4-BE49-F238E27FC236}">
                <a16:creationId xmlns:a16="http://schemas.microsoft.com/office/drawing/2014/main" id="{D3AED83A-BE29-8943-8327-AA9D88468E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BF71AA-AD09-2E48-A248-532A1051EE7B}" type="datetimeFigureOut">
              <a:rPr lang="es-EC" smtClean="0"/>
              <a:t>12/7/2022</a:t>
            </a:fld>
            <a:endParaRPr lang="es-EC"/>
          </a:p>
        </p:txBody>
      </p:sp>
      <p:sp>
        <p:nvSpPr>
          <p:cNvPr id="4" name="Marcador de pie de página 3">
            <a:extLst>
              <a:ext uri="{FF2B5EF4-FFF2-40B4-BE49-F238E27FC236}">
                <a16:creationId xmlns:a16="http://schemas.microsoft.com/office/drawing/2014/main" id="{71781D14-4744-7B41-8F11-53C1C7485C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a:extLst>
              <a:ext uri="{FF2B5EF4-FFF2-40B4-BE49-F238E27FC236}">
                <a16:creationId xmlns:a16="http://schemas.microsoft.com/office/drawing/2014/main" id="{003F375C-5F91-6C4D-B534-BD770AF490B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E8212E-3349-9E46-AFEF-8F77D1EF704F}" type="slidenum">
              <a:rPr lang="es-EC" smtClean="0"/>
              <a:t>‹Nº›</a:t>
            </a:fld>
            <a:endParaRPr lang="es-EC"/>
          </a:p>
        </p:txBody>
      </p:sp>
    </p:spTree>
    <p:extLst>
      <p:ext uri="{BB962C8B-B14F-4D97-AF65-F5344CB8AC3E}">
        <p14:creationId xmlns:p14="http://schemas.microsoft.com/office/powerpoint/2010/main" val="17986443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93266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4090640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63852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396020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76839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70988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45489625-25EA-4D94-B9A8-5060E2ECD9AB}" type="datetimeFigureOut">
              <a:rPr lang="es-EC" smtClean="0"/>
              <a:t>12/7/2022</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395832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45489625-25EA-4D94-B9A8-5060E2ECD9AB}" type="datetimeFigureOut">
              <a:rPr lang="es-EC" smtClean="0"/>
              <a:t>12/7/2022</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66021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489625-25EA-4D94-B9A8-5060E2ECD9AB}" type="datetimeFigureOut">
              <a:rPr lang="es-EC" smtClean="0"/>
              <a:t>12/7/2022</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81604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44074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7197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89625-25EA-4D94-B9A8-5060E2ECD9AB}" type="datetimeFigureOut">
              <a:rPr lang="es-EC" smtClean="0"/>
              <a:t>12/7/2022</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33FFF-A19F-4025-BBAA-70258EC962A2}" type="slidenum">
              <a:rPr lang="es-EC" smtClean="0"/>
              <a:t>‹Nº›</a:t>
            </a:fld>
            <a:endParaRPr lang="es-EC"/>
          </a:p>
        </p:txBody>
      </p:sp>
    </p:spTree>
    <p:extLst>
      <p:ext uri="{BB962C8B-B14F-4D97-AF65-F5344CB8AC3E}">
        <p14:creationId xmlns:p14="http://schemas.microsoft.com/office/powerpoint/2010/main" val="253086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12"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3.jpeg"/><Relationship Id="rId9" Type="http://schemas.openxmlformats.org/officeDocument/2006/relationships/image" Target="../media/image10.jpe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24.png"/></Relationships>
</file>

<file path=ppt/slides/_rels/slide1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286E938C-9D94-4B05-979A-D39FFC457291}"/>
              </a:ext>
            </a:extLst>
          </p:cNvPr>
          <p:cNvSpPr>
            <a:spLocks noGrp="1"/>
          </p:cNvSpPr>
          <p:nvPr>
            <p:ph type="ctrTitle"/>
          </p:nvPr>
        </p:nvSpPr>
        <p:spPr>
          <a:xfrm>
            <a:off x="-145773" y="1360511"/>
            <a:ext cx="7964555" cy="2878235"/>
          </a:xfrm>
        </p:spPr>
        <p:txBody>
          <a:bodyPr rtlCol="0" anchor="b" anchorCtr="0">
            <a:normAutofit/>
          </a:bodyPr>
          <a:lstStyle/>
          <a:p>
            <a:pPr rtl="0"/>
            <a:r>
              <a:rPr lang="es-ES" sz="5400" b="1" dirty="0">
                <a:latin typeface="Lucida Sans Unicode" panose="020B0602030504020204" pitchFamily="34" charset="0"/>
                <a:cs typeface="Lucida Sans Unicode" panose="020B0602030504020204" pitchFamily="34" charset="0"/>
              </a:rPr>
              <a:t>PROYECTO DE CODIFICACIÓN DEL CÓDIGO MUNICIPAL</a:t>
            </a:r>
          </a:p>
        </p:txBody>
      </p:sp>
      <p:sp>
        <p:nvSpPr>
          <p:cNvPr id="10" name="Subtítulo 2">
            <a:extLst>
              <a:ext uri="{FF2B5EF4-FFF2-40B4-BE49-F238E27FC236}">
                <a16:creationId xmlns:a16="http://schemas.microsoft.com/office/drawing/2014/main" id="{D9A11267-FC52-4990-8D98-010AFABA5544}"/>
              </a:ext>
            </a:extLst>
          </p:cNvPr>
          <p:cNvSpPr txBox="1">
            <a:spLocks/>
          </p:cNvSpPr>
          <p:nvPr/>
        </p:nvSpPr>
        <p:spPr>
          <a:xfrm>
            <a:off x="1399997" y="4418262"/>
            <a:ext cx="5145476" cy="1028381"/>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3600" b="1" dirty="0">
                <a:solidFill>
                  <a:srgbClr val="002060"/>
                </a:solidFill>
              </a:rPr>
              <a:t>Subcomisión de Codificación Legislativa</a:t>
            </a:r>
          </a:p>
        </p:txBody>
      </p:sp>
    </p:spTree>
    <p:extLst>
      <p:ext uri="{BB962C8B-B14F-4D97-AF65-F5344CB8AC3E}">
        <p14:creationId xmlns:p14="http://schemas.microsoft.com/office/powerpoint/2010/main" val="55845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72"/>
            <a:ext cx="12192000" cy="6858000"/>
          </a:xfrm>
          <a:prstGeom prst="rect">
            <a:avLst/>
          </a:prstGeom>
        </p:spPr>
      </p:pic>
      <p:pic>
        <p:nvPicPr>
          <p:cNvPr id="5" name="Imagen 8"/>
          <p:cNvPicPr>
            <a:picLocks noChangeAspect="1"/>
          </p:cNvPicPr>
          <p:nvPr/>
        </p:nvPicPr>
        <p:blipFill>
          <a:blip r:embed="rId3">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p:cNvSpPr/>
          <p:nvPr/>
        </p:nvSpPr>
        <p:spPr>
          <a:xfrm>
            <a:off x="2574387" y="2890097"/>
            <a:ext cx="4797083" cy="1323439"/>
          </a:xfrm>
          <a:prstGeom prst="rect">
            <a:avLst/>
          </a:prstGeom>
        </p:spPr>
        <p:txBody>
          <a:bodyPr wrap="square">
            <a:spAutoFit/>
          </a:bodyPr>
          <a:lstStyle/>
          <a:p>
            <a:pPr algn="just"/>
            <a:r>
              <a:rPr lang="es-ES" sz="2000" dirty="0">
                <a:latin typeface="Lucida Sans Unicode" panose="020B0602030504020204" pitchFamily="34" charset="0"/>
                <a:cs typeface="Lucida Sans Unicode" panose="020B0602030504020204" pitchFamily="34" charset="0"/>
              </a:rPr>
              <a:t>El  proyecto de Codificación del Código Municipal se </a:t>
            </a:r>
            <a:r>
              <a:rPr lang="es-ES" sz="2000" b="1" dirty="0">
                <a:latin typeface="Lucida Sans Unicode" panose="020B0602030504020204" pitchFamily="34" charset="0"/>
                <a:cs typeface="Lucida Sans Unicode" panose="020B0602030504020204" pitchFamily="34" charset="0"/>
              </a:rPr>
              <a:t>trabajó en 6 sesiones de Comisión y 4 Mesas de Trabajo</a:t>
            </a:r>
            <a:r>
              <a:rPr lang="es-ES" sz="2000" dirty="0">
                <a:latin typeface="Lucida Sans Unicode" panose="020B0602030504020204" pitchFamily="34" charset="0"/>
                <a:cs typeface="Lucida Sans Unicode" panose="020B0602030504020204" pitchFamily="34" charset="0"/>
              </a:rPr>
              <a:t>. </a:t>
            </a:r>
          </a:p>
        </p:txBody>
      </p:sp>
      <p:sp>
        <p:nvSpPr>
          <p:cNvPr id="14" name="Rectángulo redondeado 13"/>
          <p:cNvSpPr/>
          <p:nvPr/>
        </p:nvSpPr>
        <p:spPr>
          <a:xfrm>
            <a:off x="286442" y="295736"/>
            <a:ext cx="6439037" cy="703056"/>
          </a:xfrm>
          <a:prstGeom prst="round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200" b="1" dirty="0">
                <a:solidFill>
                  <a:schemeClr val="bg1"/>
                </a:solidFill>
                <a:latin typeface="Lucida Sans Unicode" panose="020B0602030504020204" pitchFamily="34" charset="0"/>
                <a:cs typeface="Lucida Sans Unicode" panose="020B0602030504020204" pitchFamily="34" charset="0"/>
              </a:rPr>
              <a:t>Trabajo de Codificación</a:t>
            </a:r>
          </a:p>
        </p:txBody>
      </p:sp>
      <p:pic>
        <p:nvPicPr>
          <p:cNvPr id="1028" name="Picture 4" descr="Dibujado A Mano De Dibujos Animados Sala De Reuniones Reunión Reunión  Ilustración PNG , Reunión, Asistir A Una Reunión, Escenas PNG y PSD para  Descargar Gratis | Pngtree"/>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sharpenSoften amount="100000"/>
                    </a14:imgEffect>
                    <a14:imgEffect>
                      <a14:brightnessContrast bright="21000" contrast="-47000"/>
                    </a14:imgEffect>
                  </a14:imgLayer>
                </a14:imgProps>
              </a:ext>
              <a:ext uri="{28A0092B-C50C-407E-A947-70E740481C1C}">
                <a14:useLocalDpi xmlns:a14="http://schemas.microsoft.com/office/drawing/2010/main" val="0"/>
              </a:ext>
            </a:extLst>
          </a:blip>
          <a:srcRect r="1435" b="19585"/>
          <a:stretch/>
        </p:blipFill>
        <p:spPr bwMode="auto">
          <a:xfrm>
            <a:off x="293068" y="2392233"/>
            <a:ext cx="2232366" cy="1821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88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6455"/>
            <a:ext cx="12192000" cy="6858000"/>
          </a:xfrm>
          <a:prstGeom prst="rect">
            <a:avLst/>
          </a:prstGeom>
        </p:spPr>
      </p:pic>
      <p:pic>
        <p:nvPicPr>
          <p:cNvPr id="8"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contenido 12">
            <a:extLst>
              <a:ext uri="{FF2B5EF4-FFF2-40B4-BE49-F238E27FC236}">
                <a16:creationId xmlns:a16="http://schemas.microsoft.com/office/drawing/2014/main" id="{C0287FEC-3826-4868-8D93-52429C6156F5}"/>
              </a:ext>
            </a:extLst>
          </p:cNvPr>
          <p:cNvSpPr>
            <a:spLocks noGrp="1"/>
          </p:cNvSpPr>
          <p:nvPr>
            <p:ph sz="half" idx="1"/>
          </p:nvPr>
        </p:nvSpPr>
        <p:spPr>
          <a:xfrm>
            <a:off x="3784045" y="1615732"/>
            <a:ext cx="3409738" cy="3995650"/>
          </a:xfrm>
        </p:spPr>
        <p:txBody>
          <a:bodyPr wrap="square" rtlCol="0">
            <a:normAutofit fontScale="92500" lnSpcReduction="10000"/>
          </a:bodyPr>
          <a:lstStyle/>
          <a:p>
            <a:pPr rtl="0"/>
            <a:r>
              <a:rPr lang="es-ES" sz="2400" dirty="0">
                <a:latin typeface="Lucida Sans Unicode" panose="020B0602030504020204" pitchFamily="34" charset="0"/>
                <a:cs typeface="Lucida Sans Unicode" panose="020B0602030504020204" pitchFamily="34" charset="0"/>
              </a:rPr>
              <a:t>Índice</a:t>
            </a:r>
          </a:p>
          <a:p>
            <a:r>
              <a:rPr lang="es-ES" sz="2400" dirty="0">
                <a:latin typeface="Lucida Sans Unicode" panose="020B0602030504020204" pitchFamily="34" charset="0"/>
                <a:cs typeface="Lucida Sans Unicode" panose="020B0602030504020204" pitchFamily="34" charset="0"/>
              </a:rPr>
              <a:t>Título Preliminar</a:t>
            </a:r>
          </a:p>
          <a:p>
            <a:r>
              <a:rPr lang="es-ES" sz="2400" dirty="0">
                <a:latin typeface="Lucida Sans Unicode" panose="020B0602030504020204" pitchFamily="34" charset="0"/>
                <a:cs typeface="Lucida Sans Unicode" panose="020B0602030504020204" pitchFamily="34" charset="0"/>
              </a:rPr>
              <a:t>Libros</a:t>
            </a:r>
          </a:p>
          <a:p>
            <a:r>
              <a:rPr lang="es-ES" sz="2400" dirty="0">
                <a:latin typeface="Lucida Sans Unicode" panose="020B0602030504020204" pitchFamily="34" charset="0"/>
                <a:cs typeface="Lucida Sans Unicode" panose="020B0602030504020204" pitchFamily="34" charset="0"/>
              </a:rPr>
              <a:t>Títulos</a:t>
            </a:r>
          </a:p>
          <a:p>
            <a:r>
              <a:rPr lang="es-ES" sz="2400" dirty="0">
                <a:latin typeface="Lucida Sans Unicode" panose="020B0602030504020204" pitchFamily="34" charset="0"/>
                <a:cs typeface="Lucida Sans Unicode" panose="020B0602030504020204" pitchFamily="34" charset="0"/>
              </a:rPr>
              <a:t>Capítulos</a:t>
            </a:r>
          </a:p>
          <a:p>
            <a:r>
              <a:rPr lang="es-ES" sz="2400" dirty="0">
                <a:latin typeface="Lucida Sans Unicode" panose="020B0602030504020204" pitchFamily="34" charset="0"/>
                <a:cs typeface="Lucida Sans Unicode" panose="020B0602030504020204" pitchFamily="34" charset="0"/>
              </a:rPr>
              <a:t>Secciones</a:t>
            </a:r>
          </a:p>
          <a:p>
            <a:r>
              <a:rPr lang="es-ES" sz="2400" dirty="0">
                <a:latin typeface="Lucida Sans Unicode" panose="020B0602030504020204" pitchFamily="34" charset="0"/>
                <a:cs typeface="Lucida Sans Unicode" panose="020B0602030504020204" pitchFamily="34" charset="0"/>
              </a:rPr>
              <a:t>Parágrafos</a:t>
            </a:r>
          </a:p>
          <a:p>
            <a:r>
              <a:rPr lang="es-ES" sz="2400" dirty="0">
                <a:latin typeface="Lucida Sans Unicode" panose="020B0602030504020204" pitchFamily="34" charset="0"/>
                <a:cs typeface="Lucida Sans Unicode" panose="020B0602030504020204" pitchFamily="34" charset="0"/>
              </a:rPr>
              <a:t>Sub Parágrafos</a:t>
            </a:r>
          </a:p>
          <a:p>
            <a:r>
              <a:rPr lang="es-ES" sz="2400" dirty="0">
                <a:latin typeface="Lucida Sans Unicode" panose="020B0602030504020204" pitchFamily="34" charset="0"/>
                <a:cs typeface="Lucida Sans Unicode" panose="020B0602030504020204" pitchFamily="34" charset="0"/>
              </a:rPr>
              <a:t>Disposiciones</a:t>
            </a:r>
          </a:p>
          <a:p>
            <a:r>
              <a:rPr lang="es-ES" sz="2400" dirty="0">
                <a:latin typeface="Lucida Sans Unicode" panose="020B0602030504020204" pitchFamily="34" charset="0"/>
                <a:cs typeface="Lucida Sans Unicode" panose="020B0602030504020204" pitchFamily="34" charset="0"/>
              </a:rPr>
              <a:t>Anexos</a:t>
            </a:r>
          </a:p>
          <a:p>
            <a:endParaRPr lang="es-ES" sz="2400" dirty="0">
              <a:latin typeface="Lucida Sans Unicode" panose="020B0602030504020204" pitchFamily="34" charset="0"/>
              <a:cs typeface="Lucida Sans Unicode" panose="020B0602030504020204" pitchFamily="34" charset="0"/>
            </a:endParaRPr>
          </a:p>
          <a:p>
            <a:pPr marL="0" indent="0">
              <a:buNone/>
            </a:pPr>
            <a:endParaRPr lang="es-ES" dirty="0">
              <a:latin typeface="Lucida Sans Unicode" panose="020B0602030504020204" pitchFamily="34" charset="0"/>
              <a:cs typeface="Lucida Sans Unicode" panose="020B0602030504020204" pitchFamily="34" charset="0"/>
            </a:endParaRPr>
          </a:p>
          <a:p>
            <a:pPr marL="0" indent="0" rtl="0">
              <a:buNone/>
            </a:pPr>
            <a:endParaRPr lang="es-ES" sz="3600" dirty="0"/>
          </a:p>
        </p:txBody>
      </p:sp>
      <p:sp>
        <p:nvSpPr>
          <p:cNvPr id="14" name="Rectángulo redondeado 13"/>
          <p:cNvSpPr/>
          <p:nvPr/>
        </p:nvSpPr>
        <p:spPr>
          <a:xfrm>
            <a:off x="286442" y="255979"/>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Estructura del Código Municipal</a:t>
            </a:r>
          </a:p>
        </p:txBody>
      </p:sp>
      <p:pic>
        <p:nvPicPr>
          <p:cNvPr id="2050" name="Picture 2" descr="Chapter - Free multimedia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11319" y="1743023"/>
            <a:ext cx="493760" cy="493760"/>
          </a:xfrm>
          <a:prstGeom prst="rect">
            <a:avLst/>
          </a:prstGeom>
          <a:noFill/>
          <a:effectLst>
            <a:outerShdw blurRad="50800" dist="50800" dir="5400000" algn="ctr" rotWithShape="0">
              <a:srgbClr val="00B0F0"/>
            </a:outerShdw>
          </a:effectLst>
          <a:extLst>
            <a:ext uri="{909E8E84-426E-40DD-AFC4-6F175D3DCCD1}">
              <a14:hiddenFill xmlns:a14="http://schemas.microsoft.com/office/drawing/2010/main">
                <a:solidFill>
                  <a:srgbClr val="FFFFFF"/>
                </a:solidFill>
              </a14:hiddenFill>
            </a:ext>
          </a:extLst>
        </p:spPr>
      </p:pic>
      <p:pic>
        <p:nvPicPr>
          <p:cNvPr id="2052" name="Picture 4" descr="индекс, данные значок в Infographic Element"/>
          <p:cNvPicPr>
            <a:picLocks noChangeAspect="1" noChangeArrowheads="1"/>
          </p:cNvPicPr>
          <p:nvPr/>
        </p:nvPicPr>
        <p:blipFill>
          <a:blip r:embed="rId6"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554089" y="3328968"/>
            <a:ext cx="492993" cy="49299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ítulo - Iconos gratis de web"/>
          <p:cNvPicPr>
            <a:picLocks noChangeAspect="1" noChangeArrowheads="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0586" y="2356829"/>
            <a:ext cx="469337" cy="469337"/>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pic>
      <p:pic>
        <p:nvPicPr>
          <p:cNvPr id="2056" name="Picture 8" descr="Editar - Iconos gratis de editar herramienta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1550" y="4223962"/>
            <a:ext cx="481761" cy="481762"/>
          </a:xfrm>
          <a:prstGeom prst="rect">
            <a:avLst/>
          </a:prstGeom>
          <a:noFill/>
          <a:effectLst>
            <a:glow rad="1397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2058" name="Picture 10" descr="Ilustración de Escuelas Y Desarrollo Cognitivo Doodle Estilo Vector  Conjunto De Iconos y más Vectores Libres de Derechos de Ícono - iStock"/>
          <p:cNvPicPr>
            <a:picLocks noChangeAspect="1" noChangeArrowheads="1"/>
          </p:cNvPicPr>
          <p:nvPr/>
        </p:nvPicPr>
        <p:blipFill rotWithShape="1">
          <a:blip r:embed="rId9">
            <a:extLst>
              <a:ext uri="{28A0092B-C50C-407E-A947-70E740481C1C}">
                <a14:useLocalDpi xmlns:a14="http://schemas.microsoft.com/office/drawing/2010/main" val="0"/>
              </a:ext>
            </a:extLst>
          </a:blip>
          <a:srcRect l="73794" b="74426"/>
          <a:stretch/>
        </p:blipFill>
        <p:spPr bwMode="auto">
          <a:xfrm>
            <a:off x="1217146" y="4033701"/>
            <a:ext cx="764780" cy="74632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 Imagen de Varios iconos educación negro Fotografía de Stock"/>
          <p:cNvPicPr>
            <a:picLocks noChangeAspect="1" noChangeArrowheads="1"/>
          </p:cNvPicPr>
          <p:nvPr/>
        </p:nvPicPr>
        <p:blipFill rotWithShape="1">
          <a:blip r:embed="rId10">
            <a:duotone>
              <a:prstClr val="black"/>
              <a:schemeClr val="accent6">
                <a:tint val="45000"/>
                <a:satMod val="400000"/>
              </a:schemeClr>
            </a:duotone>
            <a:extLst>
              <a:ext uri="{28A0092B-C50C-407E-A947-70E740481C1C}">
                <a14:useLocalDpi xmlns:a14="http://schemas.microsoft.com/office/drawing/2010/main" val="0"/>
              </a:ext>
            </a:extLst>
          </a:blip>
          <a:srcRect l="28915" t="27407" r="56708" b="57799"/>
          <a:stretch/>
        </p:blipFill>
        <p:spPr bwMode="auto">
          <a:xfrm>
            <a:off x="3029886" y="3312719"/>
            <a:ext cx="527490" cy="46316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DISPOSICIONES GENERALES"/>
          <p:cNvPicPr>
            <a:picLocks noChangeAspect="1" noChangeArrowheads="1"/>
          </p:cNvPicPr>
          <p:nvPr/>
        </p:nvPicPr>
        <p:blipFill rotWithShape="1">
          <a:blip r:embed="rId11" cstate="print">
            <a:duotone>
              <a:prstClr val="black"/>
              <a:schemeClr val="tx2">
                <a:tint val="45000"/>
                <a:satMod val="400000"/>
              </a:schemeClr>
            </a:duotone>
            <a:extLst>
              <a:ext uri="{BEBA8EAE-BF5A-486C-A8C5-ECC9F3942E4B}">
                <a14:imgProps xmlns:a14="http://schemas.microsoft.com/office/drawing/2010/main">
                  <a14:imgLayer r:embed="rId12">
                    <a14:imgEffect>
                      <a14:brightnessContrast bright="59000"/>
                    </a14:imgEffect>
                  </a14:imgLayer>
                </a14:imgProps>
              </a:ext>
              <a:ext uri="{28A0092B-C50C-407E-A947-70E740481C1C}">
                <a14:useLocalDpi xmlns:a14="http://schemas.microsoft.com/office/drawing/2010/main" val="0"/>
              </a:ext>
            </a:extLst>
          </a:blip>
          <a:srcRect l="25627" r="22451" b="7819"/>
          <a:stretch/>
        </p:blipFill>
        <p:spPr bwMode="auto">
          <a:xfrm>
            <a:off x="2686929" y="2341323"/>
            <a:ext cx="520506" cy="500351"/>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Conector recto 23"/>
          <p:cNvCxnSpPr/>
          <p:nvPr/>
        </p:nvCxnSpPr>
        <p:spPr>
          <a:xfrm flipH="1">
            <a:off x="689317" y="2859746"/>
            <a:ext cx="225083" cy="390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949143" y="3873243"/>
            <a:ext cx="304304" cy="332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flipV="1">
            <a:off x="1897993" y="4404131"/>
            <a:ext cx="436380" cy="2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2889284" y="3801522"/>
            <a:ext cx="281204" cy="332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11550" y="1989903"/>
            <a:ext cx="377734" cy="24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3170488" y="2859746"/>
            <a:ext cx="233894" cy="390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flipH="1">
            <a:off x="1217146" y="1989903"/>
            <a:ext cx="382390" cy="2468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050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0166"/>
            <a:ext cx="12192000" cy="6858000"/>
          </a:xfrm>
          <a:prstGeom prst="rect">
            <a:avLst/>
          </a:prstGeom>
        </p:spPr>
      </p:pic>
      <p:pic>
        <p:nvPicPr>
          <p:cNvPr id="8"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la 9">
            <a:extLst>
              <a:ext uri="{FF2B5EF4-FFF2-40B4-BE49-F238E27FC236}">
                <a16:creationId xmlns:a16="http://schemas.microsoft.com/office/drawing/2014/main" id="{67E5150B-6335-CDA0-74A2-F90246DE6FC4}"/>
              </a:ext>
            </a:extLst>
          </p:cNvPr>
          <p:cNvGraphicFramePr>
            <a:graphicFrameLocks noGrp="1"/>
          </p:cNvGraphicFramePr>
          <p:nvPr>
            <p:extLst>
              <p:ext uri="{D42A27DB-BD31-4B8C-83A1-F6EECF244321}">
                <p14:modId xmlns:p14="http://schemas.microsoft.com/office/powerpoint/2010/main" val="1557512029"/>
              </p:ext>
            </p:extLst>
          </p:nvPr>
        </p:nvGraphicFramePr>
        <p:xfrm>
          <a:off x="1309869" y="1565680"/>
          <a:ext cx="5607765" cy="4272412"/>
        </p:xfrm>
        <a:graphic>
          <a:graphicData uri="http://schemas.openxmlformats.org/drawingml/2006/table">
            <a:tbl>
              <a:tblPr firstRow="1" bandRow="1">
                <a:tableStyleId>{2D5ABB26-0587-4C30-8999-92F81FD0307C}</a:tableStyleId>
              </a:tblPr>
              <a:tblGrid>
                <a:gridCol w="5607765">
                  <a:extLst>
                    <a:ext uri="{9D8B030D-6E8A-4147-A177-3AD203B41FA5}">
                      <a16:colId xmlns:a16="http://schemas.microsoft.com/office/drawing/2014/main" val="3366326937"/>
                    </a:ext>
                  </a:extLst>
                </a:gridCol>
              </a:tblGrid>
              <a:tr h="4272412">
                <a:tc>
                  <a:txBody>
                    <a:bodyPr/>
                    <a:lstStyle/>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Incorporación de todas las ordenanzas que reformaron la Ordenanza Metropolitana No. 001 que contiene el Código Municipal para el Distrito Metropolitano de Quito a partir del año 2019.</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Renumeración del Código Municipal en números cardinales, secuenciales y consecutivos de conformidad con disposición sexta de la Norma.</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Revisión y corrección de referencias de artículos dentro del Código Municipal.</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Revisión de observaciones remitidas por las diferentes Entidades Municipales.</a:t>
                      </a:r>
                      <a:endParaRPr lang="en-US" sz="1600" dirty="0">
                        <a:latin typeface="Lucida Sans Unicode" panose="020B0602030504020204" pitchFamily="34" charset="0"/>
                        <a:cs typeface="Lucida Sans Unicode" panose="020B0602030504020204" pitchFamily="34" charset="0"/>
                      </a:endParaRPr>
                    </a:p>
                  </a:txBody>
                  <a:tcPr/>
                </a:tc>
                <a:extLst>
                  <a:ext uri="{0D108BD9-81ED-4DB2-BD59-A6C34878D82A}">
                    <a16:rowId xmlns:a16="http://schemas.microsoft.com/office/drawing/2014/main" val="1356757191"/>
                  </a:ext>
                </a:extLst>
              </a:tr>
            </a:tbl>
          </a:graphicData>
        </a:graphic>
      </p:graphicFrame>
      <p:sp>
        <p:nvSpPr>
          <p:cNvPr id="13" name="Rectángulo redondeado 12"/>
          <p:cNvSpPr/>
          <p:nvPr/>
        </p:nvSpPr>
        <p:spPr>
          <a:xfrm>
            <a:off x="286442" y="295736"/>
            <a:ext cx="6439037" cy="703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Metodología Usada para Codificación</a:t>
            </a:r>
          </a:p>
        </p:txBody>
      </p:sp>
      <p:pic>
        <p:nvPicPr>
          <p:cNvPr id="3076" name="Picture 4" descr="▷ Números ordinales 【Nomenclatura del 1 al 100】"/>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759" t="41724" r="42546" b="6622"/>
          <a:stretch/>
        </p:blipFill>
        <p:spPr bwMode="auto">
          <a:xfrm>
            <a:off x="140714" y="2713105"/>
            <a:ext cx="882714" cy="58847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lupa-texto-correccion-revision-review - LaguntzaWe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236" y="4449326"/>
            <a:ext cx="529484" cy="539024"/>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Normativa - Monzón y Gaví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460" y="3568115"/>
            <a:ext cx="792968" cy="792968"/>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Docs-Normatividad-Ordenanzas Archives - Gobernación del Magdalena"/>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7802" t="7916" r="2990" b="31409"/>
          <a:stretch/>
        </p:blipFill>
        <p:spPr bwMode="auto">
          <a:xfrm>
            <a:off x="293068" y="1644550"/>
            <a:ext cx="804211" cy="60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810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Imagen 7"/>
          <p:cNvPicPr>
            <a:picLocks noChangeAspect="1"/>
          </p:cNvPicPr>
          <p:nvPr/>
        </p:nvPicPr>
        <p:blipFill>
          <a:blip r:embed="rId3"/>
          <a:stretch>
            <a:fillRect/>
          </a:stretch>
        </p:blipFill>
        <p:spPr>
          <a:xfrm>
            <a:off x="478599" y="1294528"/>
            <a:ext cx="6439036" cy="4523176"/>
          </a:xfrm>
          <a:prstGeom prst="rect">
            <a:avLst/>
          </a:prstGeom>
        </p:spPr>
      </p:pic>
      <p:pic>
        <p:nvPicPr>
          <p:cNvPr id="10"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ángulo redondeado 11"/>
          <p:cNvSpPr/>
          <p:nvPr/>
        </p:nvSpPr>
        <p:spPr>
          <a:xfrm>
            <a:off x="286442" y="29573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Registro de Modificaciones Incorporadas</a:t>
            </a:r>
          </a:p>
        </p:txBody>
      </p:sp>
    </p:spTree>
    <p:extLst>
      <p:ext uri="{BB962C8B-B14F-4D97-AF65-F5344CB8AC3E}">
        <p14:creationId xmlns:p14="http://schemas.microsoft.com/office/powerpoint/2010/main" val="732314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5"/>
          <a:stretch>
            <a:fillRect/>
          </a:stretch>
        </p:blipFill>
        <p:spPr>
          <a:xfrm>
            <a:off x="390248" y="1877024"/>
            <a:ext cx="6810098" cy="3630563"/>
          </a:xfrm>
          <a:prstGeom prst="rect">
            <a:avLst/>
          </a:prstGeom>
        </p:spPr>
      </p:pic>
      <p:sp>
        <p:nvSpPr>
          <p:cNvPr id="10" name="Rectángulo redondeado 9"/>
          <p:cNvSpPr/>
          <p:nvPr/>
        </p:nvSpPr>
        <p:spPr>
          <a:xfrm>
            <a:off x="286442" y="295736"/>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Registro de Modificaciones Incorporadas</a:t>
            </a:r>
          </a:p>
        </p:txBody>
      </p:sp>
    </p:spTree>
    <p:extLst>
      <p:ext uri="{BB962C8B-B14F-4D97-AF65-F5344CB8AC3E}">
        <p14:creationId xmlns:p14="http://schemas.microsoft.com/office/powerpoint/2010/main" val="1310333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descr="Imagen que contiene Tabla&#10;&#10;Descripción generada automáticamente">
            <a:extLst>
              <a:ext uri="{FF2B5EF4-FFF2-40B4-BE49-F238E27FC236}">
                <a16:creationId xmlns:a16="http://schemas.microsoft.com/office/drawing/2014/main" id="{461E74E7-FBB3-0124-C0E5-34114978E459}"/>
              </a:ext>
            </a:extLst>
          </p:cNvPr>
          <p:cNvPicPr>
            <a:picLocks noChangeAspect="1"/>
          </p:cNvPicPr>
          <p:nvPr/>
        </p:nvPicPr>
        <p:blipFill>
          <a:blip r:embed="rId5"/>
          <a:stretch>
            <a:fillRect/>
          </a:stretch>
        </p:blipFill>
        <p:spPr>
          <a:xfrm>
            <a:off x="867327" y="1215324"/>
            <a:ext cx="5785264" cy="4536119"/>
          </a:xfrm>
          <a:prstGeom prst="rect">
            <a:avLst/>
          </a:prstGeom>
        </p:spPr>
      </p:pic>
      <p:sp>
        <p:nvSpPr>
          <p:cNvPr id="10" name="Flecha abajo 9"/>
          <p:cNvSpPr/>
          <p:nvPr/>
        </p:nvSpPr>
        <p:spPr>
          <a:xfrm>
            <a:off x="3698116" y="5880024"/>
            <a:ext cx="490330" cy="5022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redondeado 10"/>
          <p:cNvSpPr/>
          <p:nvPr/>
        </p:nvSpPr>
        <p:spPr>
          <a:xfrm>
            <a:off x="286442" y="300852"/>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Título 1">
            <a:extLst>
              <a:ext uri="{FF2B5EF4-FFF2-40B4-BE49-F238E27FC236}">
                <a16:creationId xmlns:a16="http://schemas.microsoft.com/office/drawing/2014/main" id="{286E938C-9D94-4B05-979A-D39FFC457291}"/>
              </a:ext>
            </a:extLst>
          </p:cNvPr>
          <p:cNvSpPr txBox="1">
            <a:spLocks/>
          </p:cNvSpPr>
          <p:nvPr/>
        </p:nvSpPr>
        <p:spPr>
          <a:xfrm>
            <a:off x="447675" y="29626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b="1" dirty="0">
                <a:solidFill>
                  <a:schemeClr val="bg1"/>
                </a:solidFill>
                <a:latin typeface="Lucida Sans Unicode" panose="020B0602030504020204" pitchFamily="34" charset="0"/>
                <a:cs typeface="Lucida Sans Unicode" panose="020B0602030504020204" pitchFamily="34" charset="0"/>
              </a:rPr>
              <a:t>Renumeración</a:t>
            </a:r>
          </a:p>
        </p:txBody>
      </p:sp>
    </p:spTree>
    <p:extLst>
      <p:ext uri="{BB962C8B-B14F-4D97-AF65-F5344CB8AC3E}">
        <p14:creationId xmlns:p14="http://schemas.microsoft.com/office/powerpoint/2010/main" val="2058966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ángulo redondeado 4"/>
          <p:cNvSpPr/>
          <p:nvPr/>
        </p:nvSpPr>
        <p:spPr>
          <a:xfrm>
            <a:off x="286442" y="295736"/>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7" name="Marcador de contenido 5">
            <a:extLst>
              <a:ext uri="{FF2B5EF4-FFF2-40B4-BE49-F238E27FC236}">
                <a16:creationId xmlns:a16="http://schemas.microsoft.com/office/drawing/2014/main" id="{328AB52A-6D1F-F9C3-66C1-5563ACF0C9F3}"/>
              </a:ext>
            </a:extLst>
          </p:cNvPr>
          <p:cNvPicPr>
            <a:picLocks noGrp="1" noChangeAspect="1"/>
          </p:cNvPicPr>
          <p:nvPr>
            <p:ph idx="1"/>
          </p:nvPr>
        </p:nvPicPr>
        <p:blipFill>
          <a:blip r:embed="rId3"/>
          <a:stretch>
            <a:fillRect/>
          </a:stretch>
        </p:blipFill>
        <p:spPr>
          <a:xfrm>
            <a:off x="755373" y="1601467"/>
            <a:ext cx="6082748" cy="4439478"/>
          </a:xfrm>
        </p:spPr>
      </p:pic>
      <p:sp>
        <p:nvSpPr>
          <p:cNvPr id="8" name="Flecha abajo 7"/>
          <p:cNvSpPr/>
          <p:nvPr/>
        </p:nvSpPr>
        <p:spPr>
          <a:xfrm>
            <a:off x="3452951" y="1099173"/>
            <a:ext cx="490330" cy="5022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a:extLst>
              <a:ext uri="{FF2B5EF4-FFF2-40B4-BE49-F238E27FC236}">
                <a16:creationId xmlns:a16="http://schemas.microsoft.com/office/drawing/2014/main" id="{286E938C-9D94-4B05-979A-D39FFC457291}"/>
              </a:ext>
            </a:extLst>
          </p:cNvPr>
          <p:cNvSpPr txBox="1">
            <a:spLocks/>
          </p:cNvSpPr>
          <p:nvPr/>
        </p:nvSpPr>
        <p:spPr>
          <a:xfrm>
            <a:off x="447675" y="29626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b="1" dirty="0">
                <a:solidFill>
                  <a:schemeClr val="bg1"/>
                </a:solidFill>
                <a:latin typeface="Lucida Sans Unicode" panose="020B0602030504020204" pitchFamily="34" charset="0"/>
                <a:cs typeface="Lucida Sans Unicode" panose="020B0602030504020204" pitchFamily="34" charset="0"/>
              </a:rPr>
              <a:t>Renumeración</a:t>
            </a:r>
          </a:p>
        </p:txBody>
      </p:sp>
    </p:spTree>
    <p:extLst>
      <p:ext uri="{BB962C8B-B14F-4D97-AF65-F5344CB8AC3E}">
        <p14:creationId xmlns:p14="http://schemas.microsoft.com/office/powerpoint/2010/main" val="3726009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redondeado 6"/>
          <p:cNvSpPr/>
          <p:nvPr/>
        </p:nvSpPr>
        <p:spPr>
          <a:xfrm>
            <a:off x="286442" y="300852"/>
            <a:ext cx="6498671"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Título 1">
            <a:extLst>
              <a:ext uri="{FF2B5EF4-FFF2-40B4-BE49-F238E27FC236}">
                <a16:creationId xmlns:a16="http://schemas.microsoft.com/office/drawing/2014/main" id="{286E938C-9D94-4B05-979A-D39FFC457291}"/>
              </a:ext>
            </a:extLst>
          </p:cNvPr>
          <p:cNvSpPr txBox="1">
            <a:spLocks/>
          </p:cNvSpPr>
          <p:nvPr/>
        </p:nvSpPr>
        <p:spPr>
          <a:xfrm>
            <a:off x="286442" y="249570"/>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600" b="1" dirty="0">
                <a:solidFill>
                  <a:schemeClr val="bg1"/>
                </a:solidFill>
                <a:latin typeface="Lucida Sans Unicode" panose="020B0602030504020204" pitchFamily="34" charset="0"/>
                <a:cs typeface="Lucida Sans Unicode" panose="020B0602030504020204" pitchFamily="34" charset="0"/>
              </a:rPr>
              <a:t>Referencias o Concordancias Articulado</a:t>
            </a:r>
          </a:p>
        </p:txBody>
      </p:sp>
      <p:pic>
        <p:nvPicPr>
          <p:cNvPr id="9" name="Imagen 8"/>
          <p:cNvPicPr>
            <a:picLocks noChangeAspect="1"/>
          </p:cNvPicPr>
          <p:nvPr/>
        </p:nvPicPr>
        <p:blipFill>
          <a:blip r:embed="rId5"/>
          <a:stretch>
            <a:fillRect/>
          </a:stretch>
        </p:blipFill>
        <p:spPr>
          <a:xfrm>
            <a:off x="755375" y="1423030"/>
            <a:ext cx="6029738" cy="2058068"/>
          </a:xfrm>
          <a:prstGeom prst="rect">
            <a:avLst/>
          </a:prstGeom>
        </p:spPr>
      </p:pic>
      <p:pic>
        <p:nvPicPr>
          <p:cNvPr id="11" name="Imagen 10"/>
          <p:cNvPicPr>
            <a:picLocks noChangeAspect="1"/>
          </p:cNvPicPr>
          <p:nvPr/>
        </p:nvPicPr>
        <p:blipFill>
          <a:blip r:embed="rId6"/>
          <a:stretch>
            <a:fillRect/>
          </a:stretch>
        </p:blipFill>
        <p:spPr>
          <a:xfrm>
            <a:off x="755375" y="4399722"/>
            <a:ext cx="6029738" cy="1166012"/>
          </a:xfrm>
          <a:prstGeom prst="rect">
            <a:avLst/>
          </a:prstGeom>
        </p:spPr>
      </p:pic>
      <p:sp>
        <p:nvSpPr>
          <p:cNvPr id="12" name="Flecha abajo 11"/>
          <p:cNvSpPr/>
          <p:nvPr/>
        </p:nvSpPr>
        <p:spPr>
          <a:xfrm>
            <a:off x="3290612" y="3375749"/>
            <a:ext cx="490330" cy="9307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613397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ángulo redondeado 4"/>
          <p:cNvSpPr/>
          <p:nvPr/>
        </p:nvSpPr>
        <p:spPr>
          <a:xfrm>
            <a:off x="286442" y="295736"/>
            <a:ext cx="6498671"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Título 1">
            <a:extLst>
              <a:ext uri="{FF2B5EF4-FFF2-40B4-BE49-F238E27FC236}">
                <a16:creationId xmlns:a16="http://schemas.microsoft.com/office/drawing/2014/main" id="{286E938C-9D94-4B05-979A-D39FFC457291}"/>
              </a:ext>
            </a:extLst>
          </p:cNvPr>
          <p:cNvSpPr txBox="1">
            <a:spLocks/>
          </p:cNvSpPr>
          <p:nvPr/>
        </p:nvSpPr>
        <p:spPr>
          <a:xfrm>
            <a:off x="286442" y="249570"/>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600" b="1" dirty="0">
                <a:solidFill>
                  <a:schemeClr val="bg1"/>
                </a:solidFill>
                <a:latin typeface="Lucida Sans Unicode" panose="020B0602030504020204" pitchFamily="34" charset="0"/>
                <a:cs typeface="Lucida Sans Unicode" panose="020B0602030504020204" pitchFamily="34" charset="0"/>
              </a:rPr>
              <a:t>Referencias o Concordancias Articulado</a:t>
            </a:r>
          </a:p>
        </p:txBody>
      </p:sp>
      <p:pic>
        <p:nvPicPr>
          <p:cNvPr id="7" name="Imagen 6"/>
          <p:cNvPicPr>
            <a:picLocks noChangeAspect="1"/>
          </p:cNvPicPr>
          <p:nvPr/>
        </p:nvPicPr>
        <p:blipFill>
          <a:blip r:embed="rId3"/>
          <a:stretch>
            <a:fillRect/>
          </a:stretch>
        </p:blipFill>
        <p:spPr>
          <a:xfrm>
            <a:off x="636104" y="1542004"/>
            <a:ext cx="6056244" cy="1598761"/>
          </a:xfrm>
          <a:prstGeom prst="rect">
            <a:avLst/>
          </a:prstGeom>
        </p:spPr>
      </p:pic>
      <p:sp>
        <p:nvSpPr>
          <p:cNvPr id="8" name="Flecha abajo 7"/>
          <p:cNvSpPr/>
          <p:nvPr/>
        </p:nvSpPr>
        <p:spPr>
          <a:xfrm>
            <a:off x="3290612" y="3375749"/>
            <a:ext cx="490330" cy="9307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4"/>
          <a:stretch>
            <a:fillRect/>
          </a:stretch>
        </p:blipFill>
        <p:spPr>
          <a:xfrm>
            <a:off x="636104" y="4541459"/>
            <a:ext cx="6056244" cy="997949"/>
          </a:xfrm>
          <a:prstGeom prst="rect">
            <a:avLst/>
          </a:prstGeom>
        </p:spPr>
      </p:pic>
      <p:pic>
        <p:nvPicPr>
          <p:cNvPr id="10" name="Imagen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6">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96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9263" y="2191477"/>
            <a:ext cx="10068339" cy="1325563"/>
          </a:xfrm>
        </p:spPr>
        <p:txBody>
          <a:bodyPr>
            <a:noAutofit/>
          </a:bodyPr>
          <a:lstStyle/>
          <a:p>
            <a:pPr algn="ctr"/>
            <a:r>
              <a:rPr lang="es-EC" sz="9600" b="1" dirty="0"/>
              <a:t>GRACIAS</a:t>
            </a:r>
          </a:p>
        </p:txBody>
      </p:sp>
      <p:pic>
        <p:nvPicPr>
          <p:cNvPr id="4" name="Imagen 3"/>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bright="8000"/>
                    </a14:imgEffect>
                  </a14:imgLayer>
                </a14:imgProps>
              </a:ext>
              <a:ext uri="{28A0092B-C50C-407E-A947-70E740481C1C}">
                <a14:useLocalDpi xmlns:a14="http://schemas.microsoft.com/office/drawing/2010/main" val="0"/>
              </a:ext>
            </a:extLst>
          </a:blip>
          <a:srcRect t="69537" r="290"/>
          <a:stretch/>
        </p:blipFill>
        <p:spPr>
          <a:xfrm>
            <a:off x="3827017" y="5980183"/>
            <a:ext cx="4835040" cy="647335"/>
          </a:xfrm>
          <a:prstGeom prst="rect">
            <a:avLst/>
          </a:prstGeom>
          <a:effectLst>
            <a:outerShdw blurRad="50800" dist="50800" dir="5400000" algn="ctr" rotWithShape="0">
              <a:schemeClr val="tx2">
                <a:lumMod val="75000"/>
                <a:alpha val="0"/>
              </a:schemeClr>
            </a:outerShdw>
          </a:effectLst>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222106" y="5761701"/>
            <a:ext cx="5742655" cy="5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0261" y="5002851"/>
            <a:ext cx="2226344" cy="596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25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6E8C71E-3442-CB4B-8B0F-F7F58AC34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5" name="Rectángulo redondeado 4">
            <a:extLst>
              <a:ext uri="{FF2B5EF4-FFF2-40B4-BE49-F238E27FC236}">
                <a16:creationId xmlns:a16="http://schemas.microsoft.com/office/drawing/2014/main" id="{ADDF2F13-F6B0-9048-A634-901EB8B973D6}"/>
              </a:ext>
            </a:extLst>
          </p:cNvPr>
          <p:cNvSpPr/>
          <p:nvPr/>
        </p:nvSpPr>
        <p:spPr>
          <a:xfrm>
            <a:off x="198120" y="0"/>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a:t>Subcomisión de Codificación Legislativa </a:t>
            </a:r>
          </a:p>
        </p:txBody>
      </p:sp>
      <p:sp>
        <p:nvSpPr>
          <p:cNvPr id="6" name="Rectángulo 5">
            <a:extLst>
              <a:ext uri="{FF2B5EF4-FFF2-40B4-BE49-F238E27FC236}">
                <a16:creationId xmlns:a16="http://schemas.microsoft.com/office/drawing/2014/main" id="{F8414B06-C504-F44E-84CC-AD0684B3AC00}"/>
              </a:ext>
            </a:extLst>
          </p:cNvPr>
          <p:cNvSpPr/>
          <p:nvPr/>
        </p:nvSpPr>
        <p:spPr>
          <a:xfrm>
            <a:off x="541156" y="1377940"/>
            <a:ext cx="6522583" cy="2862322"/>
          </a:xfrm>
          <a:prstGeom prst="rect">
            <a:avLst/>
          </a:prstGeom>
        </p:spPr>
        <p:txBody>
          <a:bodyPr wrap="square">
            <a:spAutoFit/>
          </a:bodyPr>
          <a:lstStyle/>
          <a:p>
            <a:pPr algn="just"/>
            <a:r>
              <a:rPr lang="es-EC" dirty="0"/>
              <a:t>Art. 28 del Código Municipal </a:t>
            </a:r>
          </a:p>
          <a:p>
            <a:pPr algn="just"/>
            <a:r>
              <a:rPr lang="es-EC" dirty="0"/>
              <a:t>La Comisión de Codificación Legislativa, integrada por tres concejales con voz y voto, contará con el apoyo y asesoramiento de una Subcomisión de Codificación Legislativa, que podrá participar en la Comisión con voz. La Subcomisión estará integrada por:</a:t>
            </a:r>
          </a:p>
          <a:p>
            <a:pPr marL="514350" indent="-514350" algn="just">
              <a:buAutoNum type="alphaLcParenR"/>
            </a:pPr>
            <a:r>
              <a:rPr lang="es-EC" dirty="0"/>
              <a:t>Un delegado del Alcalde del Distrito Metropolitano de Quito – Karina Tello Toral </a:t>
            </a:r>
          </a:p>
          <a:p>
            <a:pPr marL="514350" indent="-514350" algn="just">
              <a:buAutoNum type="alphaLcParenR"/>
            </a:pPr>
            <a:r>
              <a:rPr lang="es-EC" dirty="0"/>
              <a:t>El Procurador Metropolitano o su delegado; y, -William Saud-</a:t>
            </a:r>
          </a:p>
          <a:p>
            <a:pPr marL="514350" indent="-514350" algn="just">
              <a:buAutoNum type="alphaLcParenR"/>
            </a:pPr>
            <a:r>
              <a:rPr lang="es-EC" dirty="0"/>
              <a:t>El Secretario General del Concejo Metropolitano, o su delegado. –Samuel Byun-</a:t>
            </a:r>
          </a:p>
        </p:txBody>
      </p:sp>
      <p:pic>
        <p:nvPicPr>
          <p:cNvPr id="7" name="Imagen 12">
            <a:extLst>
              <a:ext uri="{FF2B5EF4-FFF2-40B4-BE49-F238E27FC236}">
                <a16:creationId xmlns:a16="http://schemas.microsoft.com/office/drawing/2014/main" id="{E6D5CD5B-B3B4-9342-B714-95FC14378A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8">
            <a:extLst>
              <a:ext uri="{FF2B5EF4-FFF2-40B4-BE49-F238E27FC236}">
                <a16:creationId xmlns:a16="http://schemas.microsoft.com/office/drawing/2014/main" id="{3F8164DD-0115-2049-B90F-A2FCB0D3DBBB}"/>
              </a:ext>
            </a:extLst>
          </p:cNvPr>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1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B09F3FE-1536-024C-97D3-D9E367363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Título 9">
            <a:extLst>
              <a:ext uri="{FF2B5EF4-FFF2-40B4-BE49-F238E27FC236}">
                <a16:creationId xmlns:a16="http://schemas.microsoft.com/office/drawing/2014/main" id="{45C1F459-2E0E-614B-AEA1-8ED88CCA95BE}"/>
              </a:ext>
            </a:extLst>
          </p:cNvPr>
          <p:cNvSpPr>
            <a:spLocks noGrp="1"/>
          </p:cNvSpPr>
          <p:nvPr>
            <p:ph type="title"/>
          </p:nvPr>
        </p:nvSpPr>
        <p:spPr>
          <a:xfrm>
            <a:off x="236220" y="-160655"/>
            <a:ext cx="5859780" cy="13255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s-EC" dirty="0"/>
              <a:t>Disposición General Décimo Sexta del COOTAD</a:t>
            </a:r>
          </a:p>
        </p:txBody>
      </p:sp>
      <p:sp>
        <p:nvSpPr>
          <p:cNvPr id="8" name="Rectángulo 7">
            <a:extLst>
              <a:ext uri="{FF2B5EF4-FFF2-40B4-BE49-F238E27FC236}">
                <a16:creationId xmlns:a16="http://schemas.microsoft.com/office/drawing/2014/main" id="{FEF88375-D84E-AF44-B2B9-7E281047D269}"/>
              </a:ext>
            </a:extLst>
          </p:cNvPr>
          <p:cNvSpPr/>
          <p:nvPr/>
        </p:nvSpPr>
        <p:spPr>
          <a:xfrm>
            <a:off x="419100" y="1539606"/>
            <a:ext cx="6393180" cy="2677656"/>
          </a:xfrm>
          <a:prstGeom prst="rect">
            <a:avLst/>
          </a:prstGeom>
        </p:spPr>
        <p:txBody>
          <a:bodyPr wrap="square">
            <a:spAutoFit/>
          </a:bodyPr>
          <a:lstStyle/>
          <a:p>
            <a:pPr algn="just"/>
            <a:r>
              <a:rPr lang="es-ES" sz="2800" b="1" dirty="0">
                <a:solidFill>
                  <a:schemeClr val="accent1">
                    <a:lumMod val="50000"/>
                  </a:schemeClr>
                </a:solidFill>
              </a:rPr>
              <a:t>Los órganos legislativos </a:t>
            </a:r>
            <a:r>
              <a:rPr lang="es-ES" sz="2800" dirty="0">
                <a:solidFill>
                  <a:schemeClr val="accent1">
                    <a:lumMod val="50000"/>
                  </a:schemeClr>
                </a:solidFill>
              </a:rPr>
              <a:t>de los gobiernos autónomos descentralizados deberán codificar y actualizar toda la normativa en el primer mes de cada año y dispondrá su publicación en su gaceta oficial y en el dominio web de cada institución</a:t>
            </a:r>
            <a:endParaRPr lang="es-EC" sz="2800" dirty="0"/>
          </a:p>
        </p:txBody>
      </p:sp>
      <p:pic>
        <p:nvPicPr>
          <p:cNvPr id="9" name="Imagen 12">
            <a:extLst>
              <a:ext uri="{FF2B5EF4-FFF2-40B4-BE49-F238E27FC236}">
                <a16:creationId xmlns:a16="http://schemas.microsoft.com/office/drawing/2014/main" id="{319E5A73-7305-2641-BD7A-178AC8C25AB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8">
            <a:extLst>
              <a:ext uri="{FF2B5EF4-FFF2-40B4-BE49-F238E27FC236}">
                <a16:creationId xmlns:a16="http://schemas.microsoft.com/office/drawing/2014/main" id="{A49D10EC-B734-7540-BDF3-B1824E0F5D97}"/>
              </a:ext>
            </a:extLst>
          </p:cNvPr>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565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23A418-4722-314B-A6D7-8D4F5E9E299C}"/>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0A349A6D-B59F-2848-849C-FB511B129B47}"/>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CC309D7D-5EFA-E043-93C3-65D9544E5402}"/>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DA4AA83D-A23F-F448-8AD3-21920BFECBB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649BF104-F40F-EA40-B34A-AA250D7A39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43613"/>
            <a:ext cx="12192000" cy="6858000"/>
          </a:xfrm>
          <a:prstGeom prst="rect">
            <a:avLst/>
          </a:prstGeom>
        </p:spPr>
      </p:pic>
      <p:sp>
        <p:nvSpPr>
          <p:cNvPr id="7" name="Rectángulo redondeado 6">
            <a:extLst>
              <a:ext uri="{FF2B5EF4-FFF2-40B4-BE49-F238E27FC236}">
                <a16:creationId xmlns:a16="http://schemas.microsoft.com/office/drawing/2014/main" id="{AA1EDA64-6761-774B-BF85-E9EE9D7FA4A3}"/>
              </a:ext>
            </a:extLst>
          </p:cNvPr>
          <p:cNvSpPr/>
          <p:nvPr/>
        </p:nvSpPr>
        <p:spPr>
          <a:xfrm>
            <a:off x="198120" y="0"/>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solidFill>
                  <a:schemeClr val="bg1"/>
                </a:solidFill>
              </a:rPr>
              <a:t>ARTÍCULO 2 DEL CÓDIGO MUNICIPAL</a:t>
            </a:r>
            <a:endParaRPr lang="es-EC" sz="2800" dirty="0">
              <a:solidFill>
                <a:schemeClr val="bg1"/>
              </a:solidFill>
            </a:endParaRPr>
          </a:p>
        </p:txBody>
      </p:sp>
      <p:sp>
        <p:nvSpPr>
          <p:cNvPr id="8" name="Rectángulo 7">
            <a:extLst>
              <a:ext uri="{FF2B5EF4-FFF2-40B4-BE49-F238E27FC236}">
                <a16:creationId xmlns:a16="http://schemas.microsoft.com/office/drawing/2014/main" id="{0640451C-7B2E-1847-A6C3-E06DF4DB9715}"/>
              </a:ext>
            </a:extLst>
          </p:cNvPr>
          <p:cNvSpPr/>
          <p:nvPr/>
        </p:nvSpPr>
        <p:spPr>
          <a:xfrm>
            <a:off x="490537" y="840480"/>
            <a:ext cx="6453188" cy="1754326"/>
          </a:xfrm>
          <a:prstGeom prst="rect">
            <a:avLst/>
          </a:prstGeom>
        </p:spPr>
        <p:txBody>
          <a:bodyPr wrap="square">
            <a:spAutoFit/>
          </a:bodyPr>
          <a:lstStyle/>
          <a:p>
            <a:pPr algn="just"/>
            <a:r>
              <a:rPr lang="es-ES" dirty="0">
                <a:solidFill>
                  <a:schemeClr val="accent1">
                    <a:lumMod val="50000"/>
                  </a:schemeClr>
                </a:solidFill>
              </a:rPr>
              <a:t>“</a:t>
            </a:r>
            <a:r>
              <a:rPr lang="es-ES" i="1" dirty="0">
                <a:solidFill>
                  <a:schemeClr val="accent1">
                    <a:lumMod val="50000"/>
                  </a:schemeClr>
                </a:solidFill>
              </a:rPr>
              <a:t>El Concejo Metropolitano de Quito solo podrá expedir como ordenanzas normas de carácter general que serán, necesariamente, reformatorias de este Código, ya por modificar sus disposiciones, ya por agregarle otras nuevas, y se denominarán ordenanzas metropolitanas</a:t>
            </a:r>
            <a:r>
              <a:rPr lang="es-ES" b="1" i="1" dirty="0">
                <a:solidFill>
                  <a:schemeClr val="accent1">
                    <a:lumMod val="50000"/>
                  </a:schemeClr>
                </a:solidFill>
              </a:rPr>
              <a:t>.</a:t>
            </a:r>
          </a:p>
          <a:p>
            <a:pPr algn="just"/>
            <a:endParaRPr lang="es-EC" dirty="0">
              <a:solidFill>
                <a:schemeClr val="accent1">
                  <a:lumMod val="50000"/>
                </a:schemeClr>
              </a:solidFill>
            </a:endParaRPr>
          </a:p>
        </p:txBody>
      </p:sp>
      <p:sp>
        <p:nvSpPr>
          <p:cNvPr id="9" name="Rectángulo 8">
            <a:extLst>
              <a:ext uri="{FF2B5EF4-FFF2-40B4-BE49-F238E27FC236}">
                <a16:creationId xmlns:a16="http://schemas.microsoft.com/office/drawing/2014/main" id="{0B8AED04-3A52-774A-8C65-1291A914F5EF}"/>
              </a:ext>
            </a:extLst>
          </p:cNvPr>
          <p:cNvSpPr/>
          <p:nvPr/>
        </p:nvSpPr>
        <p:spPr>
          <a:xfrm>
            <a:off x="669131" y="2594806"/>
            <a:ext cx="6096000" cy="2585323"/>
          </a:xfrm>
          <a:prstGeom prst="rect">
            <a:avLst/>
          </a:prstGeom>
        </p:spPr>
        <p:txBody>
          <a:bodyPr>
            <a:spAutoFit/>
          </a:bodyPr>
          <a:lstStyle/>
          <a:p>
            <a:pPr algn="just"/>
            <a:r>
              <a:rPr lang="es-EC" b="1" i="1" dirty="0">
                <a:solidFill>
                  <a:schemeClr val="accent1">
                    <a:lumMod val="50000"/>
                  </a:schemeClr>
                </a:solidFill>
              </a:rPr>
              <a:t>Ordenanzas metropolitanas</a:t>
            </a:r>
            <a:r>
              <a:rPr lang="es-EC" dirty="0">
                <a:solidFill>
                  <a:schemeClr val="accent1">
                    <a:lumMod val="50000"/>
                  </a:schemeClr>
                </a:solidFill>
              </a:rPr>
              <a:t>, mismas que se refieren entre otros asuntos a: (i) organización administrativa; (ii) participación ciudadana; (iii) gobierno abiertos; (iv) infraestructura de salud y educación; (v) cultura; (vi) igualdad, género e inclusión social; (vii) desarrollo económico; (viii) comercialización; (ix) turismo y fiestas; (x) finanzas y tributación; (xi) licencias metropolitanas; (xii) ambiente; (xiii) áreas históricas y culturales; (xiv) convivencia ciudadana; y, (xv) uso y gestión del suelo. </a:t>
            </a:r>
          </a:p>
        </p:txBody>
      </p:sp>
    </p:spTree>
    <p:extLst>
      <p:ext uri="{BB962C8B-B14F-4D97-AF65-F5344CB8AC3E}">
        <p14:creationId xmlns:p14="http://schemas.microsoft.com/office/powerpoint/2010/main" val="337366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a:stretch>
            <a:fillRect/>
          </a:stretch>
        </p:blipFill>
        <p:spPr>
          <a:xfrm>
            <a:off x="478599" y="1456366"/>
            <a:ext cx="6372774" cy="4684648"/>
          </a:xfrm>
          <a:prstGeom prst="rect">
            <a:avLst/>
          </a:prstGeom>
        </p:spPr>
      </p:pic>
      <p:sp>
        <p:nvSpPr>
          <p:cNvPr id="9" name="Título 1">
            <a:extLst>
              <a:ext uri="{FF2B5EF4-FFF2-40B4-BE49-F238E27FC236}">
                <a16:creationId xmlns:a16="http://schemas.microsoft.com/office/drawing/2014/main" id="{286E938C-9D94-4B05-979A-D39FFC457291}"/>
              </a:ext>
            </a:extLst>
          </p:cNvPr>
          <p:cNvSpPr txBox="1">
            <a:spLocks/>
          </p:cNvSpPr>
          <p:nvPr/>
        </p:nvSpPr>
        <p:spPr>
          <a:xfrm>
            <a:off x="584616" y="753309"/>
            <a:ext cx="6266758"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b="1" dirty="0">
                <a:solidFill>
                  <a:schemeClr val="bg1"/>
                </a:solidFill>
                <a:latin typeface="Lucida Sans Unicode" panose="020B0602030504020204" pitchFamily="34" charset="0"/>
                <a:cs typeface="Lucida Sans Unicode" panose="020B0602030504020204" pitchFamily="34" charset="0"/>
              </a:rPr>
              <a:t>Ordenanzas Incorporadas</a:t>
            </a:r>
          </a:p>
        </p:txBody>
      </p:sp>
      <p:sp>
        <p:nvSpPr>
          <p:cNvPr id="10" name="Rectángulo redondeado 9"/>
          <p:cNvSpPr/>
          <p:nvPr/>
        </p:nvSpPr>
        <p:spPr>
          <a:xfrm>
            <a:off x="286442" y="255979"/>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Ordenanzas Incorporadas</a:t>
            </a:r>
          </a:p>
        </p:txBody>
      </p:sp>
    </p:spTree>
    <p:extLst>
      <p:ext uri="{BB962C8B-B14F-4D97-AF65-F5344CB8AC3E}">
        <p14:creationId xmlns:p14="http://schemas.microsoft.com/office/powerpoint/2010/main" val="93189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CB4455-37B6-2E41-9653-64A3EA50CE11}"/>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2C032E43-E453-1344-895D-CEB6000A1063}"/>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B20EC827-60A7-E34A-8458-1C9E361A933A}"/>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2E859F10-93EF-3F47-BD89-02E09F0092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2AF89AD1-EBCF-1F4C-8361-1D44632D4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Rectángulo 6">
            <a:extLst>
              <a:ext uri="{FF2B5EF4-FFF2-40B4-BE49-F238E27FC236}">
                <a16:creationId xmlns:a16="http://schemas.microsoft.com/office/drawing/2014/main" id="{609E91B5-137F-0F42-A14E-D8BD5E3125DE}"/>
              </a:ext>
            </a:extLst>
          </p:cNvPr>
          <p:cNvSpPr/>
          <p:nvPr/>
        </p:nvSpPr>
        <p:spPr>
          <a:xfrm>
            <a:off x="590550" y="1335516"/>
            <a:ext cx="6096000" cy="4524315"/>
          </a:xfrm>
          <a:prstGeom prst="rect">
            <a:avLst/>
          </a:prstGeom>
        </p:spPr>
        <p:txBody>
          <a:bodyPr>
            <a:spAutoFit/>
          </a:bodyPr>
          <a:lstStyle/>
          <a:p>
            <a:pPr algn="just"/>
            <a:endParaRPr lang="es-EC" b="1" i="1" dirty="0">
              <a:solidFill>
                <a:schemeClr val="accent1">
                  <a:lumMod val="50000"/>
                </a:schemeClr>
              </a:solidFill>
            </a:endParaRPr>
          </a:p>
          <a:p>
            <a:pPr algn="just"/>
            <a:r>
              <a:rPr lang="es-EC" b="1" i="1" dirty="0">
                <a:solidFill>
                  <a:schemeClr val="accent1">
                    <a:lumMod val="50000"/>
                  </a:schemeClr>
                </a:solidFill>
              </a:rPr>
              <a:t>Ordenanzas Excluidas de la Codificación</a:t>
            </a:r>
          </a:p>
          <a:p>
            <a:r>
              <a:rPr lang="es-ES" i="1" dirty="0"/>
              <a:t>a. Ordenanzas que regulan el Ordenamiento Territorial, de Uso y Gestión del Suelo, Planes Especiales, Planes Parciales, y sus respectivas reformas;</a:t>
            </a:r>
            <a:endParaRPr lang="es-EC" dirty="0"/>
          </a:p>
          <a:p>
            <a:r>
              <a:rPr lang="es-ES" b="1" i="1" dirty="0"/>
              <a:t>b. </a:t>
            </a:r>
            <a:r>
              <a:rPr lang="es-ES" i="1" dirty="0"/>
              <a:t>Ordenanzas relacionadas con el presupuesto municipal;</a:t>
            </a:r>
            <a:endParaRPr lang="es-EC" dirty="0"/>
          </a:p>
          <a:p>
            <a:r>
              <a:rPr lang="es-ES" b="1" i="1" dirty="0"/>
              <a:t>c. </a:t>
            </a:r>
            <a:r>
              <a:rPr lang="es-ES" i="1" dirty="0"/>
              <a:t>Ordenanzas de designación de espacios públicos;</a:t>
            </a:r>
            <a:endParaRPr lang="es-EC" dirty="0"/>
          </a:p>
          <a:p>
            <a:r>
              <a:rPr lang="es-ES" b="1" i="1" dirty="0"/>
              <a:t>d. </a:t>
            </a:r>
            <a:r>
              <a:rPr lang="es-ES" i="1" dirty="0"/>
              <a:t>Ordenanzas sobre declaratorias de áreas de protección ambiental;</a:t>
            </a:r>
            <a:endParaRPr lang="es-EC" dirty="0"/>
          </a:p>
          <a:p>
            <a:r>
              <a:rPr lang="es-ES" b="1" i="1" dirty="0"/>
              <a:t>e. </a:t>
            </a:r>
            <a:r>
              <a:rPr lang="es-ES" i="1" dirty="0"/>
              <a:t>Ordenanzas de regularización de urbanizaciones sujetas a reglamentación general y de interés social; y,</a:t>
            </a:r>
            <a:endParaRPr lang="es-EC" dirty="0"/>
          </a:p>
          <a:p>
            <a:r>
              <a:rPr lang="es-ES" b="1" i="1" dirty="0"/>
              <a:t>f. </a:t>
            </a:r>
            <a:r>
              <a:rPr lang="es-ES" i="1" dirty="0"/>
              <a:t>Ordenanzas de asentamientos humanos de hecho y consolidados.</a:t>
            </a:r>
            <a:endParaRPr lang="es-EC" dirty="0"/>
          </a:p>
          <a:p>
            <a:r>
              <a:rPr lang="es-ES" i="1" dirty="0"/>
              <a:t>Las ordenanzas a las que se refiere este artículo tendrán, cada una de ellas, una numeración distinta e independiente</a:t>
            </a:r>
            <a:r>
              <a:rPr lang="es-ES" dirty="0"/>
              <a:t>”;</a:t>
            </a:r>
            <a:endParaRPr lang="es-EC" dirty="0"/>
          </a:p>
          <a:p>
            <a:pPr algn="just"/>
            <a:r>
              <a:rPr lang="es-EC" dirty="0">
                <a:solidFill>
                  <a:schemeClr val="accent1">
                    <a:lumMod val="50000"/>
                  </a:schemeClr>
                </a:solidFill>
              </a:rPr>
              <a:t> </a:t>
            </a:r>
          </a:p>
        </p:txBody>
      </p:sp>
      <p:sp>
        <p:nvSpPr>
          <p:cNvPr id="8" name="Rectángulo redondeado 7">
            <a:extLst>
              <a:ext uri="{FF2B5EF4-FFF2-40B4-BE49-F238E27FC236}">
                <a16:creationId xmlns:a16="http://schemas.microsoft.com/office/drawing/2014/main" id="{10F5A2BA-5860-154A-986C-FCE08C59B53C}"/>
              </a:ext>
            </a:extLst>
          </p:cNvPr>
          <p:cNvSpPr/>
          <p:nvPr/>
        </p:nvSpPr>
        <p:spPr>
          <a:xfrm>
            <a:off x="247513" y="300476"/>
            <a:ext cx="6439037" cy="703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t>Ordenanzas Metropolitanas</a:t>
            </a:r>
          </a:p>
        </p:txBody>
      </p:sp>
    </p:spTree>
    <p:extLst>
      <p:ext uri="{BB962C8B-B14F-4D97-AF65-F5344CB8AC3E}">
        <p14:creationId xmlns:p14="http://schemas.microsoft.com/office/powerpoint/2010/main" val="100768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E490C-1968-4144-B7F4-A19B60D7A55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979715CD-0E80-8A4F-B729-DBEF13884010}"/>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CDF67F87-D4DE-1947-842E-73F11B8E1AA3}"/>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54A0E582-1EA6-9D41-B851-AE0D33DC97F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DDB451C1-C450-0448-8208-764840F112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10" name="Rectángulo redondeado 9">
            <a:extLst>
              <a:ext uri="{FF2B5EF4-FFF2-40B4-BE49-F238E27FC236}">
                <a16:creationId xmlns:a16="http://schemas.microsoft.com/office/drawing/2014/main" id="{069EA494-6B8E-7944-8533-6B8524A187C7}"/>
              </a:ext>
            </a:extLst>
          </p:cNvPr>
          <p:cNvSpPr/>
          <p:nvPr/>
        </p:nvSpPr>
        <p:spPr>
          <a:xfrm>
            <a:off x="390248" y="241323"/>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t>Numeración </a:t>
            </a:r>
          </a:p>
        </p:txBody>
      </p:sp>
      <p:sp>
        <p:nvSpPr>
          <p:cNvPr id="11" name="Rectángulo 10">
            <a:extLst>
              <a:ext uri="{FF2B5EF4-FFF2-40B4-BE49-F238E27FC236}">
                <a16:creationId xmlns:a16="http://schemas.microsoft.com/office/drawing/2014/main" id="{10CF7795-6C20-F046-98E8-CD0E4920EC1B}"/>
              </a:ext>
            </a:extLst>
          </p:cNvPr>
          <p:cNvSpPr/>
          <p:nvPr/>
        </p:nvSpPr>
        <p:spPr>
          <a:xfrm>
            <a:off x="457960" y="1382797"/>
            <a:ext cx="6096000" cy="923330"/>
          </a:xfrm>
          <a:prstGeom prst="rect">
            <a:avLst/>
          </a:prstGeom>
        </p:spPr>
        <p:txBody>
          <a:bodyPr>
            <a:spAutoFit/>
          </a:bodyPr>
          <a:lstStyle/>
          <a:p>
            <a:r>
              <a:rPr lang="es-EC" dirty="0"/>
              <a:t>La Disposición Transitoria Sexta del Código Municipal dispuso que la numeración de los artículos sea con números cardinales, secuenciales y consecutivos.</a:t>
            </a:r>
          </a:p>
        </p:txBody>
      </p:sp>
      <p:sp>
        <p:nvSpPr>
          <p:cNvPr id="12" name="Rectángulo 11">
            <a:extLst>
              <a:ext uri="{FF2B5EF4-FFF2-40B4-BE49-F238E27FC236}">
                <a16:creationId xmlns:a16="http://schemas.microsoft.com/office/drawing/2014/main" id="{873A976C-4487-E542-897F-373C96452532}"/>
              </a:ext>
            </a:extLst>
          </p:cNvPr>
          <p:cNvSpPr/>
          <p:nvPr/>
        </p:nvSpPr>
        <p:spPr>
          <a:xfrm>
            <a:off x="1023428" y="2443551"/>
            <a:ext cx="6096000" cy="923330"/>
          </a:xfrm>
          <a:prstGeom prst="rect">
            <a:avLst/>
          </a:prstGeom>
        </p:spPr>
        <p:txBody>
          <a:bodyPr>
            <a:spAutoFit/>
          </a:bodyPr>
          <a:lstStyle/>
          <a:p>
            <a:pPr algn="just"/>
            <a:r>
              <a:rPr lang="es-EC" dirty="0"/>
              <a:t>La Códificación secuencial es uno de los procedimientos técnicos de codificacion normativa, por lo tanto, al ser una técnica usada comúnmente es válida.</a:t>
            </a:r>
          </a:p>
        </p:txBody>
      </p:sp>
    </p:spTree>
    <p:extLst>
      <p:ext uri="{BB962C8B-B14F-4D97-AF65-F5344CB8AC3E}">
        <p14:creationId xmlns:p14="http://schemas.microsoft.com/office/powerpoint/2010/main" val="199732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CB6ACE-1629-9346-8743-7A830C8E933F}"/>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203DAF4C-EDBE-7142-B5E4-9A4F86D05E8C}"/>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3CA11E8F-094B-EB47-A75D-B30EFEFBDDC2}"/>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935A5F0F-6590-8447-AE44-D6782403A6E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D396CE00-6D69-3F41-B1C6-B620CA921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Rectángulo redondeado 6">
            <a:extLst>
              <a:ext uri="{FF2B5EF4-FFF2-40B4-BE49-F238E27FC236}">
                <a16:creationId xmlns:a16="http://schemas.microsoft.com/office/drawing/2014/main" id="{CF1900BD-4ED1-D244-921E-17CEDC156D32}"/>
              </a:ext>
            </a:extLst>
          </p:cNvPr>
          <p:cNvSpPr/>
          <p:nvPr/>
        </p:nvSpPr>
        <p:spPr>
          <a:xfrm>
            <a:off x="276156" y="-10839"/>
            <a:ext cx="6439037" cy="703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t>Criterio de Procuraduría </a:t>
            </a:r>
          </a:p>
        </p:txBody>
      </p:sp>
      <p:sp>
        <p:nvSpPr>
          <p:cNvPr id="9" name="Rectángulo 8">
            <a:extLst>
              <a:ext uri="{FF2B5EF4-FFF2-40B4-BE49-F238E27FC236}">
                <a16:creationId xmlns:a16="http://schemas.microsoft.com/office/drawing/2014/main" id="{384C40D6-C233-C84D-A36F-7BA95B6DC6F5}"/>
              </a:ext>
            </a:extLst>
          </p:cNvPr>
          <p:cNvSpPr/>
          <p:nvPr/>
        </p:nvSpPr>
        <p:spPr>
          <a:xfrm>
            <a:off x="619193" y="1715124"/>
            <a:ext cx="6096000" cy="4001095"/>
          </a:xfrm>
          <a:prstGeom prst="rect">
            <a:avLst/>
          </a:prstGeom>
        </p:spPr>
        <p:txBody>
          <a:bodyPr>
            <a:spAutoFit/>
          </a:bodyPr>
          <a:lstStyle/>
          <a:p>
            <a:pPr marL="342900" indent="-342900" algn="just">
              <a:buFont typeface="Arial" panose="020B0604020202020204" pitchFamily="34" charset="0"/>
              <a:buChar char="•"/>
            </a:pPr>
            <a:r>
              <a:rPr lang="es-EC" dirty="0">
                <a:solidFill>
                  <a:schemeClr val="accent1">
                    <a:lumMod val="50000"/>
                  </a:schemeClr>
                </a:solidFill>
              </a:rPr>
              <a:t>La Comisión de Codificación es competente para elaborar, tramitar y presentar el proyecto de ordenanza de codificación cuya única materia se refiera a la consolidación en un solo cuerpo normativo de todos los actos decisorios de carácter general que son de cumplimiento obligatorio dentro del Distrito Metropolitano de Quito, así como, la armonización del régimen jurídico metropolitano con el resto del ordenamiento jurídico. </a:t>
            </a:r>
          </a:p>
          <a:p>
            <a:pPr marL="342900" indent="-342900" algn="just">
              <a:buFont typeface="Arial" panose="020B0604020202020204" pitchFamily="34" charset="0"/>
              <a:buChar char="•"/>
            </a:pPr>
            <a:endParaRPr lang="es-EC" dirty="0">
              <a:solidFill>
                <a:schemeClr val="accent1">
                  <a:lumMod val="50000"/>
                </a:schemeClr>
              </a:solidFill>
            </a:endParaRPr>
          </a:p>
          <a:p>
            <a:pPr marL="342900" indent="-342900" algn="just">
              <a:buFont typeface="Arial" panose="020B0604020202020204" pitchFamily="34" charset="0"/>
              <a:buChar char="•"/>
            </a:pPr>
            <a:r>
              <a:rPr lang="es-EC" dirty="0">
                <a:solidFill>
                  <a:schemeClr val="accent1">
                    <a:lumMod val="50000"/>
                  </a:schemeClr>
                </a:solidFill>
              </a:rPr>
              <a:t>La Codificación tiene que ser aprobada a través de Ordenanza  siguiendo el proceso establecido en </a:t>
            </a:r>
            <a:r>
              <a:rPr lang="es-EC" dirty="0"/>
              <a:t>el art. </a:t>
            </a:r>
            <a:r>
              <a:rPr lang="es-EC" dirty="0">
                <a:solidFill>
                  <a:schemeClr val="accent1">
                    <a:lumMod val="50000"/>
                  </a:schemeClr>
                </a:solidFill>
              </a:rPr>
              <a:t>322 del COOTAD y la Resolución No. C 074, de 8 de marzo de 2016. </a:t>
            </a:r>
          </a:p>
          <a:p>
            <a:pPr marL="342900" indent="-342900" algn="just">
              <a:buFont typeface="Arial" panose="020B0604020202020204" pitchFamily="34" charset="0"/>
              <a:buChar char="•"/>
            </a:pPr>
            <a:endParaRPr lang="es-EC" sz="2000" dirty="0">
              <a:solidFill>
                <a:schemeClr val="accent1">
                  <a:lumMod val="50000"/>
                </a:schemeClr>
              </a:solidFill>
            </a:endParaRPr>
          </a:p>
        </p:txBody>
      </p:sp>
      <p:sp>
        <p:nvSpPr>
          <p:cNvPr id="10" name="Rectángulo 9">
            <a:extLst>
              <a:ext uri="{FF2B5EF4-FFF2-40B4-BE49-F238E27FC236}">
                <a16:creationId xmlns:a16="http://schemas.microsoft.com/office/drawing/2014/main" id="{31D220C7-C8BB-4245-ABD5-4CAF991306A8}"/>
              </a:ext>
            </a:extLst>
          </p:cNvPr>
          <p:cNvSpPr/>
          <p:nvPr/>
        </p:nvSpPr>
        <p:spPr>
          <a:xfrm>
            <a:off x="619193" y="1151569"/>
            <a:ext cx="4903907" cy="369332"/>
          </a:xfrm>
          <a:prstGeom prst="rect">
            <a:avLst/>
          </a:prstGeom>
        </p:spPr>
        <p:txBody>
          <a:bodyPr wrap="none">
            <a:spAutoFit/>
          </a:bodyPr>
          <a:lstStyle/>
          <a:p>
            <a:r>
              <a:rPr lang="es-EC" b="1" dirty="0">
                <a:solidFill>
                  <a:schemeClr val="accent1">
                    <a:lumMod val="50000"/>
                  </a:schemeClr>
                </a:solidFill>
                <a:latin typeface="Times" pitchFamily="2" charset="0"/>
              </a:rPr>
              <a:t>Memorando Nro. GADDMQ-PM-2022-0119-M </a:t>
            </a:r>
            <a:endParaRPr lang="es-EC" dirty="0">
              <a:solidFill>
                <a:schemeClr val="accent1">
                  <a:lumMod val="50000"/>
                </a:schemeClr>
              </a:solidFill>
            </a:endParaRPr>
          </a:p>
        </p:txBody>
      </p:sp>
    </p:spTree>
    <p:extLst>
      <p:ext uri="{BB962C8B-B14F-4D97-AF65-F5344CB8AC3E}">
        <p14:creationId xmlns:p14="http://schemas.microsoft.com/office/powerpoint/2010/main" val="272201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C2BADD-A0B7-C647-A84C-705D33574C7A}"/>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754CBBA7-B0C6-9049-95D3-392F921DE07B}"/>
              </a:ext>
            </a:extLst>
          </p:cNvPr>
          <p:cNvSpPr>
            <a:spLocks noGrp="1"/>
          </p:cNvSpPr>
          <p:nvPr>
            <p:ph idx="1"/>
          </p:nvPr>
        </p:nvSpPr>
        <p:spPr/>
        <p:txBody>
          <a:bodyPr/>
          <a:lstStyle/>
          <a:p>
            <a:endParaRPr lang="es-EC"/>
          </a:p>
        </p:txBody>
      </p:sp>
      <p:pic>
        <p:nvPicPr>
          <p:cNvPr id="4" name="Imagen 3">
            <a:extLst>
              <a:ext uri="{FF2B5EF4-FFF2-40B4-BE49-F238E27FC236}">
                <a16:creationId xmlns:a16="http://schemas.microsoft.com/office/drawing/2014/main" id="{ADCF15E8-8992-F24B-B933-EF6C95BAA2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882"/>
            <a:ext cx="12192000" cy="6858000"/>
          </a:xfrm>
          <a:prstGeom prst="rect">
            <a:avLst/>
          </a:prstGeom>
        </p:spPr>
      </p:pic>
      <p:pic>
        <p:nvPicPr>
          <p:cNvPr id="5" name="Imagen 12">
            <a:extLst>
              <a:ext uri="{FF2B5EF4-FFF2-40B4-BE49-F238E27FC236}">
                <a16:creationId xmlns:a16="http://schemas.microsoft.com/office/drawing/2014/main" id="{A494A9A5-3214-3B45-B2A1-6DDA7A836B9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38C39906-A656-B848-AB8F-672243B16A40}"/>
              </a:ext>
            </a:extLst>
          </p:cNvPr>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redondeado 7">
            <a:extLst>
              <a:ext uri="{FF2B5EF4-FFF2-40B4-BE49-F238E27FC236}">
                <a16:creationId xmlns:a16="http://schemas.microsoft.com/office/drawing/2014/main" id="{59F96D2F-D217-7840-AF2B-B913CB67B103}"/>
              </a:ext>
            </a:extLst>
          </p:cNvPr>
          <p:cNvSpPr/>
          <p:nvPr/>
        </p:nvSpPr>
        <p:spPr>
          <a:xfrm>
            <a:off x="286442" y="255979"/>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Título 1">
            <a:extLst>
              <a:ext uri="{FF2B5EF4-FFF2-40B4-BE49-F238E27FC236}">
                <a16:creationId xmlns:a16="http://schemas.microsoft.com/office/drawing/2014/main" id="{A9E6D0F0-7B03-CE42-B9CF-4DFF89C8742A}"/>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700" b="1" dirty="0">
                <a:solidFill>
                  <a:schemeClr val="bg1"/>
                </a:solidFill>
                <a:latin typeface="Lucida Sans Unicode" panose="020B0602030504020204" pitchFamily="34" charset="0"/>
                <a:cs typeface="Lucida Sans Unicode" panose="020B0602030504020204" pitchFamily="34" charset="0"/>
              </a:rPr>
              <a:t>Manual </a:t>
            </a:r>
          </a:p>
        </p:txBody>
      </p:sp>
      <p:sp>
        <p:nvSpPr>
          <p:cNvPr id="24" name="Rectángulo 23">
            <a:extLst>
              <a:ext uri="{FF2B5EF4-FFF2-40B4-BE49-F238E27FC236}">
                <a16:creationId xmlns:a16="http://schemas.microsoft.com/office/drawing/2014/main" id="{39217FBC-489B-AE49-9FFB-EA0CED9ADFED}"/>
              </a:ext>
            </a:extLst>
          </p:cNvPr>
          <p:cNvSpPr/>
          <p:nvPr/>
        </p:nvSpPr>
        <p:spPr>
          <a:xfrm>
            <a:off x="1023428" y="2074261"/>
            <a:ext cx="6096000" cy="1200329"/>
          </a:xfrm>
          <a:prstGeom prst="rect">
            <a:avLst/>
          </a:prstGeom>
        </p:spPr>
        <p:txBody>
          <a:bodyPr>
            <a:spAutoFit/>
          </a:bodyPr>
          <a:lstStyle/>
          <a:p>
            <a:r>
              <a:rPr lang="es-ES_tradnl"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Disposición Transitoria Primera del Código Municipal dispuso a la Comisión de Codificación Legislativa la elaboración de un manual que servirá de guía para la incorporación de las futuras normas en el Código Municipal</a:t>
            </a:r>
            <a:r>
              <a:rPr lang="es-EC" dirty="0"/>
              <a:t> </a:t>
            </a:r>
          </a:p>
        </p:txBody>
      </p:sp>
    </p:spTree>
    <p:extLst>
      <p:ext uri="{BB962C8B-B14F-4D97-AF65-F5344CB8AC3E}">
        <p14:creationId xmlns:p14="http://schemas.microsoft.com/office/powerpoint/2010/main" val="23248887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757</Words>
  <Application>Microsoft Office PowerPoint</Application>
  <PresentationFormat>Panorámica</PresentationFormat>
  <Paragraphs>65</Paragraphs>
  <Slides>19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Arial</vt:lpstr>
      <vt:lpstr>Calibri</vt:lpstr>
      <vt:lpstr>Calibri Light</vt:lpstr>
      <vt:lpstr>Lucida Sans Unicode</vt:lpstr>
      <vt:lpstr>Times</vt:lpstr>
      <vt:lpstr>Tema de Office</vt:lpstr>
      <vt:lpstr>PROYECTO DE CODIFICACIÓN DEL CÓDIGO MUNICIPAL</vt:lpstr>
      <vt:lpstr>Presentación de PowerPoint</vt:lpstr>
      <vt:lpstr>Disposición General Décimo Sexta del COOTAD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CODIFICACIÓN  de DEL CÓDIGO MUNICIPALdel Código Municipal</dc:title>
  <dc:creator>Rosa Herminia Moncayo Bustamante</dc:creator>
  <cp:lastModifiedBy>(Estudiante) Isaac Samuel Byun Olivo</cp:lastModifiedBy>
  <cp:revision>56</cp:revision>
  <cp:lastPrinted>2022-07-12T14:00:54Z</cp:lastPrinted>
  <dcterms:created xsi:type="dcterms:W3CDTF">2022-07-11T23:56:50Z</dcterms:created>
  <dcterms:modified xsi:type="dcterms:W3CDTF">2022-07-12T14:31:19Z</dcterms:modified>
</cp:coreProperties>
</file>