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60" r:id="rId7"/>
    <p:sldId id="272" r:id="rId8"/>
    <p:sldId id="274" r:id="rId9"/>
    <p:sldId id="257" r:id="rId10"/>
    <p:sldId id="258" r:id="rId11"/>
    <p:sldId id="259" r:id="rId12"/>
    <p:sldId id="261" r:id="rId13"/>
    <p:sldId id="262" r:id="rId14"/>
    <p:sldId id="263" r:id="rId15"/>
    <p:sldId id="264" r:id="rId16"/>
    <p:sldId id="266" r:id="rId17"/>
    <p:sldId id="265" r:id="rId18"/>
    <p:sldId id="267" r:id="rId19"/>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4660"/>
  </p:normalViewPr>
  <p:slideViewPr>
    <p:cSldViewPr snapToGrid="0">
      <p:cViewPr>
        <p:scale>
          <a:sx n="80" d="100"/>
          <a:sy n="80" d="100"/>
        </p:scale>
        <p:origin x="773" y="1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EC"/>
          </a:p>
        </p:txBody>
      </p:sp>
      <p:sp>
        <p:nvSpPr>
          <p:cNvPr id="4" name="Marcador de fecha 3"/>
          <p:cNvSpPr>
            <a:spLocks noGrp="1"/>
          </p:cNvSpPr>
          <p:nvPr>
            <p:ph type="dt" sz="half" idx="10"/>
          </p:nvPr>
        </p:nvSpPr>
        <p:spPr/>
        <p:txBody>
          <a:bodyPr/>
          <a:lstStyle/>
          <a:p>
            <a:fld id="{45489625-25EA-4D94-B9A8-5060E2ECD9AB}" type="datetimeFigureOut">
              <a:rPr lang="es-EC" smtClean="0"/>
              <a:t>12/7/2022</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93266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45489625-25EA-4D94-B9A8-5060E2ECD9AB}" type="datetimeFigureOut">
              <a:rPr lang="es-EC" smtClean="0"/>
              <a:t>12/7/2022</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4090640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45489625-25EA-4D94-B9A8-5060E2ECD9AB}" type="datetimeFigureOut">
              <a:rPr lang="es-EC" smtClean="0"/>
              <a:t>12/7/2022</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638526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10"/>
          </p:nvPr>
        </p:nvSpPr>
        <p:spPr/>
        <p:txBody>
          <a:bodyPr/>
          <a:lstStyle/>
          <a:p>
            <a:fld id="{45489625-25EA-4D94-B9A8-5060E2ECD9AB}" type="datetimeFigureOut">
              <a:rPr lang="es-EC" smtClean="0"/>
              <a:t>12/7/2022</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3960204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45489625-25EA-4D94-B9A8-5060E2ECD9AB}" type="datetimeFigureOut">
              <a:rPr lang="es-EC" smtClean="0"/>
              <a:t>12/7/2022</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768390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fecha 4"/>
          <p:cNvSpPr>
            <a:spLocks noGrp="1"/>
          </p:cNvSpPr>
          <p:nvPr>
            <p:ph type="dt" sz="half" idx="10"/>
          </p:nvPr>
        </p:nvSpPr>
        <p:spPr/>
        <p:txBody>
          <a:bodyPr/>
          <a:lstStyle/>
          <a:p>
            <a:fld id="{45489625-25EA-4D94-B9A8-5060E2ECD9AB}" type="datetimeFigureOut">
              <a:rPr lang="es-EC" smtClean="0"/>
              <a:t>12/7/2022</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1709881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7" name="Marcador de fecha 6"/>
          <p:cNvSpPr>
            <a:spLocks noGrp="1"/>
          </p:cNvSpPr>
          <p:nvPr>
            <p:ph type="dt" sz="half" idx="10"/>
          </p:nvPr>
        </p:nvSpPr>
        <p:spPr/>
        <p:txBody>
          <a:bodyPr/>
          <a:lstStyle/>
          <a:p>
            <a:fld id="{45489625-25EA-4D94-B9A8-5060E2ECD9AB}" type="datetimeFigureOut">
              <a:rPr lang="es-EC" smtClean="0"/>
              <a:t>12/7/2022</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3958324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EC"/>
          </a:p>
        </p:txBody>
      </p:sp>
      <p:sp>
        <p:nvSpPr>
          <p:cNvPr id="3" name="Marcador de fecha 2"/>
          <p:cNvSpPr>
            <a:spLocks noGrp="1"/>
          </p:cNvSpPr>
          <p:nvPr>
            <p:ph type="dt" sz="half" idx="10"/>
          </p:nvPr>
        </p:nvSpPr>
        <p:spPr/>
        <p:txBody>
          <a:bodyPr/>
          <a:lstStyle/>
          <a:p>
            <a:fld id="{45489625-25EA-4D94-B9A8-5060E2ECD9AB}" type="datetimeFigureOut">
              <a:rPr lang="es-EC" smtClean="0"/>
              <a:t>12/7/2022</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1660215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5489625-25EA-4D94-B9A8-5060E2ECD9AB}" type="datetimeFigureOut">
              <a:rPr lang="es-EC" smtClean="0"/>
              <a:t>12/7/2022</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1816042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45489625-25EA-4D94-B9A8-5060E2ECD9AB}" type="datetimeFigureOut">
              <a:rPr lang="es-EC" smtClean="0"/>
              <a:t>12/7/2022</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1440743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45489625-25EA-4D94-B9A8-5060E2ECD9AB}" type="datetimeFigureOut">
              <a:rPr lang="es-EC" smtClean="0"/>
              <a:t>12/7/2022</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35B33FFF-A19F-4025-BBAA-70258EC962A2}" type="slidenum">
              <a:rPr lang="es-EC" smtClean="0"/>
              <a:t>‹Nº›</a:t>
            </a:fld>
            <a:endParaRPr lang="es-EC"/>
          </a:p>
        </p:txBody>
      </p:sp>
    </p:spTree>
    <p:extLst>
      <p:ext uri="{BB962C8B-B14F-4D97-AF65-F5344CB8AC3E}">
        <p14:creationId xmlns:p14="http://schemas.microsoft.com/office/powerpoint/2010/main" val="71971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89625-25EA-4D94-B9A8-5060E2ECD9AB}" type="datetimeFigureOut">
              <a:rPr lang="es-EC" smtClean="0"/>
              <a:t>12/7/2022</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B33FFF-A19F-4025-BBAA-70258EC962A2}" type="slidenum">
              <a:rPr lang="es-EC" smtClean="0"/>
              <a:t>‹Nº›</a:t>
            </a:fld>
            <a:endParaRPr lang="es-EC"/>
          </a:p>
        </p:txBody>
      </p:sp>
    </p:spTree>
    <p:extLst>
      <p:ext uri="{BB962C8B-B14F-4D97-AF65-F5344CB8AC3E}">
        <p14:creationId xmlns:p14="http://schemas.microsoft.com/office/powerpoint/2010/main" val="2530864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2.png"/><Relationship Id="rId7" Type="http://schemas.openxmlformats.org/officeDocument/2006/relationships/image" Target="../media/image8.png"/><Relationship Id="rId12" Type="http://schemas.microsoft.com/office/2007/relationships/hdphoto" Target="../media/hdphoto2.wdp"/><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jpeg"/><Relationship Id="rId4" Type="http://schemas.openxmlformats.org/officeDocument/2006/relationships/image" Target="../media/image3.jpeg"/><Relationship Id="rId9" Type="http://schemas.openxmlformats.org/officeDocument/2006/relationships/image" Target="../media/image10.jpeg"/></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2.png"/><Relationship Id="rId7" Type="http://schemas.openxmlformats.org/officeDocument/2006/relationships/image" Target="../media/image15.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25.png"/><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Imagen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8"/>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ítulo 1">
            <a:extLst>
              <a:ext uri="{FF2B5EF4-FFF2-40B4-BE49-F238E27FC236}">
                <a16:creationId xmlns:a16="http://schemas.microsoft.com/office/drawing/2014/main" id="{286E938C-9D94-4B05-979A-D39FFC457291}"/>
              </a:ext>
            </a:extLst>
          </p:cNvPr>
          <p:cNvSpPr>
            <a:spLocks noGrp="1"/>
          </p:cNvSpPr>
          <p:nvPr>
            <p:ph type="ctrTitle"/>
          </p:nvPr>
        </p:nvSpPr>
        <p:spPr>
          <a:xfrm>
            <a:off x="-145773" y="1360511"/>
            <a:ext cx="7964555" cy="2878235"/>
          </a:xfrm>
        </p:spPr>
        <p:txBody>
          <a:bodyPr rtlCol="0" anchor="b" anchorCtr="0">
            <a:normAutofit/>
          </a:bodyPr>
          <a:lstStyle/>
          <a:p>
            <a:pPr rtl="0"/>
            <a:r>
              <a:rPr lang="es-ES" sz="5400" b="1" dirty="0">
                <a:latin typeface="Lucida Sans Unicode" panose="020B0602030504020204" pitchFamily="34" charset="0"/>
                <a:cs typeface="Lucida Sans Unicode" panose="020B0602030504020204" pitchFamily="34" charset="0"/>
              </a:rPr>
              <a:t>PROYECTO DE CODIFICACIÓN DEL CÓDIGO MUNICIPAL</a:t>
            </a:r>
          </a:p>
        </p:txBody>
      </p:sp>
      <p:sp>
        <p:nvSpPr>
          <p:cNvPr id="10" name="Subtítulo 2">
            <a:extLst>
              <a:ext uri="{FF2B5EF4-FFF2-40B4-BE49-F238E27FC236}">
                <a16:creationId xmlns:a16="http://schemas.microsoft.com/office/drawing/2014/main" id="{D9A11267-FC52-4990-8D98-010AFABA5544}"/>
              </a:ext>
            </a:extLst>
          </p:cNvPr>
          <p:cNvSpPr txBox="1">
            <a:spLocks/>
          </p:cNvSpPr>
          <p:nvPr/>
        </p:nvSpPr>
        <p:spPr>
          <a:xfrm>
            <a:off x="1399997" y="4418262"/>
            <a:ext cx="5145476" cy="1028381"/>
          </a:xfrm>
          <a:prstGeom prst="rect">
            <a:avLst/>
          </a:prstGeom>
        </p:spPr>
        <p:txBody>
          <a:bodyPr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s-ES" sz="3600" b="1" dirty="0">
                <a:solidFill>
                  <a:srgbClr val="002060"/>
                </a:solidFill>
              </a:rPr>
              <a:t>Subcomisión de Codificación Legislativa</a:t>
            </a:r>
          </a:p>
        </p:txBody>
      </p:sp>
    </p:spTree>
    <p:extLst>
      <p:ext uri="{BB962C8B-B14F-4D97-AF65-F5344CB8AC3E}">
        <p14:creationId xmlns:p14="http://schemas.microsoft.com/office/powerpoint/2010/main" val="558457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6455"/>
            <a:ext cx="12192000" cy="6858000"/>
          </a:xfrm>
          <a:prstGeom prst="rect">
            <a:avLst/>
          </a:prstGeom>
        </p:spPr>
      </p:pic>
      <p:pic>
        <p:nvPicPr>
          <p:cNvPr id="8" name="Imagen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8"/>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Marcador de contenido 12">
            <a:extLst>
              <a:ext uri="{FF2B5EF4-FFF2-40B4-BE49-F238E27FC236}">
                <a16:creationId xmlns:a16="http://schemas.microsoft.com/office/drawing/2014/main" id="{C0287FEC-3826-4868-8D93-52429C6156F5}"/>
              </a:ext>
            </a:extLst>
          </p:cNvPr>
          <p:cNvSpPr>
            <a:spLocks noGrp="1"/>
          </p:cNvSpPr>
          <p:nvPr>
            <p:ph sz="half" idx="1"/>
          </p:nvPr>
        </p:nvSpPr>
        <p:spPr>
          <a:xfrm>
            <a:off x="3784045" y="1615732"/>
            <a:ext cx="3409738" cy="3995650"/>
          </a:xfrm>
        </p:spPr>
        <p:txBody>
          <a:bodyPr wrap="square" rtlCol="0">
            <a:normAutofit fontScale="92500" lnSpcReduction="10000"/>
          </a:bodyPr>
          <a:lstStyle/>
          <a:p>
            <a:pPr rtl="0"/>
            <a:r>
              <a:rPr lang="es-ES" sz="2400" dirty="0">
                <a:latin typeface="Lucida Sans Unicode" panose="020B0602030504020204" pitchFamily="34" charset="0"/>
                <a:cs typeface="Lucida Sans Unicode" panose="020B0602030504020204" pitchFamily="34" charset="0"/>
              </a:rPr>
              <a:t>Índice</a:t>
            </a:r>
          </a:p>
          <a:p>
            <a:r>
              <a:rPr lang="es-ES" sz="2400" dirty="0">
                <a:latin typeface="Lucida Sans Unicode" panose="020B0602030504020204" pitchFamily="34" charset="0"/>
                <a:cs typeface="Lucida Sans Unicode" panose="020B0602030504020204" pitchFamily="34" charset="0"/>
              </a:rPr>
              <a:t>Título Preliminar</a:t>
            </a:r>
          </a:p>
          <a:p>
            <a:r>
              <a:rPr lang="es-ES" sz="2400" dirty="0">
                <a:latin typeface="Lucida Sans Unicode" panose="020B0602030504020204" pitchFamily="34" charset="0"/>
                <a:cs typeface="Lucida Sans Unicode" panose="020B0602030504020204" pitchFamily="34" charset="0"/>
              </a:rPr>
              <a:t>Libros</a:t>
            </a:r>
          </a:p>
          <a:p>
            <a:r>
              <a:rPr lang="es-ES" sz="2400" dirty="0">
                <a:latin typeface="Lucida Sans Unicode" panose="020B0602030504020204" pitchFamily="34" charset="0"/>
                <a:cs typeface="Lucida Sans Unicode" panose="020B0602030504020204" pitchFamily="34" charset="0"/>
              </a:rPr>
              <a:t>Títulos</a:t>
            </a:r>
          </a:p>
          <a:p>
            <a:r>
              <a:rPr lang="es-ES" sz="2400" dirty="0">
                <a:latin typeface="Lucida Sans Unicode" panose="020B0602030504020204" pitchFamily="34" charset="0"/>
                <a:cs typeface="Lucida Sans Unicode" panose="020B0602030504020204" pitchFamily="34" charset="0"/>
              </a:rPr>
              <a:t>Capítulos</a:t>
            </a:r>
          </a:p>
          <a:p>
            <a:r>
              <a:rPr lang="es-ES" sz="2400" dirty="0">
                <a:latin typeface="Lucida Sans Unicode" panose="020B0602030504020204" pitchFamily="34" charset="0"/>
                <a:cs typeface="Lucida Sans Unicode" panose="020B0602030504020204" pitchFamily="34" charset="0"/>
              </a:rPr>
              <a:t>Secciones</a:t>
            </a:r>
          </a:p>
          <a:p>
            <a:r>
              <a:rPr lang="es-ES" sz="2400" dirty="0">
                <a:latin typeface="Lucida Sans Unicode" panose="020B0602030504020204" pitchFamily="34" charset="0"/>
                <a:cs typeface="Lucida Sans Unicode" panose="020B0602030504020204" pitchFamily="34" charset="0"/>
              </a:rPr>
              <a:t>Parágrafos</a:t>
            </a:r>
          </a:p>
          <a:p>
            <a:r>
              <a:rPr lang="es-ES" sz="2400" dirty="0">
                <a:latin typeface="Lucida Sans Unicode" panose="020B0602030504020204" pitchFamily="34" charset="0"/>
                <a:cs typeface="Lucida Sans Unicode" panose="020B0602030504020204" pitchFamily="34" charset="0"/>
              </a:rPr>
              <a:t>Sub Parágrafos</a:t>
            </a:r>
          </a:p>
          <a:p>
            <a:r>
              <a:rPr lang="es-ES" sz="2400" dirty="0">
                <a:latin typeface="Lucida Sans Unicode" panose="020B0602030504020204" pitchFamily="34" charset="0"/>
                <a:cs typeface="Lucida Sans Unicode" panose="020B0602030504020204" pitchFamily="34" charset="0"/>
              </a:rPr>
              <a:t>Disposiciones</a:t>
            </a:r>
          </a:p>
          <a:p>
            <a:r>
              <a:rPr lang="es-ES" sz="2400" dirty="0">
                <a:latin typeface="Lucida Sans Unicode" panose="020B0602030504020204" pitchFamily="34" charset="0"/>
                <a:cs typeface="Lucida Sans Unicode" panose="020B0602030504020204" pitchFamily="34" charset="0"/>
              </a:rPr>
              <a:t>Anexos</a:t>
            </a:r>
          </a:p>
          <a:p>
            <a:endParaRPr lang="es-ES" sz="2400" dirty="0">
              <a:latin typeface="Lucida Sans Unicode" panose="020B0602030504020204" pitchFamily="34" charset="0"/>
              <a:cs typeface="Lucida Sans Unicode" panose="020B0602030504020204" pitchFamily="34" charset="0"/>
            </a:endParaRPr>
          </a:p>
          <a:p>
            <a:pPr marL="0" indent="0">
              <a:buNone/>
            </a:pPr>
            <a:endParaRPr lang="es-ES" dirty="0">
              <a:latin typeface="Lucida Sans Unicode" panose="020B0602030504020204" pitchFamily="34" charset="0"/>
              <a:cs typeface="Lucida Sans Unicode" panose="020B0602030504020204" pitchFamily="34" charset="0"/>
            </a:endParaRPr>
          </a:p>
          <a:p>
            <a:pPr marL="0" indent="0" rtl="0">
              <a:buNone/>
            </a:pPr>
            <a:endParaRPr lang="es-ES" sz="3600" dirty="0"/>
          </a:p>
        </p:txBody>
      </p:sp>
      <p:sp>
        <p:nvSpPr>
          <p:cNvPr id="14" name="Rectángulo redondeado 13"/>
          <p:cNvSpPr/>
          <p:nvPr/>
        </p:nvSpPr>
        <p:spPr>
          <a:xfrm>
            <a:off x="286442" y="255979"/>
            <a:ext cx="6439037" cy="70305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5" name="Título 1">
            <a:extLst>
              <a:ext uri="{FF2B5EF4-FFF2-40B4-BE49-F238E27FC236}">
                <a16:creationId xmlns:a16="http://schemas.microsoft.com/office/drawing/2014/main" id="{286E938C-9D94-4B05-979A-D39FFC457291}"/>
              </a:ext>
            </a:extLst>
          </p:cNvPr>
          <p:cNvSpPr txBox="1">
            <a:spLocks/>
          </p:cNvSpPr>
          <p:nvPr/>
        </p:nvSpPr>
        <p:spPr>
          <a:xfrm>
            <a:off x="293068" y="196042"/>
            <a:ext cx="6624567"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700" b="1" dirty="0">
                <a:solidFill>
                  <a:schemeClr val="bg1"/>
                </a:solidFill>
                <a:latin typeface="Lucida Sans Unicode" panose="020B0602030504020204" pitchFamily="34" charset="0"/>
                <a:cs typeface="Lucida Sans Unicode" panose="020B0602030504020204" pitchFamily="34" charset="0"/>
              </a:rPr>
              <a:t>Estructura del Código Municipal</a:t>
            </a:r>
          </a:p>
        </p:txBody>
      </p:sp>
      <p:pic>
        <p:nvPicPr>
          <p:cNvPr id="2050" name="Picture 2" descr="Chapter - Free multimedia icon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11319" y="1743023"/>
            <a:ext cx="493760" cy="493760"/>
          </a:xfrm>
          <a:prstGeom prst="rect">
            <a:avLst/>
          </a:prstGeom>
          <a:noFill/>
          <a:effectLst>
            <a:outerShdw blurRad="50800" dist="50800" dir="5400000" algn="ctr" rotWithShape="0">
              <a:srgbClr val="00B0F0"/>
            </a:outerShdw>
          </a:effectLst>
          <a:extLst>
            <a:ext uri="{909E8E84-426E-40DD-AFC4-6F175D3DCCD1}">
              <a14:hiddenFill xmlns:a14="http://schemas.microsoft.com/office/drawing/2010/main">
                <a:solidFill>
                  <a:srgbClr val="FFFFFF"/>
                </a:solidFill>
              </a14:hiddenFill>
            </a:ext>
          </a:extLst>
        </p:spPr>
      </p:pic>
      <p:pic>
        <p:nvPicPr>
          <p:cNvPr id="2052" name="Picture 4" descr="индекс, данные значок в Infographic Element"/>
          <p:cNvPicPr>
            <a:picLocks noChangeAspect="1" noChangeArrowheads="1"/>
          </p:cNvPicPr>
          <p:nvPr/>
        </p:nvPicPr>
        <p:blipFill>
          <a:blip r:embed="rId6" cstate="print">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554089" y="3328968"/>
            <a:ext cx="492993" cy="49299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Título - Iconos gratis de web"/>
          <p:cNvPicPr>
            <a:picLocks noChangeAspect="1" noChangeArrowheads="1"/>
          </p:cNvPicPr>
          <p:nvPr/>
        </p:nvPicPr>
        <p:blipFill>
          <a:blip r:embed="rId7"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00586" y="2356829"/>
            <a:ext cx="469337" cy="469337"/>
          </a:xfrm>
          <a:prstGeom prst="rect">
            <a:avLst/>
          </a:prstGeom>
          <a:noFill/>
          <a:ln>
            <a:noFill/>
          </a:ln>
          <a:effectLst/>
          <a:scene3d>
            <a:camera prst="orthographicFront">
              <a:rot lat="0" lon="0" rev="0"/>
            </a:camera>
            <a:lightRig rig="glow" dir="t">
              <a:rot lat="0" lon="0" rev="14100000"/>
            </a:lightRig>
          </a:scene3d>
          <a:sp3d prstMaterial="softEdge">
            <a:bevelT w="127000" prst="artDeco"/>
          </a:sp3d>
        </p:spPr>
      </p:pic>
      <p:pic>
        <p:nvPicPr>
          <p:cNvPr id="2056" name="Picture 8" descr="Editar - Iconos gratis de editar herramienta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11550" y="4223962"/>
            <a:ext cx="481761" cy="481762"/>
          </a:xfrm>
          <a:prstGeom prst="rect">
            <a:avLst/>
          </a:prstGeom>
          <a:noFill/>
          <a:effectLst>
            <a:glow rad="139700">
              <a:schemeClr val="accent5">
                <a:satMod val="175000"/>
                <a:alpha val="40000"/>
              </a:schemeClr>
            </a:glow>
          </a:effectLst>
          <a:extLst>
            <a:ext uri="{909E8E84-426E-40DD-AFC4-6F175D3DCCD1}">
              <a14:hiddenFill xmlns:a14="http://schemas.microsoft.com/office/drawing/2010/main">
                <a:solidFill>
                  <a:srgbClr val="FFFFFF"/>
                </a:solidFill>
              </a14:hiddenFill>
            </a:ext>
          </a:extLst>
        </p:spPr>
      </p:pic>
      <p:pic>
        <p:nvPicPr>
          <p:cNvPr id="2058" name="Picture 10" descr="Ilustración de Escuelas Y Desarrollo Cognitivo Doodle Estilo Vector  Conjunto De Iconos y más Vectores Libres de Derechos de Ícono - iStock"/>
          <p:cNvPicPr>
            <a:picLocks noChangeAspect="1" noChangeArrowheads="1"/>
          </p:cNvPicPr>
          <p:nvPr/>
        </p:nvPicPr>
        <p:blipFill rotWithShape="1">
          <a:blip r:embed="rId9">
            <a:extLst>
              <a:ext uri="{28A0092B-C50C-407E-A947-70E740481C1C}">
                <a14:useLocalDpi xmlns:a14="http://schemas.microsoft.com/office/drawing/2010/main" val="0"/>
              </a:ext>
            </a:extLst>
          </a:blip>
          <a:srcRect l="73794" b="74426"/>
          <a:stretch/>
        </p:blipFill>
        <p:spPr bwMode="auto">
          <a:xfrm>
            <a:off x="1217146" y="4033701"/>
            <a:ext cx="764780" cy="746328"/>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 Imagen de Varios iconos educación negro Fotografía de Stock"/>
          <p:cNvPicPr>
            <a:picLocks noChangeAspect="1" noChangeArrowheads="1"/>
          </p:cNvPicPr>
          <p:nvPr/>
        </p:nvPicPr>
        <p:blipFill rotWithShape="1">
          <a:blip r:embed="rId10">
            <a:duotone>
              <a:prstClr val="black"/>
              <a:schemeClr val="accent6">
                <a:tint val="45000"/>
                <a:satMod val="400000"/>
              </a:schemeClr>
            </a:duotone>
            <a:extLst>
              <a:ext uri="{28A0092B-C50C-407E-A947-70E740481C1C}">
                <a14:useLocalDpi xmlns:a14="http://schemas.microsoft.com/office/drawing/2010/main" val="0"/>
              </a:ext>
            </a:extLst>
          </a:blip>
          <a:srcRect l="28915" t="27407" r="56708" b="57799"/>
          <a:stretch/>
        </p:blipFill>
        <p:spPr bwMode="auto">
          <a:xfrm>
            <a:off x="3029886" y="3312719"/>
            <a:ext cx="527490" cy="463162"/>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DISPOSICIONES GENERALES"/>
          <p:cNvPicPr>
            <a:picLocks noChangeAspect="1" noChangeArrowheads="1"/>
          </p:cNvPicPr>
          <p:nvPr/>
        </p:nvPicPr>
        <p:blipFill rotWithShape="1">
          <a:blip r:embed="rId11" cstate="print">
            <a:duotone>
              <a:prstClr val="black"/>
              <a:schemeClr val="tx2">
                <a:tint val="45000"/>
                <a:satMod val="400000"/>
              </a:schemeClr>
            </a:duotone>
            <a:extLst>
              <a:ext uri="{BEBA8EAE-BF5A-486C-A8C5-ECC9F3942E4B}">
                <a14:imgProps xmlns:a14="http://schemas.microsoft.com/office/drawing/2010/main">
                  <a14:imgLayer r:embed="rId12">
                    <a14:imgEffect>
                      <a14:brightnessContrast bright="59000"/>
                    </a14:imgEffect>
                  </a14:imgLayer>
                </a14:imgProps>
              </a:ext>
              <a:ext uri="{28A0092B-C50C-407E-A947-70E740481C1C}">
                <a14:useLocalDpi xmlns:a14="http://schemas.microsoft.com/office/drawing/2010/main" val="0"/>
              </a:ext>
            </a:extLst>
          </a:blip>
          <a:srcRect l="25627" r="22451" b="7819"/>
          <a:stretch/>
        </p:blipFill>
        <p:spPr bwMode="auto">
          <a:xfrm>
            <a:off x="2686929" y="2341323"/>
            <a:ext cx="520506" cy="500351"/>
          </a:xfrm>
          <a:prstGeom prst="rect">
            <a:avLst/>
          </a:prstGeom>
          <a:noFill/>
          <a:extLst>
            <a:ext uri="{909E8E84-426E-40DD-AFC4-6F175D3DCCD1}">
              <a14:hiddenFill xmlns:a14="http://schemas.microsoft.com/office/drawing/2010/main">
                <a:solidFill>
                  <a:srgbClr val="FFFFFF"/>
                </a:solidFill>
              </a14:hiddenFill>
            </a:ext>
          </a:extLst>
        </p:spPr>
      </p:pic>
      <p:cxnSp>
        <p:nvCxnSpPr>
          <p:cNvPr id="24" name="Conector recto 23"/>
          <p:cNvCxnSpPr/>
          <p:nvPr/>
        </p:nvCxnSpPr>
        <p:spPr>
          <a:xfrm flipH="1">
            <a:off x="689317" y="2859746"/>
            <a:ext cx="225083" cy="3907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949143" y="3873243"/>
            <a:ext cx="304304" cy="3322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flipV="1">
            <a:off x="1897993" y="4404131"/>
            <a:ext cx="436380" cy="273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flipV="1">
            <a:off x="2889284" y="3801522"/>
            <a:ext cx="281204" cy="332291"/>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2511550" y="1989903"/>
            <a:ext cx="377734" cy="24688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a:off x="3170488" y="2859746"/>
            <a:ext cx="233894" cy="3907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Conector recto 49"/>
          <p:cNvCxnSpPr/>
          <p:nvPr/>
        </p:nvCxnSpPr>
        <p:spPr>
          <a:xfrm flipH="1">
            <a:off x="1217146" y="1989903"/>
            <a:ext cx="382390" cy="24688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4050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50166"/>
            <a:ext cx="12192000" cy="6858000"/>
          </a:xfrm>
          <a:prstGeom prst="rect">
            <a:avLst/>
          </a:prstGeom>
        </p:spPr>
      </p:pic>
      <p:pic>
        <p:nvPicPr>
          <p:cNvPr id="8" name="Imagen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8"/>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2" name="Tabla 9">
            <a:extLst>
              <a:ext uri="{FF2B5EF4-FFF2-40B4-BE49-F238E27FC236}">
                <a16:creationId xmlns:a16="http://schemas.microsoft.com/office/drawing/2014/main" id="{67E5150B-6335-CDA0-74A2-F90246DE6FC4}"/>
              </a:ext>
            </a:extLst>
          </p:cNvPr>
          <p:cNvGraphicFramePr>
            <a:graphicFrameLocks noGrp="1"/>
          </p:cNvGraphicFramePr>
          <p:nvPr>
            <p:extLst>
              <p:ext uri="{D42A27DB-BD31-4B8C-83A1-F6EECF244321}">
                <p14:modId xmlns:p14="http://schemas.microsoft.com/office/powerpoint/2010/main" val="1557512029"/>
              </p:ext>
            </p:extLst>
          </p:nvPr>
        </p:nvGraphicFramePr>
        <p:xfrm>
          <a:off x="1309869" y="1565680"/>
          <a:ext cx="5607765" cy="4272412"/>
        </p:xfrm>
        <a:graphic>
          <a:graphicData uri="http://schemas.openxmlformats.org/drawingml/2006/table">
            <a:tbl>
              <a:tblPr firstRow="1" bandRow="1">
                <a:tableStyleId>{2D5ABB26-0587-4C30-8999-92F81FD0307C}</a:tableStyleId>
              </a:tblPr>
              <a:tblGrid>
                <a:gridCol w="5607765">
                  <a:extLst>
                    <a:ext uri="{9D8B030D-6E8A-4147-A177-3AD203B41FA5}">
                      <a16:colId xmlns:a16="http://schemas.microsoft.com/office/drawing/2014/main" val="3366326937"/>
                    </a:ext>
                  </a:extLst>
                </a:gridCol>
              </a:tblGrid>
              <a:tr h="4272412">
                <a:tc>
                  <a:txBody>
                    <a:bodyPr/>
                    <a:lstStyle/>
                    <a:p>
                      <a:pPr marL="0" indent="0" algn="just">
                        <a:buFont typeface="Arial" panose="020B0604020202020204" pitchFamily="34" charset="0"/>
                        <a:buNone/>
                      </a:pPr>
                      <a:r>
                        <a:rPr lang="es-EC" sz="1600" dirty="0">
                          <a:latin typeface="Lucida Sans Unicode" panose="020B0602030504020204" pitchFamily="34" charset="0"/>
                          <a:cs typeface="Lucida Sans Unicode" panose="020B0602030504020204" pitchFamily="34" charset="0"/>
                        </a:rPr>
                        <a:t>Incorporación de todas las ordenanzas que reformaron la Ordenanza Metropolitana No. 001 que contiene el Código Municipal para el Distrito Metropolitano de Quito a partir del año 2019.</a:t>
                      </a:r>
                    </a:p>
                    <a:p>
                      <a:pPr algn="just"/>
                      <a:endParaRPr lang="es-EC" sz="1600" dirty="0">
                        <a:latin typeface="Lucida Sans Unicode" panose="020B0602030504020204" pitchFamily="34" charset="0"/>
                        <a:cs typeface="Lucida Sans Unicode" panose="020B0602030504020204" pitchFamily="34" charset="0"/>
                      </a:endParaRPr>
                    </a:p>
                    <a:p>
                      <a:pPr marL="0" indent="0" algn="just">
                        <a:buFont typeface="Arial" panose="020B0604020202020204" pitchFamily="34" charset="0"/>
                        <a:buNone/>
                      </a:pPr>
                      <a:r>
                        <a:rPr lang="es-EC" sz="1600" dirty="0">
                          <a:latin typeface="Lucida Sans Unicode" panose="020B0602030504020204" pitchFamily="34" charset="0"/>
                          <a:cs typeface="Lucida Sans Unicode" panose="020B0602030504020204" pitchFamily="34" charset="0"/>
                        </a:rPr>
                        <a:t>Renumeración del Código Municipal en números cardinales, secuenciales y consecutivos de conformidad con disposición sexta de la Norma.</a:t>
                      </a:r>
                    </a:p>
                    <a:p>
                      <a:pPr algn="just"/>
                      <a:endParaRPr lang="es-EC" sz="1600" dirty="0">
                        <a:latin typeface="Lucida Sans Unicode" panose="020B0602030504020204" pitchFamily="34" charset="0"/>
                        <a:cs typeface="Lucida Sans Unicode" panose="020B0602030504020204" pitchFamily="34" charset="0"/>
                      </a:endParaRPr>
                    </a:p>
                    <a:p>
                      <a:pPr marL="0" indent="0" algn="just">
                        <a:buFont typeface="Arial" panose="020B0604020202020204" pitchFamily="34" charset="0"/>
                        <a:buNone/>
                      </a:pPr>
                      <a:r>
                        <a:rPr lang="es-EC" sz="1600" dirty="0">
                          <a:latin typeface="Lucida Sans Unicode" panose="020B0602030504020204" pitchFamily="34" charset="0"/>
                          <a:cs typeface="Lucida Sans Unicode" panose="020B0602030504020204" pitchFamily="34" charset="0"/>
                        </a:rPr>
                        <a:t>Revisión y corrección de referencias de artículos dentro del Código Municipal.</a:t>
                      </a:r>
                    </a:p>
                    <a:p>
                      <a:pPr algn="just"/>
                      <a:endParaRPr lang="es-EC" sz="1600" dirty="0">
                        <a:latin typeface="Lucida Sans Unicode" panose="020B0602030504020204" pitchFamily="34" charset="0"/>
                        <a:cs typeface="Lucida Sans Unicode" panose="020B0602030504020204" pitchFamily="34" charset="0"/>
                      </a:endParaRPr>
                    </a:p>
                    <a:p>
                      <a:pPr marL="0" indent="0" algn="just">
                        <a:buFont typeface="Arial" panose="020B0604020202020204" pitchFamily="34" charset="0"/>
                        <a:buNone/>
                      </a:pPr>
                      <a:r>
                        <a:rPr lang="es-EC" sz="1600" dirty="0">
                          <a:latin typeface="Lucida Sans Unicode" panose="020B0602030504020204" pitchFamily="34" charset="0"/>
                          <a:cs typeface="Lucida Sans Unicode" panose="020B0602030504020204" pitchFamily="34" charset="0"/>
                        </a:rPr>
                        <a:t>Revisión de observaciones remitidas por las diferentes Entidades Municipales.</a:t>
                      </a:r>
                      <a:endParaRPr lang="en-US" sz="1600" dirty="0">
                        <a:latin typeface="Lucida Sans Unicode" panose="020B0602030504020204" pitchFamily="34" charset="0"/>
                        <a:cs typeface="Lucida Sans Unicode" panose="020B0602030504020204" pitchFamily="34" charset="0"/>
                      </a:endParaRPr>
                    </a:p>
                  </a:txBody>
                  <a:tcPr/>
                </a:tc>
                <a:extLst>
                  <a:ext uri="{0D108BD9-81ED-4DB2-BD59-A6C34878D82A}">
                    <a16:rowId xmlns:a16="http://schemas.microsoft.com/office/drawing/2014/main" val="1356757191"/>
                  </a:ext>
                </a:extLst>
              </a:tr>
            </a:tbl>
          </a:graphicData>
        </a:graphic>
      </p:graphicFrame>
      <p:sp>
        <p:nvSpPr>
          <p:cNvPr id="13" name="Rectángulo redondeado 12"/>
          <p:cNvSpPr/>
          <p:nvPr/>
        </p:nvSpPr>
        <p:spPr>
          <a:xfrm>
            <a:off x="286442" y="295736"/>
            <a:ext cx="6439037" cy="70305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4" name="Título 1">
            <a:extLst>
              <a:ext uri="{FF2B5EF4-FFF2-40B4-BE49-F238E27FC236}">
                <a16:creationId xmlns:a16="http://schemas.microsoft.com/office/drawing/2014/main" id="{286E938C-9D94-4B05-979A-D39FFC457291}"/>
              </a:ext>
            </a:extLst>
          </p:cNvPr>
          <p:cNvSpPr txBox="1">
            <a:spLocks/>
          </p:cNvSpPr>
          <p:nvPr/>
        </p:nvSpPr>
        <p:spPr>
          <a:xfrm>
            <a:off x="293068" y="196042"/>
            <a:ext cx="6624567"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700" b="1" dirty="0">
                <a:solidFill>
                  <a:schemeClr val="bg1"/>
                </a:solidFill>
                <a:latin typeface="Lucida Sans Unicode" panose="020B0602030504020204" pitchFamily="34" charset="0"/>
                <a:cs typeface="Lucida Sans Unicode" panose="020B0602030504020204" pitchFamily="34" charset="0"/>
              </a:rPr>
              <a:t>Metodología Usada para Codificación</a:t>
            </a:r>
          </a:p>
        </p:txBody>
      </p:sp>
      <p:pic>
        <p:nvPicPr>
          <p:cNvPr id="3076" name="Picture 4" descr="▷ Números ordinales 【Nomenclatura del 1 al 100】"/>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6759" t="41724" r="42546" b="6622"/>
          <a:stretch/>
        </p:blipFill>
        <p:spPr bwMode="auto">
          <a:xfrm>
            <a:off x="140714" y="2713105"/>
            <a:ext cx="882714" cy="588476"/>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lupa-texto-correccion-revision-review - LaguntzaWeb"/>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7236" y="4449326"/>
            <a:ext cx="529484" cy="539024"/>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Normativa - Monzón y Gavín"/>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0460" y="3568115"/>
            <a:ext cx="792968" cy="792968"/>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Docs-Normatividad-Ordenanzas Archives - Gobernación del Magdalena"/>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l="7802" t="7916" r="2990" b="31409"/>
          <a:stretch/>
        </p:blipFill>
        <p:spPr bwMode="auto">
          <a:xfrm>
            <a:off x="293068" y="1644550"/>
            <a:ext cx="804211" cy="6049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810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Imagen 7"/>
          <p:cNvPicPr>
            <a:picLocks noChangeAspect="1"/>
          </p:cNvPicPr>
          <p:nvPr/>
        </p:nvPicPr>
        <p:blipFill>
          <a:blip r:embed="rId3"/>
          <a:stretch>
            <a:fillRect/>
          </a:stretch>
        </p:blipFill>
        <p:spPr>
          <a:xfrm>
            <a:off x="478599" y="1294528"/>
            <a:ext cx="6439036" cy="4523176"/>
          </a:xfrm>
          <a:prstGeom prst="rect">
            <a:avLst/>
          </a:prstGeom>
        </p:spPr>
      </p:pic>
      <p:pic>
        <p:nvPicPr>
          <p:cNvPr id="10" name="Imagen 1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5">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ángulo redondeado 11"/>
          <p:cNvSpPr/>
          <p:nvPr/>
        </p:nvSpPr>
        <p:spPr>
          <a:xfrm>
            <a:off x="286442" y="295736"/>
            <a:ext cx="6439037" cy="703056"/>
          </a:xfrm>
          <a:prstGeom prst="roundRect">
            <a:avLst/>
          </a:prstGeom>
          <a:solidFill>
            <a:schemeClr val="accent5">
              <a:lumMod val="5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3" name="Título 1">
            <a:extLst>
              <a:ext uri="{FF2B5EF4-FFF2-40B4-BE49-F238E27FC236}">
                <a16:creationId xmlns:a16="http://schemas.microsoft.com/office/drawing/2014/main" id="{286E938C-9D94-4B05-979A-D39FFC457291}"/>
              </a:ext>
            </a:extLst>
          </p:cNvPr>
          <p:cNvSpPr txBox="1">
            <a:spLocks/>
          </p:cNvSpPr>
          <p:nvPr/>
        </p:nvSpPr>
        <p:spPr>
          <a:xfrm>
            <a:off x="293068" y="196042"/>
            <a:ext cx="6624567" cy="707646"/>
          </a:xfrm>
          <a:prstGeom prst="rect">
            <a:avLst/>
          </a:prstGeom>
        </p:spPr>
        <p:txBody>
          <a:bodyPr vert="horz" lIns="91440" tIns="45720" rIns="91440" bIns="45720" rtlCol="0" anchor="b" anchorCtr="0">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700" b="1" dirty="0">
                <a:solidFill>
                  <a:schemeClr val="bg1"/>
                </a:solidFill>
                <a:latin typeface="Lucida Sans Unicode" panose="020B0602030504020204" pitchFamily="34" charset="0"/>
                <a:cs typeface="Lucida Sans Unicode" panose="020B0602030504020204" pitchFamily="34" charset="0"/>
              </a:rPr>
              <a:t>Registro de Modificaciones Incorporadas</a:t>
            </a:r>
          </a:p>
        </p:txBody>
      </p:sp>
    </p:spTree>
    <p:extLst>
      <p:ext uri="{BB962C8B-B14F-4D97-AF65-F5344CB8AC3E}">
        <p14:creationId xmlns:p14="http://schemas.microsoft.com/office/powerpoint/2010/main" val="732314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7" name="Imagen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7"/>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8"/>
          <p:cNvPicPr>
            <a:picLocks noChangeAspect="1"/>
          </p:cNvPicPr>
          <p:nvPr/>
        </p:nvPicPr>
        <p:blipFill>
          <a:blip r:embed="rId5"/>
          <a:stretch>
            <a:fillRect/>
          </a:stretch>
        </p:blipFill>
        <p:spPr>
          <a:xfrm>
            <a:off x="390248" y="1877024"/>
            <a:ext cx="6810098" cy="3630563"/>
          </a:xfrm>
          <a:prstGeom prst="rect">
            <a:avLst/>
          </a:prstGeom>
        </p:spPr>
      </p:pic>
      <p:sp>
        <p:nvSpPr>
          <p:cNvPr id="10" name="Rectángulo redondeado 9"/>
          <p:cNvSpPr/>
          <p:nvPr/>
        </p:nvSpPr>
        <p:spPr>
          <a:xfrm>
            <a:off x="286442" y="295736"/>
            <a:ext cx="6439037" cy="70305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Título 1">
            <a:extLst>
              <a:ext uri="{FF2B5EF4-FFF2-40B4-BE49-F238E27FC236}">
                <a16:creationId xmlns:a16="http://schemas.microsoft.com/office/drawing/2014/main" id="{286E938C-9D94-4B05-979A-D39FFC457291}"/>
              </a:ext>
            </a:extLst>
          </p:cNvPr>
          <p:cNvSpPr txBox="1">
            <a:spLocks/>
          </p:cNvSpPr>
          <p:nvPr/>
        </p:nvSpPr>
        <p:spPr>
          <a:xfrm>
            <a:off x="293068" y="196042"/>
            <a:ext cx="6624567" cy="707646"/>
          </a:xfrm>
          <a:prstGeom prst="rect">
            <a:avLst/>
          </a:prstGeom>
        </p:spPr>
        <p:txBody>
          <a:bodyPr vert="horz" lIns="91440" tIns="45720" rIns="91440" bIns="45720" rtlCol="0" anchor="b" anchorCtr="0">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700" b="1" dirty="0">
                <a:solidFill>
                  <a:schemeClr val="bg1"/>
                </a:solidFill>
                <a:latin typeface="Lucida Sans Unicode" panose="020B0602030504020204" pitchFamily="34" charset="0"/>
                <a:cs typeface="Lucida Sans Unicode" panose="020B0602030504020204" pitchFamily="34" charset="0"/>
              </a:rPr>
              <a:t>Registro de Modificaciones Incorporadas</a:t>
            </a:r>
          </a:p>
        </p:txBody>
      </p:sp>
    </p:spTree>
    <p:extLst>
      <p:ext uri="{BB962C8B-B14F-4D97-AF65-F5344CB8AC3E}">
        <p14:creationId xmlns:p14="http://schemas.microsoft.com/office/powerpoint/2010/main" val="1310333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8" descr="Imagen que contiene Tabla&#10;&#10;Descripción generada automáticamente">
            <a:extLst>
              <a:ext uri="{FF2B5EF4-FFF2-40B4-BE49-F238E27FC236}">
                <a16:creationId xmlns:a16="http://schemas.microsoft.com/office/drawing/2014/main" id="{461E74E7-FBB3-0124-C0E5-34114978E459}"/>
              </a:ext>
            </a:extLst>
          </p:cNvPr>
          <p:cNvPicPr>
            <a:picLocks noChangeAspect="1"/>
          </p:cNvPicPr>
          <p:nvPr/>
        </p:nvPicPr>
        <p:blipFill>
          <a:blip r:embed="rId5"/>
          <a:stretch>
            <a:fillRect/>
          </a:stretch>
        </p:blipFill>
        <p:spPr>
          <a:xfrm>
            <a:off x="867327" y="1215324"/>
            <a:ext cx="5785264" cy="4536119"/>
          </a:xfrm>
          <a:prstGeom prst="rect">
            <a:avLst/>
          </a:prstGeom>
        </p:spPr>
      </p:pic>
      <p:sp>
        <p:nvSpPr>
          <p:cNvPr id="10" name="Flecha abajo 9"/>
          <p:cNvSpPr/>
          <p:nvPr/>
        </p:nvSpPr>
        <p:spPr>
          <a:xfrm>
            <a:off x="3698116" y="5880024"/>
            <a:ext cx="490330" cy="50229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Rectángulo redondeado 10"/>
          <p:cNvSpPr/>
          <p:nvPr/>
        </p:nvSpPr>
        <p:spPr>
          <a:xfrm>
            <a:off x="286442" y="300852"/>
            <a:ext cx="6439037" cy="703056"/>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Título 1">
            <a:extLst>
              <a:ext uri="{FF2B5EF4-FFF2-40B4-BE49-F238E27FC236}">
                <a16:creationId xmlns:a16="http://schemas.microsoft.com/office/drawing/2014/main" id="{286E938C-9D94-4B05-979A-D39FFC457291}"/>
              </a:ext>
            </a:extLst>
          </p:cNvPr>
          <p:cNvSpPr txBox="1">
            <a:spLocks/>
          </p:cNvSpPr>
          <p:nvPr/>
        </p:nvSpPr>
        <p:spPr>
          <a:xfrm>
            <a:off x="447675" y="296262"/>
            <a:ext cx="6624567"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4000" b="1" dirty="0">
                <a:solidFill>
                  <a:schemeClr val="bg1"/>
                </a:solidFill>
                <a:latin typeface="Lucida Sans Unicode" panose="020B0602030504020204" pitchFamily="34" charset="0"/>
                <a:cs typeface="Lucida Sans Unicode" panose="020B0602030504020204" pitchFamily="34" charset="0"/>
              </a:rPr>
              <a:t>Renumeración</a:t>
            </a:r>
          </a:p>
        </p:txBody>
      </p:sp>
    </p:spTree>
    <p:extLst>
      <p:ext uri="{BB962C8B-B14F-4D97-AF65-F5344CB8AC3E}">
        <p14:creationId xmlns:p14="http://schemas.microsoft.com/office/powerpoint/2010/main" val="2058966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ángulo redondeado 4"/>
          <p:cNvSpPr/>
          <p:nvPr/>
        </p:nvSpPr>
        <p:spPr>
          <a:xfrm>
            <a:off x="286442" y="295736"/>
            <a:ext cx="6439037" cy="70305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7" name="Marcador de contenido 5">
            <a:extLst>
              <a:ext uri="{FF2B5EF4-FFF2-40B4-BE49-F238E27FC236}">
                <a16:creationId xmlns:a16="http://schemas.microsoft.com/office/drawing/2014/main" id="{328AB52A-6D1F-F9C3-66C1-5563ACF0C9F3}"/>
              </a:ext>
            </a:extLst>
          </p:cNvPr>
          <p:cNvPicPr>
            <a:picLocks noGrp="1" noChangeAspect="1"/>
          </p:cNvPicPr>
          <p:nvPr>
            <p:ph idx="1"/>
          </p:nvPr>
        </p:nvPicPr>
        <p:blipFill>
          <a:blip r:embed="rId3"/>
          <a:stretch>
            <a:fillRect/>
          </a:stretch>
        </p:blipFill>
        <p:spPr>
          <a:xfrm>
            <a:off x="755373" y="1601467"/>
            <a:ext cx="6082748" cy="4439478"/>
          </a:xfrm>
        </p:spPr>
      </p:pic>
      <p:sp>
        <p:nvSpPr>
          <p:cNvPr id="8" name="Flecha abajo 7"/>
          <p:cNvSpPr/>
          <p:nvPr/>
        </p:nvSpPr>
        <p:spPr>
          <a:xfrm>
            <a:off x="3452951" y="1099173"/>
            <a:ext cx="490330" cy="50229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1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5">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ítulo 1">
            <a:extLst>
              <a:ext uri="{FF2B5EF4-FFF2-40B4-BE49-F238E27FC236}">
                <a16:creationId xmlns:a16="http://schemas.microsoft.com/office/drawing/2014/main" id="{286E938C-9D94-4B05-979A-D39FFC457291}"/>
              </a:ext>
            </a:extLst>
          </p:cNvPr>
          <p:cNvSpPr txBox="1">
            <a:spLocks/>
          </p:cNvSpPr>
          <p:nvPr/>
        </p:nvSpPr>
        <p:spPr>
          <a:xfrm>
            <a:off x="447675" y="296262"/>
            <a:ext cx="6624567"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4000" b="1" dirty="0">
                <a:solidFill>
                  <a:schemeClr val="bg1"/>
                </a:solidFill>
                <a:latin typeface="Lucida Sans Unicode" panose="020B0602030504020204" pitchFamily="34" charset="0"/>
                <a:cs typeface="Lucida Sans Unicode" panose="020B0602030504020204" pitchFamily="34" charset="0"/>
              </a:rPr>
              <a:t>Renumeración</a:t>
            </a:r>
          </a:p>
        </p:txBody>
      </p:sp>
    </p:spTree>
    <p:extLst>
      <p:ext uri="{BB962C8B-B14F-4D97-AF65-F5344CB8AC3E}">
        <p14:creationId xmlns:p14="http://schemas.microsoft.com/office/powerpoint/2010/main" val="3726009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ángulo redondeado 4"/>
          <p:cNvSpPr/>
          <p:nvPr/>
        </p:nvSpPr>
        <p:spPr>
          <a:xfrm>
            <a:off x="286442" y="295736"/>
            <a:ext cx="6498671" cy="703056"/>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6" name="Título 1">
            <a:extLst>
              <a:ext uri="{FF2B5EF4-FFF2-40B4-BE49-F238E27FC236}">
                <a16:creationId xmlns:a16="http://schemas.microsoft.com/office/drawing/2014/main" id="{286E938C-9D94-4B05-979A-D39FFC457291}"/>
              </a:ext>
            </a:extLst>
          </p:cNvPr>
          <p:cNvSpPr txBox="1">
            <a:spLocks/>
          </p:cNvSpPr>
          <p:nvPr/>
        </p:nvSpPr>
        <p:spPr>
          <a:xfrm>
            <a:off x="286442" y="249570"/>
            <a:ext cx="6624567"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600" b="1" dirty="0">
                <a:solidFill>
                  <a:schemeClr val="bg1"/>
                </a:solidFill>
                <a:latin typeface="Lucida Sans Unicode" panose="020B0602030504020204" pitchFamily="34" charset="0"/>
                <a:cs typeface="Lucida Sans Unicode" panose="020B0602030504020204" pitchFamily="34" charset="0"/>
              </a:rPr>
              <a:t>Referencias o Concordancias Articulado</a:t>
            </a:r>
          </a:p>
        </p:txBody>
      </p:sp>
      <p:pic>
        <p:nvPicPr>
          <p:cNvPr id="7" name="Imagen 6"/>
          <p:cNvPicPr>
            <a:picLocks noChangeAspect="1"/>
          </p:cNvPicPr>
          <p:nvPr/>
        </p:nvPicPr>
        <p:blipFill>
          <a:blip r:embed="rId3"/>
          <a:stretch>
            <a:fillRect/>
          </a:stretch>
        </p:blipFill>
        <p:spPr>
          <a:xfrm>
            <a:off x="636104" y="1542004"/>
            <a:ext cx="6056244" cy="1598761"/>
          </a:xfrm>
          <a:prstGeom prst="rect">
            <a:avLst/>
          </a:prstGeom>
        </p:spPr>
      </p:pic>
      <p:sp>
        <p:nvSpPr>
          <p:cNvPr id="8" name="Flecha abajo 7"/>
          <p:cNvSpPr/>
          <p:nvPr/>
        </p:nvSpPr>
        <p:spPr>
          <a:xfrm>
            <a:off x="3290612" y="3375749"/>
            <a:ext cx="490330" cy="93072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9" name="Imagen 8"/>
          <p:cNvPicPr>
            <a:picLocks noChangeAspect="1"/>
          </p:cNvPicPr>
          <p:nvPr/>
        </p:nvPicPr>
        <p:blipFill>
          <a:blip r:embed="rId4"/>
          <a:stretch>
            <a:fillRect/>
          </a:stretch>
        </p:blipFill>
        <p:spPr>
          <a:xfrm>
            <a:off x="636104" y="4541459"/>
            <a:ext cx="6056244" cy="997949"/>
          </a:xfrm>
          <a:prstGeom prst="rect">
            <a:avLst/>
          </a:prstGeom>
        </p:spPr>
      </p:pic>
      <p:pic>
        <p:nvPicPr>
          <p:cNvPr id="10" name="Imagen 12"/>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0"/>
          <p:cNvPicPr>
            <a:picLocks noChangeAspect="1"/>
          </p:cNvPicPr>
          <p:nvPr/>
        </p:nvPicPr>
        <p:blipFill>
          <a:blip r:embed="rId6">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0966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ángulo redondeado 6"/>
          <p:cNvSpPr/>
          <p:nvPr/>
        </p:nvSpPr>
        <p:spPr>
          <a:xfrm>
            <a:off x="286442" y="300852"/>
            <a:ext cx="6498671" cy="703056"/>
          </a:xfrm>
          <a:prstGeom prst="roundRect">
            <a:avLst/>
          </a:prstGeom>
          <a:solidFill>
            <a:srgbClr val="FF0000"/>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8" name="Título 1">
            <a:extLst>
              <a:ext uri="{FF2B5EF4-FFF2-40B4-BE49-F238E27FC236}">
                <a16:creationId xmlns:a16="http://schemas.microsoft.com/office/drawing/2014/main" id="{286E938C-9D94-4B05-979A-D39FFC457291}"/>
              </a:ext>
            </a:extLst>
          </p:cNvPr>
          <p:cNvSpPr txBox="1">
            <a:spLocks/>
          </p:cNvSpPr>
          <p:nvPr/>
        </p:nvSpPr>
        <p:spPr>
          <a:xfrm>
            <a:off x="286442" y="249570"/>
            <a:ext cx="6624567"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600" b="1" dirty="0">
                <a:solidFill>
                  <a:schemeClr val="bg1"/>
                </a:solidFill>
                <a:latin typeface="Lucida Sans Unicode" panose="020B0602030504020204" pitchFamily="34" charset="0"/>
                <a:cs typeface="Lucida Sans Unicode" panose="020B0602030504020204" pitchFamily="34" charset="0"/>
              </a:rPr>
              <a:t>Referencias o Concordancias Articulado</a:t>
            </a:r>
          </a:p>
        </p:txBody>
      </p:sp>
      <p:pic>
        <p:nvPicPr>
          <p:cNvPr id="9" name="Imagen 8"/>
          <p:cNvPicPr>
            <a:picLocks noChangeAspect="1"/>
          </p:cNvPicPr>
          <p:nvPr/>
        </p:nvPicPr>
        <p:blipFill>
          <a:blip r:embed="rId5"/>
          <a:stretch>
            <a:fillRect/>
          </a:stretch>
        </p:blipFill>
        <p:spPr>
          <a:xfrm>
            <a:off x="755375" y="1423030"/>
            <a:ext cx="6029738" cy="2058068"/>
          </a:xfrm>
          <a:prstGeom prst="rect">
            <a:avLst/>
          </a:prstGeom>
        </p:spPr>
      </p:pic>
      <p:pic>
        <p:nvPicPr>
          <p:cNvPr id="11" name="Imagen 10"/>
          <p:cNvPicPr>
            <a:picLocks noChangeAspect="1"/>
          </p:cNvPicPr>
          <p:nvPr/>
        </p:nvPicPr>
        <p:blipFill>
          <a:blip r:embed="rId6"/>
          <a:stretch>
            <a:fillRect/>
          </a:stretch>
        </p:blipFill>
        <p:spPr>
          <a:xfrm>
            <a:off x="755375" y="4399722"/>
            <a:ext cx="6029738" cy="1166012"/>
          </a:xfrm>
          <a:prstGeom prst="rect">
            <a:avLst/>
          </a:prstGeom>
        </p:spPr>
      </p:pic>
      <p:sp>
        <p:nvSpPr>
          <p:cNvPr id="12" name="Flecha abajo 11"/>
          <p:cNvSpPr/>
          <p:nvPr/>
        </p:nvSpPr>
        <p:spPr>
          <a:xfrm>
            <a:off x="3290612" y="3375749"/>
            <a:ext cx="490330" cy="930726"/>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613397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9263" y="2191477"/>
            <a:ext cx="10068339" cy="1325563"/>
          </a:xfrm>
        </p:spPr>
        <p:txBody>
          <a:bodyPr>
            <a:noAutofit/>
          </a:bodyPr>
          <a:lstStyle/>
          <a:p>
            <a:pPr algn="ctr"/>
            <a:r>
              <a:rPr lang="es-EC" sz="9600" b="1" dirty="0"/>
              <a:t>GRACIAS</a:t>
            </a:r>
          </a:p>
        </p:txBody>
      </p:sp>
      <p:pic>
        <p:nvPicPr>
          <p:cNvPr id="4" name="Imagen 3"/>
          <p:cNvPicPr>
            <a:picLocks noChangeAspect="1"/>
          </p:cNvPicPr>
          <p:nvPr/>
        </p:nvPicPr>
        <p:blipFill rotWithShape="1">
          <a:blip r:embed="rId2">
            <a:extLst>
              <a:ext uri="{BEBA8EAE-BF5A-486C-A8C5-ECC9F3942E4B}">
                <a14:imgProps xmlns:a14="http://schemas.microsoft.com/office/drawing/2010/main">
                  <a14:imgLayer r:embed="rId3">
                    <a14:imgEffect>
                      <a14:sharpenSoften amount="25000"/>
                    </a14:imgEffect>
                    <a14:imgEffect>
                      <a14:brightnessContrast bright="8000"/>
                    </a14:imgEffect>
                  </a14:imgLayer>
                </a14:imgProps>
              </a:ext>
              <a:ext uri="{28A0092B-C50C-407E-A947-70E740481C1C}">
                <a14:useLocalDpi xmlns:a14="http://schemas.microsoft.com/office/drawing/2010/main" val="0"/>
              </a:ext>
            </a:extLst>
          </a:blip>
          <a:srcRect t="69537" r="290"/>
          <a:stretch/>
        </p:blipFill>
        <p:spPr>
          <a:xfrm>
            <a:off x="3827017" y="5980183"/>
            <a:ext cx="4835040" cy="647335"/>
          </a:xfrm>
          <a:prstGeom prst="rect">
            <a:avLst/>
          </a:prstGeom>
          <a:effectLst>
            <a:outerShdw blurRad="50800" dist="50800" dir="5400000" algn="ctr" rotWithShape="0">
              <a:schemeClr val="tx2">
                <a:lumMod val="75000"/>
                <a:alpha val="0"/>
              </a:schemeClr>
            </a:outerShdw>
          </a:effectLst>
        </p:spPr>
      </p:pic>
      <p:pic>
        <p:nvPicPr>
          <p:cNvPr id="5" name="Imagen 4"/>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3222106" y="5761701"/>
            <a:ext cx="5742655" cy="56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80261" y="5002851"/>
            <a:ext cx="2226344" cy="596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1250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A6E8C71E-3442-CB4B-8B0F-F7F58AC34E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11712"/>
            <a:ext cx="12192000" cy="6858000"/>
          </a:xfrm>
          <a:prstGeom prst="rect">
            <a:avLst/>
          </a:prstGeom>
        </p:spPr>
      </p:pic>
      <p:sp>
        <p:nvSpPr>
          <p:cNvPr id="5" name="Rectángulo redondeado 4">
            <a:extLst>
              <a:ext uri="{FF2B5EF4-FFF2-40B4-BE49-F238E27FC236}">
                <a16:creationId xmlns:a16="http://schemas.microsoft.com/office/drawing/2014/main" id="{ADDF2F13-F6B0-9048-A634-901EB8B973D6}"/>
              </a:ext>
            </a:extLst>
          </p:cNvPr>
          <p:cNvSpPr/>
          <p:nvPr/>
        </p:nvSpPr>
        <p:spPr>
          <a:xfrm>
            <a:off x="198120" y="0"/>
            <a:ext cx="6439037" cy="70305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800" dirty="0"/>
              <a:t>Subcomisión de Codificación Legislativa </a:t>
            </a:r>
          </a:p>
        </p:txBody>
      </p:sp>
      <p:sp>
        <p:nvSpPr>
          <p:cNvPr id="6" name="Rectángulo 5">
            <a:extLst>
              <a:ext uri="{FF2B5EF4-FFF2-40B4-BE49-F238E27FC236}">
                <a16:creationId xmlns:a16="http://schemas.microsoft.com/office/drawing/2014/main" id="{F8414B06-C504-F44E-84CC-AD0684B3AC00}"/>
              </a:ext>
            </a:extLst>
          </p:cNvPr>
          <p:cNvSpPr/>
          <p:nvPr/>
        </p:nvSpPr>
        <p:spPr>
          <a:xfrm>
            <a:off x="541156" y="1377940"/>
            <a:ext cx="6522583" cy="2585323"/>
          </a:xfrm>
          <a:prstGeom prst="rect">
            <a:avLst/>
          </a:prstGeom>
        </p:spPr>
        <p:txBody>
          <a:bodyPr wrap="square">
            <a:spAutoFit/>
          </a:bodyPr>
          <a:lstStyle/>
          <a:p>
            <a:pPr algn="just"/>
            <a:r>
              <a:rPr lang="es-EC" dirty="0"/>
              <a:t>Art. 28 del Código Municipal </a:t>
            </a:r>
          </a:p>
          <a:p>
            <a:pPr algn="just"/>
            <a:r>
              <a:rPr lang="es-EC" dirty="0"/>
              <a:t>La Comisión de Codificación Legislativa, integrada por tres concejales con voz y voto, contará con el apoyo y asesoramiento de una Subcomisión de Codificación Legislativa, que podrá participar en la Comisión con voz. La Subcomisión estará integrada por:</a:t>
            </a:r>
          </a:p>
          <a:p>
            <a:pPr marL="514350" indent="-514350" algn="just">
              <a:buAutoNum type="alphaLcParenR"/>
            </a:pPr>
            <a:r>
              <a:rPr lang="es-EC" dirty="0"/>
              <a:t>Un delegado del Alcalde del Distrito Metropolitano de Quito </a:t>
            </a:r>
          </a:p>
          <a:p>
            <a:pPr marL="514350" indent="-514350" algn="just">
              <a:buAutoNum type="alphaLcParenR"/>
            </a:pPr>
            <a:r>
              <a:rPr lang="es-EC" dirty="0"/>
              <a:t>El Procurador Metropolitano o su delegado; y, </a:t>
            </a:r>
          </a:p>
          <a:p>
            <a:pPr marL="514350" indent="-514350" algn="just">
              <a:buAutoNum type="alphaLcParenR"/>
            </a:pPr>
            <a:r>
              <a:rPr lang="es-EC" dirty="0"/>
              <a:t>El Secretario General del Concejo Metropolitano, o su delegado. </a:t>
            </a:r>
          </a:p>
        </p:txBody>
      </p:sp>
      <p:pic>
        <p:nvPicPr>
          <p:cNvPr id="7" name="Imagen 12">
            <a:extLst>
              <a:ext uri="{FF2B5EF4-FFF2-40B4-BE49-F238E27FC236}">
                <a16:creationId xmlns:a16="http://schemas.microsoft.com/office/drawing/2014/main" id="{E6D5CD5B-B3B4-9342-B714-95FC14378A2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8">
            <a:extLst>
              <a:ext uri="{FF2B5EF4-FFF2-40B4-BE49-F238E27FC236}">
                <a16:creationId xmlns:a16="http://schemas.microsoft.com/office/drawing/2014/main" id="{3F8164DD-0115-2049-B90F-A2FCB0D3DBBB}"/>
              </a:ext>
            </a:extLst>
          </p:cNvPr>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390248" y="6678272"/>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411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4B09F3FE-1536-024C-97D3-D9E3673631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11712"/>
            <a:ext cx="12192000" cy="6858000"/>
          </a:xfrm>
          <a:prstGeom prst="rect">
            <a:avLst/>
          </a:prstGeom>
        </p:spPr>
      </p:pic>
      <p:sp>
        <p:nvSpPr>
          <p:cNvPr id="7" name="Título 9">
            <a:extLst>
              <a:ext uri="{FF2B5EF4-FFF2-40B4-BE49-F238E27FC236}">
                <a16:creationId xmlns:a16="http://schemas.microsoft.com/office/drawing/2014/main" id="{45C1F459-2E0E-614B-AEA1-8ED88CCA95BE}"/>
              </a:ext>
            </a:extLst>
          </p:cNvPr>
          <p:cNvSpPr>
            <a:spLocks noGrp="1"/>
          </p:cNvSpPr>
          <p:nvPr>
            <p:ph type="title"/>
          </p:nvPr>
        </p:nvSpPr>
        <p:spPr>
          <a:xfrm>
            <a:off x="236220" y="-160655"/>
            <a:ext cx="5859780" cy="132556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es-EC" dirty="0"/>
              <a:t>Disposición General Décimo Sexta del COOTAD</a:t>
            </a:r>
          </a:p>
        </p:txBody>
      </p:sp>
      <p:sp>
        <p:nvSpPr>
          <p:cNvPr id="8" name="Rectángulo 7">
            <a:extLst>
              <a:ext uri="{FF2B5EF4-FFF2-40B4-BE49-F238E27FC236}">
                <a16:creationId xmlns:a16="http://schemas.microsoft.com/office/drawing/2014/main" id="{FEF88375-D84E-AF44-B2B9-7E281047D269}"/>
              </a:ext>
            </a:extLst>
          </p:cNvPr>
          <p:cNvSpPr/>
          <p:nvPr/>
        </p:nvSpPr>
        <p:spPr>
          <a:xfrm>
            <a:off x="419100" y="1539606"/>
            <a:ext cx="6393180" cy="2677656"/>
          </a:xfrm>
          <a:prstGeom prst="rect">
            <a:avLst/>
          </a:prstGeom>
        </p:spPr>
        <p:txBody>
          <a:bodyPr wrap="square">
            <a:spAutoFit/>
          </a:bodyPr>
          <a:lstStyle/>
          <a:p>
            <a:pPr algn="just"/>
            <a:r>
              <a:rPr lang="es-ES" sz="2800" b="1" dirty="0">
                <a:solidFill>
                  <a:schemeClr val="accent1">
                    <a:lumMod val="50000"/>
                  </a:schemeClr>
                </a:solidFill>
              </a:rPr>
              <a:t>Los órganos legislativos </a:t>
            </a:r>
            <a:r>
              <a:rPr lang="es-ES" sz="2800" dirty="0">
                <a:solidFill>
                  <a:schemeClr val="accent1">
                    <a:lumMod val="50000"/>
                  </a:schemeClr>
                </a:solidFill>
              </a:rPr>
              <a:t>de los gobiernos autónomos descentralizados deberán codificar y actualizar toda la normativa en el primer mes de cada año y dispondrá su publicación en su gaceta oficial y en el dominio web de cada institución</a:t>
            </a:r>
            <a:endParaRPr lang="es-EC" sz="2800" dirty="0"/>
          </a:p>
        </p:txBody>
      </p:sp>
      <p:pic>
        <p:nvPicPr>
          <p:cNvPr id="9" name="Imagen 12">
            <a:extLst>
              <a:ext uri="{FF2B5EF4-FFF2-40B4-BE49-F238E27FC236}">
                <a16:creationId xmlns:a16="http://schemas.microsoft.com/office/drawing/2014/main" id="{319E5A73-7305-2641-BD7A-178AC8C25AB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8">
            <a:extLst>
              <a:ext uri="{FF2B5EF4-FFF2-40B4-BE49-F238E27FC236}">
                <a16:creationId xmlns:a16="http://schemas.microsoft.com/office/drawing/2014/main" id="{A49D10EC-B734-7540-BDF3-B1824E0F5D97}"/>
              </a:ext>
            </a:extLst>
          </p:cNvPr>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390248" y="6678272"/>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5650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23A418-4722-314B-A6D7-8D4F5E9E299C}"/>
              </a:ext>
            </a:extLst>
          </p:cNvPr>
          <p:cNvSpPr>
            <a:spLocks noGrp="1"/>
          </p:cNvSpPr>
          <p:nvPr>
            <p:ph type="title"/>
          </p:nvPr>
        </p:nvSpPr>
        <p:spPr/>
        <p:txBody>
          <a:bodyPr/>
          <a:lstStyle/>
          <a:p>
            <a:endParaRPr lang="es-EC" dirty="0"/>
          </a:p>
        </p:txBody>
      </p:sp>
      <p:sp>
        <p:nvSpPr>
          <p:cNvPr id="3" name="Marcador de contenido 2">
            <a:extLst>
              <a:ext uri="{FF2B5EF4-FFF2-40B4-BE49-F238E27FC236}">
                <a16:creationId xmlns:a16="http://schemas.microsoft.com/office/drawing/2014/main" id="{0A349A6D-B59F-2848-849C-FB511B129B47}"/>
              </a:ext>
            </a:extLst>
          </p:cNvPr>
          <p:cNvSpPr>
            <a:spLocks noGrp="1"/>
          </p:cNvSpPr>
          <p:nvPr>
            <p:ph idx="1"/>
          </p:nvPr>
        </p:nvSpPr>
        <p:spPr/>
        <p:txBody>
          <a:bodyPr/>
          <a:lstStyle/>
          <a:p>
            <a:endParaRPr lang="es-EC"/>
          </a:p>
        </p:txBody>
      </p:sp>
      <p:pic>
        <p:nvPicPr>
          <p:cNvPr id="4" name="Imagen 8">
            <a:extLst>
              <a:ext uri="{FF2B5EF4-FFF2-40B4-BE49-F238E27FC236}">
                <a16:creationId xmlns:a16="http://schemas.microsoft.com/office/drawing/2014/main" id="{CC309D7D-5EFA-E043-93C3-65D9544E5402}"/>
              </a:ext>
            </a:extLst>
          </p:cNvPr>
          <p:cNvPicPr>
            <a:picLocks noChangeAspect="1"/>
          </p:cNvPicPr>
          <p:nvPr/>
        </p:nvPicPr>
        <p:blipFill>
          <a:blip r:embed="rId2">
            <a:extLst>
              <a:ext uri="{28A0092B-C50C-407E-A947-70E740481C1C}">
                <a14:useLocalDpi xmlns:a14="http://schemas.microsoft.com/office/drawing/2010/main" val="0"/>
              </a:ext>
            </a:extLst>
          </a:blip>
          <a:srcRect l="33635" t="220" r="32169" b="97530"/>
          <a:stretch>
            <a:fillRect/>
          </a:stretch>
        </p:blipFill>
        <p:spPr bwMode="auto">
          <a:xfrm>
            <a:off x="390248" y="6678272"/>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2">
            <a:extLst>
              <a:ext uri="{FF2B5EF4-FFF2-40B4-BE49-F238E27FC236}">
                <a16:creationId xmlns:a16="http://schemas.microsoft.com/office/drawing/2014/main" id="{DA4AA83D-A23F-F448-8AD3-21920BFECBB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a:extLst>
              <a:ext uri="{FF2B5EF4-FFF2-40B4-BE49-F238E27FC236}">
                <a16:creationId xmlns:a16="http://schemas.microsoft.com/office/drawing/2014/main" id="{649BF104-F40F-EA40-B34A-AA250D7A39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11712"/>
            <a:ext cx="12192000" cy="6858000"/>
          </a:xfrm>
          <a:prstGeom prst="rect">
            <a:avLst/>
          </a:prstGeom>
        </p:spPr>
      </p:pic>
      <p:sp>
        <p:nvSpPr>
          <p:cNvPr id="7" name="Rectángulo redondeado 6">
            <a:extLst>
              <a:ext uri="{FF2B5EF4-FFF2-40B4-BE49-F238E27FC236}">
                <a16:creationId xmlns:a16="http://schemas.microsoft.com/office/drawing/2014/main" id="{AA1EDA64-6761-774B-BF85-E9EE9D7FA4A3}"/>
              </a:ext>
            </a:extLst>
          </p:cNvPr>
          <p:cNvSpPr/>
          <p:nvPr/>
        </p:nvSpPr>
        <p:spPr>
          <a:xfrm>
            <a:off x="198120" y="0"/>
            <a:ext cx="6439037" cy="70305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800" b="1" dirty="0">
                <a:solidFill>
                  <a:schemeClr val="bg1"/>
                </a:solidFill>
              </a:rPr>
              <a:t>ARTÍCULO 2 DEL CÓDIGO MUNICIPAL</a:t>
            </a:r>
            <a:endParaRPr lang="es-EC" sz="2800" dirty="0">
              <a:solidFill>
                <a:schemeClr val="bg1"/>
              </a:solidFill>
            </a:endParaRPr>
          </a:p>
        </p:txBody>
      </p:sp>
      <p:sp>
        <p:nvSpPr>
          <p:cNvPr id="8" name="Rectángulo 7">
            <a:extLst>
              <a:ext uri="{FF2B5EF4-FFF2-40B4-BE49-F238E27FC236}">
                <a16:creationId xmlns:a16="http://schemas.microsoft.com/office/drawing/2014/main" id="{0640451C-7B2E-1847-A6C3-E06DF4DB9715}"/>
              </a:ext>
            </a:extLst>
          </p:cNvPr>
          <p:cNvSpPr/>
          <p:nvPr/>
        </p:nvSpPr>
        <p:spPr>
          <a:xfrm>
            <a:off x="490537" y="840480"/>
            <a:ext cx="6453188" cy="5355312"/>
          </a:xfrm>
          <a:prstGeom prst="rect">
            <a:avLst/>
          </a:prstGeom>
        </p:spPr>
        <p:txBody>
          <a:bodyPr wrap="square">
            <a:spAutoFit/>
          </a:bodyPr>
          <a:lstStyle/>
          <a:p>
            <a:pPr algn="just"/>
            <a:r>
              <a:rPr lang="es-ES" dirty="0">
                <a:solidFill>
                  <a:schemeClr val="accent1">
                    <a:lumMod val="50000"/>
                  </a:schemeClr>
                </a:solidFill>
              </a:rPr>
              <a:t>“</a:t>
            </a:r>
            <a:r>
              <a:rPr lang="es-ES" i="1" dirty="0">
                <a:solidFill>
                  <a:schemeClr val="accent1">
                    <a:lumMod val="50000"/>
                  </a:schemeClr>
                </a:solidFill>
              </a:rPr>
              <a:t>El Concejo Metropolitano de Quito solo podrá expedir como ordenanzas normas de carácter general que serán, necesariamente, reformatorias de este Código, ya por modificar sus disposiciones, ya por agregarle otras nuevas, y se denominarán ordenanzas metropolitanas</a:t>
            </a:r>
            <a:r>
              <a:rPr lang="es-ES" b="1" i="1" dirty="0">
                <a:solidFill>
                  <a:schemeClr val="accent1">
                    <a:lumMod val="50000"/>
                  </a:schemeClr>
                </a:solidFill>
              </a:rPr>
              <a:t>.</a:t>
            </a:r>
            <a:endParaRPr lang="es-EC" dirty="0">
              <a:solidFill>
                <a:schemeClr val="accent1">
                  <a:lumMod val="50000"/>
                </a:schemeClr>
              </a:solidFill>
            </a:endParaRPr>
          </a:p>
          <a:p>
            <a:pPr algn="just"/>
            <a:r>
              <a:rPr lang="es-ES" i="1" dirty="0">
                <a:solidFill>
                  <a:schemeClr val="accent1">
                    <a:lumMod val="50000"/>
                  </a:schemeClr>
                </a:solidFill>
              </a:rPr>
              <a:t>Se excluyen de lo previsto en el inciso anterior las siguientes ordenanzas:</a:t>
            </a:r>
            <a:endParaRPr lang="es-EC" dirty="0">
              <a:solidFill>
                <a:schemeClr val="accent1">
                  <a:lumMod val="50000"/>
                </a:schemeClr>
              </a:solidFill>
            </a:endParaRPr>
          </a:p>
          <a:p>
            <a:pPr algn="just"/>
            <a:r>
              <a:rPr lang="es-ES" b="1" i="1" dirty="0">
                <a:solidFill>
                  <a:schemeClr val="accent1">
                    <a:lumMod val="50000"/>
                  </a:schemeClr>
                </a:solidFill>
              </a:rPr>
              <a:t>a</a:t>
            </a:r>
            <a:r>
              <a:rPr lang="es-ES" i="1" dirty="0">
                <a:solidFill>
                  <a:schemeClr val="accent1">
                    <a:lumMod val="50000"/>
                  </a:schemeClr>
                </a:solidFill>
              </a:rPr>
              <a:t>. Ordenanzas que contengan Planes Metropolitanos de Desarrollo y Ordenamiento Territorial, de Uso y Gestión del Suelo, Planes Especiales, Planes Parciales, y sus respectivas reformas;</a:t>
            </a:r>
            <a:endParaRPr lang="es-EC" dirty="0">
              <a:solidFill>
                <a:schemeClr val="accent1">
                  <a:lumMod val="50000"/>
                </a:schemeClr>
              </a:solidFill>
            </a:endParaRPr>
          </a:p>
          <a:p>
            <a:pPr algn="just"/>
            <a:r>
              <a:rPr lang="es-ES" b="1" i="1" dirty="0">
                <a:solidFill>
                  <a:schemeClr val="accent1">
                    <a:lumMod val="50000"/>
                  </a:schemeClr>
                </a:solidFill>
              </a:rPr>
              <a:t>b. </a:t>
            </a:r>
            <a:r>
              <a:rPr lang="es-ES" i="1" dirty="0">
                <a:solidFill>
                  <a:schemeClr val="accent1">
                    <a:lumMod val="50000"/>
                  </a:schemeClr>
                </a:solidFill>
              </a:rPr>
              <a:t>Ordenanzas relacionadas con el presupuesto municipal;</a:t>
            </a:r>
            <a:endParaRPr lang="es-EC" dirty="0">
              <a:solidFill>
                <a:schemeClr val="accent1">
                  <a:lumMod val="50000"/>
                </a:schemeClr>
              </a:solidFill>
            </a:endParaRPr>
          </a:p>
          <a:p>
            <a:pPr algn="just"/>
            <a:r>
              <a:rPr lang="es-ES" b="1" i="1" dirty="0">
                <a:solidFill>
                  <a:schemeClr val="accent1">
                    <a:lumMod val="50000"/>
                  </a:schemeClr>
                </a:solidFill>
              </a:rPr>
              <a:t>c. </a:t>
            </a:r>
            <a:r>
              <a:rPr lang="es-ES" i="1" dirty="0">
                <a:solidFill>
                  <a:schemeClr val="accent1">
                    <a:lumMod val="50000"/>
                  </a:schemeClr>
                </a:solidFill>
              </a:rPr>
              <a:t>Ordenanzas de designación de espacios públicos;</a:t>
            </a:r>
            <a:endParaRPr lang="es-EC" dirty="0">
              <a:solidFill>
                <a:schemeClr val="accent1">
                  <a:lumMod val="50000"/>
                </a:schemeClr>
              </a:solidFill>
            </a:endParaRPr>
          </a:p>
          <a:p>
            <a:pPr algn="just"/>
            <a:r>
              <a:rPr lang="es-ES" b="1" i="1" dirty="0">
                <a:solidFill>
                  <a:schemeClr val="accent1">
                    <a:lumMod val="50000"/>
                  </a:schemeClr>
                </a:solidFill>
              </a:rPr>
              <a:t>d. </a:t>
            </a:r>
            <a:r>
              <a:rPr lang="es-ES" i="1" dirty="0">
                <a:solidFill>
                  <a:schemeClr val="accent1">
                    <a:lumMod val="50000"/>
                  </a:schemeClr>
                </a:solidFill>
              </a:rPr>
              <a:t>Ordenanzas sobre declaratorias de áreas de protección ambiental;</a:t>
            </a:r>
            <a:endParaRPr lang="es-EC" dirty="0">
              <a:solidFill>
                <a:schemeClr val="accent1">
                  <a:lumMod val="50000"/>
                </a:schemeClr>
              </a:solidFill>
            </a:endParaRPr>
          </a:p>
          <a:p>
            <a:pPr algn="just"/>
            <a:r>
              <a:rPr lang="es-ES" b="1" i="1" dirty="0">
                <a:solidFill>
                  <a:schemeClr val="accent1">
                    <a:lumMod val="50000"/>
                  </a:schemeClr>
                </a:solidFill>
              </a:rPr>
              <a:t>e. </a:t>
            </a:r>
            <a:r>
              <a:rPr lang="es-ES" i="1" dirty="0">
                <a:solidFill>
                  <a:schemeClr val="accent1">
                    <a:lumMod val="50000"/>
                  </a:schemeClr>
                </a:solidFill>
              </a:rPr>
              <a:t>Ordenanzas de regularización de urbanizaciones sujetas a reglamentación general y de interés social; y,</a:t>
            </a:r>
            <a:endParaRPr lang="es-EC" dirty="0">
              <a:solidFill>
                <a:schemeClr val="accent1">
                  <a:lumMod val="50000"/>
                </a:schemeClr>
              </a:solidFill>
            </a:endParaRPr>
          </a:p>
          <a:p>
            <a:pPr algn="just"/>
            <a:r>
              <a:rPr lang="es-ES" b="1" i="1" dirty="0">
                <a:solidFill>
                  <a:schemeClr val="accent1">
                    <a:lumMod val="50000"/>
                  </a:schemeClr>
                </a:solidFill>
              </a:rPr>
              <a:t>f. </a:t>
            </a:r>
            <a:r>
              <a:rPr lang="es-ES" i="1" dirty="0">
                <a:solidFill>
                  <a:schemeClr val="accent1">
                    <a:lumMod val="50000"/>
                  </a:schemeClr>
                </a:solidFill>
              </a:rPr>
              <a:t>Ordenanzas de asentamientos humanos de hecho y consolidados.</a:t>
            </a:r>
            <a:endParaRPr lang="es-EC" dirty="0">
              <a:solidFill>
                <a:schemeClr val="accent1">
                  <a:lumMod val="50000"/>
                </a:schemeClr>
              </a:solidFill>
            </a:endParaRPr>
          </a:p>
          <a:p>
            <a:pPr algn="just"/>
            <a:r>
              <a:rPr lang="es-ES" i="1" dirty="0">
                <a:solidFill>
                  <a:schemeClr val="accent1">
                    <a:lumMod val="50000"/>
                  </a:schemeClr>
                </a:solidFill>
              </a:rPr>
              <a:t>Las ordenanzas a las que se refiere este artículo tendrán, cada una de ellas, una numeración distinta e independiente</a:t>
            </a:r>
            <a:r>
              <a:rPr lang="es-ES" dirty="0">
                <a:solidFill>
                  <a:schemeClr val="accent1">
                    <a:lumMod val="50000"/>
                  </a:schemeClr>
                </a:solidFill>
              </a:rPr>
              <a:t>”;</a:t>
            </a:r>
            <a:endParaRPr lang="es-EC" dirty="0">
              <a:solidFill>
                <a:schemeClr val="accent1">
                  <a:lumMod val="50000"/>
                </a:schemeClr>
              </a:solidFill>
            </a:endParaRPr>
          </a:p>
        </p:txBody>
      </p:sp>
    </p:spTree>
    <p:extLst>
      <p:ext uri="{BB962C8B-B14F-4D97-AF65-F5344CB8AC3E}">
        <p14:creationId xmlns:p14="http://schemas.microsoft.com/office/powerpoint/2010/main" val="33736675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CB4455-37B6-2E41-9653-64A3EA50CE11}"/>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2C032E43-E453-1344-895D-CEB6000A1063}"/>
              </a:ext>
            </a:extLst>
          </p:cNvPr>
          <p:cNvSpPr>
            <a:spLocks noGrp="1"/>
          </p:cNvSpPr>
          <p:nvPr>
            <p:ph idx="1"/>
          </p:nvPr>
        </p:nvSpPr>
        <p:spPr/>
        <p:txBody>
          <a:bodyPr/>
          <a:lstStyle/>
          <a:p>
            <a:endParaRPr lang="es-EC"/>
          </a:p>
        </p:txBody>
      </p:sp>
      <p:pic>
        <p:nvPicPr>
          <p:cNvPr id="4" name="Imagen 8">
            <a:extLst>
              <a:ext uri="{FF2B5EF4-FFF2-40B4-BE49-F238E27FC236}">
                <a16:creationId xmlns:a16="http://schemas.microsoft.com/office/drawing/2014/main" id="{B20EC827-60A7-E34A-8458-1C9E361A933A}"/>
              </a:ext>
            </a:extLst>
          </p:cNvPr>
          <p:cNvPicPr>
            <a:picLocks noChangeAspect="1"/>
          </p:cNvPicPr>
          <p:nvPr/>
        </p:nvPicPr>
        <p:blipFill>
          <a:blip r:embed="rId2">
            <a:extLst>
              <a:ext uri="{28A0092B-C50C-407E-A947-70E740481C1C}">
                <a14:useLocalDpi xmlns:a14="http://schemas.microsoft.com/office/drawing/2010/main" val="0"/>
              </a:ext>
            </a:extLst>
          </a:blip>
          <a:srcRect l="33635" t="220" r="32169" b="97530"/>
          <a:stretch>
            <a:fillRect/>
          </a:stretch>
        </p:blipFill>
        <p:spPr bwMode="auto">
          <a:xfrm>
            <a:off x="390248" y="6678272"/>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2">
            <a:extLst>
              <a:ext uri="{FF2B5EF4-FFF2-40B4-BE49-F238E27FC236}">
                <a16:creationId xmlns:a16="http://schemas.microsoft.com/office/drawing/2014/main" id="{2E859F10-93EF-3F47-BD89-02E09F00920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a:extLst>
              <a:ext uri="{FF2B5EF4-FFF2-40B4-BE49-F238E27FC236}">
                <a16:creationId xmlns:a16="http://schemas.microsoft.com/office/drawing/2014/main" id="{2AF89AD1-EBCF-1F4C-8361-1D44632D43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11712"/>
            <a:ext cx="12192000" cy="6858000"/>
          </a:xfrm>
          <a:prstGeom prst="rect">
            <a:avLst/>
          </a:prstGeom>
        </p:spPr>
      </p:pic>
      <p:sp>
        <p:nvSpPr>
          <p:cNvPr id="7" name="Rectángulo 6">
            <a:extLst>
              <a:ext uri="{FF2B5EF4-FFF2-40B4-BE49-F238E27FC236}">
                <a16:creationId xmlns:a16="http://schemas.microsoft.com/office/drawing/2014/main" id="{609E91B5-137F-0F42-A14E-D8BD5E3125DE}"/>
              </a:ext>
            </a:extLst>
          </p:cNvPr>
          <p:cNvSpPr/>
          <p:nvPr/>
        </p:nvSpPr>
        <p:spPr>
          <a:xfrm>
            <a:off x="590550" y="1335516"/>
            <a:ext cx="6096000" cy="3139321"/>
          </a:xfrm>
          <a:prstGeom prst="rect">
            <a:avLst/>
          </a:prstGeom>
        </p:spPr>
        <p:txBody>
          <a:bodyPr>
            <a:spAutoFit/>
          </a:bodyPr>
          <a:lstStyle/>
          <a:p>
            <a:pPr algn="just"/>
            <a:endParaRPr lang="es-EC" b="1" i="1" dirty="0">
              <a:solidFill>
                <a:schemeClr val="accent1">
                  <a:lumMod val="50000"/>
                </a:schemeClr>
              </a:solidFill>
            </a:endParaRPr>
          </a:p>
          <a:p>
            <a:pPr algn="just"/>
            <a:endParaRPr lang="es-EC" b="1" i="1" dirty="0">
              <a:solidFill>
                <a:schemeClr val="accent1">
                  <a:lumMod val="50000"/>
                </a:schemeClr>
              </a:solidFill>
            </a:endParaRPr>
          </a:p>
          <a:p>
            <a:pPr algn="just"/>
            <a:r>
              <a:rPr lang="es-EC" b="1" i="1" dirty="0">
                <a:solidFill>
                  <a:schemeClr val="accent1">
                    <a:lumMod val="50000"/>
                  </a:schemeClr>
                </a:solidFill>
              </a:rPr>
              <a:t>Ordenanzas metropolitanas</a:t>
            </a:r>
            <a:r>
              <a:rPr lang="es-EC" dirty="0">
                <a:solidFill>
                  <a:schemeClr val="accent1">
                    <a:lumMod val="50000"/>
                  </a:schemeClr>
                </a:solidFill>
              </a:rPr>
              <a:t>, mismas que se refieren entre otros asuntos a: (i) organización administrativa; (ii) participación ciudadana; (iii) gobierno abiertos; (iv) infraestructura de salud y educación; (v) cultura; (vi) igualdad, género e inclusión social; (vii) desarrollo económico; (viii) comercialización; (ix) turismo y fiestas; (x) finanzas y tributación; (xi) licencias metropolitanas; (xii) ambiente; (xiii) áreas históricas y culturales; (xiv) convivencia ciudadana; y, (xv) uso y gestión del suelo. </a:t>
            </a:r>
          </a:p>
        </p:txBody>
      </p:sp>
      <p:sp>
        <p:nvSpPr>
          <p:cNvPr id="8" name="Rectángulo redondeado 7">
            <a:extLst>
              <a:ext uri="{FF2B5EF4-FFF2-40B4-BE49-F238E27FC236}">
                <a16:creationId xmlns:a16="http://schemas.microsoft.com/office/drawing/2014/main" id="{10F5A2BA-5860-154A-986C-FCE08C59B53C}"/>
              </a:ext>
            </a:extLst>
          </p:cNvPr>
          <p:cNvSpPr/>
          <p:nvPr/>
        </p:nvSpPr>
        <p:spPr>
          <a:xfrm>
            <a:off x="247513" y="300476"/>
            <a:ext cx="6439037" cy="70305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t>Ordenanzas Metropolitanas</a:t>
            </a:r>
          </a:p>
        </p:txBody>
      </p:sp>
    </p:spTree>
    <p:extLst>
      <p:ext uri="{BB962C8B-B14F-4D97-AF65-F5344CB8AC3E}">
        <p14:creationId xmlns:p14="http://schemas.microsoft.com/office/powerpoint/2010/main" val="1007685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Imagen 1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p:cNvPicPr>
            <a:picLocks noChangeAspect="1"/>
          </p:cNvPicPr>
          <p:nvPr/>
        </p:nvPicPr>
        <p:blipFill>
          <a:blip r:embed="rId4">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7"/>
          <p:cNvPicPr>
            <a:picLocks noChangeAspect="1"/>
          </p:cNvPicPr>
          <p:nvPr/>
        </p:nvPicPr>
        <p:blipFill>
          <a:blip r:embed="rId5"/>
          <a:stretch>
            <a:fillRect/>
          </a:stretch>
        </p:blipFill>
        <p:spPr>
          <a:xfrm>
            <a:off x="478599" y="1456366"/>
            <a:ext cx="6372774" cy="4684648"/>
          </a:xfrm>
          <a:prstGeom prst="rect">
            <a:avLst/>
          </a:prstGeom>
        </p:spPr>
      </p:pic>
      <p:sp>
        <p:nvSpPr>
          <p:cNvPr id="9" name="Título 1">
            <a:extLst>
              <a:ext uri="{FF2B5EF4-FFF2-40B4-BE49-F238E27FC236}">
                <a16:creationId xmlns:a16="http://schemas.microsoft.com/office/drawing/2014/main" id="{286E938C-9D94-4B05-979A-D39FFC457291}"/>
              </a:ext>
            </a:extLst>
          </p:cNvPr>
          <p:cNvSpPr txBox="1">
            <a:spLocks/>
          </p:cNvSpPr>
          <p:nvPr/>
        </p:nvSpPr>
        <p:spPr>
          <a:xfrm>
            <a:off x="584616" y="753309"/>
            <a:ext cx="6266758"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600" b="1" dirty="0">
                <a:solidFill>
                  <a:schemeClr val="bg1"/>
                </a:solidFill>
                <a:latin typeface="Lucida Sans Unicode" panose="020B0602030504020204" pitchFamily="34" charset="0"/>
                <a:cs typeface="Lucida Sans Unicode" panose="020B0602030504020204" pitchFamily="34" charset="0"/>
              </a:rPr>
              <a:t>Ordenanzas Incorporadas</a:t>
            </a:r>
          </a:p>
        </p:txBody>
      </p:sp>
      <p:sp>
        <p:nvSpPr>
          <p:cNvPr id="10" name="Rectángulo redondeado 9"/>
          <p:cNvSpPr/>
          <p:nvPr/>
        </p:nvSpPr>
        <p:spPr>
          <a:xfrm>
            <a:off x="286442" y="255979"/>
            <a:ext cx="6439037" cy="70305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2" name="Título 1">
            <a:extLst>
              <a:ext uri="{FF2B5EF4-FFF2-40B4-BE49-F238E27FC236}">
                <a16:creationId xmlns:a16="http://schemas.microsoft.com/office/drawing/2014/main" id="{286E938C-9D94-4B05-979A-D39FFC457291}"/>
              </a:ext>
            </a:extLst>
          </p:cNvPr>
          <p:cNvSpPr txBox="1">
            <a:spLocks/>
          </p:cNvSpPr>
          <p:nvPr/>
        </p:nvSpPr>
        <p:spPr>
          <a:xfrm>
            <a:off x="293068" y="196042"/>
            <a:ext cx="6624567"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2700" b="1" dirty="0">
                <a:solidFill>
                  <a:schemeClr val="bg1"/>
                </a:solidFill>
                <a:latin typeface="Lucida Sans Unicode" panose="020B0602030504020204" pitchFamily="34" charset="0"/>
                <a:cs typeface="Lucida Sans Unicode" panose="020B0602030504020204" pitchFamily="34" charset="0"/>
              </a:rPr>
              <a:t>Ordenanzas Incorporadas</a:t>
            </a:r>
          </a:p>
        </p:txBody>
      </p:sp>
    </p:spTree>
    <p:extLst>
      <p:ext uri="{BB962C8B-B14F-4D97-AF65-F5344CB8AC3E}">
        <p14:creationId xmlns:p14="http://schemas.microsoft.com/office/powerpoint/2010/main" val="931894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CB6ACE-1629-9346-8743-7A830C8E933F}"/>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203DAF4C-EDBE-7142-B5E4-9A4F86D05E8C}"/>
              </a:ext>
            </a:extLst>
          </p:cNvPr>
          <p:cNvSpPr>
            <a:spLocks noGrp="1"/>
          </p:cNvSpPr>
          <p:nvPr>
            <p:ph idx="1"/>
          </p:nvPr>
        </p:nvSpPr>
        <p:spPr/>
        <p:txBody>
          <a:bodyPr/>
          <a:lstStyle/>
          <a:p>
            <a:endParaRPr lang="es-EC"/>
          </a:p>
        </p:txBody>
      </p:sp>
      <p:pic>
        <p:nvPicPr>
          <p:cNvPr id="4" name="Imagen 8">
            <a:extLst>
              <a:ext uri="{FF2B5EF4-FFF2-40B4-BE49-F238E27FC236}">
                <a16:creationId xmlns:a16="http://schemas.microsoft.com/office/drawing/2014/main" id="{3CA11E8F-094B-EB47-A75D-B30EFEFBDDC2}"/>
              </a:ext>
            </a:extLst>
          </p:cNvPr>
          <p:cNvPicPr>
            <a:picLocks noChangeAspect="1"/>
          </p:cNvPicPr>
          <p:nvPr/>
        </p:nvPicPr>
        <p:blipFill>
          <a:blip r:embed="rId2">
            <a:extLst>
              <a:ext uri="{28A0092B-C50C-407E-A947-70E740481C1C}">
                <a14:useLocalDpi xmlns:a14="http://schemas.microsoft.com/office/drawing/2010/main" val="0"/>
              </a:ext>
            </a:extLst>
          </a:blip>
          <a:srcRect l="33635" t="220" r="32169" b="97530"/>
          <a:stretch>
            <a:fillRect/>
          </a:stretch>
        </p:blipFill>
        <p:spPr bwMode="auto">
          <a:xfrm>
            <a:off x="390248" y="6678272"/>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2">
            <a:extLst>
              <a:ext uri="{FF2B5EF4-FFF2-40B4-BE49-F238E27FC236}">
                <a16:creationId xmlns:a16="http://schemas.microsoft.com/office/drawing/2014/main" id="{935A5F0F-6590-8447-AE44-D6782403A6E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a:extLst>
              <a:ext uri="{FF2B5EF4-FFF2-40B4-BE49-F238E27FC236}">
                <a16:creationId xmlns:a16="http://schemas.microsoft.com/office/drawing/2014/main" id="{D396CE00-6D69-3F41-B1C6-B620CA921B4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11712"/>
            <a:ext cx="12192000" cy="6858000"/>
          </a:xfrm>
          <a:prstGeom prst="rect">
            <a:avLst/>
          </a:prstGeom>
        </p:spPr>
      </p:pic>
      <p:sp>
        <p:nvSpPr>
          <p:cNvPr id="7" name="Rectángulo redondeado 6">
            <a:extLst>
              <a:ext uri="{FF2B5EF4-FFF2-40B4-BE49-F238E27FC236}">
                <a16:creationId xmlns:a16="http://schemas.microsoft.com/office/drawing/2014/main" id="{CF1900BD-4ED1-D244-921E-17CEDC156D32}"/>
              </a:ext>
            </a:extLst>
          </p:cNvPr>
          <p:cNvSpPr/>
          <p:nvPr/>
        </p:nvSpPr>
        <p:spPr>
          <a:xfrm>
            <a:off x="276156" y="-10839"/>
            <a:ext cx="6439037" cy="70305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400" b="1" dirty="0"/>
              <a:t>Criterio de Procuraduría </a:t>
            </a:r>
          </a:p>
        </p:txBody>
      </p:sp>
      <p:sp>
        <p:nvSpPr>
          <p:cNvPr id="9" name="Rectángulo 8">
            <a:extLst>
              <a:ext uri="{FF2B5EF4-FFF2-40B4-BE49-F238E27FC236}">
                <a16:creationId xmlns:a16="http://schemas.microsoft.com/office/drawing/2014/main" id="{384C40D6-C233-C84D-A36F-7BA95B6DC6F5}"/>
              </a:ext>
            </a:extLst>
          </p:cNvPr>
          <p:cNvSpPr/>
          <p:nvPr/>
        </p:nvSpPr>
        <p:spPr>
          <a:xfrm>
            <a:off x="619193" y="1715124"/>
            <a:ext cx="6096000" cy="4001095"/>
          </a:xfrm>
          <a:prstGeom prst="rect">
            <a:avLst/>
          </a:prstGeom>
        </p:spPr>
        <p:txBody>
          <a:bodyPr>
            <a:spAutoFit/>
          </a:bodyPr>
          <a:lstStyle/>
          <a:p>
            <a:pPr marL="342900" indent="-342900" algn="just">
              <a:buFont typeface="Arial" panose="020B0604020202020204" pitchFamily="34" charset="0"/>
              <a:buChar char="•"/>
            </a:pPr>
            <a:r>
              <a:rPr lang="es-EC" dirty="0">
                <a:solidFill>
                  <a:schemeClr val="accent1">
                    <a:lumMod val="50000"/>
                  </a:schemeClr>
                </a:solidFill>
              </a:rPr>
              <a:t>La Comisión de Codificación es competente para elaborar, tramitar y presentar el proyecto de ordenanza de codificación cuya única materia se refiera a la consolidación en un solo cuerpo normativo de todos los actos decisorios de carácter general que son de cumplimiento obligatorio dentro del Distrito Metropolitano de Quito, así como, la armonización del régimen jurídico metropolitano con el resto del ordenamiento jurídico. </a:t>
            </a:r>
          </a:p>
          <a:p>
            <a:pPr marL="342900" indent="-342900" algn="just">
              <a:buFont typeface="Arial" panose="020B0604020202020204" pitchFamily="34" charset="0"/>
              <a:buChar char="•"/>
            </a:pPr>
            <a:endParaRPr lang="es-EC" dirty="0">
              <a:solidFill>
                <a:schemeClr val="accent1">
                  <a:lumMod val="50000"/>
                </a:schemeClr>
              </a:solidFill>
            </a:endParaRPr>
          </a:p>
          <a:p>
            <a:pPr marL="342900" indent="-342900" algn="just">
              <a:buFont typeface="Arial" panose="020B0604020202020204" pitchFamily="34" charset="0"/>
              <a:buChar char="•"/>
            </a:pPr>
            <a:r>
              <a:rPr lang="es-EC" dirty="0">
                <a:solidFill>
                  <a:schemeClr val="accent1">
                    <a:lumMod val="50000"/>
                  </a:schemeClr>
                </a:solidFill>
              </a:rPr>
              <a:t>La Codificación tiene que ser aprobada a través de Ordenanza  siguiendo el proceso establecido en </a:t>
            </a:r>
            <a:r>
              <a:rPr lang="es-EC" dirty="0"/>
              <a:t>el art. </a:t>
            </a:r>
            <a:r>
              <a:rPr lang="es-EC" dirty="0">
                <a:solidFill>
                  <a:schemeClr val="accent1">
                    <a:lumMod val="50000"/>
                  </a:schemeClr>
                </a:solidFill>
              </a:rPr>
              <a:t>322 del COOTAD y la Resolución No. C 074, de 8 de marzo de 2016. </a:t>
            </a:r>
          </a:p>
          <a:p>
            <a:pPr marL="342900" indent="-342900" algn="just">
              <a:buFont typeface="Arial" panose="020B0604020202020204" pitchFamily="34" charset="0"/>
              <a:buChar char="•"/>
            </a:pPr>
            <a:endParaRPr lang="es-EC" sz="2000" dirty="0">
              <a:solidFill>
                <a:schemeClr val="accent1">
                  <a:lumMod val="50000"/>
                </a:schemeClr>
              </a:solidFill>
            </a:endParaRPr>
          </a:p>
        </p:txBody>
      </p:sp>
      <p:sp>
        <p:nvSpPr>
          <p:cNvPr id="10" name="Rectángulo 9">
            <a:extLst>
              <a:ext uri="{FF2B5EF4-FFF2-40B4-BE49-F238E27FC236}">
                <a16:creationId xmlns:a16="http://schemas.microsoft.com/office/drawing/2014/main" id="{31D220C7-C8BB-4245-ABD5-4CAF991306A8}"/>
              </a:ext>
            </a:extLst>
          </p:cNvPr>
          <p:cNvSpPr/>
          <p:nvPr/>
        </p:nvSpPr>
        <p:spPr>
          <a:xfrm>
            <a:off x="619193" y="1151569"/>
            <a:ext cx="4903907" cy="369332"/>
          </a:xfrm>
          <a:prstGeom prst="rect">
            <a:avLst/>
          </a:prstGeom>
        </p:spPr>
        <p:txBody>
          <a:bodyPr wrap="none">
            <a:spAutoFit/>
          </a:bodyPr>
          <a:lstStyle/>
          <a:p>
            <a:r>
              <a:rPr lang="es-EC" b="1" dirty="0">
                <a:solidFill>
                  <a:schemeClr val="accent1">
                    <a:lumMod val="50000"/>
                  </a:schemeClr>
                </a:solidFill>
                <a:latin typeface="Times" pitchFamily="2" charset="0"/>
              </a:rPr>
              <a:t>Memorando Nro. GADDMQ-PM-2022-0119-M </a:t>
            </a:r>
            <a:endParaRPr lang="es-EC" dirty="0">
              <a:solidFill>
                <a:schemeClr val="accent1">
                  <a:lumMod val="50000"/>
                </a:schemeClr>
              </a:solidFill>
            </a:endParaRPr>
          </a:p>
        </p:txBody>
      </p:sp>
    </p:spTree>
    <p:extLst>
      <p:ext uri="{BB962C8B-B14F-4D97-AF65-F5344CB8AC3E}">
        <p14:creationId xmlns:p14="http://schemas.microsoft.com/office/powerpoint/2010/main" val="2722011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2E490C-1968-4144-B7F4-A19B60D7A554}"/>
              </a:ext>
            </a:extLst>
          </p:cNvPr>
          <p:cNvSpPr>
            <a:spLocks noGrp="1"/>
          </p:cNvSpPr>
          <p:nvPr>
            <p:ph type="title"/>
          </p:nvPr>
        </p:nvSpPr>
        <p:spPr/>
        <p:txBody>
          <a:bodyPr/>
          <a:lstStyle/>
          <a:p>
            <a:endParaRPr lang="es-EC"/>
          </a:p>
        </p:txBody>
      </p:sp>
      <p:sp>
        <p:nvSpPr>
          <p:cNvPr id="3" name="Marcador de contenido 2">
            <a:extLst>
              <a:ext uri="{FF2B5EF4-FFF2-40B4-BE49-F238E27FC236}">
                <a16:creationId xmlns:a16="http://schemas.microsoft.com/office/drawing/2014/main" id="{979715CD-0E80-8A4F-B729-DBEF13884010}"/>
              </a:ext>
            </a:extLst>
          </p:cNvPr>
          <p:cNvSpPr>
            <a:spLocks noGrp="1"/>
          </p:cNvSpPr>
          <p:nvPr>
            <p:ph idx="1"/>
          </p:nvPr>
        </p:nvSpPr>
        <p:spPr/>
        <p:txBody>
          <a:bodyPr/>
          <a:lstStyle/>
          <a:p>
            <a:endParaRPr lang="es-EC"/>
          </a:p>
        </p:txBody>
      </p:sp>
      <p:pic>
        <p:nvPicPr>
          <p:cNvPr id="4" name="Imagen 8">
            <a:extLst>
              <a:ext uri="{FF2B5EF4-FFF2-40B4-BE49-F238E27FC236}">
                <a16:creationId xmlns:a16="http://schemas.microsoft.com/office/drawing/2014/main" id="{CDF67F87-D4DE-1947-842E-73F11B8E1AA3}"/>
              </a:ext>
            </a:extLst>
          </p:cNvPr>
          <p:cNvPicPr>
            <a:picLocks noChangeAspect="1"/>
          </p:cNvPicPr>
          <p:nvPr/>
        </p:nvPicPr>
        <p:blipFill>
          <a:blip r:embed="rId2">
            <a:extLst>
              <a:ext uri="{28A0092B-C50C-407E-A947-70E740481C1C}">
                <a14:useLocalDpi xmlns:a14="http://schemas.microsoft.com/office/drawing/2010/main" val="0"/>
              </a:ext>
            </a:extLst>
          </a:blip>
          <a:srcRect l="33635" t="220" r="32169" b="97530"/>
          <a:stretch>
            <a:fillRect/>
          </a:stretch>
        </p:blipFill>
        <p:spPr bwMode="auto">
          <a:xfrm>
            <a:off x="390248" y="6678272"/>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2">
            <a:extLst>
              <a:ext uri="{FF2B5EF4-FFF2-40B4-BE49-F238E27FC236}">
                <a16:creationId xmlns:a16="http://schemas.microsoft.com/office/drawing/2014/main" id="{54A0E582-1EA6-9D41-B851-AE0D33DC97F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5">
            <a:extLst>
              <a:ext uri="{FF2B5EF4-FFF2-40B4-BE49-F238E27FC236}">
                <a16:creationId xmlns:a16="http://schemas.microsoft.com/office/drawing/2014/main" id="{DDB451C1-C450-0448-8208-764840F112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11712"/>
            <a:ext cx="12192000" cy="6858000"/>
          </a:xfrm>
          <a:prstGeom prst="rect">
            <a:avLst/>
          </a:prstGeom>
        </p:spPr>
      </p:pic>
      <p:sp>
        <p:nvSpPr>
          <p:cNvPr id="10" name="Rectángulo redondeado 9">
            <a:extLst>
              <a:ext uri="{FF2B5EF4-FFF2-40B4-BE49-F238E27FC236}">
                <a16:creationId xmlns:a16="http://schemas.microsoft.com/office/drawing/2014/main" id="{069EA494-6B8E-7944-8533-6B8524A187C7}"/>
              </a:ext>
            </a:extLst>
          </p:cNvPr>
          <p:cNvSpPr/>
          <p:nvPr/>
        </p:nvSpPr>
        <p:spPr>
          <a:xfrm>
            <a:off x="286441" y="259501"/>
            <a:ext cx="6439037" cy="703056"/>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Numeración </a:t>
            </a:r>
          </a:p>
        </p:txBody>
      </p:sp>
      <p:sp>
        <p:nvSpPr>
          <p:cNvPr id="11" name="Rectángulo 10">
            <a:extLst>
              <a:ext uri="{FF2B5EF4-FFF2-40B4-BE49-F238E27FC236}">
                <a16:creationId xmlns:a16="http://schemas.microsoft.com/office/drawing/2014/main" id="{10CF7795-6C20-F046-98E8-CD0E4920EC1B}"/>
              </a:ext>
            </a:extLst>
          </p:cNvPr>
          <p:cNvSpPr/>
          <p:nvPr/>
        </p:nvSpPr>
        <p:spPr>
          <a:xfrm>
            <a:off x="457960" y="1382797"/>
            <a:ext cx="6096000" cy="923330"/>
          </a:xfrm>
          <a:prstGeom prst="rect">
            <a:avLst/>
          </a:prstGeom>
        </p:spPr>
        <p:txBody>
          <a:bodyPr>
            <a:spAutoFit/>
          </a:bodyPr>
          <a:lstStyle/>
          <a:p>
            <a:r>
              <a:rPr lang="es-EC" dirty="0"/>
              <a:t>La Disposición Transitoria Sexta del Código Municipal dispuso que la numeración de los artículos sea con números cardinales, secuenciales y consecutivos.</a:t>
            </a:r>
          </a:p>
        </p:txBody>
      </p:sp>
      <p:sp>
        <p:nvSpPr>
          <p:cNvPr id="12" name="Rectángulo 11">
            <a:extLst>
              <a:ext uri="{FF2B5EF4-FFF2-40B4-BE49-F238E27FC236}">
                <a16:creationId xmlns:a16="http://schemas.microsoft.com/office/drawing/2014/main" id="{873A976C-4487-E542-897F-373C96452532}"/>
              </a:ext>
            </a:extLst>
          </p:cNvPr>
          <p:cNvSpPr/>
          <p:nvPr/>
        </p:nvSpPr>
        <p:spPr>
          <a:xfrm>
            <a:off x="1023428" y="2443551"/>
            <a:ext cx="6096000" cy="923330"/>
          </a:xfrm>
          <a:prstGeom prst="rect">
            <a:avLst/>
          </a:prstGeom>
        </p:spPr>
        <p:txBody>
          <a:bodyPr>
            <a:spAutoFit/>
          </a:bodyPr>
          <a:lstStyle/>
          <a:p>
            <a:pPr algn="just"/>
            <a:r>
              <a:rPr lang="es-EC" dirty="0"/>
              <a:t>La Códificación secuencial es uno de los procedimientos técnicos de codificacion normativa, por lo tanto, al ser una técnica usada comúnmente es válida.</a:t>
            </a:r>
          </a:p>
        </p:txBody>
      </p:sp>
      <p:sp>
        <p:nvSpPr>
          <p:cNvPr id="13" name="Rectángulo 12">
            <a:extLst>
              <a:ext uri="{FF2B5EF4-FFF2-40B4-BE49-F238E27FC236}">
                <a16:creationId xmlns:a16="http://schemas.microsoft.com/office/drawing/2014/main" id="{3546FD02-0AAB-D74B-8888-D850CDC8075C}"/>
              </a:ext>
            </a:extLst>
          </p:cNvPr>
          <p:cNvSpPr/>
          <p:nvPr/>
        </p:nvSpPr>
        <p:spPr>
          <a:xfrm>
            <a:off x="838200" y="3932403"/>
            <a:ext cx="6096000" cy="1200329"/>
          </a:xfrm>
          <a:prstGeom prst="rect">
            <a:avLst/>
          </a:prstGeom>
        </p:spPr>
        <p:txBody>
          <a:bodyPr>
            <a:spAutoFit/>
          </a:bodyPr>
          <a:lstStyle/>
          <a:p>
            <a:r>
              <a:rPr lang="es-EC" dirty="0"/>
              <a:t>La Disposición Transitoria Primera del Código Municipal dispuso a la Comisión de Codificación Legislativa la elaboración de un manual que servirá de guía para la incorporación de las futuras normas en el Código Municipal.</a:t>
            </a:r>
          </a:p>
        </p:txBody>
      </p:sp>
    </p:spTree>
    <p:extLst>
      <p:ext uri="{BB962C8B-B14F-4D97-AF65-F5344CB8AC3E}">
        <p14:creationId xmlns:p14="http://schemas.microsoft.com/office/powerpoint/2010/main" val="19973290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4572"/>
            <a:ext cx="12192000" cy="6858000"/>
          </a:xfrm>
          <a:prstGeom prst="rect">
            <a:avLst/>
          </a:prstGeom>
        </p:spPr>
      </p:pic>
      <p:pic>
        <p:nvPicPr>
          <p:cNvPr id="5" name="Imagen 8"/>
          <p:cNvPicPr>
            <a:picLocks noChangeAspect="1"/>
          </p:cNvPicPr>
          <p:nvPr/>
        </p:nvPicPr>
        <p:blipFill>
          <a:blip r:embed="rId3">
            <a:extLst>
              <a:ext uri="{28A0092B-C50C-407E-A947-70E740481C1C}">
                <a14:useLocalDpi xmlns:a14="http://schemas.microsoft.com/office/drawing/2010/main" val="0"/>
              </a:ext>
            </a:extLst>
          </a:blip>
          <a:srcRect l="33635" t="220" r="32169" b="97530"/>
          <a:stretch>
            <a:fillRect/>
          </a:stretch>
        </p:blipFill>
        <p:spPr bwMode="auto">
          <a:xfrm>
            <a:off x="286442" y="6705118"/>
            <a:ext cx="10805628" cy="10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0248" y="6314387"/>
            <a:ext cx="1266361" cy="339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ángulo 7"/>
          <p:cNvSpPr/>
          <p:nvPr/>
        </p:nvSpPr>
        <p:spPr>
          <a:xfrm>
            <a:off x="2574387" y="2890097"/>
            <a:ext cx="4797083" cy="1323439"/>
          </a:xfrm>
          <a:prstGeom prst="rect">
            <a:avLst/>
          </a:prstGeom>
        </p:spPr>
        <p:txBody>
          <a:bodyPr wrap="square">
            <a:spAutoFit/>
          </a:bodyPr>
          <a:lstStyle/>
          <a:p>
            <a:pPr algn="just"/>
            <a:r>
              <a:rPr lang="es-ES" sz="2000" dirty="0">
                <a:latin typeface="Lucida Sans Unicode" panose="020B0602030504020204" pitchFamily="34" charset="0"/>
                <a:cs typeface="Lucida Sans Unicode" panose="020B0602030504020204" pitchFamily="34" charset="0"/>
              </a:rPr>
              <a:t>El  proyecto de Codificación del Código Municipal se </a:t>
            </a:r>
            <a:r>
              <a:rPr lang="es-ES" sz="2000" b="1" dirty="0">
                <a:latin typeface="Lucida Sans Unicode" panose="020B0602030504020204" pitchFamily="34" charset="0"/>
                <a:cs typeface="Lucida Sans Unicode" panose="020B0602030504020204" pitchFamily="34" charset="0"/>
              </a:rPr>
              <a:t>trabajó en 6 sesiones de Comisión y 4 Mesas de Trabajo</a:t>
            </a:r>
            <a:r>
              <a:rPr lang="es-ES" sz="2000" dirty="0">
                <a:latin typeface="Lucida Sans Unicode" panose="020B0602030504020204" pitchFamily="34" charset="0"/>
                <a:cs typeface="Lucida Sans Unicode" panose="020B0602030504020204" pitchFamily="34" charset="0"/>
              </a:rPr>
              <a:t>. </a:t>
            </a:r>
          </a:p>
        </p:txBody>
      </p:sp>
      <p:sp>
        <p:nvSpPr>
          <p:cNvPr id="14" name="Rectángulo redondeado 13"/>
          <p:cNvSpPr/>
          <p:nvPr/>
        </p:nvSpPr>
        <p:spPr>
          <a:xfrm>
            <a:off x="286442" y="295736"/>
            <a:ext cx="6439037" cy="70305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6" name="Título 1">
            <a:extLst>
              <a:ext uri="{FF2B5EF4-FFF2-40B4-BE49-F238E27FC236}">
                <a16:creationId xmlns:a16="http://schemas.microsoft.com/office/drawing/2014/main" id="{286E938C-9D94-4B05-979A-D39FFC457291}"/>
              </a:ext>
            </a:extLst>
          </p:cNvPr>
          <p:cNvSpPr txBox="1">
            <a:spLocks/>
          </p:cNvSpPr>
          <p:nvPr/>
        </p:nvSpPr>
        <p:spPr>
          <a:xfrm>
            <a:off x="293068" y="196042"/>
            <a:ext cx="6624567" cy="707646"/>
          </a:xfrm>
          <a:prstGeom prst="rect">
            <a:avLst/>
          </a:prstGeom>
        </p:spPr>
        <p:txBody>
          <a:bodyPr vert="horz" lIns="91440" tIns="45720" rIns="91440" bIns="45720" rtlCol="0" anchor="b" anchorCtr="0">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b="1" dirty="0">
                <a:solidFill>
                  <a:schemeClr val="bg1"/>
                </a:solidFill>
                <a:latin typeface="Lucida Sans Unicode" panose="020B0602030504020204" pitchFamily="34" charset="0"/>
                <a:cs typeface="Lucida Sans Unicode" panose="020B0602030504020204" pitchFamily="34" charset="0"/>
              </a:rPr>
              <a:t>Trabajo de Codificación</a:t>
            </a:r>
          </a:p>
        </p:txBody>
      </p:sp>
      <p:pic>
        <p:nvPicPr>
          <p:cNvPr id="1028" name="Picture 4" descr="Dibujado A Mano De Dibujos Animados Sala De Reuniones Reunión Reunión  Ilustración PNG , Reunión, Asistir A Una Reunión, Escenas PNG y PSD para  Descargar Gratis | Pngtree"/>
          <p:cNvPicPr>
            <a:picLocks noChangeAspect="1" noChangeArrowheads="1"/>
          </p:cNvPicPr>
          <p:nvPr/>
        </p:nvPicPr>
        <p:blipFill rotWithShape="1">
          <a:blip r:embed="rId5" cstate="print">
            <a:extLst>
              <a:ext uri="{BEBA8EAE-BF5A-486C-A8C5-ECC9F3942E4B}">
                <a14:imgProps xmlns:a14="http://schemas.microsoft.com/office/drawing/2010/main">
                  <a14:imgLayer r:embed="rId6">
                    <a14:imgEffect>
                      <a14:sharpenSoften amount="100000"/>
                    </a14:imgEffect>
                    <a14:imgEffect>
                      <a14:brightnessContrast bright="21000" contrast="-47000"/>
                    </a14:imgEffect>
                  </a14:imgLayer>
                </a14:imgProps>
              </a:ext>
              <a:ext uri="{28A0092B-C50C-407E-A947-70E740481C1C}">
                <a14:useLocalDpi xmlns:a14="http://schemas.microsoft.com/office/drawing/2010/main" val="0"/>
              </a:ext>
            </a:extLst>
          </a:blip>
          <a:srcRect r="1435" b="19585"/>
          <a:stretch/>
        </p:blipFill>
        <p:spPr bwMode="auto">
          <a:xfrm>
            <a:off x="293068" y="2392233"/>
            <a:ext cx="2232366" cy="1821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388567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758</Words>
  <Application>Microsoft Office PowerPoint</Application>
  <PresentationFormat>Panorámica</PresentationFormat>
  <Paragraphs>64</Paragraphs>
  <Slides>18</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18</vt:i4>
      </vt:variant>
    </vt:vector>
  </HeadingPairs>
  <TitlesOfParts>
    <vt:vector size="24" baseType="lpstr">
      <vt:lpstr>Arial</vt:lpstr>
      <vt:lpstr>Calibri</vt:lpstr>
      <vt:lpstr>Calibri Light</vt:lpstr>
      <vt:lpstr>Lucida Sans Unicode</vt:lpstr>
      <vt:lpstr>Times</vt:lpstr>
      <vt:lpstr>Tema de Office</vt:lpstr>
      <vt:lpstr>PROYECTO DE CODIFICACIÓN DEL CÓDIGO MUNICIPAL</vt:lpstr>
      <vt:lpstr>Presentación de PowerPoint</vt:lpstr>
      <vt:lpstr>Disposición General Décimo Sexta del COOTAD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CODIFICACIÓN  de DEL CÓDIGO MUNICIPALdel Código Municipal</dc:title>
  <dc:creator>Rosa Herminia Moncayo Bustamante</dc:creator>
  <cp:lastModifiedBy>(Estudiante) Isaac Samuel Byun Olivo</cp:lastModifiedBy>
  <cp:revision>55</cp:revision>
  <dcterms:created xsi:type="dcterms:W3CDTF">2022-07-11T23:56:50Z</dcterms:created>
  <dcterms:modified xsi:type="dcterms:W3CDTF">2022-07-12T14:05:30Z</dcterms:modified>
</cp:coreProperties>
</file>