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4" r:id="rId5"/>
    <p:sldId id="304" r:id="rId6"/>
    <p:sldId id="316" r:id="rId7"/>
    <p:sldId id="305" r:id="rId8"/>
    <p:sldId id="306" r:id="rId9"/>
    <p:sldId id="307" r:id="rId10"/>
    <p:sldId id="308" r:id="rId11"/>
    <p:sldId id="317" r:id="rId12"/>
    <p:sldId id="314" r:id="rId13"/>
    <p:sldId id="315" r:id="rId14"/>
    <p:sldId id="302" r:id="rId15"/>
  </p:sldIdLst>
  <p:sldSz cx="12192000" cy="6858000"/>
  <p:notesSz cx="68580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712" autoAdjust="0"/>
  </p:normalViewPr>
  <p:slideViewPr>
    <p:cSldViewPr snapToGrid="0" snapToObjects="1">
      <p:cViewPr>
        <p:scale>
          <a:sx n="60" d="100"/>
          <a:sy n="60" d="100"/>
        </p:scale>
        <p:origin x="103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EF31E-7F43-47F5-A62B-3C57FF9504A0}" type="datetimeFigureOut">
              <a:rPr lang="es-EC" smtClean="0"/>
              <a:pPr/>
              <a:t>25/6/2022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E34C-5DA2-4A39-B9FE-82A6DD98FB1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79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AF6A0-5FAE-4F36-811E-7A4ED9E37CB6}" type="datetimeFigureOut">
              <a:rPr lang="es-EC" smtClean="0"/>
              <a:pPr/>
              <a:t>25/6/2022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AA008-D95D-4FBF-832D-93AAE19A01E1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38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pPr/>
              <a:t>25/06/2022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9343" y="1502982"/>
            <a:ext cx="1098493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3200" dirty="0" smtClean="0">
                <a:solidFill>
                  <a:schemeClr val="tx2"/>
                </a:solidFill>
              </a:rPr>
              <a:t> </a:t>
            </a:r>
          </a:p>
          <a:p>
            <a:pPr lvl="0" algn="ctr"/>
            <a:r>
              <a:rPr lang="es-EC" sz="3800" b="1" dirty="0" smtClean="0">
                <a:solidFill>
                  <a:schemeClr val="tx2"/>
                </a:solidFill>
              </a:rPr>
              <a:t>INFORME DE EPMAPS RESPECTO DE LA SITUACIÓN DE LOS SERVICIOS DE AGUA POTABLE EN EL DMQ, EN EL MARCO DEL ESTADO DE EXCEPCIÓN VIGENTE.</a:t>
            </a:r>
            <a:endParaRPr lang="es-EC" sz="3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30" y="332315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CONCLUSIÓN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cxnSp>
        <p:nvCxnSpPr>
          <p:cNvPr id="43" name="Straight Connector 8">
            <a:extLst>
              <a:ext uri="{FF2B5EF4-FFF2-40B4-BE49-F238E27FC236}">
                <a16:creationId xmlns:a16="http://schemas.microsoft.com/office/drawing/2014/main" xmlns="" id="{47F44AC1-FEC7-4A8E-A358-0CBD617F7C5D}"/>
              </a:ext>
            </a:extLst>
          </p:cNvPr>
          <p:cNvCxnSpPr/>
          <p:nvPr/>
        </p:nvCxnSpPr>
        <p:spPr>
          <a:xfrm>
            <a:off x="2299662" y="1043673"/>
            <a:ext cx="7865630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469831" y="1275339"/>
            <a:ext cx="1112861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3600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/>
              <a:t>Los servicios de EPMAPS han estado operativos 24/7 a lo </a:t>
            </a:r>
            <a:r>
              <a:rPr lang="es-ES" sz="2800" dirty="0" smtClean="0"/>
              <a:t>largo </a:t>
            </a:r>
            <a:r>
              <a:rPr lang="es-ES" sz="2800" dirty="0" smtClean="0"/>
              <a:t>de estas dos semanas de crisis</a:t>
            </a:r>
            <a:r>
              <a:rPr lang="es-EC" sz="3200" dirty="0" smtClean="0"/>
              <a:t>.</a:t>
            </a:r>
          </a:p>
          <a:p>
            <a:pPr marL="571500" lvl="0" indent="3600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/>
              <a:t>Las instalaciones principales se </a:t>
            </a:r>
            <a:r>
              <a:rPr lang="es-ES" sz="2800" dirty="0"/>
              <a:t>encuentran </a:t>
            </a:r>
            <a:r>
              <a:rPr lang="es-ES" sz="2800" dirty="0" smtClean="0"/>
              <a:t>	</a:t>
            </a:r>
            <a:r>
              <a:rPr lang="es-ES" sz="2800" dirty="0" smtClean="0"/>
              <a:t>resguardadas por </a:t>
            </a:r>
            <a:r>
              <a:rPr lang="es-ES" sz="2800" dirty="0"/>
              <a:t>las empresas privadas de </a:t>
            </a:r>
            <a:r>
              <a:rPr lang="es-ES" sz="2800" dirty="0" smtClean="0"/>
              <a:t>seguridad</a:t>
            </a:r>
            <a:r>
              <a:rPr lang="es-ES" sz="2800" dirty="0"/>
              <a:t>, en </a:t>
            </a:r>
            <a:r>
              <a:rPr lang="es-ES" sz="2800" dirty="0" smtClean="0"/>
              <a:t>coordinación con </a:t>
            </a:r>
            <a:r>
              <a:rPr lang="es-ES" sz="2800" dirty="0"/>
              <a:t>la Policía Nacional. </a:t>
            </a:r>
            <a:endParaRPr lang="es-EC" sz="2800" dirty="0" smtClean="0"/>
          </a:p>
          <a:p>
            <a:pPr marL="571500" lvl="0" indent="36000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La EPMAPS bajo los lineamiento del Señor Alcalde ha 	brindado su contingente para mantener la ciudad 	operativa en medio de las dificultades generadas por la </a:t>
            </a:r>
            <a:r>
              <a:rPr lang="es-ES" sz="2800" dirty="0" smtClean="0"/>
              <a:t>paralización</a:t>
            </a:r>
            <a:endParaRPr lang="es-EC" sz="2800" dirty="0" smtClean="0"/>
          </a:p>
          <a:p>
            <a:pPr lvl="0" algn="just"/>
            <a:endParaRPr lang="es-ES" sz="3200" dirty="0" smtClean="0"/>
          </a:p>
          <a:p>
            <a:pPr lvl="0" algn="just"/>
            <a:endParaRPr lang="es-ES" sz="3200" dirty="0"/>
          </a:p>
          <a:p>
            <a:pPr lvl="0" algn="just"/>
            <a:endParaRPr lang="es-ES" sz="3200" dirty="0"/>
          </a:p>
          <a:p>
            <a:pPr lvl="0" algn="just"/>
            <a:endParaRPr lang="es-EC" sz="3200" dirty="0"/>
          </a:p>
          <a:p>
            <a:pPr algn="just"/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3178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municado-interno-okk-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5444" y="1955287"/>
            <a:ext cx="10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209090" y="874717"/>
            <a:ext cx="11452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Los servicios de </a:t>
            </a:r>
            <a:r>
              <a:rPr lang="es-ES" sz="2800" dirty="0"/>
              <a:t>la Empresa trabajan con </a:t>
            </a:r>
            <a:r>
              <a:rPr lang="es-ES" sz="2800" dirty="0" smtClean="0"/>
              <a:t>normalidad. Las instalaciones principales (captaciones, estaciones de bombeo, y plantas), se encuentran resguardadas por las empresas de seguridad contratadas, por Policía Nacional y por Agentes Civiles Metropolitanos, </a:t>
            </a:r>
            <a:r>
              <a:rPr lang="es-ES" sz="2800" b="1" dirty="0" smtClean="0"/>
              <a:t>garantizándose </a:t>
            </a:r>
            <a:r>
              <a:rPr lang="es-ES" sz="2800" b="1" dirty="0"/>
              <a:t>el servicio de agua potable y saneamiento para la ciudadanía</a:t>
            </a:r>
            <a:r>
              <a:rPr lang="es-ES" sz="2800" b="1" dirty="0" smtClean="0"/>
              <a:t>.</a:t>
            </a:r>
          </a:p>
          <a:p>
            <a:pPr algn="just"/>
            <a:endParaRPr lang="es-E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33" y="2704825"/>
            <a:ext cx="2222413" cy="39509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00" y="3457981"/>
            <a:ext cx="4799645" cy="2699801"/>
          </a:xfrm>
          <a:prstGeom prst="rect">
            <a:avLst/>
          </a:prstGeom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44" y="118413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RESUMEN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6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5444" y="1955287"/>
            <a:ext cx="10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300908" y="165507"/>
            <a:ext cx="114523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/>
              <a:t>El </a:t>
            </a:r>
            <a:r>
              <a:rPr lang="es-ES" sz="2800" dirty="0" smtClean="0"/>
              <a:t>abastecimiento de químicos se ha restablecido y se disponen de las reservas adecuadas para la operación normal.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/>
              <a:t>Únicamente </a:t>
            </a:r>
            <a:r>
              <a:rPr lang="es-ES" sz="2800" dirty="0"/>
              <a:t>se presentan restricciones de servicio en los barrios altos de las Parroquias </a:t>
            </a:r>
            <a:r>
              <a:rPr lang="es-ES" sz="2800" dirty="0" err="1"/>
              <a:t>Yaruquí</a:t>
            </a:r>
            <a:r>
              <a:rPr lang="es-ES" sz="2800" dirty="0"/>
              <a:t>, Checa y en </a:t>
            </a:r>
            <a:r>
              <a:rPr lang="es-ES" sz="2800" dirty="0" err="1"/>
              <a:t>Guayllabamba</a:t>
            </a:r>
            <a:r>
              <a:rPr lang="es-ES" sz="2800" dirty="0"/>
              <a:t>, debido a </a:t>
            </a:r>
            <a:r>
              <a:rPr lang="es-ES" sz="2800" dirty="0" smtClean="0"/>
              <a:t>la </a:t>
            </a:r>
            <a:r>
              <a:rPr lang="es-ES" sz="2800" dirty="0"/>
              <a:t>suspensión del suministro de agua del canal de riego Pisque del cual se abastecen las plantas que sirven a esas Parroquias.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330" y="3782799"/>
            <a:ext cx="4708968" cy="2648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783" y="3247940"/>
            <a:ext cx="2214562" cy="3642866"/>
          </a:xfrm>
          <a:prstGeom prst="rect">
            <a:avLst/>
          </a:prstGeom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44" y="118413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RESUMEN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5444" y="1955287"/>
            <a:ext cx="10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3600" dirty="0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599" y="148542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COE METROPOLITANO Y EMPRESARIAL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7" y="3295067"/>
            <a:ext cx="5440149" cy="238835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6107" y="846584"/>
            <a:ext cx="11630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smtClean="0"/>
              <a:t>Se instalaron las </a:t>
            </a:r>
            <a:r>
              <a:rPr lang="es-ES" sz="2200" dirty="0"/>
              <a:t>mesas técnicas de trabajo del COE –</a:t>
            </a:r>
            <a:r>
              <a:rPr lang="es-ES" sz="2200" dirty="0" smtClean="0"/>
              <a:t>Metropolitano.  La </a:t>
            </a:r>
            <a:r>
              <a:rPr lang="es-ES" sz="2200" dirty="0"/>
              <a:t>EPMAPS lidera la Mesa N°1 de Agua y Saneamiento con EMASEO y </a:t>
            </a:r>
            <a:r>
              <a:rPr lang="es-ES" sz="2200" dirty="0" smtClean="0"/>
              <a:t>EMGIRS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smtClean="0"/>
              <a:t>La </a:t>
            </a:r>
            <a:r>
              <a:rPr lang="es-ES" sz="2200" dirty="0"/>
              <a:t>Empresa mantiene activado el COE Empresarial </a:t>
            </a:r>
            <a:r>
              <a:rPr lang="es-ES" sz="2200" dirty="0" smtClean="0"/>
              <a:t>interno, siguiendo </a:t>
            </a:r>
            <a:r>
              <a:rPr lang="es-ES" sz="2200" dirty="0"/>
              <a:t>el procedimiento de preparación ante eventos de conmoción </a:t>
            </a:r>
            <a:r>
              <a:rPr lang="es-ES" sz="2200" dirty="0" smtClean="0"/>
              <a:t>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smtClean="0"/>
              <a:t>Se </a:t>
            </a:r>
            <a:r>
              <a:rPr lang="es-ES" sz="2200" dirty="0"/>
              <a:t>ha reforzado la seguridad física de sus </a:t>
            </a:r>
            <a:r>
              <a:rPr lang="es-ES" sz="2200" dirty="0" smtClean="0"/>
              <a:t>instalaciones con las siguientes medidas:</a:t>
            </a:r>
            <a:endParaRPr lang="es-ES" sz="2200" dirty="0"/>
          </a:p>
        </p:txBody>
      </p:sp>
      <p:sp>
        <p:nvSpPr>
          <p:cNvPr id="10" name="Rectángulo 9"/>
          <p:cNvSpPr/>
          <p:nvPr/>
        </p:nvSpPr>
        <p:spPr>
          <a:xfrm>
            <a:off x="5883922" y="3009449"/>
            <a:ext cx="63080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Se realizan reportes de seguridad 3 veces al </a:t>
            </a:r>
            <a:r>
              <a:rPr lang="es-ES" dirty="0" smtClean="0"/>
              <a:t>día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Se </a:t>
            </a:r>
            <a:r>
              <a:rPr lang="es-ES" dirty="0"/>
              <a:t>han utilizado un total de 30 personas dedicadas al monitoreo y seguridad de las instalaciones </a:t>
            </a:r>
            <a:r>
              <a:rPr lang="es-ES" dirty="0" smtClean="0"/>
              <a:t>repartidos </a:t>
            </a:r>
            <a:r>
              <a:rPr lang="es-ES" dirty="0"/>
              <a:t>por sectores y con control motorizado.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Se ha reforzado la seguridad privada en la Central de El Carmen, junto con custodia policial de 41 efectivos </a:t>
            </a:r>
            <a:r>
              <a:rPr lang="es-ES" dirty="0" smtClean="0"/>
              <a:t>de    </a:t>
            </a:r>
            <a:r>
              <a:rPr lang="es-ES" dirty="0"/>
              <a:t>manera </a:t>
            </a:r>
            <a:r>
              <a:rPr lang="es-ES" dirty="0" smtClean="0"/>
              <a:t>preventiva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Planta de </a:t>
            </a:r>
            <a:r>
              <a:rPr lang="es-ES" dirty="0" err="1"/>
              <a:t>Puengasí</a:t>
            </a:r>
            <a:r>
              <a:rPr lang="es-ES" dirty="0"/>
              <a:t> continúa con custodia </a:t>
            </a:r>
            <a:r>
              <a:rPr lang="es-ES" dirty="0" smtClean="0"/>
              <a:t>policial y de Agentes Civiles Metropolitanos.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67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5444" y="1955287"/>
            <a:ext cx="10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3600" dirty="0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44" y="131341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ACCIONES OPERATIVAS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8547910" y="271200"/>
            <a:ext cx="2047875" cy="273050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0046882" y="283900"/>
            <a:ext cx="2038350" cy="27178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5351" y="762205"/>
            <a:ext cx="845255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Turnos </a:t>
            </a:r>
            <a:r>
              <a:rPr lang="es-ES" sz="2100" dirty="0"/>
              <a:t>de trabajo de 24 horas del personal operativo.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es-ES" sz="2100" dirty="0" smtClean="0"/>
              <a:t>Se </a:t>
            </a:r>
            <a:r>
              <a:rPr lang="es-ES" sz="2100" dirty="0"/>
              <a:t>brinda atención permanente en las bodegas </a:t>
            </a:r>
            <a:r>
              <a:rPr lang="es-ES" sz="2100" dirty="0" smtClean="0"/>
              <a:t>para </a:t>
            </a:r>
            <a:r>
              <a:rPr lang="es-ES" sz="2100" dirty="0"/>
              <a:t>la entrega y recepción </a:t>
            </a:r>
            <a:r>
              <a:rPr lang="es-ES" sz="2100" dirty="0" smtClean="0"/>
              <a:t>  de </a:t>
            </a:r>
            <a:r>
              <a:rPr lang="es-ES" sz="2100" dirty="0"/>
              <a:t>bienes/suministros necesarios para las actividades </a:t>
            </a:r>
            <a:r>
              <a:rPr lang="es-ES" sz="2100" dirty="0" smtClean="0"/>
              <a:t>operativas.</a:t>
            </a:r>
            <a:endParaRPr lang="es-ES" sz="2100" dirty="0"/>
          </a:p>
          <a:p>
            <a:pPr marL="28575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Se </a:t>
            </a:r>
            <a:r>
              <a:rPr lang="es-ES" sz="2100" dirty="0"/>
              <a:t>coordina la logística requerida </a:t>
            </a:r>
            <a:r>
              <a:rPr lang="es-ES" sz="2100" dirty="0" smtClean="0"/>
              <a:t>para la </a:t>
            </a:r>
            <a:r>
              <a:rPr lang="es-ES" sz="2100" dirty="0"/>
              <a:t>movilidad </a:t>
            </a:r>
            <a:r>
              <a:rPr lang="es-ES" sz="2100" dirty="0" smtClean="0"/>
              <a:t>de vehículos </a:t>
            </a:r>
            <a:r>
              <a:rPr lang="es-ES" sz="2100" dirty="0"/>
              <a:t>de la  </a:t>
            </a:r>
            <a:r>
              <a:rPr lang="es-ES" sz="2100" dirty="0" smtClean="0"/>
              <a:t>EPMAPS.</a:t>
            </a:r>
          </a:p>
          <a:p>
            <a:pPr marL="28575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Se </a:t>
            </a:r>
            <a:r>
              <a:rPr lang="es-ES" sz="2100" dirty="0"/>
              <a:t>ha realizado el acompañamiento policial y del cuerpo de agentes de control metropolitano a  viajes programados para el </a:t>
            </a:r>
            <a:r>
              <a:rPr lang="es-ES" sz="2100" dirty="0" smtClean="0"/>
              <a:t>traslado </a:t>
            </a:r>
            <a:r>
              <a:rPr lang="es-ES" sz="2100" dirty="0"/>
              <a:t>de sulfato de aluminio hacia las plantas de </a:t>
            </a:r>
            <a:r>
              <a:rPr lang="es-ES" sz="2100" dirty="0" err="1"/>
              <a:t>Puengasí</a:t>
            </a:r>
            <a:r>
              <a:rPr lang="es-ES" sz="2100" dirty="0"/>
              <a:t> y </a:t>
            </a:r>
            <a:r>
              <a:rPr lang="es-ES" sz="2100" dirty="0" err="1"/>
              <a:t>Uyachul</a:t>
            </a:r>
            <a:r>
              <a:rPr lang="es-ES" sz="2100" dirty="0"/>
              <a:t>. También se </a:t>
            </a:r>
            <a:r>
              <a:rPr lang="es-ES" sz="2100" dirty="0" smtClean="0"/>
              <a:t>ha logrado </a:t>
            </a:r>
            <a:r>
              <a:rPr lang="es-ES" sz="2100" dirty="0"/>
              <a:t>la custodia de traslado de  tanques de gas cloro hasta la planta de Bellavista.</a:t>
            </a:r>
          </a:p>
          <a:p>
            <a:pPr marL="28575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Se </a:t>
            </a:r>
            <a:r>
              <a:rPr lang="es-ES" sz="2100" dirty="0"/>
              <a:t>registra extracción y robo de por lo menos 12 rejillas de alcantarillado (1000x600) por parte de manifestantes en la Ave. 12 de Octubre y Plaza de Santo </a:t>
            </a:r>
            <a:r>
              <a:rPr lang="es-ES" sz="2100" dirty="0" smtClean="0"/>
              <a:t>Domingo, que ya están siendo reemplazadas.</a:t>
            </a:r>
            <a:endParaRPr lang="es-ES" sz="2100" dirty="0"/>
          </a:p>
        </p:txBody>
      </p:sp>
      <p:pic>
        <p:nvPicPr>
          <p:cNvPr id="4098" name="Picture 2" descr="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40" y="3152001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5444" y="1955287"/>
            <a:ext cx="10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3600" dirty="0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555" y="52685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GESTIÓN COMERCIAL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1" y="2522946"/>
            <a:ext cx="5112963" cy="33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695104" y="1127194"/>
            <a:ext cx="63033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En Matriz y Agencias se ha atendido en horario normal, excepto el día martes 21 de junio no se atendió en Agencia </a:t>
            </a:r>
            <a:r>
              <a:rPr lang="es-ES" sz="2000" dirty="0" err="1" smtClean="0"/>
              <a:t>Quicentro</a:t>
            </a:r>
            <a:r>
              <a:rPr lang="es-ES" sz="2000" dirty="0" smtClean="0"/>
              <a:t> Sur por cierre del Centro Comercial.</a:t>
            </a:r>
          </a:p>
          <a:p>
            <a:pPr marL="28575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Se están cumpliendo los ciclos de lecturas y facturación de consumos de manera normal,  excepto en el Sector de Centro Histórico que fue reprogramado para el 25 de junio de 2022.</a:t>
            </a:r>
          </a:p>
          <a:p>
            <a:pPr marL="28575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Desde el 13 de junio no se han realizado suspensiones.  Se han realizado 2.589 reconexiones del servicio.</a:t>
            </a:r>
          </a:p>
          <a:p>
            <a:pPr marL="28575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Se han realizado 442 inspecciones en las últimas </a:t>
            </a:r>
            <a:r>
              <a:rPr lang="es-ES" sz="2000" dirty="0" smtClean="0"/>
              <a:t>2 </a:t>
            </a:r>
            <a:r>
              <a:rPr lang="es-ES" sz="2000" dirty="0" smtClean="0"/>
              <a:t>semanas. </a:t>
            </a:r>
          </a:p>
          <a:p>
            <a:pPr marL="285750" indent="-36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En la última semana se han dejado de realizar 300 conexiones de agua potable y 200 de alcantarillado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50382" y="838967"/>
            <a:ext cx="51447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Por todos los canales de atención al cliente se ha atendido al público de manera normal y se ha mantenido permanentemente informada a la ciudadanía </a:t>
            </a:r>
            <a:r>
              <a:rPr lang="es-ES" sz="2000" b="1" dirty="0" smtClean="0"/>
              <a:t>en los </a:t>
            </a:r>
            <a:r>
              <a:rPr lang="es-ES" sz="2000" b="1" dirty="0"/>
              <a:t>diferentes medios de </a:t>
            </a:r>
            <a:r>
              <a:rPr lang="es-ES" sz="2000" b="1" dirty="0" smtClean="0"/>
              <a:t>comunicación.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43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296" y="182150"/>
            <a:ext cx="9569502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GESTIÓN DE COMUNICACIÓN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5444" y="856687"/>
            <a:ext cx="111475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100" dirty="0" smtClean="0"/>
              <a:t>En la crisis </a:t>
            </a:r>
            <a:r>
              <a:rPr lang="es-ES" sz="2100" dirty="0"/>
              <a:t>EPMAPS aplicó una estrategia de comunicación ágil para informar a la ciudadanía sobre la normal provisión del servicio de agua potable y saneamiento; así como </a:t>
            </a:r>
            <a:r>
              <a:rPr lang="es-ES" sz="2100" dirty="0" smtClean="0"/>
              <a:t>la </a:t>
            </a:r>
            <a:r>
              <a:rPr lang="es-ES" sz="2100" dirty="0"/>
              <a:t>seguridad de las instalaciones de la Empresa. También se alertó a la comunidad sobre noticias falsas y se desarrollaron productos comunicaciones que evidencien el trabajo 24/7 en todas </a:t>
            </a:r>
            <a:r>
              <a:rPr lang="es-ES" sz="2100" dirty="0" smtClean="0"/>
              <a:t>las áreas.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9 </a:t>
            </a:r>
            <a:r>
              <a:rPr lang="es-ES" sz="2100" dirty="0"/>
              <a:t>boletines y comunicados de prensa sobre denuncias, desmentidos e información relacionada a aspectos críticos de la gestión de EPMAPS.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8 </a:t>
            </a:r>
            <a:r>
              <a:rPr lang="es-ES" sz="2100" dirty="0"/>
              <a:t>entrevistas en radios, 3 de ellas en Radio Municipal sobre los servicios de agua potables en medio de la paralización nacional.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4 </a:t>
            </a:r>
            <a:r>
              <a:rPr lang="es-ES" sz="2100" dirty="0"/>
              <a:t>videos, 8 </a:t>
            </a:r>
            <a:r>
              <a:rPr lang="es-ES" sz="2100" dirty="0" err="1"/>
              <a:t>reels</a:t>
            </a:r>
            <a:r>
              <a:rPr lang="es-ES" sz="2100" dirty="0"/>
              <a:t> y 30 artes </a:t>
            </a:r>
            <a:r>
              <a:rPr lang="es-ES" sz="2100" dirty="0" smtClean="0"/>
              <a:t>elaborados.</a:t>
            </a:r>
            <a:endParaRPr lang="es-ES" sz="2100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SMS </a:t>
            </a:r>
            <a:r>
              <a:rPr lang="es-ES" sz="2100" dirty="0"/>
              <a:t>enviados directamente a usuarios de EPMAPS para informales las condiciones del servicio de agua.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 smtClean="0"/>
              <a:t>46.800 </a:t>
            </a:r>
            <a:r>
              <a:rPr lang="es-ES" sz="2100" dirty="0"/>
              <a:t>apariciones positivas en </a:t>
            </a:r>
            <a:r>
              <a:rPr lang="es-ES" sz="2100" dirty="0" err="1"/>
              <a:t>Fb</a:t>
            </a:r>
            <a:r>
              <a:rPr lang="es-ES" sz="2100" dirty="0"/>
              <a:t>, 6.573 en Instagram, 295.900 en Twitter, con un total de 349.289. </a:t>
            </a:r>
          </a:p>
          <a:p>
            <a:pPr algn="just"/>
            <a:endParaRPr lang="es-ES" sz="2100" dirty="0" smtClean="0"/>
          </a:p>
          <a:p>
            <a:pPr algn="just"/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2071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17" y="1129743"/>
            <a:ext cx="5020235" cy="37651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5444" y="1955287"/>
            <a:ext cx="10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3600" dirty="0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01" y="235454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DENUNCIAS PRESENTADAS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5444" y="1109632"/>
            <a:ext cx="10654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/>
              <a:t>1) Denuncia ante la </a:t>
            </a:r>
            <a:r>
              <a:rPr lang="es-ES" sz="2200" dirty="0"/>
              <a:t>FGE, </a:t>
            </a:r>
            <a:r>
              <a:rPr lang="es-ES" sz="2200" dirty="0" smtClean="0"/>
              <a:t>del robo </a:t>
            </a:r>
            <a:r>
              <a:rPr lang="es-ES" sz="2200" dirty="0"/>
              <a:t>de la camioneta </a:t>
            </a:r>
            <a:r>
              <a:rPr lang="es-ES" sz="2200" dirty="0" smtClean="0"/>
              <a:t>de placas </a:t>
            </a:r>
            <a:r>
              <a:rPr lang="es-ES" sz="2200" dirty="0"/>
              <a:t>PXP-0031, marca Chevrolet, color azul</a:t>
            </a:r>
            <a:r>
              <a:rPr lang="es-ES" sz="2200" dirty="0" smtClean="0"/>
              <a:t>,</a:t>
            </a:r>
            <a:r>
              <a:rPr lang="es-ES" sz="2200" b="1" dirty="0" smtClean="0"/>
              <a:t> propiedad de una contratista,</a:t>
            </a:r>
            <a:r>
              <a:rPr lang="es-ES" sz="2200" dirty="0" smtClean="0"/>
              <a:t> </a:t>
            </a:r>
            <a:r>
              <a:rPr lang="es-ES" sz="2200" dirty="0"/>
              <a:t>sucedido el </a:t>
            </a:r>
            <a:r>
              <a:rPr lang="es-ES" sz="2200" b="1" dirty="0"/>
              <a:t>20 de junio de </a:t>
            </a:r>
            <a:r>
              <a:rPr lang="es-ES" sz="2200" b="1" dirty="0" smtClean="0"/>
              <a:t>2022, </a:t>
            </a:r>
            <a:r>
              <a:rPr lang="es-ES" sz="2200" dirty="0" smtClean="0"/>
              <a:t>vehículo</a:t>
            </a:r>
            <a:r>
              <a:rPr lang="es-ES" sz="2200" b="1" dirty="0" smtClean="0"/>
              <a:t> </a:t>
            </a:r>
            <a:r>
              <a:rPr lang="es-ES" sz="2200" dirty="0" smtClean="0"/>
              <a:t>que habría </a:t>
            </a:r>
            <a:r>
              <a:rPr lang="es-ES" sz="2200" dirty="0"/>
              <a:t>sido utilizado para transportar material con el fin de obstaculizar vías públicas</a:t>
            </a:r>
            <a:r>
              <a:rPr lang="es-ES" sz="2200" dirty="0" smtClean="0"/>
              <a:t>.</a:t>
            </a:r>
            <a:r>
              <a:rPr lang="es-ES" sz="2200" b="1" dirty="0" smtClean="0"/>
              <a:t>      </a:t>
            </a:r>
            <a:endParaRPr lang="es-ES" sz="2200" b="1" dirty="0"/>
          </a:p>
          <a:p>
            <a:pPr algn="just"/>
            <a:endParaRPr lang="es-ES" sz="2200" dirty="0"/>
          </a:p>
          <a:p>
            <a:pPr algn="just"/>
            <a:r>
              <a:rPr lang="es-ES" sz="2200" dirty="0" smtClean="0"/>
              <a:t>2) A </a:t>
            </a:r>
            <a:r>
              <a:rPr lang="es-ES" sz="2200" dirty="0"/>
              <a:t>través de </a:t>
            </a:r>
            <a:r>
              <a:rPr lang="es-ES" sz="2200" dirty="0" smtClean="0"/>
              <a:t>denuncias </a:t>
            </a:r>
            <a:r>
              <a:rPr lang="es-ES" sz="2200" dirty="0"/>
              <a:t>en </a:t>
            </a:r>
            <a:r>
              <a:rPr lang="es-ES" sz="2200" dirty="0" smtClean="0"/>
              <a:t>Twitter, se conoció </a:t>
            </a:r>
            <a:r>
              <a:rPr lang="es-ES" sz="2200" dirty="0"/>
              <a:t>que </a:t>
            </a:r>
            <a:r>
              <a:rPr lang="es-ES" sz="2200" dirty="0" smtClean="0"/>
              <a:t>una </a:t>
            </a:r>
            <a:r>
              <a:rPr lang="es-ES" sz="2200" dirty="0"/>
              <a:t>volqueta, </a:t>
            </a:r>
            <a:r>
              <a:rPr lang="es-ES" sz="2200" dirty="0" smtClean="0"/>
              <a:t>con </a:t>
            </a:r>
            <a:r>
              <a:rPr lang="es-ES" sz="2200" dirty="0"/>
              <a:t>distintivos de la EPMAPS, el </a:t>
            </a:r>
            <a:r>
              <a:rPr lang="es-ES" sz="2200" b="1" dirty="0"/>
              <a:t>20 de junio de 2022</a:t>
            </a:r>
            <a:r>
              <a:rPr lang="es-ES" sz="2200" dirty="0"/>
              <a:t>, habría depositado material en la vía pública, en el sector de </a:t>
            </a:r>
            <a:r>
              <a:rPr lang="es-ES" sz="2200" dirty="0" err="1"/>
              <a:t>Pomasqui</a:t>
            </a:r>
            <a:r>
              <a:rPr lang="es-ES" sz="2200" dirty="0"/>
              <a:t>, a fin de obstruir el paso de personas y vehículos. Ante estos hechos, y tras la investigación interna correspondiente, se logró determinar que el vehículo no pertenecía a la EPMAPS, y que presumiblemente fue arrendado, hace varios años atrás, por un ex contratista. </a:t>
            </a:r>
            <a:r>
              <a:rPr lang="es-ES" sz="2200" b="1" dirty="0" smtClean="0"/>
              <a:t>Se denunció </a:t>
            </a:r>
            <a:r>
              <a:rPr lang="es-ES" sz="2200" b="1" dirty="0"/>
              <a:t>el cometimiento del presunto delito de Usurpación y Simulación de Funciones Públicas, con el agravante de utilización de emblemas y distintivos de Empresas Públicas</a:t>
            </a:r>
            <a:r>
              <a:rPr lang="es-ES" sz="2200" b="1" dirty="0" smtClean="0"/>
              <a:t>.</a:t>
            </a:r>
            <a:r>
              <a:rPr lang="es-ES" sz="2200" dirty="0" smtClean="0"/>
              <a:t>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0254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5444" y="1955287"/>
            <a:ext cx="10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3600" dirty="0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xmlns="" id="{A1B2EB30-7780-4955-A274-70228D0E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38" y="283900"/>
            <a:ext cx="956950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EC" sz="3600" b="1" dirty="0" smtClean="0">
                <a:solidFill>
                  <a:srgbClr val="C00000"/>
                </a:solidFill>
                <a:latin typeface="+mn-lt"/>
                <a:cs typeface="+mn-cs"/>
              </a:rPr>
              <a:t>REQUERIMIENTOS REALIZADOS</a:t>
            </a:r>
            <a:endParaRPr lang="es-EC" altLang="es-EC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1124" y="1226635"/>
            <a:ext cx="1162975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sz="2800" dirty="0" smtClean="0"/>
              <a:t>Solicitud para el </a:t>
            </a:r>
            <a:r>
              <a:rPr lang="es-ES" sz="2800" dirty="0"/>
              <a:t>apoyo en la vigilancia y seguridad por parte de las instituciones </a:t>
            </a:r>
            <a:r>
              <a:rPr lang="es-ES" sz="2800" dirty="0" smtClean="0"/>
              <a:t>competentes </a:t>
            </a:r>
            <a:r>
              <a:rPr lang="es-ES" sz="2800" dirty="0"/>
              <a:t>(Policía Nacional, </a:t>
            </a:r>
            <a:r>
              <a:rPr lang="es-ES" sz="2800" dirty="0" smtClean="0"/>
              <a:t>Fuerzas Armadas, y Agentes </a:t>
            </a:r>
            <a:r>
              <a:rPr lang="es-ES" sz="2800" dirty="0"/>
              <a:t>de Control </a:t>
            </a:r>
            <a:r>
              <a:rPr lang="es-ES" sz="2800" dirty="0" smtClean="0"/>
              <a:t>Metropolitanos), así como Guardias Privados al servicio regular de EPMAPS, para </a:t>
            </a:r>
            <a:r>
              <a:rPr lang="es-ES" sz="2800" dirty="0"/>
              <a:t>la infraestructura crítica de la </a:t>
            </a:r>
            <a:r>
              <a:rPr lang="es-ES" sz="2800" dirty="0" smtClean="0"/>
              <a:t>ciudad.</a:t>
            </a:r>
          </a:p>
          <a:p>
            <a:pPr marL="457200" indent="-4572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sz="2800" dirty="0" smtClean="0"/>
              <a:t>Facilitación en el tránsito de proveedores y personal operativo de la EPMAPS para hacer frente a las reparaciones y operaciones cotidianas. </a:t>
            </a:r>
          </a:p>
          <a:p>
            <a:pPr marL="457200" indent="-4572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" sz="2800" dirty="0" smtClean="0"/>
              <a:t>Requerimiento para el acompañamiento </a:t>
            </a:r>
            <a:r>
              <a:rPr lang="es-ES" sz="2800" dirty="0"/>
              <a:t>de seguridad para viajes programados de </a:t>
            </a:r>
            <a:r>
              <a:rPr lang="es-ES" sz="2800" dirty="0" smtClean="0"/>
              <a:t>suministros.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228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EPMAPS" id="{0CFF13A9-C6FE-43D3-BED9-7BB4308472CC}" vid="{F502B21C-71E0-4FCE-8047-DE7B5C14A0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A775034FFD4D4DA1356132DC71ED56" ma:contentTypeVersion="1" ma:contentTypeDescription="Crear nuevo documento." ma:contentTypeScope="" ma:versionID="c5c5cde03d5612b6f7f994476bb857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1cd325b05356bdcd3395e26d588ff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F5567-2D2E-4569-9F8E-DCCC504A85EF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BED9ECD-7D4B-48F3-918F-D5813AD301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9F5CB6-8A0D-4F17-BF37-4E6D1B2AA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EPMAPS</Template>
  <TotalTime>2351</TotalTime>
  <Words>972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Giovanni Lopez</dc:creator>
  <cp:lastModifiedBy>Veronica Sanchez</cp:lastModifiedBy>
  <cp:revision>110</cp:revision>
  <cp:lastPrinted>2021-09-27T21:31:33Z</cp:lastPrinted>
  <dcterms:created xsi:type="dcterms:W3CDTF">2021-10-11T15:30:13Z</dcterms:created>
  <dcterms:modified xsi:type="dcterms:W3CDTF">2022-06-25T17:46:38Z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0x01010039A775034FFD4D4DA1356132DC71ED56</vt:lpwstr>
  </property>
</Properties>
</file>