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7" r:id="rId5"/>
    <p:sldId id="266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3C9"/>
    <a:srgbClr val="5A5A5A"/>
    <a:srgbClr val="4B4C8A"/>
    <a:srgbClr val="565791"/>
    <a:srgbClr val="BDBDBD"/>
    <a:srgbClr val="2C2D76"/>
    <a:srgbClr val="E9434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01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1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9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22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9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8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53CE-ABEB-40D9-AA17-583EDCE31B3D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555766" y="3047525"/>
            <a:ext cx="9273060" cy="1680665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lang="es-MX" b="1" dirty="0">
                <a:solidFill>
                  <a:srgbClr val="4B4C8A"/>
                </a:solidFill>
                <a:latin typeface="Calibri Light"/>
              </a:rPr>
              <a:t>TRASPASOS </a:t>
            </a:r>
            <a:r>
              <a:rPr lang="es-MX" b="1" dirty="0" smtClean="0">
                <a:solidFill>
                  <a:srgbClr val="4B4C8A"/>
                </a:solidFill>
                <a:latin typeface="Calibri Light"/>
              </a:rPr>
              <a:t>PRESUPUESTARIOS</a:t>
            </a:r>
          </a:p>
          <a:p>
            <a:pPr marL="18288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lang="es-MX" b="1" dirty="0" smtClean="0">
                <a:solidFill>
                  <a:srgbClr val="4B4C8A"/>
                </a:solidFill>
                <a:latin typeface="Calibri Light"/>
              </a:rPr>
              <a:t>(MARZO – ABRIL - MAYO 2022) </a:t>
            </a:r>
            <a:endParaRPr lang="es-EC" b="1" dirty="0">
              <a:solidFill>
                <a:srgbClr val="4B4C8A"/>
              </a:solidFill>
              <a:latin typeface="Calibri Light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0" y="2435611"/>
            <a:ext cx="12283014" cy="611914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kumimoji="0" lang="es-MX" b="1" dirty="0" smtClean="0">
                <a:solidFill>
                  <a:srgbClr val="2C2D76">
                    <a:alpha val="85000"/>
                  </a:srgbClr>
                </a:solidFill>
                <a:latin typeface="Calibri Light"/>
              </a:rPr>
              <a:t>ADMINISTRACIÓN GENERAL</a:t>
            </a:r>
            <a:endParaRPr kumimoji="0" lang="es-EC" b="1" dirty="0">
              <a:solidFill>
                <a:srgbClr val="2C2D76">
                  <a:alpha val="85000"/>
                </a:srgbClr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536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1501595" y="2402006"/>
            <a:ext cx="9226505" cy="150497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C2D76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C" sz="22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Art. 258.- Informe al legislativo.- El ejecutivo del gobierno autónomo descentralizado deberá informar al legislativo correspondiente, en la sesión más próxima, acerca de los traspasos que hubiere autorizado.</a:t>
            </a:r>
            <a:endParaRPr lang="es-EC" sz="2200" b="1" dirty="0">
              <a:solidFill>
                <a:sysClr val="windowText" lastClr="000000">
                  <a:alpha val="75000"/>
                </a:sys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0" y="694273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600" b="1" dirty="0">
                <a:solidFill>
                  <a:srgbClr val="4B4C8A"/>
                </a:solidFill>
                <a:latin typeface="Calibri Light"/>
              </a:rPr>
              <a:t>BASE LEGAL</a:t>
            </a:r>
          </a:p>
          <a:p>
            <a:pPr marL="182880" algn="ctr"/>
            <a:r>
              <a:rPr kumimoji="0" lang="es-EC" sz="4800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07235" y="1310817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 smtClean="0">
                <a:solidFill>
                  <a:srgbClr val="4B4C8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COOTAD</a:t>
            </a:r>
            <a:endParaRPr kumimoji="0" lang="es-EC" sz="3200" b="1" dirty="0">
              <a:solidFill>
                <a:srgbClr val="4B4C8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9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xmlns:lc="http://schemas.openxmlformats.org/drawingml/2006/lockedCanvas" r:embed="rId10"/>
              </a:ext>
            </a:extLst>
          </a:blip>
          <a:stretch>
            <a:fillRect/>
          </a:stretch>
        </p:blipFill>
        <p:spPr>
          <a:xfrm>
            <a:off x="544062" y="1332946"/>
            <a:ext cx="470317" cy="4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694273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600" b="1" dirty="0">
                <a:solidFill>
                  <a:srgbClr val="4B4C8A"/>
                </a:solidFill>
                <a:latin typeface="Calibri Light"/>
              </a:rPr>
              <a:t>BASE LEGAL</a:t>
            </a:r>
          </a:p>
          <a:p>
            <a:pPr marL="182880" algn="ctr"/>
            <a:r>
              <a:rPr kumimoji="0" lang="es-EC" sz="4800" b="1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8418" y="1240477"/>
            <a:ext cx="10079633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200" b="1" dirty="0">
                <a:solidFill>
                  <a:srgbClr val="4B4C8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Normas Técnicas de Ejecución y Traspasos Presupuestarios</a:t>
            </a:r>
          </a:p>
          <a:p>
            <a:pPr marL="182880" algn="ctr"/>
            <a:r>
              <a:rPr kumimoji="0" lang="es-EC" dirty="0" smtClean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246000" y="1738648"/>
            <a:ext cx="11693452" cy="484503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C2D76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 cumplimiento a lo dispuesto en la Ordenanza PMU No. </a:t>
            </a:r>
            <a:r>
              <a:rPr lang="es-EC" sz="18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006-2021, </a:t>
            </a: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que  aprueba el Presupuesto General del Municipio del Distrito Metropolitano de Quito para el Ejercicio Presupuestario </a:t>
            </a:r>
            <a:r>
              <a:rPr lang="es-EC" sz="18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2022, </a:t>
            </a: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 el numeral 9.1 Modificaciones Presupuestarias (Traspasos y Reformas), señala: “El Alcalde Metropolitano o su delegado podrá disponer que los responsables de los Entes Desconcentrados y la Dirección Metropolitana Financiera, dependiendo de los Tipos de Gasto, autoricen los traspasos presupuestarios observando lo dispuesto en el Art. 256 del COOTAD dentro de una misma área, programa o subprograma, para lo cual expedirá un instructivo.” </a:t>
            </a:r>
          </a:p>
          <a:p>
            <a:pPr lvl="0" algn="just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efectos de cumplir con la disposición contenida en el artículo </a:t>
            </a:r>
            <a:r>
              <a:rPr lang="es-EC" sz="18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258 </a:t>
            </a: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 COOTAD, se procederá de la siguiente manera: </a:t>
            </a:r>
          </a:p>
          <a:p>
            <a:pPr lvl="0" algn="just" fontAlgn="base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1.- Los delegados de los entes y unidades </a:t>
            </a:r>
            <a:r>
              <a:rPr lang="es-EC" sz="18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desconcentradas, </a:t>
            </a: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deberán remitir la resolución de traspaso con los documentos de sustento a la Dirección Metropolitana Financiera hasta el </a:t>
            </a:r>
            <a:r>
              <a:rPr lang="es-EC" sz="18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tercer día de cada mes; </a:t>
            </a:r>
            <a:endParaRPr lang="es-EC" sz="1800" b="1" dirty="0">
              <a:solidFill>
                <a:sysClr val="windowText" lastClr="000000">
                  <a:alpha val="75000"/>
                </a:sys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 fontAlgn="base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2.- Una vez consolidada la información, la Dirección Metropolitana Financiera remitirá al Administrador General quien a su vez enviará a la Secretaría General del Concejo, el detalle de los traspasos autorizados en el GAD DMQ, a efectos de que, previa disposición del señor Alcalde Metropolitano, sea puesto en conocimiento del Concejo Metropolitano de Quito.</a:t>
            </a:r>
          </a:p>
        </p:txBody>
      </p:sp>
      <p:pic>
        <p:nvPicPr>
          <p:cNvPr id="10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xmlns:lc="http://schemas.openxmlformats.org/drawingml/2006/lockedCanvas" r:embed="rId10"/>
              </a:ext>
            </a:extLst>
          </a:blip>
          <a:stretch>
            <a:fillRect/>
          </a:stretch>
        </p:blipFill>
        <p:spPr>
          <a:xfrm>
            <a:off x="402023" y="1238372"/>
            <a:ext cx="470317" cy="4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-28136" y="794938"/>
            <a:ext cx="526769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600" b="1" dirty="0" smtClean="0">
                <a:solidFill>
                  <a:srgbClr val="4B4C8A"/>
                </a:solidFill>
                <a:latin typeface="Calibri Light"/>
              </a:rPr>
              <a:t>TRASPASOS MARZO</a:t>
            </a:r>
            <a:endParaRPr kumimoji="0" lang="es-EC" sz="3600" b="1" dirty="0">
              <a:solidFill>
                <a:srgbClr val="4B4C8A"/>
              </a:solidFill>
              <a:latin typeface="Calibri Light"/>
            </a:endParaRPr>
          </a:p>
          <a:p>
            <a:pPr marL="182880" algn="ctr"/>
            <a:r>
              <a:rPr kumimoji="0" lang="es-EC" sz="4800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302728" y="1402169"/>
          <a:ext cx="3600000" cy="4566285"/>
        </p:xfrm>
        <a:graphic>
          <a:graphicData uri="http://schemas.openxmlformats.org/drawingml/2006/table">
            <a:tbl>
              <a:tblPr/>
              <a:tblGrid>
                <a:gridCol w="2486599">
                  <a:extLst>
                    <a:ext uri="{9D8B030D-6E8A-4147-A177-3AD203B41FA5}">
                      <a16:colId xmlns:a16="http://schemas.microsoft.com/office/drawing/2014/main" val="3965779836"/>
                    </a:ext>
                  </a:extLst>
                </a:gridCol>
                <a:gridCol w="1113401">
                  <a:extLst>
                    <a:ext uri="{9D8B030D-6E8A-4147-A177-3AD203B41FA5}">
                      <a16:colId xmlns:a16="http://schemas.microsoft.com/office/drawing/2014/main" val="3098472458"/>
                    </a:ext>
                  </a:extLst>
                </a:gridCol>
              </a:tblGrid>
              <a:tr h="266824"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775686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QUITUMBE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715681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ALCALDIA METROPOLITA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373056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COLEGIO BENALCAZAR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329784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CUERPO AGENTES CONT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870013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ADMINISTRATIVA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540246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RECURSOS HUMANOS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38664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SERVIC CIUDADANOS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444518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S.G. PLANIFICACION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071245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DESARROLLO PRO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0455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INCLUSION SOCI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536780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SALUD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83603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SECRE.GEN.COOR.TERRI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24953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UND PAT MUN SAN JOSÉ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994141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UNID.ED MILENIO BICE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66053"/>
                  </a:ext>
                </a:extLst>
              </a:tr>
              <a:tr h="26682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BIENEST. ANIM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249830"/>
                  </a:ext>
                </a:extLst>
              </a:tr>
              <a:tr h="266824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9378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/>
        </p:nvGraphicFramePr>
        <p:xfrm>
          <a:off x="4101271" y="1402169"/>
          <a:ext cx="3600000" cy="4029075"/>
        </p:xfrm>
        <a:graphic>
          <a:graphicData uri="http://schemas.openxmlformats.org/drawingml/2006/table">
            <a:tbl>
              <a:tblPr/>
              <a:tblGrid>
                <a:gridCol w="2469110">
                  <a:extLst>
                    <a:ext uri="{9D8B030D-6E8A-4147-A177-3AD203B41FA5}">
                      <a16:colId xmlns:a16="http://schemas.microsoft.com/office/drawing/2014/main" val="3957536959"/>
                    </a:ext>
                  </a:extLst>
                </a:gridCol>
                <a:gridCol w="1130890">
                  <a:extLst>
                    <a:ext uri="{9D8B030D-6E8A-4147-A177-3AD203B41FA5}">
                      <a16:colId xmlns:a16="http://schemas.microsoft.com/office/drawing/2014/main" val="2843328854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06192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CHILLOS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40613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AG CONTROL TRANSITO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42527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DE INFORMATICA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80744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INST.METR.PATRIMONIO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37925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TERRIT HABITAT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956787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CENTRO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28222"/>
                  </a:ext>
                </a:extLst>
              </a:tr>
              <a:tr h="2664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571271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 ZONAL EUGENIO ESP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09585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 CALDERON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861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MANUELA SA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12026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EDUC RECRE DEP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833321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MOVILIDAD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505528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SUR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245859"/>
                  </a:ext>
                </a:extLst>
              </a:tr>
              <a:tr h="2664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202356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270444"/>
              </p:ext>
            </p:extLst>
          </p:nvPr>
        </p:nvGraphicFramePr>
        <p:xfrm>
          <a:off x="7899814" y="1402169"/>
          <a:ext cx="3600000" cy="2667000"/>
        </p:xfrm>
        <a:graphic>
          <a:graphicData uri="http://schemas.openxmlformats.org/drawingml/2006/table">
            <a:tbl>
              <a:tblPr/>
              <a:tblGrid>
                <a:gridCol w="2432432">
                  <a:extLst>
                    <a:ext uri="{9D8B030D-6E8A-4147-A177-3AD203B41FA5}">
                      <a16:colId xmlns:a16="http://schemas.microsoft.com/office/drawing/2014/main" val="3415636685"/>
                    </a:ext>
                  </a:extLst>
                </a:gridCol>
                <a:gridCol w="1167568">
                  <a:extLst>
                    <a:ext uri="{9D8B030D-6E8A-4147-A177-3AD203B41FA5}">
                      <a16:colId xmlns:a16="http://schemas.microsoft.com/office/drawing/2014/main" val="4154290557"/>
                    </a:ext>
                  </a:extLst>
                </a:gridCol>
              </a:tblGrid>
              <a:tr h="264677"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296007"/>
                  </a:ext>
                </a:extLst>
              </a:tr>
              <a:tr h="264677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AMBIENTE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398393"/>
                  </a:ext>
                </a:extLst>
              </a:tr>
              <a:tr h="264677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NORTE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384950"/>
                  </a:ext>
                </a:extLst>
              </a:tr>
              <a:tr h="26467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488677"/>
                  </a:ext>
                </a:extLst>
              </a:tr>
              <a:tr h="264677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REGISTRO PROPIEDAD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114443"/>
                  </a:ext>
                </a:extLst>
              </a:tr>
              <a:tr h="26467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198088"/>
                  </a:ext>
                </a:extLst>
              </a:tr>
              <a:tr h="77526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ADMINISTRAC. GENERAL (RMU - DMRH, DMA, DMT, DMSC, SIS, SGP)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159187"/>
                  </a:ext>
                </a:extLst>
              </a:tr>
              <a:tr h="264677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082653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302728" y="6168467"/>
            <a:ext cx="11197086" cy="353943"/>
          </a:xfrm>
          <a:prstGeom prst="rect">
            <a:avLst/>
          </a:prstGeom>
          <a:solidFill>
            <a:srgbClr val="4B4C8A"/>
          </a:solidFill>
        </p:spPr>
        <p:txBody>
          <a:bodyPr wrap="square">
            <a:spAutoFit/>
          </a:bodyPr>
          <a:lstStyle/>
          <a:p>
            <a:pPr lvl="0" fontAlgn="t">
              <a:defRPr/>
            </a:pPr>
            <a:r>
              <a:rPr lang="es-EC" sz="1700" b="1" dirty="0">
                <a:solidFill>
                  <a:schemeClr val="bg1"/>
                </a:solidFill>
              </a:rPr>
              <a:t>TOTAL TRASPASOS: </a:t>
            </a:r>
            <a:r>
              <a:rPr lang="es-EC" sz="1700" b="1" dirty="0" smtClean="0">
                <a:solidFill>
                  <a:schemeClr val="bg1"/>
                </a:solidFill>
              </a:rPr>
              <a:t>64</a:t>
            </a:r>
            <a:endParaRPr lang="es-EC" sz="1700" b="1" dirty="0">
              <a:solidFill>
                <a:srgbClr val="5A5A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1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-28136" y="794938"/>
            <a:ext cx="526769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600" b="1" dirty="0" smtClean="0">
                <a:solidFill>
                  <a:srgbClr val="4B4C8A"/>
                </a:solidFill>
                <a:latin typeface="Calibri Light"/>
              </a:rPr>
              <a:t>TRASPASOS ABRIL</a:t>
            </a:r>
            <a:endParaRPr kumimoji="0" lang="es-EC" sz="3600" b="1" dirty="0">
              <a:solidFill>
                <a:srgbClr val="4B4C8A"/>
              </a:solidFill>
              <a:latin typeface="Calibri Light"/>
            </a:endParaRPr>
          </a:p>
          <a:p>
            <a:pPr marL="182880" algn="ctr"/>
            <a:r>
              <a:rPr kumimoji="0" lang="es-EC" sz="4800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70779"/>
              </p:ext>
            </p:extLst>
          </p:nvPr>
        </p:nvGraphicFramePr>
        <p:xfrm>
          <a:off x="569843" y="1468262"/>
          <a:ext cx="3456000" cy="4288155"/>
        </p:xfrm>
        <a:graphic>
          <a:graphicData uri="http://schemas.openxmlformats.org/drawingml/2006/table">
            <a:tbl>
              <a:tblPr/>
              <a:tblGrid>
                <a:gridCol w="2376000">
                  <a:extLst>
                    <a:ext uri="{9D8B030D-6E8A-4147-A177-3AD203B41FA5}">
                      <a16:colId xmlns:a16="http://schemas.microsoft.com/office/drawing/2014/main" val="36401426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868866912"/>
                    </a:ext>
                  </a:extLst>
                </a:gridCol>
              </a:tblGrid>
              <a:tr h="266090"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043217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ELOY ALFAR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366444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EQUINOCCIA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880634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QUITUMBE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985996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TUMBACO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84054"/>
                  </a:ext>
                </a:extLst>
              </a:tr>
              <a:tr h="522744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ADMINISTRAC. GENERAL / (REMU AZQ – SGSG</a:t>
                      </a:r>
                      <a:r>
                        <a:rPr lang="es-EC" sz="1700" b="0" i="0" u="none" strike="noStrike" dirty="0" smtClean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644049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RECURSOS HUMANOS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545971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SERVIC CIUDADANOS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888442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TERRIT HABITAT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081165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SECRE.GEN.COOR.TERRI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659057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SALUD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12056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UNID.EDUC.QUITUMBE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62467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UNID.EDUC.SUCRE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803242"/>
                  </a:ext>
                </a:extLst>
              </a:tr>
              <a:tr h="26609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NORTE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775382"/>
                  </a:ext>
                </a:extLst>
              </a:tr>
              <a:tr h="26609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484040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215797"/>
              </p:ext>
            </p:extLst>
          </p:nvPr>
        </p:nvGraphicFramePr>
        <p:xfrm>
          <a:off x="4286801" y="1468262"/>
          <a:ext cx="3456000" cy="2686050"/>
        </p:xfrm>
        <a:graphic>
          <a:graphicData uri="http://schemas.openxmlformats.org/drawingml/2006/table">
            <a:tbl>
              <a:tblPr/>
              <a:tblGrid>
                <a:gridCol w="2370346">
                  <a:extLst>
                    <a:ext uri="{9D8B030D-6E8A-4147-A177-3AD203B41FA5}">
                      <a16:colId xmlns:a16="http://schemas.microsoft.com/office/drawing/2014/main" val="487232962"/>
                    </a:ext>
                  </a:extLst>
                </a:gridCol>
                <a:gridCol w="1085654">
                  <a:extLst>
                    <a:ext uri="{9D8B030D-6E8A-4147-A177-3AD203B41FA5}">
                      <a16:colId xmlns:a16="http://schemas.microsoft.com/office/drawing/2014/main" val="2192057668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17914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MANUELA SA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92746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INST.METR.PATRIMONIO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437991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EDUC RECRE DEP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83650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CULTURA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5458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MOVILIDAD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702413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U.ES.TURISTICA MARIS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50411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UND PAT MUN SAN JOSÉ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22910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SUR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436309"/>
                  </a:ext>
                </a:extLst>
              </a:tr>
              <a:tr h="2664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42309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291504"/>
              </p:ext>
            </p:extLst>
          </p:nvPr>
        </p:nvGraphicFramePr>
        <p:xfrm>
          <a:off x="8003759" y="1468262"/>
          <a:ext cx="3456000" cy="2148840"/>
        </p:xfrm>
        <a:graphic>
          <a:graphicData uri="http://schemas.openxmlformats.org/drawingml/2006/table">
            <a:tbl>
              <a:tblPr/>
              <a:tblGrid>
                <a:gridCol w="2304000">
                  <a:extLst>
                    <a:ext uri="{9D8B030D-6E8A-4147-A177-3AD203B41FA5}">
                      <a16:colId xmlns:a16="http://schemas.microsoft.com/office/drawing/2014/main" val="1579189816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1126651994"/>
                    </a:ext>
                  </a:extLst>
                </a:gridCol>
              </a:tblGrid>
              <a:tr h="265500"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417122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CHILLOS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811601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AG CONTROL TRANSITO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43733"/>
                  </a:ext>
                </a:extLst>
              </a:tr>
              <a:tr h="265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04384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 CALDERON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052098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ADMINISTRATIVA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571383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REGISTRO PROPIEDAD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15949"/>
                  </a:ext>
                </a:extLst>
              </a:tr>
              <a:tr h="265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139341"/>
                  </a:ext>
                </a:extLst>
              </a:tr>
            </a:tbl>
          </a:graphicData>
        </a:graphic>
      </p:graphicFrame>
      <p:sp>
        <p:nvSpPr>
          <p:cNvPr id="11" name="Rectángulo 10"/>
          <p:cNvSpPr/>
          <p:nvPr/>
        </p:nvSpPr>
        <p:spPr>
          <a:xfrm>
            <a:off x="657642" y="6062450"/>
            <a:ext cx="10328409" cy="324000"/>
          </a:xfrm>
          <a:prstGeom prst="rect">
            <a:avLst/>
          </a:prstGeom>
          <a:solidFill>
            <a:srgbClr val="4B4C8A"/>
          </a:solidFill>
        </p:spPr>
        <p:txBody>
          <a:bodyPr wrap="square">
            <a:spAutoFit/>
          </a:bodyPr>
          <a:lstStyle/>
          <a:p>
            <a:pPr lvl="0" fontAlgn="t">
              <a:defRPr/>
            </a:pPr>
            <a:r>
              <a:rPr lang="es-EC" sz="1700" b="1" dirty="0">
                <a:solidFill>
                  <a:schemeClr val="bg1"/>
                </a:solidFill>
              </a:rPr>
              <a:t>TOTAL TRASPASOS: 47</a:t>
            </a:r>
            <a:endParaRPr lang="es-EC" sz="1700" b="1" dirty="0">
              <a:solidFill>
                <a:srgbClr val="5A5A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5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-28136" y="794938"/>
            <a:ext cx="526769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600" b="1" dirty="0" smtClean="0">
                <a:solidFill>
                  <a:srgbClr val="4B4C8A"/>
                </a:solidFill>
                <a:latin typeface="Calibri Light"/>
              </a:rPr>
              <a:t>TRASPASOS MAYO</a:t>
            </a:r>
            <a:endParaRPr kumimoji="0" lang="es-EC" sz="3600" b="1" dirty="0">
              <a:solidFill>
                <a:srgbClr val="4B4C8A"/>
              </a:solidFill>
              <a:latin typeface="Calibri Light"/>
            </a:endParaRPr>
          </a:p>
          <a:p>
            <a:pPr marL="182880" algn="ctr"/>
            <a:r>
              <a:rPr kumimoji="0" lang="es-EC" sz="4800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/>
          </p:nvPr>
        </p:nvGraphicFramePr>
        <p:xfrm>
          <a:off x="1409552" y="1317528"/>
          <a:ext cx="4393925" cy="4307205"/>
        </p:xfrm>
        <a:graphic>
          <a:graphicData uri="http://schemas.openxmlformats.org/drawingml/2006/table">
            <a:tbl>
              <a:tblPr/>
              <a:tblGrid>
                <a:gridCol w="3345455">
                  <a:extLst>
                    <a:ext uri="{9D8B030D-6E8A-4147-A177-3AD203B41FA5}">
                      <a16:colId xmlns:a16="http://schemas.microsoft.com/office/drawing/2014/main" val="76457320"/>
                    </a:ext>
                  </a:extLst>
                </a:gridCol>
                <a:gridCol w="1048470">
                  <a:extLst>
                    <a:ext uri="{9D8B030D-6E8A-4147-A177-3AD203B41FA5}">
                      <a16:colId xmlns:a16="http://schemas.microsoft.com/office/drawing/2014/main" val="259683621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t"/>
                      <a:r>
                        <a:rPr lang="es-EC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26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 ZONAL EUGENIO ESP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8206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 CALDERON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614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QUITUMBE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7148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ADMINISTRAC. CENTRAL / (REG. ING.)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222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AG.COR.DIST.COMERCIO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6018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AGENC.METROP.CONTROL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431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CONCEJO METROPOLITAN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85009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GESTION DOCUMENTA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1379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FERNANDEZ MADRID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668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INST.METR.PATRIMONIO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23554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S.G. SEGURIDAD GOBER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33096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TERRIT HABITAT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13097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CULTURA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32701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UNI.EDU.JULIO MORENO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489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NORTE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3117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6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087346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480227"/>
              </p:ext>
            </p:extLst>
          </p:nvPr>
        </p:nvGraphicFramePr>
        <p:xfrm>
          <a:off x="5943324" y="1317528"/>
          <a:ext cx="4472885" cy="4804410"/>
        </p:xfrm>
        <a:graphic>
          <a:graphicData uri="http://schemas.openxmlformats.org/drawingml/2006/table">
            <a:tbl>
              <a:tblPr/>
              <a:tblGrid>
                <a:gridCol w="3234528">
                  <a:extLst>
                    <a:ext uri="{9D8B030D-6E8A-4147-A177-3AD203B41FA5}">
                      <a16:colId xmlns:a16="http://schemas.microsoft.com/office/drawing/2014/main" val="1422624508"/>
                    </a:ext>
                  </a:extLst>
                </a:gridCol>
                <a:gridCol w="1238357">
                  <a:extLst>
                    <a:ext uri="{9D8B030D-6E8A-4147-A177-3AD203B41FA5}">
                      <a16:colId xmlns:a16="http://schemas.microsoft.com/office/drawing/2014/main" val="3350066580"/>
                    </a:ext>
                  </a:extLst>
                </a:gridCol>
              </a:tblGrid>
              <a:tr h="252500">
                <a:tc>
                  <a:txBody>
                    <a:bodyPr/>
                    <a:lstStyle/>
                    <a:p>
                      <a:pPr algn="ctr" fontAlgn="t"/>
                      <a:r>
                        <a:rPr lang="es-EC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53163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ELOY ALFAR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83929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MANUELA SA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033710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CUERPO AGENTES CONT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118737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S.G. PLANIFICACION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601287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EDUC RECRE DEP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356924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INCLUSION SOCI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541728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SALUD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181024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UND PAT MUN SAN JOSÉ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848254"/>
                  </a:ext>
                </a:extLst>
              </a:tr>
              <a:tr h="252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6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567700"/>
                  </a:ext>
                </a:extLst>
              </a:tr>
              <a:tr h="495507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ADMINISTRAC. </a:t>
                      </a:r>
                      <a:r>
                        <a:rPr lang="es-EC" sz="1600" b="0" i="0" u="none" strike="noStrike" dirty="0" smtClean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GENERAL</a:t>
                      </a:r>
                      <a:r>
                        <a:rPr lang="es-EC" sz="1600" b="0" i="0" u="none" strike="noStrike" baseline="0" dirty="0" smtClean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 / </a:t>
                      </a:r>
                      <a:r>
                        <a:rPr lang="es-EC" sz="1600" b="0" i="0" u="none" strike="noStrike" dirty="0" smtClean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(RMU/ DMF - SGP - CON. MET - DMT)</a:t>
                      </a:r>
                      <a:endParaRPr lang="es-EC" sz="16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818193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AG CONTROL TRANSITO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538611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REGISTRO PROPIEDAD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284273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SUR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359758"/>
                  </a:ext>
                </a:extLst>
              </a:tr>
              <a:tr h="252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6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961628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CHILLOS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6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006575"/>
                  </a:ext>
                </a:extLst>
              </a:tr>
              <a:tr h="252500">
                <a:tc>
                  <a:txBody>
                    <a:bodyPr/>
                    <a:lstStyle/>
                    <a:p>
                      <a:pPr algn="l" fontAlgn="t"/>
                      <a:r>
                        <a:rPr lang="es-EC" sz="1600" b="0" i="0" u="none" strike="noStrike" dirty="0" smtClean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BIENEST. ANIM</a:t>
                      </a:r>
                      <a:endParaRPr lang="es-EC" sz="16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522884"/>
                  </a:ext>
                </a:extLst>
              </a:tr>
              <a:tr h="252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6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710478"/>
                  </a:ext>
                </a:extLst>
              </a:tr>
            </a:tbl>
          </a:graphicData>
        </a:graphic>
      </p:graphicFrame>
      <p:sp>
        <p:nvSpPr>
          <p:cNvPr id="13" name="Rectángulo 12"/>
          <p:cNvSpPr/>
          <p:nvPr/>
        </p:nvSpPr>
        <p:spPr>
          <a:xfrm>
            <a:off x="1409552" y="6234526"/>
            <a:ext cx="9006657" cy="353943"/>
          </a:xfrm>
          <a:prstGeom prst="rect">
            <a:avLst/>
          </a:prstGeom>
          <a:solidFill>
            <a:srgbClr val="4B4C8A"/>
          </a:solidFill>
        </p:spPr>
        <p:txBody>
          <a:bodyPr wrap="square">
            <a:spAutoFit/>
          </a:bodyPr>
          <a:lstStyle/>
          <a:p>
            <a:pPr lvl="0" fontAlgn="t">
              <a:defRPr/>
            </a:pPr>
            <a:r>
              <a:rPr lang="es-EC" sz="1700" b="1" dirty="0">
                <a:solidFill>
                  <a:schemeClr val="bg1"/>
                </a:solidFill>
              </a:rPr>
              <a:t>TOTAL TRASPASOS: </a:t>
            </a:r>
            <a:r>
              <a:rPr lang="es-EC" sz="1700" b="1" dirty="0" smtClean="0">
                <a:solidFill>
                  <a:schemeClr val="bg1"/>
                </a:solidFill>
              </a:rPr>
              <a:t>51</a:t>
            </a:r>
            <a:endParaRPr lang="es-EC" sz="1700" b="1" dirty="0">
              <a:solidFill>
                <a:srgbClr val="5A5A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0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</TotalTime>
  <Words>673</Words>
  <Application>Microsoft Office PowerPoint</Application>
  <PresentationFormat>Panorámica</PresentationFormat>
  <Paragraphs>155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Quito</dc:creator>
  <cp:lastModifiedBy>Sonia Lizeth Ortiz Zapata</cp:lastModifiedBy>
  <cp:revision>64</cp:revision>
  <dcterms:created xsi:type="dcterms:W3CDTF">2021-11-10T13:34:17Z</dcterms:created>
  <dcterms:modified xsi:type="dcterms:W3CDTF">2022-06-13T14:44:44Z</dcterms:modified>
</cp:coreProperties>
</file>