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061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32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036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634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99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084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3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558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7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97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2284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C866-8D0D-4727-8F2B-6602AF80B293}" type="datetimeFigureOut">
              <a:rPr lang="es-EC" smtClean="0"/>
              <a:t>18/11/2021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4934-9AA6-4D04-9622-264069423A2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812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" y="0"/>
            <a:ext cx="12189631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C4B7BAA-118A-4476-B71E-32A583653E2C}"/>
              </a:ext>
            </a:extLst>
          </p:cNvPr>
          <p:cNvSpPr txBox="1"/>
          <p:nvPr/>
        </p:nvSpPr>
        <p:spPr>
          <a:xfrm>
            <a:off x="2332383" y="1895061"/>
            <a:ext cx="7779026" cy="1351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4FA572-D7DD-4CD6-B2C7-9CAC91FCA9A1}"/>
              </a:ext>
            </a:extLst>
          </p:cNvPr>
          <p:cNvSpPr txBox="1"/>
          <p:nvPr/>
        </p:nvSpPr>
        <p:spPr>
          <a:xfrm>
            <a:off x="2332383" y="2163910"/>
            <a:ext cx="7526030" cy="2530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marR="45720" algn="ctr">
              <a:lnSpc>
                <a:spcPct val="115000"/>
              </a:lnSpc>
              <a:spcBef>
                <a:spcPts val="50"/>
              </a:spcBef>
              <a:spcAft>
                <a:spcPts val="1000"/>
              </a:spcAft>
              <a:tabLst>
                <a:tab pos="1260475" algn="l"/>
              </a:tabLst>
            </a:pPr>
            <a:r>
              <a:rPr lang="es-EC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ORDENANZA METROPOLITANA DE PROTECCIÓN, FOMENTO Y</a:t>
            </a:r>
            <a:r>
              <a:rPr lang="es-EC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PRESERVACIÓN DEL ARBOLADO URBANO EN EL MARCO DE LA RED VERDE URBANA</a:t>
            </a:r>
          </a:p>
        </p:txBody>
      </p:sp>
    </p:spTree>
    <p:extLst>
      <p:ext uri="{BB962C8B-B14F-4D97-AF65-F5344CB8AC3E}">
        <p14:creationId xmlns:p14="http://schemas.microsoft.com/office/powerpoint/2010/main" val="52507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36A5486-EB4B-49D4-88A6-3353FB6F73C0}"/>
              </a:ext>
            </a:extLst>
          </p:cNvPr>
          <p:cNvSpPr txBox="1">
            <a:spLocks/>
          </p:cNvSpPr>
          <p:nvPr/>
        </p:nvSpPr>
        <p:spPr>
          <a:xfrm>
            <a:off x="1196009" y="1298713"/>
            <a:ext cx="5483088" cy="4864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1470" marR="45720" indent="-285750" algn="just">
              <a:lnSpc>
                <a:spcPct val="115000"/>
              </a:lnSpc>
              <a:spcBef>
                <a:spcPts val="50"/>
              </a:spcBef>
              <a:spcAft>
                <a:spcPts val="1000"/>
              </a:spcAft>
              <a:buFontTx/>
              <a:buChar char="-"/>
              <a:tabLst>
                <a:tab pos="1260475" algn="l"/>
              </a:tabLst>
            </a:pPr>
            <a:r>
              <a:rPr lang="es-EC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 han desarrollado mesas de trabajo, con participación de entidades municipales y actores sociales (silla vacía), para construir una propuesta de </a:t>
            </a:r>
            <a:r>
              <a:rPr lang="es-EC" b="1" dirty="0" err="1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Ordenaza</a:t>
            </a:r>
            <a:r>
              <a:rPr lang="es-EC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partir del texto de la Secretaría de Ambiente.</a:t>
            </a:r>
          </a:p>
          <a:p>
            <a:pPr marL="331470" marR="45720" indent="-285750" algn="just">
              <a:lnSpc>
                <a:spcPct val="115000"/>
              </a:lnSpc>
              <a:spcBef>
                <a:spcPts val="50"/>
              </a:spcBef>
              <a:spcAft>
                <a:spcPts val="1000"/>
              </a:spcAft>
              <a:buFontTx/>
              <a:buChar char="-"/>
              <a:tabLst>
                <a:tab pos="1260475" algn="l"/>
              </a:tabLst>
            </a:pPr>
            <a:r>
              <a:rPr lang="es-EC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versión completa se puso a consideración de los participantes y se recogieron observaciones en una matriz, que ha servido como herramienta para revisar los artículos y aprobar o rechazar los criterios y propuestas.</a:t>
            </a:r>
          </a:p>
          <a:p>
            <a:pPr marL="331470" marR="45720" indent="-285750" algn="just">
              <a:lnSpc>
                <a:spcPct val="115000"/>
              </a:lnSpc>
              <a:spcBef>
                <a:spcPts val="50"/>
              </a:spcBef>
              <a:spcAft>
                <a:spcPts val="1000"/>
              </a:spcAft>
              <a:buFontTx/>
              <a:buChar char="-"/>
              <a:tabLst>
                <a:tab pos="1260475" algn="l"/>
              </a:tabLst>
            </a:pPr>
            <a:r>
              <a:rPr lang="es-EC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 los casos en que ha sido necesario (artículos de competencia institucional, como AMC y STHV) se desarrollaron trabajos específicos, con la Secretaría de Ambiente.</a:t>
            </a: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E2923D-D12C-4AC9-9C74-83090BFDA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556" y="2143066"/>
            <a:ext cx="4230991" cy="317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C956AAD-27EC-48ED-9003-A4B1A31F47CD}"/>
              </a:ext>
            </a:extLst>
          </p:cNvPr>
          <p:cNvSpPr txBox="1"/>
          <p:nvPr/>
        </p:nvSpPr>
        <p:spPr>
          <a:xfrm>
            <a:off x="1678811" y="1402323"/>
            <a:ext cx="85874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Reuniones virtuales y presenciales</a:t>
            </a:r>
          </a:p>
          <a:p>
            <a:r>
              <a:rPr lang="es-MX" b="1" dirty="0">
                <a:solidFill>
                  <a:srgbClr val="002060"/>
                </a:solidFill>
              </a:rPr>
              <a:t>- Agencia Metropolitana de Control (15/21/25-10-2021)</a:t>
            </a:r>
          </a:p>
          <a:p>
            <a:r>
              <a:rPr lang="es-MX" b="1" dirty="0">
                <a:solidFill>
                  <a:srgbClr val="002060"/>
                </a:solidFill>
              </a:rPr>
              <a:t>  Se reviso el articulado con énfasis en: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Prohibiciones y sanciones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Proporcionalidad de las sanciones administrativas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Infracciones leves, graves y muy graves, las sanciones y multas</a:t>
            </a:r>
          </a:p>
          <a:p>
            <a:endParaRPr lang="es-MX" b="1" dirty="0">
              <a:solidFill>
                <a:srgbClr val="002060"/>
              </a:solidFill>
            </a:endParaRPr>
          </a:p>
          <a:p>
            <a:r>
              <a:rPr lang="es-MX" b="1" dirty="0">
                <a:solidFill>
                  <a:srgbClr val="002060"/>
                </a:solidFill>
              </a:rPr>
              <a:t>- Secretaría de Territorio Hábitat y Vivienda (28-10-.2021, 5/11-11-2021)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Planificación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Del fomento y preservación el arbolado urbano</a:t>
            </a:r>
          </a:p>
          <a:p>
            <a:pPr marL="539750" indent="-2857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2060"/>
                </a:solidFill>
              </a:rPr>
              <a:t>De los Lineamientos para la protección del arbolado urbano</a:t>
            </a:r>
          </a:p>
          <a:p>
            <a:r>
              <a:rPr lang="es-MX" b="1" dirty="0">
                <a:solidFill>
                  <a:srgbClr val="002060"/>
                </a:solidFill>
              </a:rPr>
              <a:t>     </a:t>
            </a:r>
            <a:endParaRPr lang="es-EC" b="1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504F9C1-B7F3-40A6-B11F-FAE63F0BFDEC}"/>
              </a:ext>
            </a:extLst>
          </p:cNvPr>
          <p:cNvSpPr txBox="1"/>
          <p:nvPr/>
        </p:nvSpPr>
        <p:spPr>
          <a:xfrm>
            <a:off x="1802295" y="4957097"/>
            <a:ext cx="8587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Se han resuelto los artículos con las dos instituciones. Se está trabajando con el Cabildo Cívico, de Silla Vacía y validando otros bajo la denominación de “sin identificación”. Esto estará listo en esta semana.  </a:t>
            </a:r>
            <a:endParaRPr lang="es-EC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6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233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Enrique Acosta Lopez</dc:creator>
  <cp:lastModifiedBy>Miguel Angel Vazquez Palma</cp:lastModifiedBy>
  <cp:revision>9</cp:revision>
  <dcterms:created xsi:type="dcterms:W3CDTF">2021-10-13T19:14:17Z</dcterms:created>
  <dcterms:modified xsi:type="dcterms:W3CDTF">2021-11-18T21:18:33Z</dcterms:modified>
</cp:coreProperties>
</file>