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9" r:id="rId8"/>
  </p:sldIdLst>
  <p:sldSz cx="12192000" cy="6858000"/>
  <p:notesSz cx="6807200" cy="9906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D49E2-86EB-4BB5-AA08-EFDBD3F85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1DED03-5C34-4D2E-BE8D-90D4A80AB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94A35-0918-4AAB-8299-F74B040A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D17D-6985-463F-BB80-46271108519B}" type="datetimeFigureOut">
              <a:rPr lang="es-EC" smtClean="0"/>
              <a:t>11/2/2022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E109E2-F5A0-429F-B599-84E3B32C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CBBCEA-BD03-4497-B5D8-FA8963F3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B86-3D06-4243-A60A-802EDCCEDB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517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84B66-1055-46BB-B477-5A562A4A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3F6A67-547A-4836-B6A2-3DEC2F24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0C6158-E897-4783-B160-C4AF4299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D17D-6985-463F-BB80-46271108519B}" type="datetimeFigureOut">
              <a:rPr lang="es-EC" smtClean="0"/>
              <a:t>11/2/2022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CEFD3-7D6C-493F-A36E-8159D3D3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88AE2D-E009-4684-872D-C5D94E39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B86-3D06-4243-A60A-802EDCCEDB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478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9CFB83-8560-4003-9F76-17E808066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18D83-CE0B-45DF-BBBD-09BDE472A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53CB8D-FE4A-4CAD-9187-A3DD9CD5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D17D-6985-463F-BB80-46271108519B}" type="datetimeFigureOut">
              <a:rPr lang="es-EC" smtClean="0"/>
              <a:t>11/2/2022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4A6009-6230-4CAA-BBFE-396ED4CD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891CB5-A3AE-4D06-9F28-874FFBC3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B86-3D06-4243-A60A-802EDCCEDB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237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521F8-B2F0-47B3-BCB1-FB383342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DA3246-0814-47D9-B3A4-88D605D7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6" y="2036619"/>
            <a:ext cx="9414164" cy="379614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C54738-662A-4C2C-9E9F-EF93B1C1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B86-3D06-4243-A60A-802EDCCEDBD1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9620A5-FDD6-4769-9157-1EF7E8758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1721" y="5683348"/>
            <a:ext cx="3906211" cy="11509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05123FA-0175-4155-86E8-94CD4F9EDBF4}"/>
              </a:ext>
            </a:extLst>
          </p:cNvPr>
          <p:cNvSpPr txBox="1"/>
          <p:nvPr userDrawn="1"/>
        </p:nvSpPr>
        <p:spPr>
          <a:xfrm>
            <a:off x="249381" y="6201845"/>
            <a:ext cx="7711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INFORME DE IMPLEMENTACIÓN UNIDAD CENTRAL DE GOBIERNO ELECTRÓNICO</a:t>
            </a:r>
            <a:endParaRPr lang="es-EC" b="1" dirty="0">
              <a:solidFill>
                <a:srgbClr val="0060A8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4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A9C30-6167-4A71-9E5F-DB6802D8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986023-59DA-45BC-B774-77792D0E0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49370-9231-496F-840B-3D6B254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D17D-6985-463F-BB80-46271108519B}" type="datetimeFigureOut">
              <a:rPr lang="es-EC" smtClean="0"/>
              <a:t>11/2/2022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E65741-28B3-495B-94E3-F0A12E9D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078C99-150D-4AED-800D-93911B37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B86-3D06-4243-A60A-802EDCCEDB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932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0E6E1-93C7-4DCD-ADAD-641D7A29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F45EDD-CED2-471E-9DF9-C872BC87E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71AC0D-7F12-4DC7-9470-F48D18CC1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89F7E9-6E67-4E2D-B225-C2F2F4D8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D17D-6985-463F-BB80-46271108519B}" type="datetimeFigureOut">
              <a:rPr lang="es-EC" smtClean="0"/>
              <a:t>11/2/2022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F915C5-02E5-4132-B8DA-52E642D7F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5304FA-CA07-42B8-B30F-A732C7C6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B86-3D06-4243-A60A-802EDCCEDB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18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C6518-ABCC-4521-B07E-3A9A2612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8EE294-10DA-4548-BB30-D66F142E7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48AF69-ACD0-48F1-9377-5260D7CCB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AF2491-3AB5-4051-B6C4-0CA921BE3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0D456-4BD8-4D11-95A4-BCB5DCF51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ABC4E3-DA41-4A42-AE79-ACC7B007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D17D-6985-463F-BB80-46271108519B}" type="datetimeFigureOut">
              <a:rPr lang="es-EC" smtClean="0"/>
              <a:t>11/2/2022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A10A1F-375E-4CCA-8321-A74DABFC5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73399E-6120-4487-9EFF-BEB61E3F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B86-3D06-4243-A60A-802EDCCEDB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98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48071-43E4-4549-B861-BD14A163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919745-CA9E-4DC3-8F59-25C568EE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D17D-6985-463F-BB80-46271108519B}" type="datetimeFigureOut">
              <a:rPr lang="es-EC" smtClean="0"/>
              <a:t>11/2/2022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C93A7B-CF8C-42DB-9456-DD0D254E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E0650D-8EE2-416D-A1BA-A5A80DB2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B86-3D06-4243-A60A-802EDCCEDB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244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A5C051-EF25-4696-8F29-9BB8D1FA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D17D-6985-463F-BB80-46271108519B}" type="datetimeFigureOut">
              <a:rPr lang="es-EC" smtClean="0"/>
              <a:t>11/2/2022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E14A4F-289D-4FB2-A657-0CE871E2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8DFCD0-4248-492D-8F04-7408E1ED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B86-3D06-4243-A60A-802EDCCEDB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98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32EF0-E768-4DD2-AA79-07E6AFA7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A9F5F-6D8A-4DDE-8998-B729626E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620B45-227E-4BC6-938A-F3BB6A800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1F1B22-4CC2-4133-BEC8-810D5593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D17D-6985-463F-BB80-46271108519B}" type="datetimeFigureOut">
              <a:rPr lang="es-EC" smtClean="0"/>
              <a:t>11/2/2022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39CC88-3F8C-46BB-B325-8BFCE43D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C77E36-2E61-48E4-B05C-9D05F46B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B86-3D06-4243-A60A-802EDCCEDB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384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DE20F-EA4B-4C12-8443-21B55A9C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6DB526-93FE-4133-AC04-F8C3056DA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72FB0E-4604-4444-ACE8-58CDA94B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C2999E-0758-40B2-96A3-6A86B7D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D17D-6985-463F-BB80-46271108519B}" type="datetimeFigureOut">
              <a:rPr lang="es-EC" smtClean="0"/>
              <a:t>11/2/2022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557C61-DC03-49F1-AB5C-E04099F9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B00A4E-D4E8-4953-A450-A20C0412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B86-3D06-4243-A60A-802EDCCEDB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414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CD84D0-3174-4580-85BB-D0DDC7ED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99CBD5-CE3E-4268-AA7E-1FF62EA23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B400EE-2614-48D4-A6B2-13C95E436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D17D-6985-463F-BB80-46271108519B}" type="datetimeFigureOut">
              <a:rPr lang="es-EC" smtClean="0"/>
              <a:t>11/2/2022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39D897-1F76-4746-9428-EC89415DE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DDECE-FD15-4FD9-81D6-64D547BF6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8B86-3D06-4243-A60A-802EDCCEDB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06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D3448-2AE3-4068-97F4-829109BB5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1625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INFORME DE AVANCE</a:t>
            </a:r>
            <a:br>
              <a:rPr lang="es-MX" dirty="0" smtClean="0"/>
            </a:br>
            <a:r>
              <a:rPr lang="es-MX" dirty="0" smtClean="0"/>
              <a:t> UNIDAD CENTRAL DE GOBIERNO ELECTRÓNICO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54AC06-5FC7-489A-8545-070A55FA5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6193"/>
            <a:ext cx="9144000" cy="1655762"/>
          </a:xfrm>
        </p:spPr>
        <p:txBody>
          <a:bodyPr/>
          <a:lstStyle/>
          <a:p>
            <a:r>
              <a:rPr lang="es-MX" dirty="0" smtClean="0">
                <a:solidFill>
                  <a:srgbClr val="0070C0"/>
                </a:solidFill>
              </a:rPr>
              <a:t>SECRETARÍA GENERAL DE PLANIFICACIÓN</a:t>
            </a:r>
            <a:endParaRPr lang="es-MX" dirty="0">
              <a:solidFill>
                <a:srgbClr val="0070C0"/>
              </a:solidFill>
            </a:endParaRPr>
          </a:p>
          <a:p>
            <a:r>
              <a:rPr lang="es-MX" dirty="0" smtClean="0">
                <a:solidFill>
                  <a:srgbClr val="FF0000"/>
                </a:solidFill>
              </a:rPr>
              <a:t>11 de febrero de 2022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6D58C56-ECBD-44F1-9377-164F4B8CD1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3514" y="5068695"/>
            <a:ext cx="6072554" cy="17893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C67B4E8-2EC8-4486-AFAC-A6681E1E5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408" y="-9128"/>
            <a:ext cx="9005888" cy="3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6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2F4FD-6966-439E-AFA4-008DB71A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8" y="365125"/>
            <a:ext cx="10312791" cy="1325563"/>
          </a:xfrm>
        </p:spPr>
        <p:txBody>
          <a:bodyPr>
            <a:normAutofit/>
          </a:bodyPr>
          <a:lstStyle/>
          <a:p>
            <a:r>
              <a:rPr lang="es-EC" sz="8000" dirty="0">
                <a:solidFill>
                  <a:schemeClr val="tx1"/>
                </a:solidFill>
              </a:rPr>
              <a:t>1</a:t>
            </a:r>
            <a:r>
              <a:rPr lang="es-EC" sz="4000" dirty="0"/>
              <a:t>  </a:t>
            </a:r>
            <a:r>
              <a:rPr lang="es-EC" sz="4000" dirty="0" smtClean="0"/>
              <a:t>Qué es Gobierno Electrónico</a:t>
            </a:r>
            <a:endParaRPr lang="es-EC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E973D5-38E9-429D-9FD6-2171272C1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696" y="1910687"/>
            <a:ext cx="7752103" cy="364605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Uso </a:t>
            </a:r>
            <a:r>
              <a:rPr lang="es-ES" dirty="0"/>
              <a:t>de las </a:t>
            </a:r>
            <a:r>
              <a:rPr lang="es-ES" u="sng" dirty="0"/>
              <a:t>Tecnologías de Información y Comunicación </a:t>
            </a:r>
            <a:r>
              <a:rPr lang="es-ES" dirty="0"/>
              <a:t>TIC, por parte de las instituciones de gobierno, para mejorar cualitativamente los servicios e información que se ofrecen a los ciudadanos; aumentar la eficiencia y eficacia de la gestión pública e incrementar sustantivamente la transparencia del sector público y la participación </a:t>
            </a:r>
            <a:r>
              <a:rPr lang="es-ES" dirty="0" smtClean="0"/>
              <a:t>ciudadana.</a:t>
            </a:r>
          </a:p>
          <a:p>
            <a:pPr marL="0" indent="0" algn="r">
              <a:buNone/>
            </a:pPr>
            <a:r>
              <a:rPr lang="es-ES" sz="1000" b="1" dirty="0" smtClean="0"/>
              <a:t>OEA: </a:t>
            </a:r>
            <a:r>
              <a:rPr lang="es-ES" sz="1000" dirty="0"/>
              <a:t>Guía de Mecanismos para la Promoción de la Transparencia</a:t>
            </a:r>
            <a:br>
              <a:rPr lang="es-ES" sz="1000" dirty="0"/>
            </a:br>
            <a:r>
              <a:rPr lang="es-ES" sz="1000" dirty="0"/>
              <a:t>y la Integridad en las Américas</a:t>
            </a:r>
          </a:p>
          <a:p>
            <a:pPr marL="0" indent="0" algn="r">
              <a:buNone/>
            </a:pPr>
            <a:endParaRPr lang="es-EC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3ADC784-D783-4589-8EB9-0B72BCD3D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916" y="477666"/>
            <a:ext cx="507285" cy="10275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9192" r="11702"/>
          <a:stretch/>
        </p:blipFill>
        <p:spPr>
          <a:xfrm>
            <a:off x="1" y="1951631"/>
            <a:ext cx="3589360" cy="32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6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2F4FD-6966-439E-AFA4-008DB71A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8" y="365125"/>
            <a:ext cx="10312791" cy="1325563"/>
          </a:xfrm>
        </p:spPr>
        <p:txBody>
          <a:bodyPr>
            <a:normAutofit/>
          </a:bodyPr>
          <a:lstStyle/>
          <a:p>
            <a:r>
              <a:rPr lang="es-EC" sz="8000" dirty="0" smtClean="0">
                <a:solidFill>
                  <a:schemeClr val="tx1"/>
                </a:solidFill>
              </a:rPr>
              <a:t>2</a:t>
            </a:r>
            <a:r>
              <a:rPr lang="es-EC" sz="4000" dirty="0" smtClean="0"/>
              <a:t>  </a:t>
            </a:r>
            <a:r>
              <a:rPr lang="es-EC" sz="4000" dirty="0"/>
              <a:t>Unidad Central de Gobierno Electrónico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E973D5-38E9-429D-9FD6-2171272C1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696" y="1690689"/>
            <a:ext cx="7954910" cy="41755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3200" b="1" dirty="0" smtClean="0"/>
              <a:t>CÓDIGO MUNICIPAL</a:t>
            </a:r>
          </a:p>
          <a:p>
            <a:pPr marL="0" indent="0" algn="ctr">
              <a:buNone/>
            </a:pPr>
            <a:endParaRPr lang="es-ES" sz="3200" b="1" dirty="0" smtClean="0"/>
          </a:p>
          <a:p>
            <a:pPr algn="just"/>
            <a:r>
              <a:rPr lang="es-ES" sz="3200" b="1" dirty="0" smtClean="0"/>
              <a:t>Art</a:t>
            </a:r>
            <a:r>
              <a:rPr lang="es-ES" sz="3200" b="1" dirty="0"/>
              <a:t>. 1154.- Unidad Central de Gobierno Electrónico</a:t>
            </a:r>
            <a:r>
              <a:rPr lang="es-ES" sz="3200" dirty="0"/>
              <a:t>.- Se crea como dependencia de la Alcaldía Metropolitana, la Unidad Central de Gobierno Electrónico, que tiene a su cargo el proponer para su aprobación al Consejo de Gobierno Electrónico, las políticas adecuadas para la gobernabilidad electrónica institucional, interinstitucional, interurbana e internacional. </a:t>
            </a:r>
            <a:endParaRPr lang="es-ES" sz="3200" dirty="0" smtClean="0"/>
          </a:p>
          <a:p>
            <a:pPr marL="0" indent="0" algn="just">
              <a:buNone/>
            </a:pPr>
            <a:endParaRPr lang="es-ES" sz="3200" dirty="0" smtClean="0"/>
          </a:p>
          <a:p>
            <a:pPr marL="0" indent="0" algn="just">
              <a:buNone/>
            </a:pPr>
            <a:r>
              <a:rPr lang="es-ES" sz="2100" b="1" dirty="0" smtClean="0"/>
              <a:t>NOTA: </a:t>
            </a:r>
            <a:r>
              <a:rPr lang="es-ES" sz="2100" dirty="0" smtClean="0"/>
              <a:t>Todas las Unidades Administrativas Municipales dependen de la Alcaldía</a:t>
            </a:r>
            <a:r>
              <a:rPr lang="es-ES" dirty="0" smtClean="0"/>
              <a:t>.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8854" r="34993"/>
          <a:stretch/>
        </p:blipFill>
        <p:spPr>
          <a:xfrm>
            <a:off x="14068" y="1828712"/>
            <a:ext cx="3516924" cy="3810000"/>
          </a:xfrm>
          <a:prstGeom prst="rect">
            <a:avLst/>
          </a:prstGeom>
        </p:spPr>
      </p:pic>
      <p:pic>
        <p:nvPicPr>
          <p:cNvPr id="8" name="Gráfico 9">
            <a:extLst>
              <a:ext uri="{FF2B5EF4-FFF2-40B4-BE49-F238E27FC236}">
                <a16:creationId xmlns:a16="http://schemas.microsoft.com/office/drawing/2014/main" id="{13ADC784-D783-4589-8EB9-0B72BCD3D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916" y="477666"/>
            <a:ext cx="507285" cy="10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6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2F4FD-6966-439E-AFA4-008DB71A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8" y="365125"/>
            <a:ext cx="10312791" cy="1325563"/>
          </a:xfrm>
        </p:spPr>
        <p:txBody>
          <a:bodyPr>
            <a:normAutofit/>
          </a:bodyPr>
          <a:lstStyle/>
          <a:p>
            <a:r>
              <a:rPr lang="es-EC" sz="8000" dirty="0" smtClean="0">
                <a:solidFill>
                  <a:schemeClr val="tx1"/>
                </a:solidFill>
              </a:rPr>
              <a:t>3</a:t>
            </a:r>
            <a:r>
              <a:rPr lang="es-EC" sz="4000" dirty="0" smtClean="0"/>
              <a:t>  </a:t>
            </a:r>
            <a:r>
              <a:rPr lang="es-EC" sz="4000" dirty="0" smtClean="0">
                <a:solidFill>
                  <a:srgbClr val="0060A8"/>
                </a:solidFill>
              </a:rPr>
              <a:t>Necesidad institucional</a:t>
            </a:r>
            <a:endParaRPr lang="es-EC" sz="4000" dirty="0">
              <a:solidFill>
                <a:srgbClr val="0060A8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E973D5-38E9-429D-9FD6-2171272C1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337" y="1800915"/>
            <a:ext cx="8228463" cy="39412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600" dirty="0" smtClean="0"/>
              <a:t>Conforme lo dispuesto en el Código Municipal, el MDMQ debe contar con una estructura centralizada </a:t>
            </a:r>
            <a:r>
              <a:rPr lang="es-ES" sz="2600" dirty="0"/>
              <a:t>y </a:t>
            </a:r>
            <a:r>
              <a:rPr lang="es-ES" sz="2600" dirty="0" smtClean="0"/>
              <a:t>estandarizada de </a:t>
            </a:r>
            <a:r>
              <a:rPr lang="es-ES" sz="2600" dirty="0"/>
              <a:t>la gestión del uso de las Tecnologías de Información y Comunicación </a:t>
            </a:r>
            <a:r>
              <a:rPr lang="es-ES" sz="2600" dirty="0" smtClean="0"/>
              <a:t>(TICS) en </a:t>
            </a:r>
            <a:r>
              <a:rPr lang="es-ES" sz="2600" dirty="0"/>
              <a:t>las relaciones con la ciudadanía del Distrito Metropolitano de Quito</a:t>
            </a:r>
            <a:r>
              <a:rPr lang="es-ES" sz="2600" dirty="0" smtClean="0"/>
              <a:t>.</a:t>
            </a:r>
          </a:p>
          <a:p>
            <a:pPr marL="0" indent="0" algn="r">
              <a:buNone/>
            </a:pPr>
            <a:r>
              <a:rPr lang="es-ES" sz="1600" i="1" dirty="0"/>
              <a:t>Código </a:t>
            </a:r>
            <a:r>
              <a:rPr lang="es-ES" sz="1600" i="1" dirty="0" smtClean="0"/>
              <a:t>Municipal, </a:t>
            </a:r>
            <a:r>
              <a:rPr lang="es-ES" sz="1600" i="1" dirty="0"/>
              <a:t>Art. </a:t>
            </a:r>
            <a:r>
              <a:rPr lang="es-ES" sz="1600" i="1" dirty="0" smtClean="0"/>
              <a:t>1147</a:t>
            </a:r>
          </a:p>
          <a:p>
            <a:pPr algn="just"/>
            <a:r>
              <a:rPr lang="es-MX" sz="2600" dirty="0" smtClean="0"/>
              <a:t>El </a:t>
            </a:r>
            <a:r>
              <a:rPr lang="es-MX" sz="2600" dirty="0"/>
              <a:t>Alcalde del DMQ, dispuso a la Secretaría General de </a:t>
            </a:r>
            <a:r>
              <a:rPr lang="es-MX" sz="2600" dirty="0" smtClean="0"/>
              <a:t>Planificación, </a:t>
            </a:r>
            <a:r>
              <a:rPr lang="es-MX" sz="2600" dirty="0"/>
              <a:t>desarrollar una propuesta técnica de estructura para la entidad municipal que maneje de forma estratégica las TICS para toda la gestión institucional</a:t>
            </a:r>
            <a:r>
              <a:rPr lang="es-MX" sz="2600" dirty="0" smtClean="0"/>
              <a:t>. La misma que se encuentra en proceso de diseño, en el que además se consideran los procesos de optimización de recursos para el MDMQ.</a:t>
            </a:r>
            <a:endParaRPr lang="es-MX" sz="2600" dirty="0"/>
          </a:p>
          <a:p>
            <a:pPr marL="0" indent="0" algn="r">
              <a:buNone/>
            </a:pPr>
            <a:r>
              <a:rPr lang="es-ES" sz="1800" i="1" dirty="0" smtClean="0"/>
              <a:t> </a:t>
            </a:r>
            <a:endParaRPr lang="es-EC" sz="1800" i="1" dirty="0"/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2CFCB5E-DBDA-44E1-B3D4-18CB0C409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916" y="477666"/>
            <a:ext cx="507285" cy="10275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3157" r="19297"/>
          <a:stretch/>
        </p:blipFill>
        <p:spPr>
          <a:xfrm>
            <a:off x="-13648" y="1800915"/>
            <a:ext cx="3152633" cy="35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8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2F4FD-6966-439E-AFA4-008DB71A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8" y="365125"/>
            <a:ext cx="10312791" cy="1325563"/>
          </a:xfrm>
        </p:spPr>
        <p:txBody>
          <a:bodyPr>
            <a:normAutofit/>
          </a:bodyPr>
          <a:lstStyle/>
          <a:p>
            <a:r>
              <a:rPr lang="es-EC" sz="8000" dirty="0" smtClean="0">
                <a:solidFill>
                  <a:schemeClr val="tx1"/>
                </a:solidFill>
              </a:rPr>
              <a:t>4</a:t>
            </a:r>
            <a:r>
              <a:rPr lang="es-EC" sz="4000" dirty="0" smtClean="0"/>
              <a:t>  </a:t>
            </a:r>
            <a:r>
              <a:rPr lang="es-EC" sz="4000" dirty="0"/>
              <a:t>Implementación / Primeras acciones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E973D5-38E9-429D-9FD6-2171272C1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645" y="1897038"/>
            <a:ext cx="7969154" cy="371219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dirty="0" smtClean="0"/>
              <a:t>Desde la Secretaría General de Planificación, se han mantenido mesas de trabajo con la Dirección Metropolitana de Informática (DMI) y la Dirección Metropolitana de Desarrollo Institucional (DMDI) para el análisis del marco normativo y el diseño institucional de la entidad.</a:t>
            </a:r>
          </a:p>
          <a:p>
            <a:pPr algn="just"/>
            <a:r>
              <a:rPr lang="es-MX" dirty="0" smtClean="0"/>
              <a:t>Como resultado de este trabajo coordinado se ha logrado identificar de manera preliminar, las competencias a las que se sujetará la estructura institucional en desarrollo, su cadena de valor y mapa de procesos.</a:t>
            </a:r>
          </a:p>
          <a:p>
            <a:pPr algn="just"/>
            <a:r>
              <a:rPr lang="es-MX" dirty="0" smtClean="0"/>
              <a:t>Se llevó a cabo una reunión de trabajo con el Concejal Juan Carlos Fiallos</a:t>
            </a:r>
            <a:r>
              <a:rPr lang="es-MX" dirty="0"/>
              <a:t>, Presidente de la Comisión de Conectividad </a:t>
            </a:r>
            <a:r>
              <a:rPr lang="es-MX" dirty="0" smtClean="0"/>
              <a:t>y Delegado del Alcalde para presidir el Consejo de Gobierno Electrónico, en la que se intercambió información sobre el diseño institucional realizado por el equipo de su despacho.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358" r="33263"/>
          <a:stretch/>
        </p:blipFill>
        <p:spPr>
          <a:xfrm>
            <a:off x="-14068" y="1897038"/>
            <a:ext cx="3362179" cy="3279873"/>
          </a:xfrm>
          <a:prstGeom prst="rect">
            <a:avLst/>
          </a:prstGeom>
        </p:spPr>
      </p:pic>
      <p:pic>
        <p:nvPicPr>
          <p:cNvPr id="7" name="Gráfico 8">
            <a:extLst>
              <a:ext uri="{FF2B5EF4-FFF2-40B4-BE49-F238E27FC236}">
                <a16:creationId xmlns:a16="http://schemas.microsoft.com/office/drawing/2014/main" id="{D2CFCB5E-DBDA-44E1-B3D4-18CB0C409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916" y="477666"/>
            <a:ext cx="507285" cy="10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6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2F4FD-6966-439E-AFA4-008DB71A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8" y="365125"/>
            <a:ext cx="10312791" cy="1325563"/>
          </a:xfrm>
        </p:spPr>
        <p:txBody>
          <a:bodyPr>
            <a:normAutofit/>
          </a:bodyPr>
          <a:lstStyle/>
          <a:p>
            <a:r>
              <a:rPr lang="es-EC" sz="8000" dirty="0" smtClean="0">
                <a:solidFill>
                  <a:schemeClr val="tx1"/>
                </a:solidFill>
              </a:rPr>
              <a:t>5</a:t>
            </a:r>
            <a:r>
              <a:rPr lang="es-EC" sz="4000" dirty="0" smtClean="0"/>
              <a:t>  </a:t>
            </a:r>
            <a:r>
              <a:rPr lang="es-EC" sz="4000" dirty="0" smtClean="0">
                <a:solidFill>
                  <a:srgbClr val="0060A8"/>
                </a:solidFill>
              </a:rPr>
              <a:t>Competencias</a:t>
            </a:r>
            <a:endParaRPr lang="es-EC" sz="4000" dirty="0">
              <a:solidFill>
                <a:srgbClr val="0060A8"/>
              </a:solidFill>
            </a:endParaRPr>
          </a:p>
        </p:txBody>
      </p:sp>
      <p:pic>
        <p:nvPicPr>
          <p:cNvPr id="7" name="Gráfico 8">
            <a:extLst>
              <a:ext uri="{FF2B5EF4-FFF2-40B4-BE49-F238E27FC236}">
                <a16:creationId xmlns:a16="http://schemas.microsoft.com/office/drawing/2014/main" id="{D2CFCB5E-DBDA-44E1-B3D4-18CB0C409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0916" y="477666"/>
            <a:ext cx="507285" cy="102757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71600" y="2778963"/>
            <a:ext cx="1997242" cy="2277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s-MX" sz="1600" dirty="0"/>
              <a:t>Trámites y servicios</a:t>
            </a:r>
          </a:p>
          <a:p>
            <a:pPr lvl="0">
              <a:spcAft>
                <a:spcPts val="1200"/>
              </a:spcAft>
            </a:pPr>
            <a:r>
              <a:rPr lang="es-MX" sz="1600" dirty="0"/>
              <a:t>Interconexión</a:t>
            </a:r>
          </a:p>
          <a:p>
            <a:pPr lvl="0">
              <a:spcAft>
                <a:spcPts val="1200"/>
              </a:spcAft>
            </a:pPr>
            <a:r>
              <a:rPr lang="es-MX" sz="1600" dirty="0"/>
              <a:t>Espacios de participación a través de plataformas tecnológicas</a:t>
            </a:r>
          </a:p>
          <a:p>
            <a:pPr>
              <a:spcAft>
                <a:spcPts val="1200"/>
              </a:spcAft>
            </a:pPr>
            <a:endParaRPr lang="es-EC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006515" y="2778963"/>
            <a:ext cx="2045370" cy="276998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s-MX" sz="1600" dirty="0"/>
              <a:t>Aseguramiento Calidad de la Información</a:t>
            </a:r>
          </a:p>
          <a:p>
            <a:pPr lvl="0">
              <a:spcAft>
                <a:spcPts val="1200"/>
              </a:spcAft>
            </a:pPr>
            <a:r>
              <a:rPr lang="es-MX" sz="1600" dirty="0" err="1"/>
              <a:t>Ciberseguridad</a:t>
            </a:r>
            <a:endParaRPr lang="es-MX" sz="1600" dirty="0"/>
          </a:p>
          <a:p>
            <a:pPr lvl="0">
              <a:spcAft>
                <a:spcPts val="1200"/>
              </a:spcAft>
            </a:pPr>
            <a:r>
              <a:rPr lang="es-MX" sz="1600" dirty="0"/>
              <a:t>Conectividad y seguridad de la información</a:t>
            </a:r>
          </a:p>
          <a:p>
            <a:pPr lvl="0">
              <a:spcAft>
                <a:spcPts val="1200"/>
              </a:spcAft>
            </a:pPr>
            <a:r>
              <a:rPr lang="es-MX" sz="1600" dirty="0"/>
              <a:t>Gestión de Riesgos e Incidentes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705809" y="2766931"/>
            <a:ext cx="2045369" cy="2185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s-MX" sz="1600" dirty="0"/>
              <a:t>Manejo Información</a:t>
            </a:r>
          </a:p>
          <a:p>
            <a:pPr lvl="0">
              <a:spcAft>
                <a:spcPts val="1200"/>
              </a:spcAft>
            </a:pPr>
            <a:r>
              <a:rPr lang="es-MX" sz="1600" dirty="0"/>
              <a:t>Servicios Tecnológicos</a:t>
            </a:r>
          </a:p>
          <a:p>
            <a:pPr lvl="0">
              <a:spcAft>
                <a:spcPts val="1200"/>
              </a:spcAft>
            </a:pPr>
            <a:r>
              <a:rPr lang="es-MX" sz="1600" dirty="0"/>
              <a:t>Desarrollo</a:t>
            </a:r>
          </a:p>
          <a:p>
            <a:pPr lvl="0">
              <a:spcAft>
                <a:spcPts val="1200"/>
              </a:spcAft>
            </a:pPr>
            <a:r>
              <a:rPr lang="es-MX" sz="1600" dirty="0"/>
              <a:t>Soporte Técnico</a:t>
            </a:r>
          </a:p>
          <a:p>
            <a:pPr lvl="0">
              <a:spcAft>
                <a:spcPts val="1200"/>
              </a:spcAft>
            </a:pPr>
            <a:r>
              <a:rPr lang="es-MX" sz="1600" dirty="0"/>
              <a:t>Mantenimiento de Hardware y </a:t>
            </a:r>
            <a:r>
              <a:rPr lang="es-MX" sz="1600" dirty="0" smtClean="0"/>
              <a:t>Software</a:t>
            </a:r>
            <a:endParaRPr lang="es-MX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224630" y="2750147"/>
            <a:ext cx="222584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s-MX" sz="1600" dirty="0"/>
              <a:t>Innovación</a:t>
            </a:r>
          </a:p>
          <a:p>
            <a:pPr lvl="0">
              <a:spcAft>
                <a:spcPts val="1200"/>
              </a:spcAft>
            </a:pPr>
            <a:r>
              <a:rPr lang="es-MX" sz="1600" dirty="0"/>
              <a:t>Investigación y Desarrollo</a:t>
            </a:r>
            <a:endParaRPr lang="es-EC" sz="1600" dirty="0"/>
          </a:p>
          <a:p>
            <a:pPr lvl="0">
              <a:spcAft>
                <a:spcPts val="1200"/>
              </a:spcAft>
            </a:pPr>
            <a:r>
              <a:rPr lang="es-EC" sz="1600" dirty="0"/>
              <a:t>I+D+I</a:t>
            </a:r>
          </a:p>
          <a:p>
            <a:pPr lvl="0">
              <a:spcAft>
                <a:spcPts val="1200"/>
              </a:spcAft>
            </a:pPr>
            <a:r>
              <a:rPr lang="es-ES" sz="1600" dirty="0"/>
              <a:t>Definición  de metodologías y estándares</a:t>
            </a:r>
            <a:endParaRPr lang="es-EC" sz="1600" dirty="0"/>
          </a:p>
          <a:p>
            <a:pPr lvl="0">
              <a:spcAft>
                <a:spcPts val="1200"/>
              </a:spcAft>
            </a:pPr>
            <a:r>
              <a:rPr lang="es-EC" sz="1600" dirty="0"/>
              <a:t>Diseño de Proyectos </a:t>
            </a:r>
            <a:r>
              <a:rPr lang="es-EC" sz="1600" dirty="0" smtClean="0"/>
              <a:t>TIC</a:t>
            </a:r>
            <a:endParaRPr lang="es-EC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016668" y="1666420"/>
            <a:ext cx="2352174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s-MX" b="1" dirty="0" smtClean="0">
              <a:solidFill>
                <a:schemeClr val="bg1"/>
              </a:solidFill>
            </a:endParaRP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Gobierno Electrónico</a:t>
            </a:r>
          </a:p>
          <a:p>
            <a:pPr algn="ctr"/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685880" y="1657228"/>
            <a:ext cx="2382253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Seguridad de la Información</a:t>
            </a:r>
          </a:p>
          <a:p>
            <a:pPr algn="ctr"/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376734" y="1642151"/>
            <a:ext cx="2374443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Administración de la información, redes y telecomunicaciones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059778" y="1623768"/>
            <a:ext cx="2390693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Diseño / Administración de proyectos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862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2F4FD-6966-439E-AFA4-008DB71A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8" y="365125"/>
            <a:ext cx="10312791" cy="1325563"/>
          </a:xfrm>
        </p:spPr>
        <p:txBody>
          <a:bodyPr>
            <a:normAutofit/>
          </a:bodyPr>
          <a:lstStyle/>
          <a:p>
            <a:r>
              <a:rPr lang="es-EC" sz="8000" dirty="0">
                <a:solidFill>
                  <a:schemeClr val="tx1"/>
                </a:solidFill>
              </a:rPr>
              <a:t>6</a:t>
            </a:r>
            <a:r>
              <a:rPr lang="es-EC" sz="4000" dirty="0" smtClean="0"/>
              <a:t>  Situación Actual</a:t>
            </a:r>
            <a:endParaRPr lang="es-EC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E973D5-38E9-429D-9FD6-2171272C1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645" y="1897038"/>
            <a:ext cx="7969154" cy="3712191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Pese a que la Unidad Central de Gobierno Electrónico, aún no se ha creado, las competencias legales del Municipio de Quito en esta materia se ejercen a través de la institucionalidad existente.</a:t>
            </a:r>
          </a:p>
          <a:p>
            <a:r>
              <a:rPr lang="es-EC" dirty="0" smtClean="0"/>
              <a:t>En Conectividad, Tecnologías de la Información y Comunicación reguladas por el </a:t>
            </a:r>
            <a:r>
              <a:rPr lang="es-ES" dirty="0" smtClean="0"/>
              <a:t>Libro III.2 del Código Municipal, es la Dirección Metropolitana de Informática la encargada actualmente de ejercer las atribuciones del MDMQ.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358" r="33263"/>
          <a:stretch/>
        </p:blipFill>
        <p:spPr>
          <a:xfrm>
            <a:off x="-14068" y="1897038"/>
            <a:ext cx="3362179" cy="3279873"/>
          </a:xfrm>
          <a:prstGeom prst="rect">
            <a:avLst/>
          </a:prstGeom>
        </p:spPr>
      </p:pic>
      <p:pic>
        <p:nvPicPr>
          <p:cNvPr id="7" name="Gráfico 8">
            <a:extLst>
              <a:ext uri="{FF2B5EF4-FFF2-40B4-BE49-F238E27FC236}">
                <a16:creationId xmlns:a16="http://schemas.microsoft.com/office/drawing/2014/main" id="{D2CFCB5E-DBDA-44E1-B3D4-18CB0C409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916" y="477666"/>
            <a:ext cx="507285" cy="10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577</Words>
  <Application>Microsoft Office PowerPoint</Application>
  <PresentationFormat>Panorámica</PresentationFormat>
  <Paragraphs>47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Calibri</vt:lpstr>
      <vt:lpstr>Tema de Office</vt:lpstr>
      <vt:lpstr>INFORME DE AVANCE  UNIDAD CENTRAL DE GOBIERNO ELECTRÓNICO</vt:lpstr>
      <vt:lpstr>1  Qué es Gobierno Electrónico</vt:lpstr>
      <vt:lpstr>2  Unidad Central de Gobierno Electrónico</vt:lpstr>
      <vt:lpstr>3  Necesidad institucional</vt:lpstr>
      <vt:lpstr>4  Implementación / Primeras acciones</vt:lpstr>
      <vt:lpstr>5  Competencias</vt:lpstr>
      <vt:lpstr>6  Situación Actual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CAPACITACIÓN EN PROCESOS</dc:title>
  <dc:creator>Javier Cañar</dc:creator>
  <cp:lastModifiedBy>Myriam Piedad Ramirez Salas</cp:lastModifiedBy>
  <cp:revision>32</cp:revision>
  <cp:lastPrinted>2022-01-26T13:34:11Z</cp:lastPrinted>
  <dcterms:created xsi:type="dcterms:W3CDTF">2022-01-12T01:56:42Z</dcterms:created>
  <dcterms:modified xsi:type="dcterms:W3CDTF">2022-02-11T14:58:13Z</dcterms:modified>
</cp:coreProperties>
</file>