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285" r:id="rId4"/>
    <p:sldId id="294" r:id="rId5"/>
    <p:sldId id="295" r:id="rId6"/>
    <p:sldId id="288" r:id="rId7"/>
    <p:sldId id="289" r:id="rId8"/>
    <p:sldId id="290" r:id="rId9"/>
    <p:sldId id="293" r:id="rId10"/>
    <p:sldId id="292" r:id="rId11"/>
    <p:sldId id="296" r:id="rId12"/>
    <p:sldId id="299" r:id="rId13"/>
    <p:sldId id="291" r:id="rId14"/>
    <p:sldId id="297" r:id="rId15"/>
    <p:sldId id="298" r:id="rId16"/>
    <p:sldId id="259" r:id="rId1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3500"/>
    <a:srgbClr val="E4924F"/>
    <a:srgbClr val="DD731D"/>
    <a:srgbClr val="A7CB30"/>
    <a:srgbClr val="ECB82B"/>
    <a:srgbClr val="A9CD31"/>
    <a:srgbClr val="5897C5"/>
    <a:srgbClr val="3135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showGuides="1">
      <p:cViewPr varScale="1">
        <p:scale>
          <a:sx n="62" d="100"/>
          <a:sy n="62" d="100"/>
        </p:scale>
        <p:origin x="828" y="2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A54F23-D6D8-4DED-B631-3EC435FF340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488ADCC4-4E87-4160-80C1-95ACEAB37D37}">
      <dgm:prSet phldrT="[Texto]"/>
      <dgm:spPr/>
      <dgm:t>
        <a:bodyPr/>
        <a:lstStyle/>
        <a:p>
          <a:r>
            <a:rPr lang="es-MX" dirty="0"/>
            <a:t>Municipio </a:t>
          </a:r>
          <a:endParaRPr lang="en-US" dirty="0"/>
        </a:p>
      </dgm:t>
    </dgm:pt>
    <dgm:pt modelId="{541525BB-4DFC-4DC6-BAFB-E3D77AA33CCE}" type="parTrans" cxnId="{24E28DFD-561F-457C-B7C3-379EAE15128A}">
      <dgm:prSet/>
      <dgm:spPr/>
      <dgm:t>
        <a:bodyPr/>
        <a:lstStyle/>
        <a:p>
          <a:endParaRPr lang="en-US"/>
        </a:p>
      </dgm:t>
    </dgm:pt>
    <dgm:pt modelId="{897D371E-1C19-4B72-98DF-77EDCD29FE46}" type="sibTrans" cxnId="{24E28DFD-561F-457C-B7C3-379EAE15128A}">
      <dgm:prSet/>
      <dgm:spPr/>
      <dgm:t>
        <a:bodyPr/>
        <a:lstStyle/>
        <a:p>
          <a:endParaRPr lang="en-US"/>
        </a:p>
      </dgm:t>
    </dgm:pt>
    <dgm:pt modelId="{2C9FC673-78B8-4435-8AFC-0B6D04BC9C73}">
      <dgm:prSet phldrT="[Texto]"/>
      <dgm:spPr/>
      <dgm:t>
        <a:bodyPr/>
        <a:lstStyle/>
        <a:p>
          <a:pPr>
            <a:buFont typeface="Wingdings" panose="05000000000000000000" pitchFamily="2" charset="2"/>
            <a:buChar char="ü"/>
          </a:pPr>
          <a:r>
            <a:rPr lang="es-EC" dirty="0">
              <a:latin typeface="+mj-lt"/>
            </a:rPr>
            <a:t>Reconocer y priorizar el trabajo de los y las recicladoras de base en la gestión integral de residuos sólidos en el DMQ.</a:t>
          </a:r>
          <a:endParaRPr lang="en-US" dirty="0">
            <a:latin typeface="+mj-lt"/>
          </a:endParaRPr>
        </a:p>
      </dgm:t>
    </dgm:pt>
    <dgm:pt modelId="{249E21E2-9838-4B0B-B7F1-2A11D659B0B6}" type="parTrans" cxnId="{DEDB4083-81B2-469C-9CD2-E75A416F51EE}">
      <dgm:prSet/>
      <dgm:spPr/>
      <dgm:t>
        <a:bodyPr/>
        <a:lstStyle/>
        <a:p>
          <a:endParaRPr lang="en-US"/>
        </a:p>
      </dgm:t>
    </dgm:pt>
    <dgm:pt modelId="{7E478EC3-911F-4103-A824-98C5E9AFF2AB}" type="sibTrans" cxnId="{DEDB4083-81B2-469C-9CD2-E75A416F51EE}">
      <dgm:prSet/>
      <dgm:spPr/>
      <dgm:t>
        <a:bodyPr/>
        <a:lstStyle/>
        <a:p>
          <a:endParaRPr lang="en-US"/>
        </a:p>
      </dgm:t>
    </dgm:pt>
    <dgm:pt modelId="{258C3EDC-EDB2-4623-86DD-A1FC2C27D4AF}">
      <dgm:prSet phldrT="[Texto]"/>
      <dgm:spPr/>
      <dgm:t>
        <a:bodyPr/>
        <a:lstStyle/>
        <a:p>
          <a:pPr>
            <a:buFont typeface="+mj-lt"/>
            <a:buAutoNum type="alphaLcParenR"/>
          </a:pPr>
          <a:endParaRPr lang="en-US" dirty="0"/>
        </a:p>
      </dgm:t>
    </dgm:pt>
    <dgm:pt modelId="{E516E0DA-D38C-4EF6-B061-1353E879F83C}" type="parTrans" cxnId="{7769D156-87B7-40F7-A581-4EEF8A27A715}">
      <dgm:prSet/>
      <dgm:spPr/>
      <dgm:t>
        <a:bodyPr/>
        <a:lstStyle/>
        <a:p>
          <a:endParaRPr lang="en-US"/>
        </a:p>
      </dgm:t>
    </dgm:pt>
    <dgm:pt modelId="{888BD51A-2AC3-4AFB-9472-2F6239EB51FB}" type="sibTrans" cxnId="{7769D156-87B7-40F7-A581-4EEF8A27A715}">
      <dgm:prSet/>
      <dgm:spPr/>
      <dgm:t>
        <a:bodyPr/>
        <a:lstStyle/>
        <a:p>
          <a:endParaRPr lang="en-US"/>
        </a:p>
      </dgm:t>
    </dgm:pt>
    <dgm:pt modelId="{5C71223B-14B7-4640-9CAD-7DB68D4C01E8}">
      <dgm:prSet phldrT="[Texto]"/>
      <dgm:spPr/>
      <dgm:t>
        <a:bodyPr/>
        <a:lstStyle/>
        <a:p>
          <a:pPr>
            <a:buFont typeface="Wingdings" panose="05000000000000000000" pitchFamily="2" charset="2"/>
            <a:buChar char="ü"/>
          </a:pPr>
          <a:r>
            <a:rPr lang="es-EC" dirty="0">
              <a:latin typeface="+mj-lt"/>
            </a:rPr>
            <a:t>Promover la asociatividad de los y las recicladoras de base y la formalización de sus actividades y las de sus organizaciones.</a:t>
          </a:r>
          <a:endParaRPr lang="en-US" dirty="0">
            <a:latin typeface="+mj-lt"/>
          </a:endParaRPr>
        </a:p>
      </dgm:t>
    </dgm:pt>
    <dgm:pt modelId="{91ADA872-98D4-4F12-9BB9-19D224C48DF0}" type="parTrans" cxnId="{1E1F6EA7-917A-4134-B9B8-29C7B34AFDF7}">
      <dgm:prSet/>
      <dgm:spPr/>
      <dgm:t>
        <a:bodyPr/>
        <a:lstStyle/>
        <a:p>
          <a:endParaRPr lang="en-US"/>
        </a:p>
      </dgm:t>
    </dgm:pt>
    <dgm:pt modelId="{7FB3DCD7-1080-44B6-BFE0-A3AF142F877B}" type="sibTrans" cxnId="{1E1F6EA7-917A-4134-B9B8-29C7B34AFDF7}">
      <dgm:prSet/>
      <dgm:spPr/>
      <dgm:t>
        <a:bodyPr/>
        <a:lstStyle/>
        <a:p>
          <a:endParaRPr lang="en-US"/>
        </a:p>
      </dgm:t>
    </dgm:pt>
    <dgm:pt modelId="{735B9B38-FD1B-4545-9D8A-D734ADCBF832}">
      <dgm:prSet phldrT="[Texto]"/>
      <dgm:spPr/>
      <dgm:t>
        <a:bodyPr/>
        <a:lstStyle/>
        <a:p>
          <a:pPr>
            <a:buFont typeface="Wingdings" panose="05000000000000000000" pitchFamily="2" charset="2"/>
            <a:buChar char="ü"/>
          </a:pPr>
          <a:r>
            <a:rPr lang="es-EC" dirty="0">
              <a:latin typeface="+mj-lt"/>
            </a:rPr>
            <a:t>Optimizar los procesos de registro y calificación de los y las recicladoras como gestores ambientales de menor escala ante la autoridad ambiental competente.</a:t>
          </a:r>
          <a:endParaRPr lang="en-US" dirty="0">
            <a:latin typeface="+mj-lt"/>
          </a:endParaRPr>
        </a:p>
      </dgm:t>
    </dgm:pt>
    <dgm:pt modelId="{23943109-CF23-43F0-BA97-FB846A5D251C}" type="parTrans" cxnId="{DFC8A08E-1490-43CC-90B3-F0FE5BCBF859}">
      <dgm:prSet/>
      <dgm:spPr/>
      <dgm:t>
        <a:bodyPr/>
        <a:lstStyle/>
        <a:p>
          <a:endParaRPr lang="en-US"/>
        </a:p>
      </dgm:t>
    </dgm:pt>
    <dgm:pt modelId="{045CC8BF-24E0-4C2A-89DE-02A681BEFB67}" type="sibTrans" cxnId="{DFC8A08E-1490-43CC-90B3-F0FE5BCBF859}">
      <dgm:prSet/>
      <dgm:spPr/>
      <dgm:t>
        <a:bodyPr/>
        <a:lstStyle/>
        <a:p>
          <a:endParaRPr lang="en-US"/>
        </a:p>
      </dgm:t>
    </dgm:pt>
    <dgm:pt modelId="{33F837AA-D89E-4782-8270-76A1D28C3A35}">
      <dgm:prSet phldrT="[Texto]"/>
      <dgm:spPr/>
      <dgm:t>
        <a:bodyPr/>
        <a:lstStyle/>
        <a:p>
          <a:pPr>
            <a:buFont typeface="Wingdings" panose="05000000000000000000" pitchFamily="2" charset="2"/>
            <a:buChar char="ü"/>
          </a:pPr>
          <a:r>
            <a:rPr lang="es-EC" dirty="0">
              <a:latin typeface="+mj-lt"/>
            </a:rPr>
            <a:t>Organizar un sistema de información abierto, para conocimiento de datos y cifras sobre reciclaje inclusivo en el DMQ.</a:t>
          </a:r>
          <a:endParaRPr lang="en-US" dirty="0">
            <a:latin typeface="+mj-lt"/>
          </a:endParaRPr>
        </a:p>
      </dgm:t>
    </dgm:pt>
    <dgm:pt modelId="{456FCB15-9B95-45D5-A1F5-7FDD188DD1D4}" type="parTrans" cxnId="{BDEC48FD-29A5-4E6F-958E-08BC69F93D4B}">
      <dgm:prSet/>
      <dgm:spPr/>
      <dgm:t>
        <a:bodyPr/>
        <a:lstStyle/>
        <a:p>
          <a:endParaRPr lang="en-US"/>
        </a:p>
      </dgm:t>
    </dgm:pt>
    <dgm:pt modelId="{513C76DA-BEA9-40F4-BD71-4AEE2637896D}" type="sibTrans" cxnId="{BDEC48FD-29A5-4E6F-958E-08BC69F93D4B}">
      <dgm:prSet/>
      <dgm:spPr/>
      <dgm:t>
        <a:bodyPr/>
        <a:lstStyle/>
        <a:p>
          <a:endParaRPr lang="en-US"/>
        </a:p>
      </dgm:t>
    </dgm:pt>
    <dgm:pt modelId="{7DF0C6DF-F329-4E9F-89AF-34C35C832D3A}" type="pres">
      <dgm:prSet presAssocID="{0AA54F23-D6D8-4DED-B631-3EC435FF3405}" presName="linear" presStyleCnt="0">
        <dgm:presLayoutVars>
          <dgm:animLvl val="lvl"/>
          <dgm:resizeHandles val="exact"/>
        </dgm:presLayoutVars>
      </dgm:prSet>
      <dgm:spPr/>
    </dgm:pt>
    <dgm:pt modelId="{33C295BD-5B25-4EBC-BF31-2F230B94928F}" type="pres">
      <dgm:prSet presAssocID="{488ADCC4-4E87-4160-80C1-95ACEAB37D37}" presName="parentText" presStyleLbl="node1" presStyleIdx="0" presStyleCnt="1" custLinFactNeighborX="-126" custLinFactNeighborY="-8346">
        <dgm:presLayoutVars>
          <dgm:chMax val="0"/>
          <dgm:bulletEnabled val="1"/>
        </dgm:presLayoutVars>
      </dgm:prSet>
      <dgm:spPr/>
    </dgm:pt>
    <dgm:pt modelId="{D565AFB8-AA65-4785-8B4A-7E13D0C15162}" type="pres">
      <dgm:prSet presAssocID="{488ADCC4-4E87-4160-80C1-95ACEAB37D37}" presName="childText" presStyleLbl="revTx" presStyleIdx="0" presStyleCnt="1">
        <dgm:presLayoutVars>
          <dgm:bulletEnabled val="1"/>
        </dgm:presLayoutVars>
      </dgm:prSet>
      <dgm:spPr/>
    </dgm:pt>
  </dgm:ptLst>
  <dgm:cxnLst>
    <dgm:cxn modelId="{EA44BB13-FB7A-4FA0-AA0E-A6E68FEE0B10}" type="presOf" srcId="{33F837AA-D89E-4782-8270-76A1D28C3A35}" destId="{D565AFB8-AA65-4785-8B4A-7E13D0C15162}" srcOrd="0" destOrd="3" presId="urn:microsoft.com/office/officeart/2005/8/layout/vList2"/>
    <dgm:cxn modelId="{23D08E25-3E04-431C-986C-DBB64264EA0B}" type="presOf" srcId="{735B9B38-FD1B-4545-9D8A-D734ADCBF832}" destId="{D565AFB8-AA65-4785-8B4A-7E13D0C15162}" srcOrd="0" destOrd="2" presId="urn:microsoft.com/office/officeart/2005/8/layout/vList2"/>
    <dgm:cxn modelId="{B315E341-9ACA-42C7-8771-C984B0E01744}" type="presOf" srcId="{0AA54F23-D6D8-4DED-B631-3EC435FF3405}" destId="{7DF0C6DF-F329-4E9F-89AF-34C35C832D3A}" srcOrd="0" destOrd="0" presId="urn:microsoft.com/office/officeart/2005/8/layout/vList2"/>
    <dgm:cxn modelId="{7769D156-87B7-40F7-A581-4EEF8A27A715}" srcId="{488ADCC4-4E87-4160-80C1-95ACEAB37D37}" destId="{258C3EDC-EDB2-4623-86DD-A1FC2C27D4AF}" srcOrd="4" destOrd="0" parTransId="{E516E0DA-D38C-4EF6-B061-1353E879F83C}" sibTransId="{888BD51A-2AC3-4AFB-9472-2F6239EB51FB}"/>
    <dgm:cxn modelId="{DEDB4083-81B2-469C-9CD2-E75A416F51EE}" srcId="{488ADCC4-4E87-4160-80C1-95ACEAB37D37}" destId="{2C9FC673-78B8-4435-8AFC-0B6D04BC9C73}" srcOrd="0" destOrd="0" parTransId="{249E21E2-9838-4B0B-B7F1-2A11D659B0B6}" sibTransId="{7E478EC3-911F-4103-A824-98C5E9AFF2AB}"/>
    <dgm:cxn modelId="{DFC8A08E-1490-43CC-90B3-F0FE5BCBF859}" srcId="{488ADCC4-4E87-4160-80C1-95ACEAB37D37}" destId="{735B9B38-FD1B-4545-9D8A-D734ADCBF832}" srcOrd="2" destOrd="0" parTransId="{23943109-CF23-43F0-BA97-FB846A5D251C}" sibTransId="{045CC8BF-24E0-4C2A-89DE-02A681BEFB67}"/>
    <dgm:cxn modelId="{92477E91-084C-4432-AC96-982F030C8779}" type="presOf" srcId="{5C71223B-14B7-4640-9CAD-7DB68D4C01E8}" destId="{D565AFB8-AA65-4785-8B4A-7E13D0C15162}" srcOrd="0" destOrd="1" presId="urn:microsoft.com/office/officeart/2005/8/layout/vList2"/>
    <dgm:cxn modelId="{1E1F6EA7-917A-4134-B9B8-29C7B34AFDF7}" srcId="{488ADCC4-4E87-4160-80C1-95ACEAB37D37}" destId="{5C71223B-14B7-4640-9CAD-7DB68D4C01E8}" srcOrd="1" destOrd="0" parTransId="{91ADA872-98D4-4F12-9BB9-19D224C48DF0}" sibTransId="{7FB3DCD7-1080-44B6-BFE0-A3AF142F877B}"/>
    <dgm:cxn modelId="{96E12DDE-476A-4959-9C7C-207046AD0CC1}" type="presOf" srcId="{488ADCC4-4E87-4160-80C1-95ACEAB37D37}" destId="{33C295BD-5B25-4EBC-BF31-2F230B94928F}" srcOrd="0" destOrd="0" presId="urn:microsoft.com/office/officeart/2005/8/layout/vList2"/>
    <dgm:cxn modelId="{123FB4ED-56D2-4CBA-B83F-465705105B49}" type="presOf" srcId="{2C9FC673-78B8-4435-8AFC-0B6D04BC9C73}" destId="{D565AFB8-AA65-4785-8B4A-7E13D0C15162}" srcOrd="0" destOrd="0" presId="urn:microsoft.com/office/officeart/2005/8/layout/vList2"/>
    <dgm:cxn modelId="{C17CE2F8-1956-437C-80FB-87A9FB16E45F}" type="presOf" srcId="{258C3EDC-EDB2-4623-86DD-A1FC2C27D4AF}" destId="{D565AFB8-AA65-4785-8B4A-7E13D0C15162}" srcOrd="0" destOrd="4" presId="urn:microsoft.com/office/officeart/2005/8/layout/vList2"/>
    <dgm:cxn modelId="{BDEC48FD-29A5-4E6F-958E-08BC69F93D4B}" srcId="{488ADCC4-4E87-4160-80C1-95ACEAB37D37}" destId="{33F837AA-D89E-4782-8270-76A1D28C3A35}" srcOrd="3" destOrd="0" parTransId="{456FCB15-9B95-45D5-A1F5-7FDD188DD1D4}" sibTransId="{513C76DA-BEA9-40F4-BD71-4AEE2637896D}"/>
    <dgm:cxn modelId="{24E28DFD-561F-457C-B7C3-379EAE15128A}" srcId="{0AA54F23-D6D8-4DED-B631-3EC435FF3405}" destId="{488ADCC4-4E87-4160-80C1-95ACEAB37D37}" srcOrd="0" destOrd="0" parTransId="{541525BB-4DFC-4DC6-BAFB-E3D77AA33CCE}" sibTransId="{897D371E-1C19-4B72-98DF-77EDCD29FE46}"/>
    <dgm:cxn modelId="{22D98D6B-CAD4-4DEF-BD36-D7979DF447A2}" type="presParOf" srcId="{7DF0C6DF-F329-4E9F-89AF-34C35C832D3A}" destId="{33C295BD-5B25-4EBC-BF31-2F230B94928F}" srcOrd="0" destOrd="0" presId="urn:microsoft.com/office/officeart/2005/8/layout/vList2"/>
    <dgm:cxn modelId="{C0A24190-DB3D-4014-853B-D53A31DE5465}" type="presParOf" srcId="{7DF0C6DF-F329-4E9F-89AF-34C35C832D3A}" destId="{D565AFB8-AA65-4785-8B4A-7E13D0C1516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09C282-59C7-4C5D-A83A-4F38ED4EEBC5}" type="doc">
      <dgm:prSet loTypeId="urn:microsoft.com/office/officeart/2005/8/layout/cycle8" loCatId="cycle" qsTypeId="urn:microsoft.com/office/officeart/2005/8/quickstyle/simple1" qsCatId="simple" csTypeId="urn:microsoft.com/office/officeart/2005/8/colors/colorful3" csCatId="colorful" phldr="1"/>
      <dgm:spPr/>
    </dgm:pt>
    <dgm:pt modelId="{9205863B-DCF7-4114-A33F-9D63F7983F65}">
      <dgm:prSet phldrT="[Texto]"/>
      <dgm:spPr/>
      <dgm:t>
        <a:bodyPr/>
        <a:lstStyle/>
        <a:p>
          <a:r>
            <a:rPr lang="es-MX" dirty="0"/>
            <a:t>Municipio</a:t>
          </a:r>
          <a:endParaRPr lang="en-US" dirty="0"/>
        </a:p>
      </dgm:t>
    </dgm:pt>
    <dgm:pt modelId="{E5998115-BF33-48EF-A600-7A96C264DEF1}" type="parTrans" cxnId="{8B4563C8-888D-419F-9B43-B8240EB3C52F}">
      <dgm:prSet/>
      <dgm:spPr/>
      <dgm:t>
        <a:bodyPr/>
        <a:lstStyle/>
        <a:p>
          <a:endParaRPr lang="en-US"/>
        </a:p>
      </dgm:t>
    </dgm:pt>
    <dgm:pt modelId="{FA2862F4-39AB-4894-809A-CAFC9F69B9E2}" type="sibTrans" cxnId="{8B4563C8-888D-419F-9B43-B8240EB3C52F}">
      <dgm:prSet/>
      <dgm:spPr/>
      <dgm:t>
        <a:bodyPr/>
        <a:lstStyle/>
        <a:p>
          <a:endParaRPr lang="en-US"/>
        </a:p>
      </dgm:t>
    </dgm:pt>
    <dgm:pt modelId="{C5EACE09-D717-4A33-A93A-1FD572BDDCD1}">
      <dgm:prSet phldrT="[Texto]"/>
      <dgm:spPr/>
      <dgm:t>
        <a:bodyPr/>
        <a:lstStyle/>
        <a:p>
          <a:r>
            <a:rPr lang="es-MX" dirty="0"/>
            <a:t>Generadores</a:t>
          </a:r>
          <a:endParaRPr lang="en-US" dirty="0"/>
        </a:p>
      </dgm:t>
    </dgm:pt>
    <dgm:pt modelId="{90FFCAE2-85CC-4924-8D55-02E8C0BB9026}" type="parTrans" cxnId="{2CA8FF53-7062-4E25-98C7-0F28EA11DCC6}">
      <dgm:prSet/>
      <dgm:spPr/>
      <dgm:t>
        <a:bodyPr/>
        <a:lstStyle/>
        <a:p>
          <a:endParaRPr lang="en-US"/>
        </a:p>
      </dgm:t>
    </dgm:pt>
    <dgm:pt modelId="{05E4C908-C195-4D93-9636-3AFFCCF8741A}" type="sibTrans" cxnId="{2CA8FF53-7062-4E25-98C7-0F28EA11DCC6}">
      <dgm:prSet/>
      <dgm:spPr/>
      <dgm:t>
        <a:bodyPr/>
        <a:lstStyle/>
        <a:p>
          <a:endParaRPr lang="en-US"/>
        </a:p>
      </dgm:t>
    </dgm:pt>
    <dgm:pt modelId="{E22C3231-A04C-4F06-8D89-1222A721031A}">
      <dgm:prSet phldrT="[Texto]"/>
      <dgm:spPr/>
      <dgm:t>
        <a:bodyPr/>
        <a:lstStyle/>
        <a:p>
          <a:r>
            <a:rPr lang="es-MX" dirty="0"/>
            <a:t>Recicladoras/es de base</a:t>
          </a:r>
          <a:endParaRPr lang="en-US" dirty="0"/>
        </a:p>
      </dgm:t>
    </dgm:pt>
    <dgm:pt modelId="{260BB41A-9459-45B6-B27B-AD994EE61954}" type="parTrans" cxnId="{687AF51C-5FE6-4EF4-87EC-75BB9AB50EB8}">
      <dgm:prSet/>
      <dgm:spPr/>
      <dgm:t>
        <a:bodyPr/>
        <a:lstStyle/>
        <a:p>
          <a:endParaRPr lang="en-US"/>
        </a:p>
      </dgm:t>
    </dgm:pt>
    <dgm:pt modelId="{9D0BEB9A-3D35-4C48-BA1C-48C1A3DEF90A}" type="sibTrans" cxnId="{687AF51C-5FE6-4EF4-87EC-75BB9AB50EB8}">
      <dgm:prSet/>
      <dgm:spPr/>
      <dgm:t>
        <a:bodyPr/>
        <a:lstStyle/>
        <a:p>
          <a:endParaRPr lang="en-US"/>
        </a:p>
      </dgm:t>
    </dgm:pt>
    <dgm:pt modelId="{FE0197EB-68ED-4F68-8DE9-87F83F7F54FE}" type="pres">
      <dgm:prSet presAssocID="{3C09C282-59C7-4C5D-A83A-4F38ED4EEBC5}" presName="compositeShape" presStyleCnt="0">
        <dgm:presLayoutVars>
          <dgm:chMax val="7"/>
          <dgm:dir/>
          <dgm:resizeHandles val="exact"/>
        </dgm:presLayoutVars>
      </dgm:prSet>
      <dgm:spPr/>
    </dgm:pt>
    <dgm:pt modelId="{360BFEFD-73A4-4399-A3F6-F559CC74E699}" type="pres">
      <dgm:prSet presAssocID="{3C09C282-59C7-4C5D-A83A-4F38ED4EEBC5}" presName="wedge1" presStyleLbl="node1" presStyleIdx="0" presStyleCnt="3"/>
      <dgm:spPr/>
    </dgm:pt>
    <dgm:pt modelId="{92DC898C-3680-4824-91D7-9EE5FB3EDC9B}" type="pres">
      <dgm:prSet presAssocID="{3C09C282-59C7-4C5D-A83A-4F38ED4EEBC5}" presName="dummy1a" presStyleCnt="0"/>
      <dgm:spPr/>
    </dgm:pt>
    <dgm:pt modelId="{7F564DDB-AFC8-49AF-AEC5-CDB0305E2D3B}" type="pres">
      <dgm:prSet presAssocID="{3C09C282-59C7-4C5D-A83A-4F38ED4EEBC5}" presName="dummy1b" presStyleCnt="0"/>
      <dgm:spPr/>
    </dgm:pt>
    <dgm:pt modelId="{BCCFFBDE-53E2-47D6-B77A-C0EA5CD91E51}" type="pres">
      <dgm:prSet presAssocID="{3C09C282-59C7-4C5D-A83A-4F38ED4EEBC5}" presName="wedge1Tx" presStyleLbl="node1" presStyleIdx="0" presStyleCnt="3">
        <dgm:presLayoutVars>
          <dgm:chMax val="0"/>
          <dgm:chPref val="0"/>
          <dgm:bulletEnabled val="1"/>
        </dgm:presLayoutVars>
      </dgm:prSet>
      <dgm:spPr/>
    </dgm:pt>
    <dgm:pt modelId="{2C903E1D-9E3C-409B-B609-E0AE46B5964C}" type="pres">
      <dgm:prSet presAssocID="{3C09C282-59C7-4C5D-A83A-4F38ED4EEBC5}" presName="wedge2" presStyleLbl="node1" presStyleIdx="1" presStyleCnt="3"/>
      <dgm:spPr/>
    </dgm:pt>
    <dgm:pt modelId="{73E5B9EF-9CAA-4582-A701-439544923EA5}" type="pres">
      <dgm:prSet presAssocID="{3C09C282-59C7-4C5D-A83A-4F38ED4EEBC5}" presName="dummy2a" presStyleCnt="0"/>
      <dgm:spPr/>
    </dgm:pt>
    <dgm:pt modelId="{1AE376E1-E468-40A4-8022-A093D189E784}" type="pres">
      <dgm:prSet presAssocID="{3C09C282-59C7-4C5D-A83A-4F38ED4EEBC5}" presName="dummy2b" presStyleCnt="0"/>
      <dgm:spPr/>
    </dgm:pt>
    <dgm:pt modelId="{DE1634D5-9A37-457F-BE56-58BEA52958BD}" type="pres">
      <dgm:prSet presAssocID="{3C09C282-59C7-4C5D-A83A-4F38ED4EEBC5}" presName="wedge2Tx" presStyleLbl="node1" presStyleIdx="1" presStyleCnt="3">
        <dgm:presLayoutVars>
          <dgm:chMax val="0"/>
          <dgm:chPref val="0"/>
          <dgm:bulletEnabled val="1"/>
        </dgm:presLayoutVars>
      </dgm:prSet>
      <dgm:spPr/>
    </dgm:pt>
    <dgm:pt modelId="{DD558720-4D67-4772-8C1D-62803C6EC68A}" type="pres">
      <dgm:prSet presAssocID="{3C09C282-59C7-4C5D-A83A-4F38ED4EEBC5}" presName="wedge3" presStyleLbl="node1" presStyleIdx="2" presStyleCnt="3"/>
      <dgm:spPr/>
    </dgm:pt>
    <dgm:pt modelId="{AF18F410-ABCC-4B28-8FE4-C1E617B7BC15}" type="pres">
      <dgm:prSet presAssocID="{3C09C282-59C7-4C5D-A83A-4F38ED4EEBC5}" presName="dummy3a" presStyleCnt="0"/>
      <dgm:spPr/>
    </dgm:pt>
    <dgm:pt modelId="{6AB2A1FA-7B98-4C03-AC1C-B05862FAE31B}" type="pres">
      <dgm:prSet presAssocID="{3C09C282-59C7-4C5D-A83A-4F38ED4EEBC5}" presName="dummy3b" presStyleCnt="0"/>
      <dgm:spPr/>
    </dgm:pt>
    <dgm:pt modelId="{EA2E6FFB-8E60-470A-9030-98DE23C2FD66}" type="pres">
      <dgm:prSet presAssocID="{3C09C282-59C7-4C5D-A83A-4F38ED4EEBC5}" presName="wedge3Tx" presStyleLbl="node1" presStyleIdx="2" presStyleCnt="3">
        <dgm:presLayoutVars>
          <dgm:chMax val="0"/>
          <dgm:chPref val="0"/>
          <dgm:bulletEnabled val="1"/>
        </dgm:presLayoutVars>
      </dgm:prSet>
      <dgm:spPr/>
    </dgm:pt>
    <dgm:pt modelId="{DCB68ACC-564E-4D5A-BB12-AA143894977E}" type="pres">
      <dgm:prSet presAssocID="{FA2862F4-39AB-4894-809A-CAFC9F69B9E2}" presName="arrowWedge1" presStyleLbl="fgSibTrans2D1" presStyleIdx="0" presStyleCnt="3"/>
      <dgm:spPr/>
    </dgm:pt>
    <dgm:pt modelId="{EBE6492F-4D34-44FC-898D-EFB90370098A}" type="pres">
      <dgm:prSet presAssocID="{05E4C908-C195-4D93-9636-3AFFCCF8741A}" presName="arrowWedge2" presStyleLbl="fgSibTrans2D1" presStyleIdx="1" presStyleCnt="3"/>
      <dgm:spPr/>
    </dgm:pt>
    <dgm:pt modelId="{00F41B23-A0A4-4271-8990-695AC7A213A6}" type="pres">
      <dgm:prSet presAssocID="{9D0BEB9A-3D35-4C48-BA1C-48C1A3DEF90A}" presName="arrowWedge3" presStyleLbl="fgSibTrans2D1" presStyleIdx="2" presStyleCnt="3"/>
      <dgm:spPr/>
    </dgm:pt>
  </dgm:ptLst>
  <dgm:cxnLst>
    <dgm:cxn modelId="{EA72B309-09FB-46FB-9956-953292E0C499}" type="presOf" srcId="{9205863B-DCF7-4114-A33F-9D63F7983F65}" destId="{360BFEFD-73A4-4399-A3F6-F559CC74E699}" srcOrd="0" destOrd="0" presId="urn:microsoft.com/office/officeart/2005/8/layout/cycle8"/>
    <dgm:cxn modelId="{13EB490C-8020-4183-84E5-510A4DB99C8B}" type="presOf" srcId="{C5EACE09-D717-4A33-A93A-1FD572BDDCD1}" destId="{2C903E1D-9E3C-409B-B609-E0AE46B5964C}" srcOrd="0" destOrd="0" presId="urn:microsoft.com/office/officeart/2005/8/layout/cycle8"/>
    <dgm:cxn modelId="{687AF51C-5FE6-4EF4-87EC-75BB9AB50EB8}" srcId="{3C09C282-59C7-4C5D-A83A-4F38ED4EEBC5}" destId="{E22C3231-A04C-4F06-8D89-1222A721031A}" srcOrd="2" destOrd="0" parTransId="{260BB41A-9459-45B6-B27B-AD994EE61954}" sibTransId="{9D0BEB9A-3D35-4C48-BA1C-48C1A3DEF90A}"/>
    <dgm:cxn modelId="{2DE19D52-C75C-4C7E-A727-9354C6628097}" type="presOf" srcId="{C5EACE09-D717-4A33-A93A-1FD572BDDCD1}" destId="{DE1634D5-9A37-457F-BE56-58BEA52958BD}" srcOrd="1" destOrd="0" presId="urn:microsoft.com/office/officeart/2005/8/layout/cycle8"/>
    <dgm:cxn modelId="{2CA8FF53-7062-4E25-98C7-0F28EA11DCC6}" srcId="{3C09C282-59C7-4C5D-A83A-4F38ED4EEBC5}" destId="{C5EACE09-D717-4A33-A93A-1FD572BDDCD1}" srcOrd="1" destOrd="0" parTransId="{90FFCAE2-85CC-4924-8D55-02E8C0BB9026}" sibTransId="{05E4C908-C195-4D93-9636-3AFFCCF8741A}"/>
    <dgm:cxn modelId="{20F79F7C-92E1-41E4-B6FF-605220C186A3}" type="presOf" srcId="{9205863B-DCF7-4114-A33F-9D63F7983F65}" destId="{BCCFFBDE-53E2-47D6-B77A-C0EA5CD91E51}" srcOrd="1" destOrd="0" presId="urn:microsoft.com/office/officeart/2005/8/layout/cycle8"/>
    <dgm:cxn modelId="{5D4EE7A9-F2A9-4F97-BEFB-FE44B64FF6FA}" type="presOf" srcId="{E22C3231-A04C-4F06-8D89-1222A721031A}" destId="{DD558720-4D67-4772-8C1D-62803C6EC68A}" srcOrd="0" destOrd="0" presId="urn:microsoft.com/office/officeart/2005/8/layout/cycle8"/>
    <dgm:cxn modelId="{8B4563C8-888D-419F-9B43-B8240EB3C52F}" srcId="{3C09C282-59C7-4C5D-A83A-4F38ED4EEBC5}" destId="{9205863B-DCF7-4114-A33F-9D63F7983F65}" srcOrd="0" destOrd="0" parTransId="{E5998115-BF33-48EF-A600-7A96C264DEF1}" sibTransId="{FA2862F4-39AB-4894-809A-CAFC9F69B9E2}"/>
    <dgm:cxn modelId="{E1DC65E8-AE82-4466-9BD0-2412BB87898D}" type="presOf" srcId="{E22C3231-A04C-4F06-8D89-1222A721031A}" destId="{EA2E6FFB-8E60-470A-9030-98DE23C2FD66}" srcOrd="1" destOrd="0" presId="urn:microsoft.com/office/officeart/2005/8/layout/cycle8"/>
    <dgm:cxn modelId="{587D8CE8-E28C-415A-BD3C-C7E9201235EF}" type="presOf" srcId="{3C09C282-59C7-4C5D-A83A-4F38ED4EEBC5}" destId="{FE0197EB-68ED-4F68-8DE9-87F83F7F54FE}" srcOrd="0" destOrd="0" presId="urn:microsoft.com/office/officeart/2005/8/layout/cycle8"/>
    <dgm:cxn modelId="{9F139B7F-6610-4E75-8630-A39E50D24784}" type="presParOf" srcId="{FE0197EB-68ED-4F68-8DE9-87F83F7F54FE}" destId="{360BFEFD-73A4-4399-A3F6-F559CC74E699}" srcOrd="0" destOrd="0" presId="urn:microsoft.com/office/officeart/2005/8/layout/cycle8"/>
    <dgm:cxn modelId="{B8E2336F-5DFF-4E21-B7EF-06910E450D0C}" type="presParOf" srcId="{FE0197EB-68ED-4F68-8DE9-87F83F7F54FE}" destId="{92DC898C-3680-4824-91D7-9EE5FB3EDC9B}" srcOrd="1" destOrd="0" presId="urn:microsoft.com/office/officeart/2005/8/layout/cycle8"/>
    <dgm:cxn modelId="{7A82628E-79EE-4AA3-8497-A26EAEE3DFA1}" type="presParOf" srcId="{FE0197EB-68ED-4F68-8DE9-87F83F7F54FE}" destId="{7F564DDB-AFC8-49AF-AEC5-CDB0305E2D3B}" srcOrd="2" destOrd="0" presId="urn:microsoft.com/office/officeart/2005/8/layout/cycle8"/>
    <dgm:cxn modelId="{FDA78E47-8C10-4785-9E01-EF6DF50E07D6}" type="presParOf" srcId="{FE0197EB-68ED-4F68-8DE9-87F83F7F54FE}" destId="{BCCFFBDE-53E2-47D6-B77A-C0EA5CD91E51}" srcOrd="3" destOrd="0" presId="urn:microsoft.com/office/officeart/2005/8/layout/cycle8"/>
    <dgm:cxn modelId="{00D577D2-599D-4AA9-ADC8-CCAC9E48F8C7}" type="presParOf" srcId="{FE0197EB-68ED-4F68-8DE9-87F83F7F54FE}" destId="{2C903E1D-9E3C-409B-B609-E0AE46B5964C}" srcOrd="4" destOrd="0" presId="urn:microsoft.com/office/officeart/2005/8/layout/cycle8"/>
    <dgm:cxn modelId="{41685D2E-BA44-4522-B321-A82AC9C6452A}" type="presParOf" srcId="{FE0197EB-68ED-4F68-8DE9-87F83F7F54FE}" destId="{73E5B9EF-9CAA-4582-A701-439544923EA5}" srcOrd="5" destOrd="0" presId="urn:microsoft.com/office/officeart/2005/8/layout/cycle8"/>
    <dgm:cxn modelId="{D5EA1855-B715-432D-9BA1-E7D4346A7FE6}" type="presParOf" srcId="{FE0197EB-68ED-4F68-8DE9-87F83F7F54FE}" destId="{1AE376E1-E468-40A4-8022-A093D189E784}" srcOrd="6" destOrd="0" presId="urn:microsoft.com/office/officeart/2005/8/layout/cycle8"/>
    <dgm:cxn modelId="{05A57979-B6AA-4E62-B916-6E519D860F75}" type="presParOf" srcId="{FE0197EB-68ED-4F68-8DE9-87F83F7F54FE}" destId="{DE1634D5-9A37-457F-BE56-58BEA52958BD}" srcOrd="7" destOrd="0" presId="urn:microsoft.com/office/officeart/2005/8/layout/cycle8"/>
    <dgm:cxn modelId="{B0ADADBF-40A8-405B-BAD1-50F4AB2FBCE3}" type="presParOf" srcId="{FE0197EB-68ED-4F68-8DE9-87F83F7F54FE}" destId="{DD558720-4D67-4772-8C1D-62803C6EC68A}" srcOrd="8" destOrd="0" presId="urn:microsoft.com/office/officeart/2005/8/layout/cycle8"/>
    <dgm:cxn modelId="{2FC5CB7D-F61A-4724-AC17-7A780B192DA9}" type="presParOf" srcId="{FE0197EB-68ED-4F68-8DE9-87F83F7F54FE}" destId="{AF18F410-ABCC-4B28-8FE4-C1E617B7BC15}" srcOrd="9" destOrd="0" presId="urn:microsoft.com/office/officeart/2005/8/layout/cycle8"/>
    <dgm:cxn modelId="{3A6AC042-C15E-435A-B97C-FE8908C24946}" type="presParOf" srcId="{FE0197EB-68ED-4F68-8DE9-87F83F7F54FE}" destId="{6AB2A1FA-7B98-4C03-AC1C-B05862FAE31B}" srcOrd="10" destOrd="0" presId="urn:microsoft.com/office/officeart/2005/8/layout/cycle8"/>
    <dgm:cxn modelId="{D30FC927-BBC3-42D5-BE4F-894AD8E3B912}" type="presParOf" srcId="{FE0197EB-68ED-4F68-8DE9-87F83F7F54FE}" destId="{EA2E6FFB-8E60-470A-9030-98DE23C2FD66}" srcOrd="11" destOrd="0" presId="urn:microsoft.com/office/officeart/2005/8/layout/cycle8"/>
    <dgm:cxn modelId="{5E8790FF-3975-47D7-A06D-EFD90DA15C08}" type="presParOf" srcId="{FE0197EB-68ED-4F68-8DE9-87F83F7F54FE}" destId="{DCB68ACC-564E-4D5A-BB12-AA143894977E}" srcOrd="12" destOrd="0" presId="urn:microsoft.com/office/officeart/2005/8/layout/cycle8"/>
    <dgm:cxn modelId="{6636427E-60C0-4568-B886-C01615652D39}" type="presParOf" srcId="{FE0197EB-68ED-4F68-8DE9-87F83F7F54FE}" destId="{EBE6492F-4D34-44FC-898D-EFB90370098A}" srcOrd="13" destOrd="0" presId="urn:microsoft.com/office/officeart/2005/8/layout/cycle8"/>
    <dgm:cxn modelId="{51901733-C134-4BE0-B5A9-44806A514370}" type="presParOf" srcId="{FE0197EB-68ED-4F68-8DE9-87F83F7F54FE}" destId="{00F41B23-A0A4-4271-8990-695AC7A213A6}"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A54F23-D6D8-4DED-B631-3EC435FF3405}" type="doc">
      <dgm:prSet loTypeId="urn:microsoft.com/office/officeart/2005/8/layout/vList2" loCatId="list" qsTypeId="urn:microsoft.com/office/officeart/2005/8/quickstyle/simple5" qsCatId="simple" csTypeId="urn:microsoft.com/office/officeart/2005/8/colors/accent2_4" csCatId="accent2" phldr="1"/>
      <dgm:spPr/>
      <dgm:t>
        <a:bodyPr/>
        <a:lstStyle/>
        <a:p>
          <a:endParaRPr lang="en-US"/>
        </a:p>
      </dgm:t>
    </dgm:pt>
    <dgm:pt modelId="{488ADCC4-4E87-4160-80C1-95ACEAB37D37}">
      <dgm:prSet phldrT="[Texto]" custT="1"/>
      <dgm:spPr>
        <a:solidFill>
          <a:srgbClr val="B43500"/>
        </a:solidFill>
      </dgm:spPr>
      <dgm:t>
        <a:bodyPr/>
        <a:lstStyle/>
        <a:p>
          <a:r>
            <a:rPr lang="es-MX" sz="3600" dirty="0"/>
            <a:t>Recicladoras/es de base</a:t>
          </a:r>
        </a:p>
      </dgm:t>
    </dgm:pt>
    <dgm:pt modelId="{541525BB-4DFC-4DC6-BAFB-E3D77AA33CCE}" type="parTrans" cxnId="{24E28DFD-561F-457C-B7C3-379EAE15128A}">
      <dgm:prSet/>
      <dgm:spPr/>
      <dgm:t>
        <a:bodyPr/>
        <a:lstStyle/>
        <a:p>
          <a:endParaRPr lang="en-US"/>
        </a:p>
      </dgm:t>
    </dgm:pt>
    <dgm:pt modelId="{897D371E-1C19-4B72-98DF-77EDCD29FE46}" type="sibTrans" cxnId="{24E28DFD-561F-457C-B7C3-379EAE15128A}">
      <dgm:prSet/>
      <dgm:spPr/>
      <dgm:t>
        <a:bodyPr/>
        <a:lstStyle/>
        <a:p>
          <a:endParaRPr lang="en-US"/>
        </a:p>
      </dgm:t>
    </dgm:pt>
    <dgm:pt modelId="{2C9FC673-78B8-4435-8AFC-0B6D04BC9C73}">
      <dgm:prSet phldrT="[Texto]" custT="1"/>
      <dgm:spPr/>
      <dgm:t>
        <a:bodyPr/>
        <a:lstStyle/>
        <a:p>
          <a:pPr>
            <a:buClr>
              <a:schemeClr val="accent6">
                <a:lumMod val="75000"/>
              </a:schemeClr>
            </a:buClr>
            <a:buFont typeface="Wingdings" panose="05000000000000000000" pitchFamily="2" charset="2"/>
            <a:buChar char="ü"/>
          </a:pPr>
          <a:r>
            <a:rPr lang="es-EC" sz="2000" dirty="0">
              <a:latin typeface="+mj-lt"/>
            </a:rPr>
            <a:t>Cumplir con las ordenanzas, reglamentos, instructivos y demás normas aplicables que fueren emitidas por la Autoridad Ambiental del Distrito Metropolitano de Quito.</a:t>
          </a:r>
          <a:endParaRPr lang="en-US" sz="2000" dirty="0">
            <a:latin typeface="+mj-lt"/>
          </a:endParaRPr>
        </a:p>
      </dgm:t>
    </dgm:pt>
    <dgm:pt modelId="{249E21E2-9838-4B0B-B7F1-2A11D659B0B6}" type="parTrans" cxnId="{DEDB4083-81B2-469C-9CD2-E75A416F51EE}">
      <dgm:prSet/>
      <dgm:spPr/>
      <dgm:t>
        <a:bodyPr/>
        <a:lstStyle/>
        <a:p>
          <a:endParaRPr lang="en-US"/>
        </a:p>
      </dgm:t>
    </dgm:pt>
    <dgm:pt modelId="{7E478EC3-911F-4103-A824-98C5E9AFF2AB}" type="sibTrans" cxnId="{DEDB4083-81B2-469C-9CD2-E75A416F51EE}">
      <dgm:prSet/>
      <dgm:spPr/>
      <dgm:t>
        <a:bodyPr/>
        <a:lstStyle/>
        <a:p>
          <a:endParaRPr lang="en-US"/>
        </a:p>
      </dgm:t>
    </dgm:pt>
    <dgm:pt modelId="{258C3EDC-EDB2-4623-86DD-A1FC2C27D4AF}">
      <dgm:prSet phldrT="[Texto]"/>
      <dgm:spPr/>
      <dgm:t>
        <a:bodyPr/>
        <a:lstStyle/>
        <a:p>
          <a:pPr>
            <a:buFont typeface="+mj-lt"/>
            <a:buAutoNum type="alphaLcParenR"/>
          </a:pPr>
          <a:endParaRPr lang="en-US" sz="2500" dirty="0"/>
        </a:p>
      </dgm:t>
    </dgm:pt>
    <dgm:pt modelId="{E516E0DA-D38C-4EF6-B061-1353E879F83C}" type="parTrans" cxnId="{7769D156-87B7-40F7-A581-4EEF8A27A715}">
      <dgm:prSet/>
      <dgm:spPr/>
      <dgm:t>
        <a:bodyPr/>
        <a:lstStyle/>
        <a:p>
          <a:endParaRPr lang="en-US"/>
        </a:p>
      </dgm:t>
    </dgm:pt>
    <dgm:pt modelId="{888BD51A-2AC3-4AFB-9472-2F6239EB51FB}" type="sibTrans" cxnId="{7769D156-87B7-40F7-A581-4EEF8A27A715}">
      <dgm:prSet/>
      <dgm:spPr/>
      <dgm:t>
        <a:bodyPr/>
        <a:lstStyle/>
        <a:p>
          <a:endParaRPr lang="en-US"/>
        </a:p>
      </dgm:t>
    </dgm:pt>
    <dgm:pt modelId="{8F112D39-E9D5-46A3-8C89-FB322BF861C7}">
      <dgm:prSet custT="1"/>
      <dgm:spPr/>
      <dgm:t>
        <a:bodyPr/>
        <a:lstStyle/>
        <a:p>
          <a:pPr>
            <a:buClr>
              <a:schemeClr val="accent6">
                <a:lumMod val="50000"/>
              </a:schemeClr>
            </a:buClr>
            <a:buFont typeface="Wingdings" panose="05000000000000000000" pitchFamily="2" charset="2"/>
            <a:buChar char="ü"/>
          </a:pPr>
          <a:r>
            <a:rPr lang="es-EC" sz="2000" dirty="0">
              <a:latin typeface="+mj-lt"/>
            </a:rPr>
            <a:t>Calificarse como gestores ambientales de menor escala ante la Secretaría de Ambiente y contar con la respectiva autorización para desarrollar sus actividades.</a:t>
          </a:r>
          <a:endParaRPr lang="en-US" sz="2000" dirty="0">
            <a:latin typeface="+mj-lt"/>
          </a:endParaRPr>
        </a:p>
      </dgm:t>
    </dgm:pt>
    <dgm:pt modelId="{807069C1-B207-4783-AE70-523D7A624D80}" type="parTrans" cxnId="{65619596-1E98-4C0C-948B-E6285DD3CEC4}">
      <dgm:prSet/>
      <dgm:spPr/>
      <dgm:t>
        <a:bodyPr/>
        <a:lstStyle/>
        <a:p>
          <a:endParaRPr lang="en-US"/>
        </a:p>
      </dgm:t>
    </dgm:pt>
    <dgm:pt modelId="{772AFA53-804F-472B-BE6D-D2541D67A06A}" type="sibTrans" cxnId="{65619596-1E98-4C0C-948B-E6285DD3CEC4}">
      <dgm:prSet/>
      <dgm:spPr/>
      <dgm:t>
        <a:bodyPr/>
        <a:lstStyle/>
        <a:p>
          <a:endParaRPr lang="en-US"/>
        </a:p>
      </dgm:t>
    </dgm:pt>
    <dgm:pt modelId="{2EBCB3D4-C61C-4BDC-95E9-0AE13AA9128F}">
      <dgm:prSet custT="1"/>
      <dgm:spPr/>
      <dgm:t>
        <a:bodyPr/>
        <a:lstStyle/>
        <a:p>
          <a:pPr>
            <a:buClr>
              <a:schemeClr val="accent6">
                <a:lumMod val="75000"/>
              </a:schemeClr>
            </a:buClr>
            <a:buFont typeface="Wingdings" panose="05000000000000000000" pitchFamily="2" charset="2"/>
            <a:buChar char="ü"/>
          </a:pPr>
          <a:r>
            <a:rPr lang="es-EC" sz="2000" dirty="0">
              <a:latin typeface="+mj-lt"/>
            </a:rPr>
            <a:t>Mantener vigentes los documentos y requisitos que los acrediten como gestores ambientales de menor escala.</a:t>
          </a:r>
          <a:endParaRPr lang="en-US" sz="2000" dirty="0">
            <a:latin typeface="+mj-lt"/>
          </a:endParaRPr>
        </a:p>
      </dgm:t>
    </dgm:pt>
    <dgm:pt modelId="{312DB0A6-DD96-4FA5-ADBD-E5EC45F04F5F}" type="parTrans" cxnId="{F39CCCD5-A587-41D3-9F07-81BBE41573BE}">
      <dgm:prSet/>
      <dgm:spPr/>
      <dgm:t>
        <a:bodyPr/>
        <a:lstStyle/>
        <a:p>
          <a:endParaRPr lang="en-US"/>
        </a:p>
      </dgm:t>
    </dgm:pt>
    <dgm:pt modelId="{9BB53140-1491-4B3F-A00B-5FBD48305A08}" type="sibTrans" cxnId="{F39CCCD5-A587-41D3-9F07-81BBE41573BE}">
      <dgm:prSet/>
      <dgm:spPr/>
      <dgm:t>
        <a:bodyPr/>
        <a:lstStyle/>
        <a:p>
          <a:endParaRPr lang="en-US"/>
        </a:p>
      </dgm:t>
    </dgm:pt>
    <dgm:pt modelId="{B8F9BB29-86B8-471F-B387-9CF62C4AE6C6}">
      <dgm:prSet custT="1"/>
      <dgm:spPr/>
      <dgm:t>
        <a:bodyPr/>
        <a:lstStyle/>
        <a:p>
          <a:pPr>
            <a:buClr>
              <a:schemeClr val="accent6">
                <a:lumMod val="75000"/>
              </a:schemeClr>
            </a:buClr>
            <a:buFont typeface="Wingdings" panose="05000000000000000000" pitchFamily="2" charset="2"/>
            <a:buChar char="ü"/>
          </a:pPr>
          <a:r>
            <a:rPr lang="es-MX" sz="2000" dirty="0">
              <a:latin typeface="+mj-lt"/>
            </a:rPr>
            <a:t>Asociarse conforme sus necesidades.</a:t>
          </a:r>
          <a:endParaRPr lang="en-US" sz="2000" dirty="0">
            <a:latin typeface="+mj-lt"/>
          </a:endParaRPr>
        </a:p>
      </dgm:t>
    </dgm:pt>
    <dgm:pt modelId="{5EED69F7-D15B-4C20-8D39-279A98FF5C43}" type="parTrans" cxnId="{176E0AFF-5635-49A7-9995-0992D2628010}">
      <dgm:prSet/>
      <dgm:spPr/>
      <dgm:t>
        <a:bodyPr/>
        <a:lstStyle/>
        <a:p>
          <a:endParaRPr lang="en-US"/>
        </a:p>
      </dgm:t>
    </dgm:pt>
    <dgm:pt modelId="{1D2A228A-1A23-4F7B-84E6-3E6F2E416695}" type="sibTrans" cxnId="{176E0AFF-5635-49A7-9995-0992D2628010}">
      <dgm:prSet/>
      <dgm:spPr/>
      <dgm:t>
        <a:bodyPr/>
        <a:lstStyle/>
        <a:p>
          <a:endParaRPr lang="en-US"/>
        </a:p>
      </dgm:t>
    </dgm:pt>
    <dgm:pt modelId="{7DF0C6DF-F329-4E9F-89AF-34C35C832D3A}" type="pres">
      <dgm:prSet presAssocID="{0AA54F23-D6D8-4DED-B631-3EC435FF3405}" presName="linear" presStyleCnt="0">
        <dgm:presLayoutVars>
          <dgm:animLvl val="lvl"/>
          <dgm:resizeHandles val="exact"/>
        </dgm:presLayoutVars>
      </dgm:prSet>
      <dgm:spPr/>
    </dgm:pt>
    <dgm:pt modelId="{33C295BD-5B25-4EBC-BF31-2F230B94928F}" type="pres">
      <dgm:prSet presAssocID="{488ADCC4-4E87-4160-80C1-95ACEAB37D37}" presName="parentText" presStyleLbl="node1" presStyleIdx="0" presStyleCnt="1" custLinFactNeighborX="3060" custLinFactNeighborY="-2588">
        <dgm:presLayoutVars>
          <dgm:chMax val="0"/>
          <dgm:bulletEnabled val="1"/>
        </dgm:presLayoutVars>
      </dgm:prSet>
      <dgm:spPr/>
    </dgm:pt>
    <dgm:pt modelId="{D565AFB8-AA65-4785-8B4A-7E13D0C15162}" type="pres">
      <dgm:prSet presAssocID="{488ADCC4-4E87-4160-80C1-95ACEAB37D37}" presName="childText" presStyleLbl="revTx" presStyleIdx="0" presStyleCnt="1" custScaleY="115873">
        <dgm:presLayoutVars>
          <dgm:bulletEnabled val="1"/>
        </dgm:presLayoutVars>
      </dgm:prSet>
      <dgm:spPr/>
    </dgm:pt>
  </dgm:ptLst>
  <dgm:cxnLst>
    <dgm:cxn modelId="{B315E341-9ACA-42C7-8771-C984B0E01744}" type="presOf" srcId="{0AA54F23-D6D8-4DED-B631-3EC435FF3405}" destId="{7DF0C6DF-F329-4E9F-89AF-34C35C832D3A}" srcOrd="0" destOrd="0" presId="urn:microsoft.com/office/officeart/2005/8/layout/vList2"/>
    <dgm:cxn modelId="{7769D156-87B7-40F7-A581-4EEF8A27A715}" srcId="{488ADCC4-4E87-4160-80C1-95ACEAB37D37}" destId="{258C3EDC-EDB2-4623-86DD-A1FC2C27D4AF}" srcOrd="4" destOrd="0" parTransId="{E516E0DA-D38C-4EF6-B061-1353E879F83C}" sibTransId="{888BD51A-2AC3-4AFB-9472-2F6239EB51FB}"/>
    <dgm:cxn modelId="{DEDB4083-81B2-469C-9CD2-E75A416F51EE}" srcId="{488ADCC4-4E87-4160-80C1-95ACEAB37D37}" destId="{2C9FC673-78B8-4435-8AFC-0B6D04BC9C73}" srcOrd="0" destOrd="0" parTransId="{249E21E2-9838-4B0B-B7F1-2A11D659B0B6}" sibTransId="{7E478EC3-911F-4103-A824-98C5E9AFF2AB}"/>
    <dgm:cxn modelId="{65619596-1E98-4C0C-948B-E6285DD3CEC4}" srcId="{488ADCC4-4E87-4160-80C1-95ACEAB37D37}" destId="{8F112D39-E9D5-46A3-8C89-FB322BF861C7}" srcOrd="1" destOrd="0" parTransId="{807069C1-B207-4783-AE70-523D7A624D80}" sibTransId="{772AFA53-804F-472B-BE6D-D2541D67A06A}"/>
    <dgm:cxn modelId="{9A703E9B-2E13-43A5-A7B0-7BDFDFCE5825}" type="presOf" srcId="{B8F9BB29-86B8-471F-B387-9CF62C4AE6C6}" destId="{D565AFB8-AA65-4785-8B4A-7E13D0C15162}" srcOrd="0" destOrd="3" presId="urn:microsoft.com/office/officeart/2005/8/layout/vList2"/>
    <dgm:cxn modelId="{0C3688B4-ACE5-4EB0-87DF-C63EDD1861A9}" type="presOf" srcId="{8F112D39-E9D5-46A3-8C89-FB322BF861C7}" destId="{D565AFB8-AA65-4785-8B4A-7E13D0C15162}" srcOrd="0" destOrd="1" presId="urn:microsoft.com/office/officeart/2005/8/layout/vList2"/>
    <dgm:cxn modelId="{554E95BE-5A74-4CDE-9808-37166114F69C}" type="presOf" srcId="{2EBCB3D4-C61C-4BDC-95E9-0AE13AA9128F}" destId="{D565AFB8-AA65-4785-8B4A-7E13D0C15162}" srcOrd="0" destOrd="2" presId="urn:microsoft.com/office/officeart/2005/8/layout/vList2"/>
    <dgm:cxn modelId="{F39CCCD5-A587-41D3-9F07-81BBE41573BE}" srcId="{488ADCC4-4E87-4160-80C1-95ACEAB37D37}" destId="{2EBCB3D4-C61C-4BDC-95E9-0AE13AA9128F}" srcOrd="2" destOrd="0" parTransId="{312DB0A6-DD96-4FA5-ADBD-E5EC45F04F5F}" sibTransId="{9BB53140-1491-4B3F-A00B-5FBD48305A08}"/>
    <dgm:cxn modelId="{96E12DDE-476A-4959-9C7C-207046AD0CC1}" type="presOf" srcId="{488ADCC4-4E87-4160-80C1-95ACEAB37D37}" destId="{33C295BD-5B25-4EBC-BF31-2F230B94928F}" srcOrd="0" destOrd="0" presId="urn:microsoft.com/office/officeart/2005/8/layout/vList2"/>
    <dgm:cxn modelId="{123FB4ED-56D2-4CBA-B83F-465705105B49}" type="presOf" srcId="{2C9FC673-78B8-4435-8AFC-0B6D04BC9C73}" destId="{D565AFB8-AA65-4785-8B4A-7E13D0C15162}" srcOrd="0" destOrd="0" presId="urn:microsoft.com/office/officeart/2005/8/layout/vList2"/>
    <dgm:cxn modelId="{C17CE2F8-1956-437C-80FB-87A9FB16E45F}" type="presOf" srcId="{258C3EDC-EDB2-4623-86DD-A1FC2C27D4AF}" destId="{D565AFB8-AA65-4785-8B4A-7E13D0C15162}" srcOrd="0" destOrd="4" presId="urn:microsoft.com/office/officeart/2005/8/layout/vList2"/>
    <dgm:cxn modelId="{24E28DFD-561F-457C-B7C3-379EAE15128A}" srcId="{0AA54F23-D6D8-4DED-B631-3EC435FF3405}" destId="{488ADCC4-4E87-4160-80C1-95ACEAB37D37}" srcOrd="0" destOrd="0" parTransId="{541525BB-4DFC-4DC6-BAFB-E3D77AA33CCE}" sibTransId="{897D371E-1C19-4B72-98DF-77EDCD29FE46}"/>
    <dgm:cxn modelId="{176E0AFF-5635-49A7-9995-0992D2628010}" srcId="{488ADCC4-4E87-4160-80C1-95ACEAB37D37}" destId="{B8F9BB29-86B8-471F-B387-9CF62C4AE6C6}" srcOrd="3" destOrd="0" parTransId="{5EED69F7-D15B-4C20-8D39-279A98FF5C43}" sibTransId="{1D2A228A-1A23-4F7B-84E6-3E6F2E416695}"/>
    <dgm:cxn modelId="{22D98D6B-CAD4-4DEF-BD36-D7979DF447A2}" type="presParOf" srcId="{7DF0C6DF-F329-4E9F-89AF-34C35C832D3A}" destId="{33C295BD-5B25-4EBC-BF31-2F230B94928F}" srcOrd="0" destOrd="0" presId="urn:microsoft.com/office/officeart/2005/8/layout/vList2"/>
    <dgm:cxn modelId="{C0A24190-DB3D-4014-853B-D53A31DE5465}" type="presParOf" srcId="{7DF0C6DF-F329-4E9F-89AF-34C35C832D3A}" destId="{D565AFB8-AA65-4785-8B4A-7E13D0C1516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09C282-59C7-4C5D-A83A-4F38ED4EEBC5}" type="doc">
      <dgm:prSet loTypeId="urn:microsoft.com/office/officeart/2005/8/layout/cycle8" loCatId="cycle" qsTypeId="urn:microsoft.com/office/officeart/2005/8/quickstyle/simple1" qsCatId="simple" csTypeId="urn:microsoft.com/office/officeart/2005/8/colors/colorful3" csCatId="colorful" phldr="1"/>
      <dgm:spPr/>
    </dgm:pt>
    <dgm:pt modelId="{9205863B-DCF7-4114-A33F-9D63F7983F65}">
      <dgm:prSet phldrT="[Texto]"/>
      <dgm:spPr/>
      <dgm:t>
        <a:bodyPr/>
        <a:lstStyle/>
        <a:p>
          <a:r>
            <a:rPr lang="es-MX" dirty="0"/>
            <a:t>Municipio</a:t>
          </a:r>
          <a:endParaRPr lang="en-US" dirty="0"/>
        </a:p>
      </dgm:t>
    </dgm:pt>
    <dgm:pt modelId="{E5998115-BF33-48EF-A600-7A96C264DEF1}" type="parTrans" cxnId="{8B4563C8-888D-419F-9B43-B8240EB3C52F}">
      <dgm:prSet/>
      <dgm:spPr/>
      <dgm:t>
        <a:bodyPr/>
        <a:lstStyle/>
        <a:p>
          <a:endParaRPr lang="en-US"/>
        </a:p>
      </dgm:t>
    </dgm:pt>
    <dgm:pt modelId="{FA2862F4-39AB-4894-809A-CAFC9F69B9E2}" type="sibTrans" cxnId="{8B4563C8-888D-419F-9B43-B8240EB3C52F}">
      <dgm:prSet/>
      <dgm:spPr/>
      <dgm:t>
        <a:bodyPr/>
        <a:lstStyle/>
        <a:p>
          <a:endParaRPr lang="en-US"/>
        </a:p>
      </dgm:t>
    </dgm:pt>
    <dgm:pt modelId="{C5EACE09-D717-4A33-A93A-1FD572BDDCD1}">
      <dgm:prSet phldrT="[Texto]"/>
      <dgm:spPr/>
      <dgm:t>
        <a:bodyPr/>
        <a:lstStyle/>
        <a:p>
          <a:r>
            <a:rPr lang="es-MX" dirty="0"/>
            <a:t>Generadores</a:t>
          </a:r>
          <a:endParaRPr lang="en-US" dirty="0"/>
        </a:p>
      </dgm:t>
    </dgm:pt>
    <dgm:pt modelId="{90FFCAE2-85CC-4924-8D55-02E8C0BB9026}" type="parTrans" cxnId="{2CA8FF53-7062-4E25-98C7-0F28EA11DCC6}">
      <dgm:prSet/>
      <dgm:spPr/>
      <dgm:t>
        <a:bodyPr/>
        <a:lstStyle/>
        <a:p>
          <a:endParaRPr lang="en-US"/>
        </a:p>
      </dgm:t>
    </dgm:pt>
    <dgm:pt modelId="{05E4C908-C195-4D93-9636-3AFFCCF8741A}" type="sibTrans" cxnId="{2CA8FF53-7062-4E25-98C7-0F28EA11DCC6}">
      <dgm:prSet/>
      <dgm:spPr/>
      <dgm:t>
        <a:bodyPr/>
        <a:lstStyle/>
        <a:p>
          <a:endParaRPr lang="en-US"/>
        </a:p>
      </dgm:t>
    </dgm:pt>
    <dgm:pt modelId="{E22C3231-A04C-4F06-8D89-1222A721031A}">
      <dgm:prSet phldrT="[Texto]"/>
      <dgm:spPr/>
      <dgm:t>
        <a:bodyPr/>
        <a:lstStyle/>
        <a:p>
          <a:r>
            <a:rPr lang="es-MX" dirty="0"/>
            <a:t>Recicladoras/es de base</a:t>
          </a:r>
          <a:endParaRPr lang="en-US" dirty="0"/>
        </a:p>
      </dgm:t>
    </dgm:pt>
    <dgm:pt modelId="{260BB41A-9459-45B6-B27B-AD994EE61954}" type="parTrans" cxnId="{687AF51C-5FE6-4EF4-87EC-75BB9AB50EB8}">
      <dgm:prSet/>
      <dgm:spPr/>
      <dgm:t>
        <a:bodyPr/>
        <a:lstStyle/>
        <a:p>
          <a:endParaRPr lang="en-US"/>
        </a:p>
      </dgm:t>
    </dgm:pt>
    <dgm:pt modelId="{9D0BEB9A-3D35-4C48-BA1C-48C1A3DEF90A}" type="sibTrans" cxnId="{687AF51C-5FE6-4EF4-87EC-75BB9AB50EB8}">
      <dgm:prSet/>
      <dgm:spPr/>
      <dgm:t>
        <a:bodyPr/>
        <a:lstStyle/>
        <a:p>
          <a:endParaRPr lang="en-US"/>
        </a:p>
      </dgm:t>
    </dgm:pt>
    <dgm:pt modelId="{FE0197EB-68ED-4F68-8DE9-87F83F7F54FE}" type="pres">
      <dgm:prSet presAssocID="{3C09C282-59C7-4C5D-A83A-4F38ED4EEBC5}" presName="compositeShape" presStyleCnt="0">
        <dgm:presLayoutVars>
          <dgm:chMax val="7"/>
          <dgm:dir/>
          <dgm:resizeHandles val="exact"/>
        </dgm:presLayoutVars>
      </dgm:prSet>
      <dgm:spPr/>
    </dgm:pt>
    <dgm:pt modelId="{360BFEFD-73A4-4399-A3F6-F559CC74E699}" type="pres">
      <dgm:prSet presAssocID="{3C09C282-59C7-4C5D-A83A-4F38ED4EEBC5}" presName="wedge1" presStyleLbl="node1" presStyleIdx="0" presStyleCnt="3" custLinFactNeighborX="494" custLinFactNeighborY="-2746"/>
      <dgm:spPr/>
    </dgm:pt>
    <dgm:pt modelId="{92DC898C-3680-4824-91D7-9EE5FB3EDC9B}" type="pres">
      <dgm:prSet presAssocID="{3C09C282-59C7-4C5D-A83A-4F38ED4EEBC5}" presName="dummy1a" presStyleCnt="0"/>
      <dgm:spPr/>
    </dgm:pt>
    <dgm:pt modelId="{7F564DDB-AFC8-49AF-AEC5-CDB0305E2D3B}" type="pres">
      <dgm:prSet presAssocID="{3C09C282-59C7-4C5D-A83A-4F38ED4EEBC5}" presName="dummy1b" presStyleCnt="0"/>
      <dgm:spPr/>
    </dgm:pt>
    <dgm:pt modelId="{BCCFFBDE-53E2-47D6-B77A-C0EA5CD91E51}" type="pres">
      <dgm:prSet presAssocID="{3C09C282-59C7-4C5D-A83A-4F38ED4EEBC5}" presName="wedge1Tx" presStyleLbl="node1" presStyleIdx="0" presStyleCnt="3">
        <dgm:presLayoutVars>
          <dgm:chMax val="0"/>
          <dgm:chPref val="0"/>
          <dgm:bulletEnabled val="1"/>
        </dgm:presLayoutVars>
      </dgm:prSet>
      <dgm:spPr/>
    </dgm:pt>
    <dgm:pt modelId="{2C903E1D-9E3C-409B-B609-E0AE46B5964C}" type="pres">
      <dgm:prSet presAssocID="{3C09C282-59C7-4C5D-A83A-4F38ED4EEBC5}" presName="wedge2" presStyleLbl="node1" presStyleIdx="1" presStyleCnt="3"/>
      <dgm:spPr/>
    </dgm:pt>
    <dgm:pt modelId="{73E5B9EF-9CAA-4582-A701-439544923EA5}" type="pres">
      <dgm:prSet presAssocID="{3C09C282-59C7-4C5D-A83A-4F38ED4EEBC5}" presName="dummy2a" presStyleCnt="0"/>
      <dgm:spPr/>
    </dgm:pt>
    <dgm:pt modelId="{1AE376E1-E468-40A4-8022-A093D189E784}" type="pres">
      <dgm:prSet presAssocID="{3C09C282-59C7-4C5D-A83A-4F38ED4EEBC5}" presName="dummy2b" presStyleCnt="0"/>
      <dgm:spPr/>
    </dgm:pt>
    <dgm:pt modelId="{DE1634D5-9A37-457F-BE56-58BEA52958BD}" type="pres">
      <dgm:prSet presAssocID="{3C09C282-59C7-4C5D-A83A-4F38ED4EEBC5}" presName="wedge2Tx" presStyleLbl="node1" presStyleIdx="1" presStyleCnt="3">
        <dgm:presLayoutVars>
          <dgm:chMax val="0"/>
          <dgm:chPref val="0"/>
          <dgm:bulletEnabled val="1"/>
        </dgm:presLayoutVars>
      </dgm:prSet>
      <dgm:spPr/>
    </dgm:pt>
    <dgm:pt modelId="{DD558720-4D67-4772-8C1D-62803C6EC68A}" type="pres">
      <dgm:prSet presAssocID="{3C09C282-59C7-4C5D-A83A-4F38ED4EEBC5}" presName="wedge3" presStyleLbl="node1" presStyleIdx="2" presStyleCnt="3"/>
      <dgm:spPr/>
    </dgm:pt>
    <dgm:pt modelId="{AF18F410-ABCC-4B28-8FE4-C1E617B7BC15}" type="pres">
      <dgm:prSet presAssocID="{3C09C282-59C7-4C5D-A83A-4F38ED4EEBC5}" presName="dummy3a" presStyleCnt="0"/>
      <dgm:spPr/>
    </dgm:pt>
    <dgm:pt modelId="{6AB2A1FA-7B98-4C03-AC1C-B05862FAE31B}" type="pres">
      <dgm:prSet presAssocID="{3C09C282-59C7-4C5D-A83A-4F38ED4EEBC5}" presName="dummy3b" presStyleCnt="0"/>
      <dgm:spPr/>
    </dgm:pt>
    <dgm:pt modelId="{EA2E6FFB-8E60-470A-9030-98DE23C2FD66}" type="pres">
      <dgm:prSet presAssocID="{3C09C282-59C7-4C5D-A83A-4F38ED4EEBC5}" presName="wedge3Tx" presStyleLbl="node1" presStyleIdx="2" presStyleCnt="3">
        <dgm:presLayoutVars>
          <dgm:chMax val="0"/>
          <dgm:chPref val="0"/>
          <dgm:bulletEnabled val="1"/>
        </dgm:presLayoutVars>
      </dgm:prSet>
      <dgm:spPr/>
    </dgm:pt>
    <dgm:pt modelId="{DCB68ACC-564E-4D5A-BB12-AA143894977E}" type="pres">
      <dgm:prSet presAssocID="{FA2862F4-39AB-4894-809A-CAFC9F69B9E2}" presName="arrowWedge1" presStyleLbl="fgSibTrans2D1" presStyleIdx="0" presStyleCnt="3"/>
      <dgm:spPr/>
    </dgm:pt>
    <dgm:pt modelId="{EBE6492F-4D34-44FC-898D-EFB90370098A}" type="pres">
      <dgm:prSet presAssocID="{05E4C908-C195-4D93-9636-3AFFCCF8741A}" presName="arrowWedge2" presStyleLbl="fgSibTrans2D1" presStyleIdx="1" presStyleCnt="3"/>
      <dgm:spPr/>
    </dgm:pt>
    <dgm:pt modelId="{00F41B23-A0A4-4271-8990-695AC7A213A6}" type="pres">
      <dgm:prSet presAssocID="{9D0BEB9A-3D35-4C48-BA1C-48C1A3DEF90A}" presName="arrowWedge3" presStyleLbl="fgSibTrans2D1" presStyleIdx="2" presStyleCnt="3"/>
      <dgm:spPr/>
    </dgm:pt>
  </dgm:ptLst>
  <dgm:cxnLst>
    <dgm:cxn modelId="{EA72B309-09FB-46FB-9956-953292E0C499}" type="presOf" srcId="{9205863B-DCF7-4114-A33F-9D63F7983F65}" destId="{360BFEFD-73A4-4399-A3F6-F559CC74E699}" srcOrd="0" destOrd="0" presId="urn:microsoft.com/office/officeart/2005/8/layout/cycle8"/>
    <dgm:cxn modelId="{13EB490C-8020-4183-84E5-510A4DB99C8B}" type="presOf" srcId="{C5EACE09-D717-4A33-A93A-1FD572BDDCD1}" destId="{2C903E1D-9E3C-409B-B609-E0AE46B5964C}" srcOrd="0" destOrd="0" presId="urn:microsoft.com/office/officeart/2005/8/layout/cycle8"/>
    <dgm:cxn modelId="{687AF51C-5FE6-4EF4-87EC-75BB9AB50EB8}" srcId="{3C09C282-59C7-4C5D-A83A-4F38ED4EEBC5}" destId="{E22C3231-A04C-4F06-8D89-1222A721031A}" srcOrd="2" destOrd="0" parTransId="{260BB41A-9459-45B6-B27B-AD994EE61954}" sibTransId="{9D0BEB9A-3D35-4C48-BA1C-48C1A3DEF90A}"/>
    <dgm:cxn modelId="{2DE19D52-C75C-4C7E-A727-9354C6628097}" type="presOf" srcId="{C5EACE09-D717-4A33-A93A-1FD572BDDCD1}" destId="{DE1634D5-9A37-457F-BE56-58BEA52958BD}" srcOrd="1" destOrd="0" presId="urn:microsoft.com/office/officeart/2005/8/layout/cycle8"/>
    <dgm:cxn modelId="{2CA8FF53-7062-4E25-98C7-0F28EA11DCC6}" srcId="{3C09C282-59C7-4C5D-A83A-4F38ED4EEBC5}" destId="{C5EACE09-D717-4A33-A93A-1FD572BDDCD1}" srcOrd="1" destOrd="0" parTransId="{90FFCAE2-85CC-4924-8D55-02E8C0BB9026}" sibTransId="{05E4C908-C195-4D93-9636-3AFFCCF8741A}"/>
    <dgm:cxn modelId="{20F79F7C-92E1-41E4-B6FF-605220C186A3}" type="presOf" srcId="{9205863B-DCF7-4114-A33F-9D63F7983F65}" destId="{BCCFFBDE-53E2-47D6-B77A-C0EA5CD91E51}" srcOrd="1" destOrd="0" presId="urn:microsoft.com/office/officeart/2005/8/layout/cycle8"/>
    <dgm:cxn modelId="{5D4EE7A9-F2A9-4F97-BEFB-FE44B64FF6FA}" type="presOf" srcId="{E22C3231-A04C-4F06-8D89-1222A721031A}" destId="{DD558720-4D67-4772-8C1D-62803C6EC68A}" srcOrd="0" destOrd="0" presId="urn:microsoft.com/office/officeart/2005/8/layout/cycle8"/>
    <dgm:cxn modelId="{8B4563C8-888D-419F-9B43-B8240EB3C52F}" srcId="{3C09C282-59C7-4C5D-A83A-4F38ED4EEBC5}" destId="{9205863B-DCF7-4114-A33F-9D63F7983F65}" srcOrd="0" destOrd="0" parTransId="{E5998115-BF33-48EF-A600-7A96C264DEF1}" sibTransId="{FA2862F4-39AB-4894-809A-CAFC9F69B9E2}"/>
    <dgm:cxn modelId="{E1DC65E8-AE82-4466-9BD0-2412BB87898D}" type="presOf" srcId="{E22C3231-A04C-4F06-8D89-1222A721031A}" destId="{EA2E6FFB-8E60-470A-9030-98DE23C2FD66}" srcOrd="1" destOrd="0" presId="urn:microsoft.com/office/officeart/2005/8/layout/cycle8"/>
    <dgm:cxn modelId="{587D8CE8-E28C-415A-BD3C-C7E9201235EF}" type="presOf" srcId="{3C09C282-59C7-4C5D-A83A-4F38ED4EEBC5}" destId="{FE0197EB-68ED-4F68-8DE9-87F83F7F54FE}" srcOrd="0" destOrd="0" presId="urn:microsoft.com/office/officeart/2005/8/layout/cycle8"/>
    <dgm:cxn modelId="{9F139B7F-6610-4E75-8630-A39E50D24784}" type="presParOf" srcId="{FE0197EB-68ED-4F68-8DE9-87F83F7F54FE}" destId="{360BFEFD-73A4-4399-A3F6-F559CC74E699}" srcOrd="0" destOrd="0" presId="urn:microsoft.com/office/officeart/2005/8/layout/cycle8"/>
    <dgm:cxn modelId="{B8E2336F-5DFF-4E21-B7EF-06910E450D0C}" type="presParOf" srcId="{FE0197EB-68ED-4F68-8DE9-87F83F7F54FE}" destId="{92DC898C-3680-4824-91D7-9EE5FB3EDC9B}" srcOrd="1" destOrd="0" presId="urn:microsoft.com/office/officeart/2005/8/layout/cycle8"/>
    <dgm:cxn modelId="{7A82628E-79EE-4AA3-8497-A26EAEE3DFA1}" type="presParOf" srcId="{FE0197EB-68ED-4F68-8DE9-87F83F7F54FE}" destId="{7F564DDB-AFC8-49AF-AEC5-CDB0305E2D3B}" srcOrd="2" destOrd="0" presId="urn:microsoft.com/office/officeart/2005/8/layout/cycle8"/>
    <dgm:cxn modelId="{FDA78E47-8C10-4785-9E01-EF6DF50E07D6}" type="presParOf" srcId="{FE0197EB-68ED-4F68-8DE9-87F83F7F54FE}" destId="{BCCFFBDE-53E2-47D6-B77A-C0EA5CD91E51}" srcOrd="3" destOrd="0" presId="urn:microsoft.com/office/officeart/2005/8/layout/cycle8"/>
    <dgm:cxn modelId="{00D577D2-599D-4AA9-ADC8-CCAC9E48F8C7}" type="presParOf" srcId="{FE0197EB-68ED-4F68-8DE9-87F83F7F54FE}" destId="{2C903E1D-9E3C-409B-B609-E0AE46B5964C}" srcOrd="4" destOrd="0" presId="urn:microsoft.com/office/officeart/2005/8/layout/cycle8"/>
    <dgm:cxn modelId="{41685D2E-BA44-4522-B321-A82AC9C6452A}" type="presParOf" srcId="{FE0197EB-68ED-4F68-8DE9-87F83F7F54FE}" destId="{73E5B9EF-9CAA-4582-A701-439544923EA5}" srcOrd="5" destOrd="0" presId="urn:microsoft.com/office/officeart/2005/8/layout/cycle8"/>
    <dgm:cxn modelId="{D5EA1855-B715-432D-9BA1-E7D4346A7FE6}" type="presParOf" srcId="{FE0197EB-68ED-4F68-8DE9-87F83F7F54FE}" destId="{1AE376E1-E468-40A4-8022-A093D189E784}" srcOrd="6" destOrd="0" presId="urn:microsoft.com/office/officeart/2005/8/layout/cycle8"/>
    <dgm:cxn modelId="{05A57979-B6AA-4E62-B916-6E519D860F75}" type="presParOf" srcId="{FE0197EB-68ED-4F68-8DE9-87F83F7F54FE}" destId="{DE1634D5-9A37-457F-BE56-58BEA52958BD}" srcOrd="7" destOrd="0" presId="urn:microsoft.com/office/officeart/2005/8/layout/cycle8"/>
    <dgm:cxn modelId="{B0ADADBF-40A8-405B-BAD1-50F4AB2FBCE3}" type="presParOf" srcId="{FE0197EB-68ED-4F68-8DE9-87F83F7F54FE}" destId="{DD558720-4D67-4772-8C1D-62803C6EC68A}" srcOrd="8" destOrd="0" presId="urn:microsoft.com/office/officeart/2005/8/layout/cycle8"/>
    <dgm:cxn modelId="{2FC5CB7D-F61A-4724-AC17-7A780B192DA9}" type="presParOf" srcId="{FE0197EB-68ED-4F68-8DE9-87F83F7F54FE}" destId="{AF18F410-ABCC-4B28-8FE4-C1E617B7BC15}" srcOrd="9" destOrd="0" presId="urn:microsoft.com/office/officeart/2005/8/layout/cycle8"/>
    <dgm:cxn modelId="{3A6AC042-C15E-435A-B97C-FE8908C24946}" type="presParOf" srcId="{FE0197EB-68ED-4F68-8DE9-87F83F7F54FE}" destId="{6AB2A1FA-7B98-4C03-AC1C-B05862FAE31B}" srcOrd="10" destOrd="0" presId="urn:microsoft.com/office/officeart/2005/8/layout/cycle8"/>
    <dgm:cxn modelId="{D30FC927-BBC3-42D5-BE4F-894AD8E3B912}" type="presParOf" srcId="{FE0197EB-68ED-4F68-8DE9-87F83F7F54FE}" destId="{EA2E6FFB-8E60-470A-9030-98DE23C2FD66}" srcOrd="11" destOrd="0" presId="urn:microsoft.com/office/officeart/2005/8/layout/cycle8"/>
    <dgm:cxn modelId="{5E8790FF-3975-47D7-A06D-EFD90DA15C08}" type="presParOf" srcId="{FE0197EB-68ED-4F68-8DE9-87F83F7F54FE}" destId="{DCB68ACC-564E-4D5A-BB12-AA143894977E}" srcOrd="12" destOrd="0" presId="urn:microsoft.com/office/officeart/2005/8/layout/cycle8"/>
    <dgm:cxn modelId="{6636427E-60C0-4568-B886-C01615652D39}" type="presParOf" srcId="{FE0197EB-68ED-4F68-8DE9-87F83F7F54FE}" destId="{EBE6492F-4D34-44FC-898D-EFB90370098A}" srcOrd="13" destOrd="0" presId="urn:microsoft.com/office/officeart/2005/8/layout/cycle8"/>
    <dgm:cxn modelId="{51901733-C134-4BE0-B5A9-44806A514370}" type="presParOf" srcId="{FE0197EB-68ED-4F68-8DE9-87F83F7F54FE}" destId="{00F41B23-A0A4-4271-8990-695AC7A213A6}"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A54F23-D6D8-4DED-B631-3EC435FF3405}" type="doc">
      <dgm:prSet loTypeId="urn:microsoft.com/office/officeart/2005/8/layout/vList2" loCatId="list" qsTypeId="urn:microsoft.com/office/officeart/2005/8/quickstyle/simple5" qsCatId="simple" csTypeId="urn:microsoft.com/office/officeart/2005/8/colors/accent2_4" csCatId="accent2" phldr="1"/>
      <dgm:spPr/>
      <dgm:t>
        <a:bodyPr/>
        <a:lstStyle/>
        <a:p>
          <a:endParaRPr lang="en-US"/>
        </a:p>
      </dgm:t>
    </dgm:pt>
    <dgm:pt modelId="{488ADCC4-4E87-4160-80C1-95ACEAB37D37}">
      <dgm:prSet phldrT="[Texto]" custT="1"/>
      <dgm:spPr>
        <a:solidFill>
          <a:schemeClr val="accent2">
            <a:lumMod val="75000"/>
          </a:schemeClr>
        </a:solidFill>
      </dgm:spPr>
      <dgm:t>
        <a:bodyPr/>
        <a:lstStyle/>
        <a:p>
          <a:r>
            <a:rPr lang="es-MX" sz="3600" dirty="0"/>
            <a:t>Generadores</a:t>
          </a:r>
        </a:p>
      </dgm:t>
    </dgm:pt>
    <dgm:pt modelId="{541525BB-4DFC-4DC6-BAFB-E3D77AA33CCE}" type="parTrans" cxnId="{24E28DFD-561F-457C-B7C3-379EAE15128A}">
      <dgm:prSet/>
      <dgm:spPr/>
      <dgm:t>
        <a:bodyPr/>
        <a:lstStyle/>
        <a:p>
          <a:endParaRPr lang="en-US"/>
        </a:p>
      </dgm:t>
    </dgm:pt>
    <dgm:pt modelId="{897D371E-1C19-4B72-98DF-77EDCD29FE46}" type="sibTrans" cxnId="{24E28DFD-561F-457C-B7C3-379EAE15128A}">
      <dgm:prSet/>
      <dgm:spPr/>
      <dgm:t>
        <a:bodyPr/>
        <a:lstStyle/>
        <a:p>
          <a:endParaRPr lang="en-US"/>
        </a:p>
      </dgm:t>
    </dgm:pt>
    <dgm:pt modelId="{2C9FC673-78B8-4435-8AFC-0B6D04BC9C73}">
      <dgm:prSet phldrT="[Texto]" custT="1"/>
      <dgm:spPr/>
      <dgm:t>
        <a:bodyPr/>
        <a:lstStyle/>
        <a:p>
          <a:pPr>
            <a:buFont typeface="Wingdings" panose="05000000000000000000" pitchFamily="2" charset="2"/>
            <a:buChar char="ü"/>
          </a:pPr>
          <a:r>
            <a:rPr lang="es-EC" sz="2000" kern="1200" dirty="0">
              <a:latin typeface="+mj-lt"/>
            </a:rPr>
            <a:t>Separar en la fuente los residuos sólidos no peligrosos y entregarlos a recicladores y recicladoras de base o depositarlos en contenedores diferenciados.</a:t>
          </a:r>
          <a:endParaRPr lang="en-US" sz="2000" kern="1200" dirty="0">
            <a:latin typeface="+mj-lt"/>
          </a:endParaRPr>
        </a:p>
      </dgm:t>
    </dgm:pt>
    <dgm:pt modelId="{249E21E2-9838-4B0B-B7F1-2A11D659B0B6}" type="parTrans" cxnId="{DEDB4083-81B2-469C-9CD2-E75A416F51EE}">
      <dgm:prSet/>
      <dgm:spPr/>
      <dgm:t>
        <a:bodyPr/>
        <a:lstStyle/>
        <a:p>
          <a:endParaRPr lang="en-US"/>
        </a:p>
      </dgm:t>
    </dgm:pt>
    <dgm:pt modelId="{7E478EC3-911F-4103-A824-98C5E9AFF2AB}" type="sibTrans" cxnId="{DEDB4083-81B2-469C-9CD2-E75A416F51EE}">
      <dgm:prSet/>
      <dgm:spPr/>
      <dgm:t>
        <a:bodyPr/>
        <a:lstStyle/>
        <a:p>
          <a:endParaRPr lang="en-US"/>
        </a:p>
      </dgm:t>
    </dgm:pt>
    <dgm:pt modelId="{258C3EDC-EDB2-4623-86DD-A1FC2C27D4AF}">
      <dgm:prSet phldrT="[Texto]"/>
      <dgm:spPr/>
      <dgm:t>
        <a:bodyPr/>
        <a:lstStyle/>
        <a:p>
          <a:pPr>
            <a:buFont typeface="+mj-lt"/>
            <a:buAutoNum type="alphaLcParenR"/>
          </a:pPr>
          <a:endParaRPr lang="en-US" sz="2500" kern="1200" dirty="0"/>
        </a:p>
      </dgm:t>
    </dgm:pt>
    <dgm:pt modelId="{E516E0DA-D38C-4EF6-B061-1353E879F83C}" type="parTrans" cxnId="{7769D156-87B7-40F7-A581-4EEF8A27A715}">
      <dgm:prSet/>
      <dgm:spPr/>
      <dgm:t>
        <a:bodyPr/>
        <a:lstStyle/>
        <a:p>
          <a:endParaRPr lang="en-US"/>
        </a:p>
      </dgm:t>
    </dgm:pt>
    <dgm:pt modelId="{888BD51A-2AC3-4AFB-9472-2F6239EB51FB}" type="sibTrans" cxnId="{7769D156-87B7-40F7-A581-4EEF8A27A715}">
      <dgm:prSet/>
      <dgm:spPr/>
      <dgm:t>
        <a:bodyPr/>
        <a:lstStyle/>
        <a:p>
          <a:endParaRPr lang="en-US"/>
        </a:p>
      </dgm:t>
    </dgm:pt>
    <dgm:pt modelId="{C209F988-534C-44D4-9EFE-9530CE3A3C4F}">
      <dgm:prSet custT="1"/>
      <dgm:spPr/>
      <dgm:t>
        <a:bodyPr/>
        <a:lstStyle/>
        <a:p>
          <a:pPr>
            <a:buFont typeface="Wingdings" panose="05000000000000000000" pitchFamily="2" charset="2"/>
            <a:buChar char="ü"/>
          </a:pPr>
          <a:r>
            <a:rPr lang="es-EC" sz="2000" kern="1200" dirty="0">
              <a:latin typeface="+mj-lt"/>
            </a:rPr>
            <a:t>Los grandes generadores (comercios, servicios, instituciones, entre otros) de residuos sólidos no peligrosos, además de separar en la fuente los residuos reciclables, deberán entregarlos a gestores de menor escala o recicladores/as de base debidamente registrados y calificados por la Autoridad Ambiental del Distrito Metropolitano de Quito.</a:t>
          </a:r>
          <a:endParaRPr lang="en-US" sz="2000" kern="1200" dirty="0">
            <a:latin typeface="+mj-lt"/>
          </a:endParaRPr>
        </a:p>
      </dgm:t>
    </dgm:pt>
    <dgm:pt modelId="{B1FD58AC-E529-4ECF-BD2F-F32B743A669B}" type="parTrans" cxnId="{6ABF9A27-AB80-4C6E-9E3F-C614E090DF85}">
      <dgm:prSet/>
      <dgm:spPr/>
      <dgm:t>
        <a:bodyPr/>
        <a:lstStyle/>
        <a:p>
          <a:endParaRPr lang="en-US"/>
        </a:p>
      </dgm:t>
    </dgm:pt>
    <dgm:pt modelId="{4436C474-D323-4A1B-865C-7E7F1F3B4F16}" type="sibTrans" cxnId="{6ABF9A27-AB80-4C6E-9E3F-C614E090DF85}">
      <dgm:prSet/>
      <dgm:spPr/>
      <dgm:t>
        <a:bodyPr/>
        <a:lstStyle/>
        <a:p>
          <a:endParaRPr lang="en-US"/>
        </a:p>
      </dgm:t>
    </dgm:pt>
    <dgm:pt modelId="{ABD0C8CB-5CF7-41BF-B79D-0335F4A2F71C}">
      <dgm:prSet custT="1"/>
      <dgm:spPr/>
      <dgm:t>
        <a:bodyPr/>
        <a:lstStyle/>
        <a:p>
          <a:pPr>
            <a:buFont typeface="Wingdings" panose="05000000000000000000" pitchFamily="2" charset="2"/>
            <a:buChar char="ü"/>
          </a:pPr>
          <a:r>
            <a:rPr lang="es-EC" sz="2000" kern="1200" dirty="0">
              <a:solidFill>
                <a:prstClr val="black">
                  <a:hueOff val="0"/>
                  <a:satOff val="0"/>
                  <a:lumOff val="0"/>
                  <a:alphaOff val="0"/>
                </a:prstClr>
              </a:solidFill>
              <a:latin typeface="Calibri Light" panose="020F0302020204030204"/>
              <a:ea typeface="+mn-ea"/>
              <a:cs typeface="+mn-cs"/>
            </a:rPr>
            <a:t>Colaborar en la promoción del reciclaje inclusivo y la Economía Circular de residuos y en el fortalecimiento de los y las recicladoras de base y sus asociaciones para mejorar sus capacidades de prestar el servicio de manejo de residuos. </a:t>
          </a:r>
          <a:endParaRPr lang="en-US" sz="2000" kern="1200" dirty="0">
            <a:solidFill>
              <a:prstClr val="black">
                <a:hueOff val="0"/>
                <a:satOff val="0"/>
                <a:lumOff val="0"/>
                <a:alphaOff val="0"/>
              </a:prstClr>
            </a:solidFill>
            <a:latin typeface="Calibri Light" panose="020F0302020204030204"/>
            <a:ea typeface="+mn-ea"/>
            <a:cs typeface="+mn-cs"/>
          </a:endParaRPr>
        </a:p>
      </dgm:t>
    </dgm:pt>
    <dgm:pt modelId="{8FDF930D-8D94-4493-B96B-CDA88766AB6B}" type="parTrans" cxnId="{0E4F33F4-2D77-488F-82C7-13B87385183B}">
      <dgm:prSet/>
      <dgm:spPr/>
      <dgm:t>
        <a:bodyPr/>
        <a:lstStyle/>
        <a:p>
          <a:endParaRPr lang="en-US"/>
        </a:p>
      </dgm:t>
    </dgm:pt>
    <dgm:pt modelId="{771128F5-D0DD-4D54-B85B-732C92591A89}" type="sibTrans" cxnId="{0E4F33F4-2D77-488F-82C7-13B87385183B}">
      <dgm:prSet/>
      <dgm:spPr/>
      <dgm:t>
        <a:bodyPr/>
        <a:lstStyle/>
        <a:p>
          <a:endParaRPr lang="en-US"/>
        </a:p>
      </dgm:t>
    </dgm:pt>
    <dgm:pt modelId="{7DF0C6DF-F329-4E9F-89AF-34C35C832D3A}" type="pres">
      <dgm:prSet presAssocID="{0AA54F23-D6D8-4DED-B631-3EC435FF3405}" presName="linear" presStyleCnt="0">
        <dgm:presLayoutVars>
          <dgm:animLvl val="lvl"/>
          <dgm:resizeHandles val="exact"/>
        </dgm:presLayoutVars>
      </dgm:prSet>
      <dgm:spPr/>
    </dgm:pt>
    <dgm:pt modelId="{33C295BD-5B25-4EBC-BF31-2F230B94928F}" type="pres">
      <dgm:prSet presAssocID="{488ADCC4-4E87-4160-80C1-95ACEAB37D37}" presName="parentText" presStyleLbl="node1" presStyleIdx="0" presStyleCnt="1" custLinFactNeighborX="-506" custLinFactNeighborY="-18752">
        <dgm:presLayoutVars>
          <dgm:chMax val="0"/>
          <dgm:bulletEnabled val="1"/>
        </dgm:presLayoutVars>
      </dgm:prSet>
      <dgm:spPr/>
    </dgm:pt>
    <dgm:pt modelId="{D565AFB8-AA65-4785-8B4A-7E13D0C15162}" type="pres">
      <dgm:prSet presAssocID="{488ADCC4-4E87-4160-80C1-95ACEAB37D37}" presName="childText" presStyleLbl="revTx" presStyleIdx="0" presStyleCnt="1" custScaleY="115873">
        <dgm:presLayoutVars>
          <dgm:bulletEnabled val="1"/>
        </dgm:presLayoutVars>
      </dgm:prSet>
      <dgm:spPr/>
    </dgm:pt>
  </dgm:ptLst>
  <dgm:cxnLst>
    <dgm:cxn modelId="{6ABF9A27-AB80-4C6E-9E3F-C614E090DF85}" srcId="{488ADCC4-4E87-4160-80C1-95ACEAB37D37}" destId="{C209F988-534C-44D4-9EFE-9530CE3A3C4F}" srcOrd="1" destOrd="0" parTransId="{B1FD58AC-E529-4ECF-BD2F-F32B743A669B}" sibTransId="{4436C474-D323-4A1B-865C-7E7F1F3B4F16}"/>
    <dgm:cxn modelId="{B315E341-9ACA-42C7-8771-C984B0E01744}" type="presOf" srcId="{0AA54F23-D6D8-4DED-B631-3EC435FF3405}" destId="{7DF0C6DF-F329-4E9F-89AF-34C35C832D3A}" srcOrd="0" destOrd="0" presId="urn:microsoft.com/office/officeart/2005/8/layout/vList2"/>
    <dgm:cxn modelId="{7769D156-87B7-40F7-A581-4EEF8A27A715}" srcId="{488ADCC4-4E87-4160-80C1-95ACEAB37D37}" destId="{258C3EDC-EDB2-4623-86DD-A1FC2C27D4AF}" srcOrd="3" destOrd="0" parTransId="{E516E0DA-D38C-4EF6-B061-1353E879F83C}" sibTransId="{888BD51A-2AC3-4AFB-9472-2F6239EB51FB}"/>
    <dgm:cxn modelId="{DEDB4083-81B2-469C-9CD2-E75A416F51EE}" srcId="{488ADCC4-4E87-4160-80C1-95ACEAB37D37}" destId="{2C9FC673-78B8-4435-8AFC-0B6D04BC9C73}" srcOrd="0" destOrd="0" parTransId="{249E21E2-9838-4B0B-B7F1-2A11D659B0B6}" sibTransId="{7E478EC3-911F-4103-A824-98C5E9AFF2AB}"/>
    <dgm:cxn modelId="{BADEFA90-C310-4CB4-A22A-A9AE04BE779D}" type="presOf" srcId="{C209F988-534C-44D4-9EFE-9530CE3A3C4F}" destId="{D565AFB8-AA65-4785-8B4A-7E13D0C15162}" srcOrd="0" destOrd="1" presId="urn:microsoft.com/office/officeart/2005/8/layout/vList2"/>
    <dgm:cxn modelId="{64C6DBA5-D4CB-4922-A449-B254E6233545}" type="presOf" srcId="{ABD0C8CB-5CF7-41BF-B79D-0335F4A2F71C}" destId="{D565AFB8-AA65-4785-8B4A-7E13D0C15162}" srcOrd="0" destOrd="2" presId="urn:microsoft.com/office/officeart/2005/8/layout/vList2"/>
    <dgm:cxn modelId="{96E12DDE-476A-4959-9C7C-207046AD0CC1}" type="presOf" srcId="{488ADCC4-4E87-4160-80C1-95ACEAB37D37}" destId="{33C295BD-5B25-4EBC-BF31-2F230B94928F}" srcOrd="0" destOrd="0" presId="urn:microsoft.com/office/officeart/2005/8/layout/vList2"/>
    <dgm:cxn modelId="{123FB4ED-56D2-4CBA-B83F-465705105B49}" type="presOf" srcId="{2C9FC673-78B8-4435-8AFC-0B6D04BC9C73}" destId="{D565AFB8-AA65-4785-8B4A-7E13D0C15162}" srcOrd="0" destOrd="0" presId="urn:microsoft.com/office/officeart/2005/8/layout/vList2"/>
    <dgm:cxn modelId="{0E4F33F4-2D77-488F-82C7-13B87385183B}" srcId="{488ADCC4-4E87-4160-80C1-95ACEAB37D37}" destId="{ABD0C8CB-5CF7-41BF-B79D-0335F4A2F71C}" srcOrd="2" destOrd="0" parTransId="{8FDF930D-8D94-4493-B96B-CDA88766AB6B}" sibTransId="{771128F5-D0DD-4D54-B85B-732C92591A89}"/>
    <dgm:cxn modelId="{C17CE2F8-1956-437C-80FB-87A9FB16E45F}" type="presOf" srcId="{258C3EDC-EDB2-4623-86DD-A1FC2C27D4AF}" destId="{D565AFB8-AA65-4785-8B4A-7E13D0C15162}" srcOrd="0" destOrd="3" presId="urn:microsoft.com/office/officeart/2005/8/layout/vList2"/>
    <dgm:cxn modelId="{24E28DFD-561F-457C-B7C3-379EAE15128A}" srcId="{0AA54F23-D6D8-4DED-B631-3EC435FF3405}" destId="{488ADCC4-4E87-4160-80C1-95ACEAB37D37}" srcOrd="0" destOrd="0" parTransId="{541525BB-4DFC-4DC6-BAFB-E3D77AA33CCE}" sibTransId="{897D371E-1C19-4B72-98DF-77EDCD29FE46}"/>
    <dgm:cxn modelId="{22D98D6B-CAD4-4DEF-BD36-D7979DF447A2}" type="presParOf" srcId="{7DF0C6DF-F329-4E9F-89AF-34C35C832D3A}" destId="{33C295BD-5B25-4EBC-BF31-2F230B94928F}" srcOrd="0" destOrd="0" presId="urn:microsoft.com/office/officeart/2005/8/layout/vList2"/>
    <dgm:cxn modelId="{C0A24190-DB3D-4014-853B-D53A31DE5465}" type="presParOf" srcId="{7DF0C6DF-F329-4E9F-89AF-34C35C832D3A}" destId="{D565AFB8-AA65-4785-8B4A-7E13D0C1516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09C282-59C7-4C5D-A83A-4F38ED4EEBC5}" type="doc">
      <dgm:prSet loTypeId="urn:microsoft.com/office/officeart/2005/8/layout/cycle8" loCatId="cycle" qsTypeId="urn:microsoft.com/office/officeart/2005/8/quickstyle/simple1" qsCatId="simple" csTypeId="urn:microsoft.com/office/officeart/2005/8/colors/colorful3" csCatId="colorful" phldr="1"/>
      <dgm:spPr/>
    </dgm:pt>
    <dgm:pt modelId="{9205863B-DCF7-4114-A33F-9D63F7983F65}">
      <dgm:prSet phldrT="[Texto]"/>
      <dgm:spPr/>
      <dgm:t>
        <a:bodyPr/>
        <a:lstStyle/>
        <a:p>
          <a:r>
            <a:rPr lang="es-MX" dirty="0"/>
            <a:t>Municipio</a:t>
          </a:r>
          <a:endParaRPr lang="en-US" dirty="0"/>
        </a:p>
      </dgm:t>
    </dgm:pt>
    <dgm:pt modelId="{E5998115-BF33-48EF-A600-7A96C264DEF1}" type="parTrans" cxnId="{8B4563C8-888D-419F-9B43-B8240EB3C52F}">
      <dgm:prSet/>
      <dgm:spPr/>
      <dgm:t>
        <a:bodyPr/>
        <a:lstStyle/>
        <a:p>
          <a:endParaRPr lang="en-US"/>
        </a:p>
      </dgm:t>
    </dgm:pt>
    <dgm:pt modelId="{FA2862F4-39AB-4894-809A-CAFC9F69B9E2}" type="sibTrans" cxnId="{8B4563C8-888D-419F-9B43-B8240EB3C52F}">
      <dgm:prSet/>
      <dgm:spPr/>
      <dgm:t>
        <a:bodyPr/>
        <a:lstStyle/>
        <a:p>
          <a:endParaRPr lang="en-US"/>
        </a:p>
      </dgm:t>
    </dgm:pt>
    <dgm:pt modelId="{C5EACE09-D717-4A33-A93A-1FD572BDDCD1}">
      <dgm:prSet phldrT="[Texto]"/>
      <dgm:spPr/>
      <dgm:t>
        <a:bodyPr/>
        <a:lstStyle/>
        <a:p>
          <a:r>
            <a:rPr lang="es-MX" dirty="0"/>
            <a:t>Generadores</a:t>
          </a:r>
          <a:endParaRPr lang="en-US" dirty="0"/>
        </a:p>
      </dgm:t>
    </dgm:pt>
    <dgm:pt modelId="{90FFCAE2-85CC-4924-8D55-02E8C0BB9026}" type="parTrans" cxnId="{2CA8FF53-7062-4E25-98C7-0F28EA11DCC6}">
      <dgm:prSet/>
      <dgm:spPr/>
      <dgm:t>
        <a:bodyPr/>
        <a:lstStyle/>
        <a:p>
          <a:endParaRPr lang="en-US"/>
        </a:p>
      </dgm:t>
    </dgm:pt>
    <dgm:pt modelId="{05E4C908-C195-4D93-9636-3AFFCCF8741A}" type="sibTrans" cxnId="{2CA8FF53-7062-4E25-98C7-0F28EA11DCC6}">
      <dgm:prSet/>
      <dgm:spPr/>
      <dgm:t>
        <a:bodyPr/>
        <a:lstStyle/>
        <a:p>
          <a:endParaRPr lang="en-US"/>
        </a:p>
      </dgm:t>
    </dgm:pt>
    <dgm:pt modelId="{E22C3231-A04C-4F06-8D89-1222A721031A}">
      <dgm:prSet phldrT="[Texto]"/>
      <dgm:spPr/>
      <dgm:t>
        <a:bodyPr/>
        <a:lstStyle/>
        <a:p>
          <a:r>
            <a:rPr lang="es-MX" dirty="0"/>
            <a:t>Recicladoras/es de base</a:t>
          </a:r>
          <a:endParaRPr lang="en-US" dirty="0"/>
        </a:p>
      </dgm:t>
    </dgm:pt>
    <dgm:pt modelId="{260BB41A-9459-45B6-B27B-AD994EE61954}" type="parTrans" cxnId="{687AF51C-5FE6-4EF4-87EC-75BB9AB50EB8}">
      <dgm:prSet/>
      <dgm:spPr/>
      <dgm:t>
        <a:bodyPr/>
        <a:lstStyle/>
        <a:p>
          <a:endParaRPr lang="en-US"/>
        </a:p>
      </dgm:t>
    </dgm:pt>
    <dgm:pt modelId="{9D0BEB9A-3D35-4C48-BA1C-48C1A3DEF90A}" type="sibTrans" cxnId="{687AF51C-5FE6-4EF4-87EC-75BB9AB50EB8}">
      <dgm:prSet/>
      <dgm:spPr/>
      <dgm:t>
        <a:bodyPr/>
        <a:lstStyle/>
        <a:p>
          <a:endParaRPr lang="en-US"/>
        </a:p>
      </dgm:t>
    </dgm:pt>
    <dgm:pt modelId="{FE0197EB-68ED-4F68-8DE9-87F83F7F54FE}" type="pres">
      <dgm:prSet presAssocID="{3C09C282-59C7-4C5D-A83A-4F38ED4EEBC5}" presName="compositeShape" presStyleCnt="0">
        <dgm:presLayoutVars>
          <dgm:chMax val="7"/>
          <dgm:dir/>
          <dgm:resizeHandles val="exact"/>
        </dgm:presLayoutVars>
      </dgm:prSet>
      <dgm:spPr/>
    </dgm:pt>
    <dgm:pt modelId="{360BFEFD-73A4-4399-A3F6-F559CC74E699}" type="pres">
      <dgm:prSet presAssocID="{3C09C282-59C7-4C5D-A83A-4F38ED4EEBC5}" presName="wedge1" presStyleLbl="node1" presStyleIdx="0" presStyleCnt="3" custLinFactNeighborX="494" custLinFactNeighborY="-2746"/>
      <dgm:spPr/>
    </dgm:pt>
    <dgm:pt modelId="{92DC898C-3680-4824-91D7-9EE5FB3EDC9B}" type="pres">
      <dgm:prSet presAssocID="{3C09C282-59C7-4C5D-A83A-4F38ED4EEBC5}" presName="dummy1a" presStyleCnt="0"/>
      <dgm:spPr/>
    </dgm:pt>
    <dgm:pt modelId="{7F564DDB-AFC8-49AF-AEC5-CDB0305E2D3B}" type="pres">
      <dgm:prSet presAssocID="{3C09C282-59C7-4C5D-A83A-4F38ED4EEBC5}" presName="dummy1b" presStyleCnt="0"/>
      <dgm:spPr/>
    </dgm:pt>
    <dgm:pt modelId="{BCCFFBDE-53E2-47D6-B77A-C0EA5CD91E51}" type="pres">
      <dgm:prSet presAssocID="{3C09C282-59C7-4C5D-A83A-4F38ED4EEBC5}" presName="wedge1Tx" presStyleLbl="node1" presStyleIdx="0" presStyleCnt="3">
        <dgm:presLayoutVars>
          <dgm:chMax val="0"/>
          <dgm:chPref val="0"/>
          <dgm:bulletEnabled val="1"/>
        </dgm:presLayoutVars>
      </dgm:prSet>
      <dgm:spPr/>
    </dgm:pt>
    <dgm:pt modelId="{2C903E1D-9E3C-409B-B609-E0AE46B5964C}" type="pres">
      <dgm:prSet presAssocID="{3C09C282-59C7-4C5D-A83A-4F38ED4EEBC5}" presName="wedge2" presStyleLbl="node1" presStyleIdx="1" presStyleCnt="3"/>
      <dgm:spPr/>
    </dgm:pt>
    <dgm:pt modelId="{73E5B9EF-9CAA-4582-A701-439544923EA5}" type="pres">
      <dgm:prSet presAssocID="{3C09C282-59C7-4C5D-A83A-4F38ED4EEBC5}" presName="dummy2a" presStyleCnt="0"/>
      <dgm:spPr/>
    </dgm:pt>
    <dgm:pt modelId="{1AE376E1-E468-40A4-8022-A093D189E784}" type="pres">
      <dgm:prSet presAssocID="{3C09C282-59C7-4C5D-A83A-4F38ED4EEBC5}" presName="dummy2b" presStyleCnt="0"/>
      <dgm:spPr/>
    </dgm:pt>
    <dgm:pt modelId="{DE1634D5-9A37-457F-BE56-58BEA52958BD}" type="pres">
      <dgm:prSet presAssocID="{3C09C282-59C7-4C5D-A83A-4F38ED4EEBC5}" presName="wedge2Tx" presStyleLbl="node1" presStyleIdx="1" presStyleCnt="3">
        <dgm:presLayoutVars>
          <dgm:chMax val="0"/>
          <dgm:chPref val="0"/>
          <dgm:bulletEnabled val="1"/>
        </dgm:presLayoutVars>
      </dgm:prSet>
      <dgm:spPr/>
    </dgm:pt>
    <dgm:pt modelId="{DD558720-4D67-4772-8C1D-62803C6EC68A}" type="pres">
      <dgm:prSet presAssocID="{3C09C282-59C7-4C5D-A83A-4F38ED4EEBC5}" presName="wedge3" presStyleLbl="node1" presStyleIdx="2" presStyleCnt="3"/>
      <dgm:spPr/>
    </dgm:pt>
    <dgm:pt modelId="{AF18F410-ABCC-4B28-8FE4-C1E617B7BC15}" type="pres">
      <dgm:prSet presAssocID="{3C09C282-59C7-4C5D-A83A-4F38ED4EEBC5}" presName="dummy3a" presStyleCnt="0"/>
      <dgm:spPr/>
    </dgm:pt>
    <dgm:pt modelId="{6AB2A1FA-7B98-4C03-AC1C-B05862FAE31B}" type="pres">
      <dgm:prSet presAssocID="{3C09C282-59C7-4C5D-A83A-4F38ED4EEBC5}" presName="dummy3b" presStyleCnt="0"/>
      <dgm:spPr/>
    </dgm:pt>
    <dgm:pt modelId="{EA2E6FFB-8E60-470A-9030-98DE23C2FD66}" type="pres">
      <dgm:prSet presAssocID="{3C09C282-59C7-4C5D-A83A-4F38ED4EEBC5}" presName="wedge3Tx" presStyleLbl="node1" presStyleIdx="2" presStyleCnt="3">
        <dgm:presLayoutVars>
          <dgm:chMax val="0"/>
          <dgm:chPref val="0"/>
          <dgm:bulletEnabled val="1"/>
        </dgm:presLayoutVars>
      </dgm:prSet>
      <dgm:spPr/>
    </dgm:pt>
    <dgm:pt modelId="{DCB68ACC-564E-4D5A-BB12-AA143894977E}" type="pres">
      <dgm:prSet presAssocID="{FA2862F4-39AB-4894-809A-CAFC9F69B9E2}" presName="arrowWedge1" presStyleLbl="fgSibTrans2D1" presStyleIdx="0" presStyleCnt="3"/>
      <dgm:spPr/>
    </dgm:pt>
    <dgm:pt modelId="{EBE6492F-4D34-44FC-898D-EFB90370098A}" type="pres">
      <dgm:prSet presAssocID="{05E4C908-C195-4D93-9636-3AFFCCF8741A}" presName="arrowWedge2" presStyleLbl="fgSibTrans2D1" presStyleIdx="1" presStyleCnt="3"/>
      <dgm:spPr/>
    </dgm:pt>
    <dgm:pt modelId="{00F41B23-A0A4-4271-8990-695AC7A213A6}" type="pres">
      <dgm:prSet presAssocID="{9D0BEB9A-3D35-4C48-BA1C-48C1A3DEF90A}" presName="arrowWedge3" presStyleLbl="fgSibTrans2D1" presStyleIdx="2" presStyleCnt="3"/>
      <dgm:spPr/>
    </dgm:pt>
  </dgm:ptLst>
  <dgm:cxnLst>
    <dgm:cxn modelId="{EA72B309-09FB-46FB-9956-953292E0C499}" type="presOf" srcId="{9205863B-DCF7-4114-A33F-9D63F7983F65}" destId="{360BFEFD-73A4-4399-A3F6-F559CC74E699}" srcOrd="0" destOrd="0" presId="urn:microsoft.com/office/officeart/2005/8/layout/cycle8"/>
    <dgm:cxn modelId="{13EB490C-8020-4183-84E5-510A4DB99C8B}" type="presOf" srcId="{C5EACE09-D717-4A33-A93A-1FD572BDDCD1}" destId="{2C903E1D-9E3C-409B-B609-E0AE46B5964C}" srcOrd="0" destOrd="0" presId="urn:microsoft.com/office/officeart/2005/8/layout/cycle8"/>
    <dgm:cxn modelId="{687AF51C-5FE6-4EF4-87EC-75BB9AB50EB8}" srcId="{3C09C282-59C7-4C5D-A83A-4F38ED4EEBC5}" destId="{E22C3231-A04C-4F06-8D89-1222A721031A}" srcOrd="2" destOrd="0" parTransId="{260BB41A-9459-45B6-B27B-AD994EE61954}" sibTransId="{9D0BEB9A-3D35-4C48-BA1C-48C1A3DEF90A}"/>
    <dgm:cxn modelId="{2DE19D52-C75C-4C7E-A727-9354C6628097}" type="presOf" srcId="{C5EACE09-D717-4A33-A93A-1FD572BDDCD1}" destId="{DE1634D5-9A37-457F-BE56-58BEA52958BD}" srcOrd="1" destOrd="0" presId="urn:microsoft.com/office/officeart/2005/8/layout/cycle8"/>
    <dgm:cxn modelId="{2CA8FF53-7062-4E25-98C7-0F28EA11DCC6}" srcId="{3C09C282-59C7-4C5D-A83A-4F38ED4EEBC5}" destId="{C5EACE09-D717-4A33-A93A-1FD572BDDCD1}" srcOrd="1" destOrd="0" parTransId="{90FFCAE2-85CC-4924-8D55-02E8C0BB9026}" sibTransId="{05E4C908-C195-4D93-9636-3AFFCCF8741A}"/>
    <dgm:cxn modelId="{20F79F7C-92E1-41E4-B6FF-605220C186A3}" type="presOf" srcId="{9205863B-DCF7-4114-A33F-9D63F7983F65}" destId="{BCCFFBDE-53E2-47D6-B77A-C0EA5CD91E51}" srcOrd="1" destOrd="0" presId="urn:microsoft.com/office/officeart/2005/8/layout/cycle8"/>
    <dgm:cxn modelId="{5D4EE7A9-F2A9-4F97-BEFB-FE44B64FF6FA}" type="presOf" srcId="{E22C3231-A04C-4F06-8D89-1222A721031A}" destId="{DD558720-4D67-4772-8C1D-62803C6EC68A}" srcOrd="0" destOrd="0" presId="urn:microsoft.com/office/officeart/2005/8/layout/cycle8"/>
    <dgm:cxn modelId="{8B4563C8-888D-419F-9B43-B8240EB3C52F}" srcId="{3C09C282-59C7-4C5D-A83A-4F38ED4EEBC5}" destId="{9205863B-DCF7-4114-A33F-9D63F7983F65}" srcOrd="0" destOrd="0" parTransId="{E5998115-BF33-48EF-A600-7A96C264DEF1}" sibTransId="{FA2862F4-39AB-4894-809A-CAFC9F69B9E2}"/>
    <dgm:cxn modelId="{E1DC65E8-AE82-4466-9BD0-2412BB87898D}" type="presOf" srcId="{E22C3231-A04C-4F06-8D89-1222A721031A}" destId="{EA2E6FFB-8E60-470A-9030-98DE23C2FD66}" srcOrd="1" destOrd="0" presId="urn:microsoft.com/office/officeart/2005/8/layout/cycle8"/>
    <dgm:cxn modelId="{587D8CE8-E28C-415A-BD3C-C7E9201235EF}" type="presOf" srcId="{3C09C282-59C7-4C5D-A83A-4F38ED4EEBC5}" destId="{FE0197EB-68ED-4F68-8DE9-87F83F7F54FE}" srcOrd="0" destOrd="0" presId="urn:microsoft.com/office/officeart/2005/8/layout/cycle8"/>
    <dgm:cxn modelId="{9F139B7F-6610-4E75-8630-A39E50D24784}" type="presParOf" srcId="{FE0197EB-68ED-4F68-8DE9-87F83F7F54FE}" destId="{360BFEFD-73A4-4399-A3F6-F559CC74E699}" srcOrd="0" destOrd="0" presId="urn:microsoft.com/office/officeart/2005/8/layout/cycle8"/>
    <dgm:cxn modelId="{B8E2336F-5DFF-4E21-B7EF-06910E450D0C}" type="presParOf" srcId="{FE0197EB-68ED-4F68-8DE9-87F83F7F54FE}" destId="{92DC898C-3680-4824-91D7-9EE5FB3EDC9B}" srcOrd="1" destOrd="0" presId="urn:microsoft.com/office/officeart/2005/8/layout/cycle8"/>
    <dgm:cxn modelId="{7A82628E-79EE-4AA3-8497-A26EAEE3DFA1}" type="presParOf" srcId="{FE0197EB-68ED-4F68-8DE9-87F83F7F54FE}" destId="{7F564DDB-AFC8-49AF-AEC5-CDB0305E2D3B}" srcOrd="2" destOrd="0" presId="urn:microsoft.com/office/officeart/2005/8/layout/cycle8"/>
    <dgm:cxn modelId="{FDA78E47-8C10-4785-9E01-EF6DF50E07D6}" type="presParOf" srcId="{FE0197EB-68ED-4F68-8DE9-87F83F7F54FE}" destId="{BCCFFBDE-53E2-47D6-B77A-C0EA5CD91E51}" srcOrd="3" destOrd="0" presId="urn:microsoft.com/office/officeart/2005/8/layout/cycle8"/>
    <dgm:cxn modelId="{00D577D2-599D-4AA9-ADC8-CCAC9E48F8C7}" type="presParOf" srcId="{FE0197EB-68ED-4F68-8DE9-87F83F7F54FE}" destId="{2C903E1D-9E3C-409B-B609-E0AE46B5964C}" srcOrd="4" destOrd="0" presId="urn:microsoft.com/office/officeart/2005/8/layout/cycle8"/>
    <dgm:cxn modelId="{41685D2E-BA44-4522-B321-A82AC9C6452A}" type="presParOf" srcId="{FE0197EB-68ED-4F68-8DE9-87F83F7F54FE}" destId="{73E5B9EF-9CAA-4582-A701-439544923EA5}" srcOrd="5" destOrd="0" presId="urn:microsoft.com/office/officeart/2005/8/layout/cycle8"/>
    <dgm:cxn modelId="{D5EA1855-B715-432D-9BA1-E7D4346A7FE6}" type="presParOf" srcId="{FE0197EB-68ED-4F68-8DE9-87F83F7F54FE}" destId="{1AE376E1-E468-40A4-8022-A093D189E784}" srcOrd="6" destOrd="0" presId="urn:microsoft.com/office/officeart/2005/8/layout/cycle8"/>
    <dgm:cxn modelId="{05A57979-B6AA-4E62-B916-6E519D860F75}" type="presParOf" srcId="{FE0197EB-68ED-4F68-8DE9-87F83F7F54FE}" destId="{DE1634D5-9A37-457F-BE56-58BEA52958BD}" srcOrd="7" destOrd="0" presId="urn:microsoft.com/office/officeart/2005/8/layout/cycle8"/>
    <dgm:cxn modelId="{B0ADADBF-40A8-405B-BAD1-50F4AB2FBCE3}" type="presParOf" srcId="{FE0197EB-68ED-4F68-8DE9-87F83F7F54FE}" destId="{DD558720-4D67-4772-8C1D-62803C6EC68A}" srcOrd="8" destOrd="0" presId="urn:microsoft.com/office/officeart/2005/8/layout/cycle8"/>
    <dgm:cxn modelId="{2FC5CB7D-F61A-4724-AC17-7A780B192DA9}" type="presParOf" srcId="{FE0197EB-68ED-4F68-8DE9-87F83F7F54FE}" destId="{AF18F410-ABCC-4B28-8FE4-C1E617B7BC15}" srcOrd="9" destOrd="0" presId="urn:microsoft.com/office/officeart/2005/8/layout/cycle8"/>
    <dgm:cxn modelId="{3A6AC042-C15E-435A-B97C-FE8908C24946}" type="presParOf" srcId="{FE0197EB-68ED-4F68-8DE9-87F83F7F54FE}" destId="{6AB2A1FA-7B98-4C03-AC1C-B05862FAE31B}" srcOrd="10" destOrd="0" presId="urn:microsoft.com/office/officeart/2005/8/layout/cycle8"/>
    <dgm:cxn modelId="{D30FC927-BBC3-42D5-BE4F-894AD8E3B912}" type="presParOf" srcId="{FE0197EB-68ED-4F68-8DE9-87F83F7F54FE}" destId="{EA2E6FFB-8E60-470A-9030-98DE23C2FD66}" srcOrd="11" destOrd="0" presId="urn:microsoft.com/office/officeart/2005/8/layout/cycle8"/>
    <dgm:cxn modelId="{5E8790FF-3975-47D7-A06D-EFD90DA15C08}" type="presParOf" srcId="{FE0197EB-68ED-4F68-8DE9-87F83F7F54FE}" destId="{DCB68ACC-564E-4D5A-BB12-AA143894977E}" srcOrd="12" destOrd="0" presId="urn:microsoft.com/office/officeart/2005/8/layout/cycle8"/>
    <dgm:cxn modelId="{6636427E-60C0-4568-B886-C01615652D39}" type="presParOf" srcId="{FE0197EB-68ED-4F68-8DE9-87F83F7F54FE}" destId="{EBE6492F-4D34-44FC-898D-EFB90370098A}" srcOrd="13" destOrd="0" presId="urn:microsoft.com/office/officeart/2005/8/layout/cycle8"/>
    <dgm:cxn modelId="{51901733-C134-4BE0-B5A9-44806A514370}" type="presParOf" srcId="{FE0197EB-68ED-4F68-8DE9-87F83F7F54FE}" destId="{00F41B23-A0A4-4271-8990-695AC7A213A6}"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295BD-5B25-4EBC-BF31-2F230B94928F}">
      <dsp:nvSpPr>
        <dsp:cNvPr id="0" name=""/>
        <dsp:cNvSpPr/>
      </dsp:nvSpPr>
      <dsp:spPr>
        <a:xfrm>
          <a:off x="0" y="0"/>
          <a:ext cx="8128000" cy="743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MX" sz="3100" kern="1200" dirty="0"/>
            <a:t>Municipio </a:t>
          </a:r>
          <a:endParaRPr lang="en-US" sz="3100" kern="1200" dirty="0"/>
        </a:p>
      </dsp:txBody>
      <dsp:txXfrm>
        <a:off x="36296" y="36296"/>
        <a:ext cx="8055408" cy="670943"/>
      </dsp:txXfrm>
    </dsp:sp>
    <dsp:sp modelId="{D565AFB8-AA65-4785-8B4A-7E13D0C15162}">
      <dsp:nvSpPr>
        <dsp:cNvPr id="0" name=""/>
        <dsp:cNvSpPr/>
      </dsp:nvSpPr>
      <dsp:spPr>
        <a:xfrm>
          <a:off x="0" y="835151"/>
          <a:ext cx="8128000" cy="449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9370" rIns="220472" bIns="39370" numCol="1" spcCol="1270" anchor="t" anchorCtr="0">
          <a:noAutofit/>
        </a:bodyPr>
        <a:lstStyle/>
        <a:p>
          <a:pPr marL="228600" lvl="1" indent="-228600" algn="l" defTabSz="1066800">
            <a:lnSpc>
              <a:spcPct val="90000"/>
            </a:lnSpc>
            <a:spcBef>
              <a:spcPct val="0"/>
            </a:spcBef>
            <a:spcAft>
              <a:spcPct val="20000"/>
            </a:spcAft>
            <a:buFont typeface="Wingdings" panose="05000000000000000000" pitchFamily="2" charset="2"/>
            <a:buChar char="ü"/>
          </a:pPr>
          <a:r>
            <a:rPr lang="es-EC" sz="2400" kern="1200" dirty="0">
              <a:latin typeface="+mj-lt"/>
            </a:rPr>
            <a:t>Reconocer y priorizar el trabajo de los y las recicladoras de base en la gestión integral de residuos sólidos en el DMQ.</a:t>
          </a:r>
          <a:endParaRPr lang="en-US" sz="2400" kern="1200" dirty="0">
            <a:latin typeface="+mj-lt"/>
          </a:endParaRPr>
        </a:p>
        <a:p>
          <a:pPr marL="228600" lvl="1" indent="-228600" algn="l" defTabSz="1066800">
            <a:lnSpc>
              <a:spcPct val="90000"/>
            </a:lnSpc>
            <a:spcBef>
              <a:spcPct val="0"/>
            </a:spcBef>
            <a:spcAft>
              <a:spcPct val="20000"/>
            </a:spcAft>
            <a:buFont typeface="Wingdings" panose="05000000000000000000" pitchFamily="2" charset="2"/>
            <a:buChar char="ü"/>
          </a:pPr>
          <a:r>
            <a:rPr lang="es-EC" sz="2400" kern="1200" dirty="0">
              <a:latin typeface="+mj-lt"/>
            </a:rPr>
            <a:t>Promover la asociatividad de los y las recicladoras de base y la formalización de sus actividades y las de sus organizaciones.</a:t>
          </a:r>
          <a:endParaRPr lang="en-US" sz="2400" kern="1200" dirty="0">
            <a:latin typeface="+mj-lt"/>
          </a:endParaRPr>
        </a:p>
        <a:p>
          <a:pPr marL="228600" lvl="1" indent="-228600" algn="l" defTabSz="1066800">
            <a:lnSpc>
              <a:spcPct val="90000"/>
            </a:lnSpc>
            <a:spcBef>
              <a:spcPct val="0"/>
            </a:spcBef>
            <a:spcAft>
              <a:spcPct val="20000"/>
            </a:spcAft>
            <a:buFont typeface="Wingdings" panose="05000000000000000000" pitchFamily="2" charset="2"/>
            <a:buChar char="ü"/>
          </a:pPr>
          <a:r>
            <a:rPr lang="es-EC" sz="2400" kern="1200" dirty="0">
              <a:latin typeface="+mj-lt"/>
            </a:rPr>
            <a:t>Optimizar los procesos de registro y calificación de los y las recicladoras como gestores ambientales de menor escala ante la autoridad ambiental competente.</a:t>
          </a:r>
          <a:endParaRPr lang="en-US" sz="2400" kern="1200" dirty="0">
            <a:latin typeface="+mj-lt"/>
          </a:endParaRPr>
        </a:p>
        <a:p>
          <a:pPr marL="228600" lvl="1" indent="-228600" algn="l" defTabSz="1066800">
            <a:lnSpc>
              <a:spcPct val="90000"/>
            </a:lnSpc>
            <a:spcBef>
              <a:spcPct val="0"/>
            </a:spcBef>
            <a:spcAft>
              <a:spcPct val="20000"/>
            </a:spcAft>
            <a:buFont typeface="Wingdings" panose="05000000000000000000" pitchFamily="2" charset="2"/>
            <a:buChar char="ü"/>
          </a:pPr>
          <a:r>
            <a:rPr lang="es-EC" sz="2400" kern="1200" dirty="0">
              <a:latin typeface="+mj-lt"/>
            </a:rPr>
            <a:t>Organizar un sistema de información abierto, para conocimiento de datos y cifras sobre reciclaje inclusivo en el DMQ.</a:t>
          </a:r>
          <a:endParaRPr lang="en-US" sz="2400" kern="1200" dirty="0">
            <a:latin typeface="+mj-lt"/>
          </a:endParaRPr>
        </a:p>
        <a:p>
          <a:pPr marL="228600" lvl="1" indent="-228600" algn="l" defTabSz="1066800">
            <a:lnSpc>
              <a:spcPct val="90000"/>
            </a:lnSpc>
            <a:spcBef>
              <a:spcPct val="0"/>
            </a:spcBef>
            <a:spcAft>
              <a:spcPct val="20000"/>
            </a:spcAft>
            <a:buFont typeface="+mj-lt"/>
            <a:buAutoNum type="alphaLcParenR"/>
          </a:pPr>
          <a:endParaRPr lang="en-US" sz="2400" kern="1200" dirty="0"/>
        </a:p>
      </dsp:txBody>
      <dsp:txXfrm>
        <a:off x="0" y="835151"/>
        <a:ext cx="8128000" cy="4491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BFEFD-73A4-4399-A3F6-F559CC74E699}">
      <dsp:nvSpPr>
        <dsp:cNvPr id="0" name=""/>
        <dsp:cNvSpPr/>
      </dsp:nvSpPr>
      <dsp:spPr>
        <a:xfrm>
          <a:off x="1089057" y="254742"/>
          <a:ext cx="3292056" cy="3292056"/>
        </a:xfrm>
        <a:prstGeom prst="pie">
          <a:avLst>
            <a:gd name="adj1" fmla="val 16200000"/>
            <a:gd name="adj2" fmla="val 1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Municipio</a:t>
          </a:r>
          <a:endParaRPr lang="en-US" sz="1400" kern="1200" dirty="0"/>
        </a:p>
      </dsp:txBody>
      <dsp:txXfrm>
        <a:off x="2824050" y="952344"/>
        <a:ext cx="1175734" cy="979778"/>
      </dsp:txXfrm>
    </dsp:sp>
    <dsp:sp modelId="{2C903E1D-9E3C-409B-B609-E0AE46B5964C}">
      <dsp:nvSpPr>
        <dsp:cNvPr id="0" name=""/>
        <dsp:cNvSpPr/>
      </dsp:nvSpPr>
      <dsp:spPr>
        <a:xfrm>
          <a:off x="1021257" y="372315"/>
          <a:ext cx="3292056" cy="3292056"/>
        </a:xfrm>
        <a:prstGeom prst="pie">
          <a:avLst>
            <a:gd name="adj1" fmla="val 1800000"/>
            <a:gd name="adj2" fmla="val 900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Generadores</a:t>
          </a:r>
          <a:endParaRPr lang="en-US" sz="1400" kern="1200" dirty="0"/>
        </a:p>
      </dsp:txBody>
      <dsp:txXfrm>
        <a:off x="1805080" y="2508233"/>
        <a:ext cx="1763601" cy="862205"/>
      </dsp:txXfrm>
    </dsp:sp>
    <dsp:sp modelId="{DD558720-4D67-4772-8C1D-62803C6EC68A}">
      <dsp:nvSpPr>
        <dsp:cNvPr id="0" name=""/>
        <dsp:cNvSpPr/>
      </dsp:nvSpPr>
      <dsp:spPr>
        <a:xfrm>
          <a:off x="953456" y="254742"/>
          <a:ext cx="3292056" cy="3292056"/>
        </a:xfrm>
        <a:prstGeom prst="pie">
          <a:avLst>
            <a:gd name="adj1" fmla="val 9000000"/>
            <a:gd name="adj2" fmla="val 1620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Recicladoras/es de base</a:t>
          </a:r>
          <a:endParaRPr lang="en-US" sz="1400" kern="1200" dirty="0"/>
        </a:p>
      </dsp:txBody>
      <dsp:txXfrm>
        <a:off x="1334786" y="952344"/>
        <a:ext cx="1175734" cy="979778"/>
      </dsp:txXfrm>
    </dsp:sp>
    <dsp:sp modelId="{DCB68ACC-564E-4D5A-BB12-AA143894977E}">
      <dsp:nvSpPr>
        <dsp:cNvPr id="0" name=""/>
        <dsp:cNvSpPr/>
      </dsp:nvSpPr>
      <dsp:spPr>
        <a:xfrm>
          <a:off x="885535" y="50948"/>
          <a:ext cx="3699644" cy="3699644"/>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E6492F-4D34-44FC-898D-EFB90370098A}">
      <dsp:nvSpPr>
        <dsp:cNvPr id="0" name=""/>
        <dsp:cNvSpPr/>
      </dsp:nvSpPr>
      <dsp:spPr>
        <a:xfrm>
          <a:off x="817463" y="168313"/>
          <a:ext cx="3699644" cy="3699644"/>
        </a:xfrm>
        <a:prstGeom prst="circularArrow">
          <a:avLst>
            <a:gd name="adj1" fmla="val 5085"/>
            <a:gd name="adj2" fmla="val 327528"/>
            <a:gd name="adj3" fmla="val 8671970"/>
            <a:gd name="adj4" fmla="val 1800502"/>
            <a:gd name="adj5" fmla="val 5932"/>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F41B23-A0A4-4271-8990-695AC7A213A6}">
      <dsp:nvSpPr>
        <dsp:cNvPr id="0" name=""/>
        <dsp:cNvSpPr/>
      </dsp:nvSpPr>
      <dsp:spPr>
        <a:xfrm>
          <a:off x="749390" y="50948"/>
          <a:ext cx="3699644" cy="3699644"/>
        </a:xfrm>
        <a:prstGeom prst="circularArrow">
          <a:avLst>
            <a:gd name="adj1" fmla="val 5085"/>
            <a:gd name="adj2" fmla="val 327528"/>
            <a:gd name="adj3" fmla="val 15873039"/>
            <a:gd name="adj4" fmla="val 9000000"/>
            <a:gd name="adj5" fmla="val 5932"/>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295BD-5B25-4EBC-BF31-2F230B94928F}">
      <dsp:nvSpPr>
        <dsp:cNvPr id="0" name=""/>
        <dsp:cNvSpPr/>
      </dsp:nvSpPr>
      <dsp:spPr>
        <a:xfrm>
          <a:off x="0" y="187194"/>
          <a:ext cx="8128000" cy="1216800"/>
        </a:xfrm>
        <a:prstGeom prst="roundRect">
          <a:avLst/>
        </a:prstGeom>
        <a:solidFill>
          <a:srgbClr val="B435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MX" sz="3600" kern="1200" dirty="0"/>
            <a:t>Recicladoras/es de base</a:t>
          </a:r>
        </a:p>
      </dsp:txBody>
      <dsp:txXfrm>
        <a:off x="59399" y="246593"/>
        <a:ext cx="8009202" cy="1098002"/>
      </dsp:txXfrm>
    </dsp:sp>
    <dsp:sp modelId="{D565AFB8-AA65-4785-8B4A-7E13D0C15162}">
      <dsp:nvSpPr>
        <dsp:cNvPr id="0" name=""/>
        <dsp:cNvSpPr/>
      </dsp:nvSpPr>
      <dsp:spPr>
        <a:xfrm>
          <a:off x="0" y="1485824"/>
          <a:ext cx="8128000" cy="366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228600" lvl="1" indent="-228600" algn="l" defTabSz="889000">
            <a:lnSpc>
              <a:spcPct val="90000"/>
            </a:lnSpc>
            <a:spcBef>
              <a:spcPct val="0"/>
            </a:spcBef>
            <a:spcAft>
              <a:spcPct val="20000"/>
            </a:spcAft>
            <a:buClr>
              <a:schemeClr val="accent6">
                <a:lumMod val="75000"/>
              </a:schemeClr>
            </a:buClr>
            <a:buFont typeface="Wingdings" panose="05000000000000000000" pitchFamily="2" charset="2"/>
            <a:buChar char="ü"/>
          </a:pPr>
          <a:r>
            <a:rPr lang="es-EC" sz="2000" kern="1200" dirty="0">
              <a:latin typeface="+mj-lt"/>
            </a:rPr>
            <a:t>Cumplir con las ordenanzas, reglamentos, instructivos y demás normas aplicables que fueren emitidas por la Autoridad Ambiental del Distrito Metropolitano de Quito.</a:t>
          </a:r>
          <a:endParaRPr lang="en-US" sz="2000" kern="1200" dirty="0">
            <a:latin typeface="+mj-lt"/>
          </a:endParaRPr>
        </a:p>
        <a:p>
          <a:pPr marL="228600" lvl="1" indent="-228600" algn="l" defTabSz="889000">
            <a:lnSpc>
              <a:spcPct val="90000"/>
            </a:lnSpc>
            <a:spcBef>
              <a:spcPct val="0"/>
            </a:spcBef>
            <a:spcAft>
              <a:spcPct val="20000"/>
            </a:spcAft>
            <a:buClr>
              <a:schemeClr val="accent6">
                <a:lumMod val="50000"/>
              </a:schemeClr>
            </a:buClr>
            <a:buFont typeface="Wingdings" panose="05000000000000000000" pitchFamily="2" charset="2"/>
            <a:buChar char="ü"/>
          </a:pPr>
          <a:r>
            <a:rPr lang="es-EC" sz="2000" kern="1200" dirty="0">
              <a:latin typeface="+mj-lt"/>
            </a:rPr>
            <a:t>Calificarse como gestores ambientales de menor escala ante la Secretaría de Ambiente y contar con la respectiva autorización para desarrollar sus actividades.</a:t>
          </a:r>
          <a:endParaRPr lang="en-US" sz="2000" kern="1200" dirty="0">
            <a:latin typeface="+mj-lt"/>
          </a:endParaRPr>
        </a:p>
        <a:p>
          <a:pPr marL="228600" lvl="1" indent="-228600" algn="l" defTabSz="889000">
            <a:lnSpc>
              <a:spcPct val="90000"/>
            </a:lnSpc>
            <a:spcBef>
              <a:spcPct val="0"/>
            </a:spcBef>
            <a:spcAft>
              <a:spcPct val="20000"/>
            </a:spcAft>
            <a:buClr>
              <a:schemeClr val="accent6">
                <a:lumMod val="75000"/>
              </a:schemeClr>
            </a:buClr>
            <a:buFont typeface="Wingdings" panose="05000000000000000000" pitchFamily="2" charset="2"/>
            <a:buChar char="ü"/>
          </a:pPr>
          <a:r>
            <a:rPr lang="es-EC" sz="2000" kern="1200" dirty="0">
              <a:latin typeface="+mj-lt"/>
            </a:rPr>
            <a:t>Mantener vigentes los documentos y requisitos que los acrediten como gestores ambientales de menor escala.</a:t>
          </a:r>
          <a:endParaRPr lang="en-US" sz="2000" kern="1200" dirty="0">
            <a:latin typeface="+mj-lt"/>
          </a:endParaRPr>
        </a:p>
        <a:p>
          <a:pPr marL="228600" lvl="1" indent="-228600" algn="l" defTabSz="889000">
            <a:lnSpc>
              <a:spcPct val="90000"/>
            </a:lnSpc>
            <a:spcBef>
              <a:spcPct val="0"/>
            </a:spcBef>
            <a:spcAft>
              <a:spcPct val="20000"/>
            </a:spcAft>
            <a:buClr>
              <a:schemeClr val="accent6">
                <a:lumMod val="75000"/>
              </a:schemeClr>
            </a:buClr>
            <a:buFont typeface="Wingdings" panose="05000000000000000000" pitchFamily="2" charset="2"/>
            <a:buChar char="ü"/>
          </a:pPr>
          <a:r>
            <a:rPr lang="es-MX" sz="2000" kern="1200" dirty="0">
              <a:latin typeface="+mj-lt"/>
            </a:rPr>
            <a:t>Asociarse conforme sus necesidades.</a:t>
          </a:r>
          <a:endParaRPr lang="en-US" sz="2000" kern="1200" dirty="0">
            <a:latin typeface="+mj-lt"/>
          </a:endParaRPr>
        </a:p>
        <a:p>
          <a:pPr marL="228600" lvl="1" indent="-228600" algn="l" defTabSz="1111250">
            <a:lnSpc>
              <a:spcPct val="90000"/>
            </a:lnSpc>
            <a:spcBef>
              <a:spcPct val="0"/>
            </a:spcBef>
            <a:spcAft>
              <a:spcPct val="20000"/>
            </a:spcAft>
            <a:buFont typeface="+mj-lt"/>
            <a:buAutoNum type="alphaLcParenR"/>
          </a:pPr>
          <a:endParaRPr lang="en-US" sz="2500" kern="1200" dirty="0"/>
        </a:p>
      </dsp:txBody>
      <dsp:txXfrm>
        <a:off x="0" y="1485824"/>
        <a:ext cx="8128000" cy="36638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BFEFD-73A4-4399-A3F6-F559CC74E699}">
      <dsp:nvSpPr>
        <dsp:cNvPr id="0" name=""/>
        <dsp:cNvSpPr/>
      </dsp:nvSpPr>
      <dsp:spPr>
        <a:xfrm>
          <a:off x="1105320" y="164342"/>
          <a:ext cx="3292056" cy="3292056"/>
        </a:xfrm>
        <a:prstGeom prst="pie">
          <a:avLst>
            <a:gd name="adj1" fmla="val 16200000"/>
            <a:gd name="adj2" fmla="val 1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Municipio</a:t>
          </a:r>
          <a:endParaRPr lang="en-US" sz="1400" kern="1200" dirty="0"/>
        </a:p>
      </dsp:txBody>
      <dsp:txXfrm>
        <a:off x="2840312" y="861945"/>
        <a:ext cx="1175734" cy="979778"/>
      </dsp:txXfrm>
    </dsp:sp>
    <dsp:sp modelId="{2C903E1D-9E3C-409B-B609-E0AE46B5964C}">
      <dsp:nvSpPr>
        <dsp:cNvPr id="0" name=""/>
        <dsp:cNvSpPr/>
      </dsp:nvSpPr>
      <dsp:spPr>
        <a:xfrm>
          <a:off x="1021257" y="372315"/>
          <a:ext cx="3292056" cy="3292056"/>
        </a:xfrm>
        <a:prstGeom prst="pie">
          <a:avLst>
            <a:gd name="adj1" fmla="val 1800000"/>
            <a:gd name="adj2" fmla="val 900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Generadores</a:t>
          </a:r>
          <a:endParaRPr lang="en-US" sz="1400" kern="1200" dirty="0"/>
        </a:p>
      </dsp:txBody>
      <dsp:txXfrm>
        <a:off x="1805080" y="2508233"/>
        <a:ext cx="1763601" cy="862205"/>
      </dsp:txXfrm>
    </dsp:sp>
    <dsp:sp modelId="{DD558720-4D67-4772-8C1D-62803C6EC68A}">
      <dsp:nvSpPr>
        <dsp:cNvPr id="0" name=""/>
        <dsp:cNvSpPr/>
      </dsp:nvSpPr>
      <dsp:spPr>
        <a:xfrm>
          <a:off x="953456" y="254742"/>
          <a:ext cx="3292056" cy="3292056"/>
        </a:xfrm>
        <a:prstGeom prst="pie">
          <a:avLst>
            <a:gd name="adj1" fmla="val 9000000"/>
            <a:gd name="adj2" fmla="val 1620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Recicladoras/es de base</a:t>
          </a:r>
          <a:endParaRPr lang="en-US" sz="1400" kern="1200" dirty="0"/>
        </a:p>
      </dsp:txBody>
      <dsp:txXfrm>
        <a:off x="1334786" y="952344"/>
        <a:ext cx="1175734" cy="979778"/>
      </dsp:txXfrm>
    </dsp:sp>
    <dsp:sp modelId="{DCB68ACC-564E-4D5A-BB12-AA143894977E}">
      <dsp:nvSpPr>
        <dsp:cNvPr id="0" name=""/>
        <dsp:cNvSpPr/>
      </dsp:nvSpPr>
      <dsp:spPr>
        <a:xfrm>
          <a:off x="901798" y="-39451"/>
          <a:ext cx="3699644" cy="3699644"/>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E6492F-4D34-44FC-898D-EFB90370098A}">
      <dsp:nvSpPr>
        <dsp:cNvPr id="0" name=""/>
        <dsp:cNvSpPr/>
      </dsp:nvSpPr>
      <dsp:spPr>
        <a:xfrm>
          <a:off x="817463" y="168313"/>
          <a:ext cx="3699644" cy="3699644"/>
        </a:xfrm>
        <a:prstGeom prst="circularArrow">
          <a:avLst>
            <a:gd name="adj1" fmla="val 5085"/>
            <a:gd name="adj2" fmla="val 327528"/>
            <a:gd name="adj3" fmla="val 8671970"/>
            <a:gd name="adj4" fmla="val 1800502"/>
            <a:gd name="adj5" fmla="val 5932"/>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F41B23-A0A4-4271-8990-695AC7A213A6}">
      <dsp:nvSpPr>
        <dsp:cNvPr id="0" name=""/>
        <dsp:cNvSpPr/>
      </dsp:nvSpPr>
      <dsp:spPr>
        <a:xfrm>
          <a:off x="749390" y="50948"/>
          <a:ext cx="3699644" cy="3699644"/>
        </a:xfrm>
        <a:prstGeom prst="circularArrow">
          <a:avLst>
            <a:gd name="adj1" fmla="val 5085"/>
            <a:gd name="adj2" fmla="val 327528"/>
            <a:gd name="adj3" fmla="val 15873039"/>
            <a:gd name="adj4" fmla="val 9000000"/>
            <a:gd name="adj5" fmla="val 5932"/>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295BD-5B25-4EBC-BF31-2F230B94928F}">
      <dsp:nvSpPr>
        <dsp:cNvPr id="0" name=""/>
        <dsp:cNvSpPr/>
      </dsp:nvSpPr>
      <dsp:spPr>
        <a:xfrm>
          <a:off x="0" y="0"/>
          <a:ext cx="8128000" cy="852271"/>
        </a:xfrm>
        <a:prstGeom prst="round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MX" sz="3600" kern="1200" dirty="0"/>
            <a:t>Generadores</a:t>
          </a:r>
        </a:p>
      </dsp:txBody>
      <dsp:txXfrm>
        <a:off x="41604" y="41604"/>
        <a:ext cx="8044792" cy="769063"/>
      </dsp:txXfrm>
    </dsp:sp>
    <dsp:sp modelId="{D565AFB8-AA65-4785-8B4A-7E13D0C15162}">
      <dsp:nvSpPr>
        <dsp:cNvPr id="0" name=""/>
        <dsp:cNvSpPr/>
      </dsp:nvSpPr>
      <dsp:spPr>
        <a:xfrm>
          <a:off x="0" y="854459"/>
          <a:ext cx="8128000" cy="453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ü"/>
          </a:pPr>
          <a:r>
            <a:rPr lang="es-EC" sz="2000" kern="1200" dirty="0">
              <a:latin typeface="+mj-lt"/>
            </a:rPr>
            <a:t>Separar en la fuente los residuos sólidos no peligrosos y entregarlos a recicladores y recicladoras de base o depositarlos en contenedores diferenciados.</a:t>
          </a:r>
          <a:endParaRPr lang="en-US" sz="2000" kern="1200" dirty="0">
            <a:latin typeface="+mj-lt"/>
          </a:endParaRPr>
        </a:p>
        <a:p>
          <a:pPr marL="228600" lvl="1" indent="-228600" algn="l" defTabSz="889000">
            <a:lnSpc>
              <a:spcPct val="90000"/>
            </a:lnSpc>
            <a:spcBef>
              <a:spcPct val="0"/>
            </a:spcBef>
            <a:spcAft>
              <a:spcPct val="20000"/>
            </a:spcAft>
            <a:buFont typeface="Wingdings" panose="05000000000000000000" pitchFamily="2" charset="2"/>
            <a:buChar char="ü"/>
          </a:pPr>
          <a:r>
            <a:rPr lang="es-EC" sz="2000" kern="1200" dirty="0">
              <a:latin typeface="+mj-lt"/>
            </a:rPr>
            <a:t>Los grandes generadores (comercios, servicios, instituciones, entre otros) de residuos sólidos no peligrosos, además de separar en la fuente los residuos reciclables, deberán entregarlos a gestores de menor escala o recicladores/as de base debidamente registrados y calificados por la Autoridad Ambiental del Distrito Metropolitano de Quito.</a:t>
          </a:r>
          <a:endParaRPr lang="en-US" sz="2000" kern="1200" dirty="0">
            <a:latin typeface="+mj-lt"/>
          </a:endParaRPr>
        </a:p>
        <a:p>
          <a:pPr marL="228600" lvl="1" indent="-228600" algn="l" defTabSz="889000">
            <a:lnSpc>
              <a:spcPct val="90000"/>
            </a:lnSpc>
            <a:spcBef>
              <a:spcPct val="0"/>
            </a:spcBef>
            <a:spcAft>
              <a:spcPct val="20000"/>
            </a:spcAft>
            <a:buFont typeface="Wingdings" panose="05000000000000000000" pitchFamily="2" charset="2"/>
            <a:buChar char="ü"/>
          </a:pPr>
          <a:r>
            <a:rPr lang="es-EC" sz="2000" kern="1200" dirty="0">
              <a:solidFill>
                <a:prstClr val="black">
                  <a:hueOff val="0"/>
                  <a:satOff val="0"/>
                  <a:lumOff val="0"/>
                  <a:alphaOff val="0"/>
                </a:prstClr>
              </a:solidFill>
              <a:latin typeface="Calibri Light" panose="020F0302020204030204"/>
              <a:ea typeface="+mn-ea"/>
              <a:cs typeface="+mn-cs"/>
            </a:rPr>
            <a:t>Colaborar en la promoción del reciclaje inclusivo y la Economía Circular de residuos y en el fortalecimiento de los y las recicladoras de base y sus asociaciones para mejorar sus capacidades de prestar el servicio de manejo de residuos. </a:t>
          </a:r>
          <a:endParaRPr lang="en-US" sz="2000" kern="1200" dirty="0">
            <a:solidFill>
              <a:prstClr val="black">
                <a:hueOff val="0"/>
                <a:satOff val="0"/>
                <a:lumOff val="0"/>
                <a:alphaOff val="0"/>
              </a:prstClr>
            </a:solidFill>
            <a:latin typeface="Calibri Light" panose="020F0302020204030204"/>
            <a:ea typeface="+mn-ea"/>
            <a:cs typeface="+mn-cs"/>
          </a:endParaRPr>
        </a:p>
        <a:p>
          <a:pPr marL="228600" lvl="1" indent="-228600" algn="l" defTabSz="1111250">
            <a:lnSpc>
              <a:spcPct val="90000"/>
            </a:lnSpc>
            <a:spcBef>
              <a:spcPct val="0"/>
            </a:spcBef>
            <a:spcAft>
              <a:spcPct val="20000"/>
            </a:spcAft>
            <a:buFont typeface="+mj-lt"/>
            <a:buAutoNum type="alphaLcParenR"/>
          </a:pPr>
          <a:endParaRPr lang="en-US" sz="2500" kern="1200" dirty="0"/>
        </a:p>
      </dsp:txBody>
      <dsp:txXfrm>
        <a:off x="0" y="854459"/>
        <a:ext cx="8128000" cy="45332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BFEFD-73A4-4399-A3F6-F559CC74E699}">
      <dsp:nvSpPr>
        <dsp:cNvPr id="0" name=""/>
        <dsp:cNvSpPr/>
      </dsp:nvSpPr>
      <dsp:spPr>
        <a:xfrm>
          <a:off x="1105320" y="164342"/>
          <a:ext cx="3292056" cy="3292056"/>
        </a:xfrm>
        <a:prstGeom prst="pie">
          <a:avLst>
            <a:gd name="adj1" fmla="val 16200000"/>
            <a:gd name="adj2" fmla="val 1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Municipio</a:t>
          </a:r>
          <a:endParaRPr lang="en-US" sz="1400" kern="1200" dirty="0"/>
        </a:p>
      </dsp:txBody>
      <dsp:txXfrm>
        <a:off x="2840312" y="861945"/>
        <a:ext cx="1175734" cy="979778"/>
      </dsp:txXfrm>
    </dsp:sp>
    <dsp:sp modelId="{2C903E1D-9E3C-409B-B609-E0AE46B5964C}">
      <dsp:nvSpPr>
        <dsp:cNvPr id="0" name=""/>
        <dsp:cNvSpPr/>
      </dsp:nvSpPr>
      <dsp:spPr>
        <a:xfrm>
          <a:off x="1021257" y="372315"/>
          <a:ext cx="3292056" cy="3292056"/>
        </a:xfrm>
        <a:prstGeom prst="pie">
          <a:avLst>
            <a:gd name="adj1" fmla="val 1800000"/>
            <a:gd name="adj2" fmla="val 900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Generadores</a:t>
          </a:r>
          <a:endParaRPr lang="en-US" sz="1400" kern="1200" dirty="0"/>
        </a:p>
      </dsp:txBody>
      <dsp:txXfrm>
        <a:off x="1805080" y="2508233"/>
        <a:ext cx="1763601" cy="862205"/>
      </dsp:txXfrm>
    </dsp:sp>
    <dsp:sp modelId="{DD558720-4D67-4772-8C1D-62803C6EC68A}">
      <dsp:nvSpPr>
        <dsp:cNvPr id="0" name=""/>
        <dsp:cNvSpPr/>
      </dsp:nvSpPr>
      <dsp:spPr>
        <a:xfrm>
          <a:off x="953456" y="254742"/>
          <a:ext cx="3292056" cy="3292056"/>
        </a:xfrm>
        <a:prstGeom prst="pie">
          <a:avLst>
            <a:gd name="adj1" fmla="val 9000000"/>
            <a:gd name="adj2" fmla="val 1620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Recicladoras/es de base</a:t>
          </a:r>
          <a:endParaRPr lang="en-US" sz="1400" kern="1200" dirty="0"/>
        </a:p>
      </dsp:txBody>
      <dsp:txXfrm>
        <a:off x="1334786" y="952344"/>
        <a:ext cx="1175734" cy="979778"/>
      </dsp:txXfrm>
    </dsp:sp>
    <dsp:sp modelId="{DCB68ACC-564E-4D5A-BB12-AA143894977E}">
      <dsp:nvSpPr>
        <dsp:cNvPr id="0" name=""/>
        <dsp:cNvSpPr/>
      </dsp:nvSpPr>
      <dsp:spPr>
        <a:xfrm>
          <a:off x="901798" y="-39451"/>
          <a:ext cx="3699644" cy="3699644"/>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E6492F-4D34-44FC-898D-EFB90370098A}">
      <dsp:nvSpPr>
        <dsp:cNvPr id="0" name=""/>
        <dsp:cNvSpPr/>
      </dsp:nvSpPr>
      <dsp:spPr>
        <a:xfrm>
          <a:off x="817463" y="168313"/>
          <a:ext cx="3699644" cy="3699644"/>
        </a:xfrm>
        <a:prstGeom prst="circularArrow">
          <a:avLst>
            <a:gd name="adj1" fmla="val 5085"/>
            <a:gd name="adj2" fmla="val 327528"/>
            <a:gd name="adj3" fmla="val 8671970"/>
            <a:gd name="adj4" fmla="val 1800502"/>
            <a:gd name="adj5" fmla="val 5932"/>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F41B23-A0A4-4271-8990-695AC7A213A6}">
      <dsp:nvSpPr>
        <dsp:cNvPr id="0" name=""/>
        <dsp:cNvSpPr/>
      </dsp:nvSpPr>
      <dsp:spPr>
        <a:xfrm>
          <a:off x="749390" y="50948"/>
          <a:ext cx="3699644" cy="3699644"/>
        </a:xfrm>
        <a:prstGeom prst="circularArrow">
          <a:avLst>
            <a:gd name="adj1" fmla="val 5085"/>
            <a:gd name="adj2" fmla="val 327528"/>
            <a:gd name="adj3" fmla="val 15873039"/>
            <a:gd name="adj4" fmla="val 9000000"/>
            <a:gd name="adj5" fmla="val 5932"/>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B43ECB76-92C0-4069-B25E-F11925053E3B}" type="datetimeFigureOut">
              <a:rPr lang="es-EC" smtClean="0"/>
              <a:t>6/6/2022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3FE8EB7-0C87-4015-9C0A-4A8540DB6671}" type="slidenum">
              <a:rPr lang="es-EC" smtClean="0"/>
              <a:t>‹Nº›</a:t>
            </a:fld>
            <a:endParaRPr lang="es-EC"/>
          </a:p>
        </p:txBody>
      </p:sp>
    </p:spTree>
    <p:extLst>
      <p:ext uri="{BB962C8B-B14F-4D97-AF65-F5344CB8AC3E}">
        <p14:creationId xmlns:p14="http://schemas.microsoft.com/office/powerpoint/2010/main" val="376502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B43ECB76-92C0-4069-B25E-F11925053E3B}" type="datetimeFigureOut">
              <a:rPr lang="es-EC" smtClean="0"/>
              <a:t>6/6/2022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3FE8EB7-0C87-4015-9C0A-4A8540DB6671}" type="slidenum">
              <a:rPr lang="es-EC" smtClean="0"/>
              <a:t>‹Nº›</a:t>
            </a:fld>
            <a:endParaRPr lang="es-EC"/>
          </a:p>
        </p:txBody>
      </p:sp>
    </p:spTree>
    <p:extLst>
      <p:ext uri="{BB962C8B-B14F-4D97-AF65-F5344CB8AC3E}">
        <p14:creationId xmlns:p14="http://schemas.microsoft.com/office/powerpoint/2010/main" val="8782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B43ECB76-92C0-4069-B25E-F11925053E3B}" type="datetimeFigureOut">
              <a:rPr lang="es-EC" smtClean="0"/>
              <a:t>6/6/2022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3FE8EB7-0C87-4015-9C0A-4A8540DB6671}" type="slidenum">
              <a:rPr lang="es-EC" smtClean="0"/>
              <a:t>‹Nº›</a:t>
            </a:fld>
            <a:endParaRPr lang="es-EC"/>
          </a:p>
        </p:txBody>
      </p:sp>
    </p:spTree>
    <p:extLst>
      <p:ext uri="{BB962C8B-B14F-4D97-AF65-F5344CB8AC3E}">
        <p14:creationId xmlns:p14="http://schemas.microsoft.com/office/powerpoint/2010/main" val="75630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B43ECB76-92C0-4069-B25E-F11925053E3B}" type="datetimeFigureOut">
              <a:rPr lang="es-EC" smtClean="0"/>
              <a:t>6/6/2022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3FE8EB7-0C87-4015-9C0A-4A8540DB6671}" type="slidenum">
              <a:rPr lang="es-EC" smtClean="0"/>
              <a:t>‹Nº›</a:t>
            </a:fld>
            <a:endParaRPr lang="es-EC"/>
          </a:p>
        </p:txBody>
      </p:sp>
    </p:spTree>
    <p:extLst>
      <p:ext uri="{BB962C8B-B14F-4D97-AF65-F5344CB8AC3E}">
        <p14:creationId xmlns:p14="http://schemas.microsoft.com/office/powerpoint/2010/main" val="1325186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43ECB76-92C0-4069-B25E-F11925053E3B}" type="datetimeFigureOut">
              <a:rPr lang="es-EC" smtClean="0"/>
              <a:t>6/6/2022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43FE8EB7-0C87-4015-9C0A-4A8540DB6671}" type="slidenum">
              <a:rPr lang="es-EC" smtClean="0"/>
              <a:t>‹Nº›</a:t>
            </a:fld>
            <a:endParaRPr lang="es-EC"/>
          </a:p>
        </p:txBody>
      </p:sp>
    </p:spTree>
    <p:extLst>
      <p:ext uri="{BB962C8B-B14F-4D97-AF65-F5344CB8AC3E}">
        <p14:creationId xmlns:p14="http://schemas.microsoft.com/office/powerpoint/2010/main" val="290078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B43ECB76-92C0-4069-B25E-F11925053E3B}" type="datetimeFigureOut">
              <a:rPr lang="es-EC" smtClean="0"/>
              <a:t>6/6/2022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3FE8EB7-0C87-4015-9C0A-4A8540DB6671}" type="slidenum">
              <a:rPr lang="es-EC" smtClean="0"/>
              <a:t>‹Nº›</a:t>
            </a:fld>
            <a:endParaRPr lang="es-EC"/>
          </a:p>
        </p:txBody>
      </p:sp>
    </p:spTree>
    <p:extLst>
      <p:ext uri="{BB962C8B-B14F-4D97-AF65-F5344CB8AC3E}">
        <p14:creationId xmlns:p14="http://schemas.microsoft.com/office/powerpoint/2010/main" val="216580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B43ECB76-92C0-4069-B25E-F11925053E3B}" type="datetimeFigureOut">
              <a:rPr lang="es-EC" smtClean="0"/>
              <a:t>6/6/2022</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43FE8EB7-0C87-4015-9C0A-4A8540DB6671}" type="slidenum">
              <a:rPr lang="es-EC" smtClean="0"/>
              <a:t>‹Nº›</a:t>
            </a:fld>
            <a:endParaRPr lang="es-EC"/>
          </a:p>
        </p:txBody>
      </p:sp>
    </p:spTree>
    <p:extLst>
      <p:ext uri="{BB962C8B-B14F-4D97-AF65-F5344CB8AC3E}">
        <p14:creationId xmlns:p14="http://schemas.microsoft.com/office/powerpoint/2010/main" val="156616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B43ECB76-92C0-4069-B25E-F11925053E3B}" type="datetimeFigureOut">
              <a:rPr lang="es-EC" smtClean="0"/>
              <a:t>6/6/2022</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43FE8EB7-0C87-4015-9C0A-4A8540DB6671}" type="slidenum">
              <a:rPr lang="es-EC" smtClean="0"/>
              <a:t>‹Nº›</a:t>
            </a:fld>
            <a:endParaRPr lang="es-EC"/>
          </a:p>
        </p:txBody>
      </p:sp>
    </p:spTree>
    <p:extLst>
      <p:ext uri="{BB962C8B-B14F-4D97-AF65-F5344CB8AC3E}">
        <p14:creationId xmlns:p14="http://schemas.microsoft.com/office/powerpoint/2010/main" val="45023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43ECB76-92C0-4069-B25E-F11925053E3B}" type="datetimeFigureOut">
              <a:rPr lang="es-EC" smtClean="0"/>
              <a:t>6/6/2022</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43FE8EB7-0C87-4015-9C0A-4A8540DB6671}" type="slidenum">
              <a:rPr lang="es-EC" smtClean="0"/>
              <a:t>‹Nº›</a:t>
            </a:fld>
            <a:endParaRPr lang="es-EC"/>
          </a:p>
        </p:txBody>
      </p:sp>
    </p:spTree>
    <p:extLst>
      <p:ext uri="{BB962C8B-B14F-4D97-AF65-F5344CB8AC3E}">
        <p14:creationId xmlns:p14="http://schemas.microsoft.com/office/powerpoint/2010/main" val="417286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43ECB76-92C0-4069-B25E-F11925053E3B}" type="datetimeFigureOut">
              <a:rPr lang="es-EC" smtClean="0"/>
              <a:t>6/6/2022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3FE8EB7-0C87-4015-9C0A-4A8540DB6671}" type="slidenum">
              <a:rPr lang="es-EC" smtClean="0"/>
              <a:t>‹Nº›</a:t>
            </a:fld>
            <a:endParaRPr lang="es-EC"/>
          </a:p>
        </p:txBody>
      </p:sp>
    </p:spTree>
    <p:extLst>
      <p:ext uri="{BB962C8B-B14F-4D97-AF65-F5344CB8AC3E}">
        <p14:creationId xmlns:p14="http://schemas.microsoft.com/office/powerpoint/2010/main" val="40484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43ECB76-92C0-4069-B25E-F11925053E3B}" type="datetimeFigureOut">
              <a:rPr lang="es-EC" smtClean="0"/>
              <a:t>6/6/2022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43FE8EB7-0C87-4015-9C0A-4A8540DB6671}" type="slidenum">
              <a:rPr lang="es-EC" smtClean="0"/>
              <a:t>‹Nº›</a:t>
            </a:fld>
            <a:endParaRPr lang="es-EC"/>
          </a:p>
        </p:txBody>
      </p:sp>
    </p:spTree>
    <p:extLst>
      <p:ext uri="{BB962C8B-B14F-4D97-AF65-F5344CB8AC3E}">
        <p14:creationId xmlns:p14="http://schemas.microsoft.com/office/powerpoint/2010/main" val="207978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ECB76-92C0-4069-B25E-F11925053E3B}" type="datetimeFigureOut">
              <a:rPr lang="es-EC" smtClean="0"/>
              <a:t>6/6/2022</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E8EB7-0C87-4015-9C0A-4A8540DB6671}" type="slidenum">
              <a:rPr lang="es-EC" smtClean="0"/>
              <a:t>‹Nº›</a:t>
            </a:fld>
            <a:endParaRPr lang="es-EC"/>
          </a:p>
        </p:txBody>
      </p:sp>
    </p:spTree>
    <p:extLst>
      <p:ext uri="{BB962C8B-B14F-4D97-AF65-F5344CB8AC3E}">
        <p14:creationId xmlns:p14="http://schemas.microsoft.com/office/powerpoint/2010/main" val="3509402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 y="-25400"/>
            <a:ext cx="12237156" cy="6883400"/>
          </a:xfrm>
          <a:prstGeom prst="rect">
            <a:avLst/>
          </a:prstGeom>
        </p:spPr>
      </p:pic>
    </p:spTree>
    <p:extLst>
      <p:ext uri="{BB962C8B-B14F-4D97-AF65-F5344CB8AC3E}">
        <p14:creationId xmlns:p14="http://schemas.microsoft.com/office/powerpoint/2010/main" val="287293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05D37F9-4FE8-7482-1D87-E0950C23D33B}"/>
              </a:ext>
            </a:extLst>
          </p:cNvPr>
          <p:cNvSpPr txBox="1"/>
          <p:nvPr/>
        </p:nvSpPr>
        <p:spPr>
          <a:xfrm>
            <a:off x="424115" y="1517624"/>
            <a:ext cx="6773519" cy="4524315"/>
          </a:xfrm>
          <a:prstGeom prst="rect">
            <a:avLst/>
          </a:prstGeom>
          <a:noFill/>
        </p:spPr>
        <p:txBody>
          <a:bodyPr wrap="square" rtlCol="0">
            <a:spAutoFit/>
          </a:bodyPr>
          <a:lstStyle/>
          <a:p>
            <a:pPr marL="342900" indent="-342900" algn="just">
              <a:buBlip>
                <a:blip r:embed="rId2"/>
              </a:buBlip>
            </a:pPr>
            <a:r>
              <a:rPr lang="es-ES" sz="2400" dirty="0">
                <a:effectLst/>
                <a:latin typeface="+mj-lt"/>
              </a:rPr>
              <a:t>Respetar el rol, conocimiento y rutas de los y las recicladoras de base.</a:t>
            </a:r>
          </a:p>
          <a:p>
            <a:pPr marL="342900" indent="-342900" algn="just">
              <a:buBlip>
                <a:blip r:embed="rId2"/>
              </a:buBlip>
            </a:pPr>
            <a:r>
              <a:rPr lang="es-ES" sz="2400" dirty="0">
                <a:effectLst/>
                <a:latin typeface="+mj-lt"/>
              </a:rPr>
              <a:t>Posibilita la implementación de rutas y recorridos más eficientes y contar con información sobre la cantidad de material recuperado.</a:t>
            </a:r>
          </a:p>
          <a:p>
            <a:pPr marL="342900" indent="-342900" algn="just">
              <a:buBlip>
                <a:blip r:embed="rId2"/>
              </a:buBlip>
            </a:pPr>
            <a:r>
              <a:rPr lang="es-ES" sz="2400" dirty="0">
                <a:effectLst/>
                <a:latin typeface="+mj-lt"/>
              </a:rPr>
              <a:t>Fortalecimiento de la corresponsabilidad de la ciudadanía, a través de la separación en la fuente y la entrega directa de los residuos.</a:t>
            </a:r>
          </a:p>
          <a:p>
            <a:pPr marL="342900" indent="-342900" algn="just">
              <a:buBlip>
                <a:blip r:embed="rId2"/>
              </a:buBlip>
            </a:pPr>
            <a:r>
              <a:rPr lang="es-ES" sz="2400" dirty="0">
                <a:effectLst/>
                <a:latin typeface="+mj-lt"/>
              </a:rPr>
              <a:t>Se integra a la totalidad de los y las recicladoras de base.</a:t>
            </a:r>
          </a:p>
          <a:p>
            <a:pPr marL="342900" indent="-342900" algn="just">
              <a:buBlip>
                <a:blip r:embed="rId2"/>
              </a:buBlip>
            </a:pPr>
            <a:r>
              <a:rPr lang="es-ES" sz="2400" dirty="0">
                <a:effectLst/>
                <a:latin typeface="+mj-lt"/>
              </a:rPr>
              <a:t>Se obtiene una mejor calidad y cantidad de material recuperado.</a:t>
            </a:r>
            <a:endParaRPr lang="es-MX" sz="2400" dirty="0">
              <a:latin typeface="+mj-lt"/>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0273" y="6156326"/>
            <a:ext cx="4023152" cy="776926"/>
          </a:xfrm>
          <a:prstGeom prst="rect">
            <a:avLst/>
          </a:prstGeom>
        </p:spPr>
      </p:pic>
      <p:sp>
        <p:nvSpPr>
          <p:cNvPr id="10" name="CuadroTexto 9">
            <a:extLst>
              <a:ext uri="{FF2B5EF4-FFF2-40B4-BE49-F238E27FC236}">
                <a16:creationId xmlns:a16="http://schemas.microsoft.com/office/drawing/2014/main" id="{4AD09168-ACF0-92C4-B6F0-05F0B751CE1E}"/>
              </a:ext>
            </a:extLst>
          </p:cNvPr>
          <p:cNvSpPr txBox="1"/>
          <p:nvPr/>
        </p:nvSpPr>
        <p:spPr>
          <a:xfrm>
            <a:off x="411824" y="476372"/>
            <a:ext cx="11098858" cy="615553"/>
          </a:xfrm>
          <a:prstGeom prst="rect">
            <a:avLst/>
          </a:prstGeom>
          <a:noFill/>
        </p:spPr>
        <p:txBody>
          <a:bodyPr wrap="square" rtlCol="0">
            <a:spAutoFit/>
          </a:bodyPr>
          <a:lstStyle/>
          <a:p>
            <a:r>
              <a:rPr lang="es-MX" sz="3400" b="1" dirty="0">
                <a:solidFill>
                  <a:schemeClr val="accent1">
                    <a:lumMod val="50000"/>
                  </a:schemeClr>
                </a:solidFill>
              </a:rPr>
              <a:t>VENTAJAS DEL RECICLAJE INCLUSIVO</a:t>
            </a:r>
            <a:endParaRPr lang="en-US" sz="3400" dirty="0">
              <a:solidFill>
                <a:schemeClr val="accent1">
                  <a:lumMod val="50000"/>
                </a:schemeClr>
              </a:solidFill>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5925" y="1528355"/>
            <a:ext cx="4706075" cy="4245428"/>
          </a:xfrm>
          <a:prstGeom prst="rect">
            <a:avLst/>
          </a:prstGeom>
        </p:spPr>
      </p:pic>
    </p:spTree>
    <p:extLst>
      <p:ext uri="{BB962C8B-B14F-4D97-AF65-F5344CB8AC3E}">
        <p14:creationId xmlns:p14="http://schemas.microsoft.com/office/powerpoint/2010/main" val="255879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05D37F9-4FE8-7482-1D87-E0950C23D33B}"/>
              </a:ext>
            </a:extLst>
          </p:cNvPr>
          <p:cNvSpPr txBox="1"/>
          <p:nvPr/>
        </p:nvSpPr>
        <p:spPr>
          <a:xfrm>
            <a:off x="6623280" y="958968"/>
            <a:ext cx="5018031" cy="5632311"/>
          </a:xfrm>
          <a:prstGeom prst="rect">
            <a:avLst/>
          </a:prstGeom>
          <a:noFill/>
        </p:spPr>
        <p:txBody>
          <a:bodyPr wrap="square" rtlCol="0">
            <a:spAutoFit/>
          </a:bodyPr>
          <a:lstStyle/>
          <a:p>
            <a:pPr algn="just"/>
            <a:endParaRPr lang="es-ES" sz="2400" dirty="0">
              <a:effectLst/>
            </a:endParaRPr>
          </a:p>
          <a:p>
            <a:pPr algn="just"/>
            <a:r>
              <a:rPr lang="es-ES" sz="2400" dirty="0">
                <a:effectLst/>
                <a:latin typeface="+mj-lt"/>
              </a:rPr>
              <a:t>En concordancia con el modelo de gestión que se ha elaborado para el DMQ, y en miras a implementar un sistema articulado entre el Municipio y las recicladoras de base se busca abarcar el tema en todas las etapas de la gestión.</a:t>
            </a:r>
          </a:p>
          <a:p>
            <a:pPr algn="just"/>
            <a:endParaRPr lang="es-ES" sz="2400" dirty="0">
              <a:effectLst/>
              <a:latin typeface="+mj-lt"/>
            </a:endParaRPr>
          </a:p>
          <a:p>
            <a:pPr marL="800100" lvl="1" indent="-342900" algn="just">
              <a:buBlip>
                <a:blip r:embed="rId2"/>
              </a:buBlip>
            </a:pPr>
            <a:r>
              <a:rPr lang="es-ES" sz="2400" dirty="0">
                <a:effectLst/>
                <a:latin typeface="+mj-lt"/>
              </a:rPr>
              <a:t>Separación en la fuente</a:t>
            </a:r>
          </a:p>
          <a:p>
            <a:pPr marL="800100" lvl="1" indent="-342900" algn="just">
              <a:buBlip>
                <a:blip r:embed="rId2"/>
              </a:buBlip>
            </a:pPr>
            <a:r>
              <a:rPr lang="es-ES" sz="2400" dirty="0">
                <a:effectLst/>
                <a:latin typeface="+mj-lt"/>
              </a:rPr>
              <a:t>Recolección y transporte</a:t>
            </a:r>
          </a:p>
          <a:p>
            <a:pPr marL="800100" lvl="1" indent="-342900">
              <a:buBlip>
                <a:blip r:embed="rId2"/>
              </a:buBlip>
            </a:pPr>
            <a:r>
              <a:rPr lang="es-ES" sz="2400" dirty="0">
                <a:effectLst/>
                <a:latin typeface="+mj-lt"/>
              </a:rPr>
              <a:t>Almacenamiento y aprovechamiento</a:t>
            </a:r>
          </a:p>
          <a:p>
            <a:pPr marL="800100" lvl="1" indent="-342900" algn="just">
              <a:buBlip>
                <a:blip r:embed="rId2"/>
              </a:buBlip>
            </a:pPr>
            <a:r>
              <a:rPr lang="es-ES" sz="2400" dirty="0">
                <a:latin typeface="+mj-lt"/>
              </a:rPr>
              <a:t>Comercialización</a:t>
            </a:r>
            <a:endParaRPr lang="es-MX" sz="2400" dirty="0">
              <a:latin typeface="+mj-lt"/>
            </a:endParaRPr>
          </a:p>
          <a:p>
            <a:pPr marL="342900" indent="-342900" algn="just">
              <a:buBlip>
                <a:blip r:embed="rId2"/>
              </a:buBlip>
            </a:pPr>
            <a:endParaRPr lang="es-MX" sz="2400" dirty="0">
              <a:latin typeface="+mj-lt"/>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0273" y="6156326"/>
            <a:ext cx="4023152" cy="776926"/>
          </a:xfrm>
          <a:prstGeom prst="rect">
            <a:avLst/>
          </a:prstGeom>
        </p:spPr>
      </p:pic>
      <p:sp>
        <p:nvSpPr>
          <p:cNvPr id="10" name="CuadroTexto 9">
            <a:extLst>
              <a:ext uri="{FF2B5EF4-FFF2-40B4-BE49-F238E27FC236}">
                <a16:creationId xmlns:a16="http://schemas.microsoft.com/office/drawing/2014/main" id="{4AD09168-ACF0-92C4-B6F0-05F0B751CE1E}"/>
              </a:ext>
            </a:extLst>
          </p:cNvPr>
          <p:cNvSpPr txBox="1"/>
          <p:nvPr/>
        </p:nvSpPr>
        <p:spPr>
          <a:xfrm>
            <a:off x="424115" y="389582"/>
            <a:ext cx="11098858" cy="1138773"/>
          </a:xfrm>
          <a:prstGeom prst="rect">
            <a:avLst/>
          </a:prstGeom>
          <a:noFill/>
        </p:spPr>
        <p:txBody>
          <a:bodyPr wrap="square" rtlCol="0">
            <a:spAutoFit/>
          </a:bodyPr>
          <a:lstStyle/>
          <a:p>
            <a:r>
              <a:rPr lang="es-MX" sz="3400" b="1" dirty="0">
                <a:solidFill>
                  <a:schemeClr val="accent1">
                    <a:lumMod val="50000"/>
                  </a:schemeClr>
                </a:solidFill>
              </a:rPr>
              <a:t>SISTEMA  DE RECOLECCIÓN DIFERENCIADA CON RECICLAJE INCLUSIVO</a:t>
            </a:r>
            <a:endParaRPr lang="en-US" sz="3400" dirty="0">
              <a:solidFill>
                <a:schemeClr val="accent1">
                  <a:lumMod val="50000"/>
                </a:schemeClr>
              </a:solidFill>
            </a:endParaRPr>
          </a:p>
        </p:txBody>
      </p:sp>
      <p:pic>
        <p:nvPicPr>
          <p:cNvPr id="3" name="Imagen 2">
            <a:extLst>
              <a:ext uri="{FF2B5EF4-FFF2-40B4-BE49-F238E27FC236}">
                <a16:creationId xmlns:a16="http://schemas.microsoft.com/office/drawing/2014/main" id="{84A9D989-DF2F-ED9E-9FA9-9F0131706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932" y="2033421"/>
            <a:ext cx="5761532" cy="3841022"/>
          </a:xfrm>
          <a:prstGeom prst="rect">
            <a:avLst/>
          </a:prstGeom>
        </p:spPr>
      </p:pic>
    </p:spTree>
    <p:extLst>
      <p:ext uri="{BB962C8B-B14F-4D97-AF65-F5344CB8AC3E}">
        <p14:creationId xmlns:p14="http://schemas.microsoft.com/office/powerpoint/2010/main" val="114996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05D37F9-4FE8-7482-1D87-E0950C23D33B}"/>
              </a:ext>
            </a:extLst>
          </p:cNvPr>
          <p:cNvSpPr txBox="1"/>
          <p:nvPr/>
        </p:nvSpPr>
        <p:spPr>
          <a:xfrm>
            <a:off x="664968" y="1419196"/>
            <a:ext cx="6948183" cy="4885312"/>
          </a:xfrm>
          <a:prstGeom prst="rect">
            <a:avLst/>
          </a:prstGeom>
          <a:noFill/>
        </p:spPr>
        <p:txBody>
          <a:bodyPr wrap="square" rtlCol="0">
            <a:spAutoFit/>
          </a:bodyPr>
          <a:lstStyle/>
          <a:p>
            <a:pPr algn="just"/>
            <a:endParaRPr lang="es-ES" sz="2400" dirty="0">
              <a:effectLst/>
            </a:endParaRPr>
          </a:p>
          <a:p>
            <a:pPr algn="just">
              <a:lnSpc>
                <a:spcPct val="107000"/>
              </a:lnSpc>
              <a:spcAft>
                <a:spcPts val="800"/>
              </a:spcAft>
            </a:pPr>
            <a:r>
              <a:rPr lang="es-EC" sz="2400" dirty="0">
                <a:effectLst/>
                <a:latin typeface="+mj-lt"/>
                <a:ea typeface="Calibri" panose="020F0502020204030204" pitchFamily="34" charset="0"/>
                <a:cs typeface="Times New Roman" panose="02020603050405020304" pitchFamily="18" charset="0"/>
              </a:rPr>
              <a:t>La corresponsabilidad ciudadana en la gestión de residuos sólidos debe partir de la valoración de la importancia ambiental, económica y social del trabajo que realizan las y los recicladoras/es de base, y concretarse en acciones cotidianas de separación en la fuente de los residuos que se pueden reciclar y en el establecimiento de mecanismos prácticos para entregarlos a los y las recicladoras de base, en condiciones que garanticen su seguridad y la calidad de los materiales aprovechables.</a:t>
            </a:r>
            <a:endParaRPr lang="en-US" sz="2400" dirty="0">
              <a:effectLst/>
              <a:latin typeface="+mj-lt"/>
              <a:ea typeface="Calibri" panose="020F0502020204030204" pitchFamily="34" charset="0"/>
              <a:cs typeface="Times New Roman" panose="02020603050405020304" pitchFamily="18" charset="0"/>
            </a:endParaRPr>
          </a:p>
          <a:p>
            <a:pPr marL="342900" indent="-342900" algn="just">
              <a:buBlip>
                <a:blip r:embed="rId2"/>
              </a:buBlip>
            </a:pPr>
            <a:endParaRPr lang="es-MX" sz="2400" dirty="0">
              <a:latin typeface="+mj-lt"/>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0273" y="6156326"/>
            <a:ext cx="4023152" cy="776926"/>
          </a:xfrm>
          <a:prstGeom prst="rect">
            <a:avLst/>
          </a:prstGeom>
        </p:spPr>
      </p:pic>
      <p:sp>
        <p:nvSpPr>
          <p:cNvPr id="10" name="CuadroTexto 9">
            <a:extLst>
              <a:ext uri="{FF2B5EF4-FFF2-40B4-BE49-F238E27FC236}">
                <a16:creationId xmlns:a16="http://schemas.microsoft.com/office/drawing/2014/main" id="{4AD09168-ACF0-92C4-B6F0-05F0B751CE1E}"/>
              </a:ext>
            </a:extLst>
          </p:cNvPr>
          <p:cNvSpPr txBox="1"/>
          <p:nvPr/>
        </p:nvSpPr>
        <p:spPr>
          <a:xfrm>
            <a:off x="424115" y="389582"/>
            <a:ext cx="11098858" cy="615553"/>
          </a:xfrm>
          <a:prstGeom prst="rect">
            <a:avLst/>
          </a:prstGeom>
          <a:noFill/>
        </p:spPr>
        <p:txBody>
          <a:bodyPr wrap="square" rtlCol="0">
            <a:spAutoFit/>
          </a:bodyPr>
          <a:lstStyle/>
          <a:p>
            <a:r>
              <a:rPr lang="es-MX" sz="3400" b="1" dirty="0">
                <a:solidFill>
                  <a:schemeClr val="accent1">
                    <a:lumMod val="50000"/>
                  </a:schemeClr>
                </a:solidFill>
              </a:rPr>
              <a:t>CORRESPONSABILIDAD CIUDADANA</a:t>
            </a:r>
            <a:endParaRPr lang="en-US" sz="3400" dirty="0">
              <a:solidFill>
                <a:schemeClr val="accent1">
                  <a:lumMod val="50000"/>
                </a:schemeClr>
              </a:solidFill>
            </a:endParaRPr>
          </a:p>
        </p:txBody>
      </p:sp>
      <p:pic>
        <p:nvPicPr>
          <p:cNvPr id="6" name="Imagen 5">
            <a:extLst>
              <a:ext uri="{FF2B5EF4-FFF2-40B4-BE49-F238E27FC236}">
                <a16:creationId xmlns:a16="http://schemas.microsoft.com/office/drawing/2014/main" id="{0BE806A1-7D01-5E74-DD26-B5C5760CD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902" y="1419196"/>
            <a:ext cx="4443098" cy="3769018"/>
          </a:xfrm>
          <a:prstGeom prst="rect">
            <a:avLst/>
          </a:prstGeom>
        </p:spPr>
      </p:pic>
    </p:spTree>
    <p:extLst>
      <p:ext uri="{BB962C8B-B14F-4D97-AF65-F5344CB8AC3E}">
        <p14:creationId xmlns:p14="http://schemas.microsoft.com/office/powerpoint/2010/main" val="231013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0273" y="6156326"/>
            <a:ext cx="4023152" cy="776926"/>
          </a:xfrm>
          <a:prstGeom prst="rect">
            <a:avLst/>
          </a:prstGeom>
        </p:spPr>
      </p:pic>
      <p:sp>
        <p:nvSpPr>
          <p:cNvPr id="12" name="CuadroTexto 11">
            <a:extLst>
              <a:ext uri="{FF2B5EF4-FFF2-40B4-BE49-F238E27FC236}">
                <a16:creationId xmlns:a16="http://schemas.microsoft.com/office/drawing/2014/main" id="{4AD09168-ACF0-92C4-B6F0-05F0B751CE1E}"/>
              </a:ext>
            </a:extLst>
          </p:cNvPr>
          <p:cNvSpPr txBox="1"/>
          <p:nvPr/>
        </p:nvSpPr>
        <p:spPr>
          <a:xfrm>
            <a:off x="411824" y="476372"/>
            <a:ext cx="11098858" cy="1138773"/>
          </a:xfrm>
          <a:prstGeom prst="rect">
            <a:avLst/>
          </a:prstGeom>
          <a:noFill/>
        </p:spPr>
        <p:txBody>
          <a:bodyPr wrap="square" rtlCol="0">
            <a:spAutoFit/>
          </a:bodyPr>
          <a:lstStyle/>
          <a:p>
            <a:r>
              <a:rPr lang="es-MX" sz="3400" b="1" dirty="0">
                <a:solidFill>
                  <a:schemeClr val="accent1">
                    <a:lumMod val="50000"/>
                  </a:schemeClr>
                </a:solidFill>
              </a:rPr>
              <a:t>PRINCIPALES ACTORES Y RESPONSABLES DE LA APLICACIÓN DE LA POLÍTICA: </a:t>
            </a:r>
            <a:endParaRPr lang="en-US" sz="3400" dirty="0">
              <a:solidFill>
                <a:schemeClr val="accent1">
                  <a:lumMod val="50000"/>
                </a:schemeClr>
              </a:solidFill>
            </a:endParaRPr>
          </a:p>
        </p:txBody>
      </p:sp>
      <p:graphicFrame>
        <p:nvGraphicFramePr>
          <p:cNvPr id="3" name="Diagrama 2">
            <a:extLst>
              <a:ext uri="{FF2B5EF4-FFF2-40B4-BE49-F238E27FC236}">
                <a16:creationId xmlns:a16="http://schemas.microsoft.com/office/drawing/2014/main" id="{F943A75C-9002-287D-FA72-3C2D15240CEF}"/>
              </a:ext>
            </a:extLst>
          </p:cNvPr>
          <p:cNvGraphicFramePr/>
          <p:nvPr>
            <p:extLst>
              <p:ext uri="{D42A27DB-BD31-4B8C-83A1-F6EECF244321}">
                <p14:modId xmlns:p14="http://schemas.microsoft.com/office/powerpoint/2010/main" val="1969901506"/>
              </p:ext>
            </p:extLst>
          </p:nvPr>
        </p:nvGraphicFramePr>
        <p:xfrm>
          <a:off x="3871074"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1C3D9A15-4823-7078-C91A-905636DDD799}"/>
              </a:ext>
            </a:extLst>
          </p:cNvPr>
          <p:cNvGraphicFramePr/>
          <p:nvPr>
            <p:extLst>
              <p:ext uri="{D42A27DB-BD31-4B8C-83A1-F6EECF244321}">
                <p14:modId xmlns:p14="http://schemas.microsoft.com/office/powerpoint/2010/main" val="1572709103"/>
              </p:ext>
            </p:extLst>
          </p:nvPr>
        </p:nvGraphicFramePr>
        <p:xfrm>
          <a:off x="-711200" y="2075380"/>
          <a:ext cx="5334571" cy="39191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9164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0273" y="6156326"/>
            <a:ext cx="4023152" cy="776926"/>
          </a:xfrm>
          <a:prstGeom prst="rect">
            <a:avLst/>
          </a:prstGeom>
        </p:spPr>
      </p:pic>
      <p:sp>
        <p:nvSpPr>
          <p:cNvPr id="12" name="CuadroTexto 11">
            <a:extLst>
              <a:ext uri="{FF2B5EF4-FFF2-40B4-BE49-F238E27FC236}">
                <a16:creationId xmlns:a16="http://schemas.microsoft.com/office/drawing/2014/main" id="{4AD09168-ACF0-92C4-B6F0-05F0B751CE1E}"/>
              </a:ext>
            </a:extLst>
          </p:cNvPr>
          <p:cNvSpPr txBox="1"/>
          <p:nvPr/>
        </p:nvSpPr>
        <p:spPr>
          <a:xfrm>
            <a:off x="411824" y="476372"/>
            <a:ext cx="11098858" cy="1138773"/>
          </a:xfrm>
          <a:prstGeom prst="rect">
            <a:avLst/>
          </a:prstGeom>
          <a:noFill/>
        </p:spPr>
        <p:txBody>
          <a:bodyPr wrap="square" rtlCol="0">
            <a:spAutoFit/>
          </a:bodyPr>
          <a:lstStyle/>
          <a:p>
            <a:r>
              <a:rPr lang="es-MX" sz="3400" b="1" dirty="0">
                <a:solidFill>
                  <a:schemeClr val="accent1">
                    <a:lumMod val="50000"/>
                  </a:schemeClr>
                </a:solidFill>
              </a:rPr>
              <a:t>PRINCIPALES ACTORES Y RESPONSABLES DE LA APLICACIÓN DE LA POLÍTICA: </a:t>
            </a:r>
            <a:endParaRPr lang="en-US" sz="3400" dirty="0">
              <a:solidFill>
                <a:schemeClr val="accent1">
                  <a:lumMod val="50000"/>
                </a:schemeClr>
              </a:solidFill>
            </a:endParaRPr>
          </a:p>
        </p:txBody>
      </p:sp>
      <p:graphicFrame>
        <p:nvGraphicFramePr>
          <p:cNvPr id="3" name="Diagrama 2">
            <a:extLst>
              <a:ext uri="{FF2B5EF4-FFF2-40B4-BE49-F238E27FC236}">
                <a16:creationId xmlns:a16="http://schemas.microsoft.com/office/drawing/2014/main" id="{F943A75C-9002-287D-FA72-3C2D15240CEF}"/>
              </a:ext>
            </a:extLst>
          </p:cNvPr>
          <p:cNvGraphicFramePr/>
          <p:nvPr>
            <p:extLst>
              <p:ext uri="{D42A27DB-BD31-4B8C-83A1-F6EECF244321}">
                <p14:modId xmlns:p14="http://schemas.microsoft.com/office/powerpoint/2010/main" val="578048547"/>
              </p:ext>
            </p:extLst>
          </p:nvPr>
        </p:nvGraphicFramePr>
        <p:xfrm>
          <a:off x="3860800" y="161514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1C3D9A15-4823-7078-C91A-905636DDD799}"/>
              </a:ext>
            </a:extLst>
          </p:cNvPr>
          <p:cNvGraphicFramePr/>
          <p:nvPr>
            <p:extLst>
              <p:ext uri="{D42A27DB-BD31-4B8C-83A1-F6EECF244321}">
                <p14:modId xmlns:p14="http://schemas.microsoft.com/office/powerpoint/2010/main" val="3807379175"/>
              </p:ext>
            </p:extLst>
          </p:nvPr>
        </p:nvGraphicFramePr>
        <p:xfrm>
          <a:off x="-530973" y="1926178"/>
          <a:ext cx="5334571" cy="39191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9300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0273" y="6156326"/>
            <a:ext cx="4023152" cy="776926"/>
          </a:xfrm>
          <a:prstGeom prst="rect">
            <a:avLst/>
          </a:prstGeom>
        </p:spPr>
      </p:pic>
      <p:sp>
        <p:nvSpPr>
          <p:cNvPr id="12" name="CuadroTexto 11">
            <a:extLst>
              <a:ext uri="{FF2B5EF4-FFF2-40B4-BE49-F238E27FC236}">
                <a16:creationId xmlns:a16="http://schemas.microsoft.com/office/drawing/2014/main" id="{4AD09168-ACF0-92C4-B6F0-05F0B751CE1E}"/>
              </a:ext>
            </a:extLst>
          </p:cNvPr>
          <p:cNvSpPr txBox="1"/>
          <p:nvPr/>
        </p:nvSpPr>
        <p:spPr>
          <a:xfrm>
            <a:off x="411824" y="476372"/>
            <a:ext cx="11098858" cy="1138773"/>
          </a:xfrm>
          <a:prstGeom prst="rect">
            <a:avLst/>
          </a:prstGeom>
          <a:noFill/>
        </p:spPr>
        <p:txBody>
          <a:bodyPr wrap="square" rtlCol="0">
            <a:spAutoFit/>
          </a:bodyPr>
          <a:lstStyle/>
          <a:p>
            <a:r>
              <a:rPr lang="es-MX" sz="3400" b="1" dirty="0">
                <a:solidFill>
                  <a:schemeClr val="accent1">
                    <a:lumMod val="50000"/>
                  </a:schemeClr>
                </a:solidFill>
              </a:rPr>
              <a:t>PRINCIPALES ACTORES Y RESPONSABLES DE LA APLICACIÓN DE LA POLÍTICA: </a:t>
            </a:r>
            <a:endParaRPr lang="en-US" sz="3400" dirty="0">
              <a:solidFill>
                <a:schemeClr val="accent1">
                  <a:lumMod val="50000"/>
                </a:schemeClr>
              </a:solidFill>
            </a:endParaRPr>
          </a:p>
        </p:txBody>
      </p:sp>
      <p:graphicFrame>
        <p:nvGraphicFramePr>
          <p:cNvPr id="3" name="Diagrama 2">
            <a:extLst>
              <a:ext uri="{FF2B5EF4-FFF2-40B4-BE49-F238E27FC236}">
                <a16:creationId xmlns:a16="http://schemas.microsoft.com/office/drawing/2014/main" id="{F943A75C-9002-287D-FA72-3C2D15240CEF}"/>
              </a:ext>
            </a:extLst>
          </p:cNvPr>
          <p:cNvGraphicFramePr/>
          <p:nvPr>
            <p:extLst>
              <p:ext uri="{D42A27DB-BD31-4B8C-83A1-F6EECF244321}">
                <p14:modId xmlns:p14="http://schemas.microsoft.com/office/powerpoint/2010/main" val="2615086943"/>
              </p:ext>
            </p:extLst>
          </p:nvPr>
        </p:nvGraphicFramePr>
        <p:xfrm>
          <a:off x="3860800" y="1643865"/>
          <a:ext cx="8128000" cy="5389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1C3D9A15-4823-7078-C91A-905636DDD799}"/>
              </a:ext>
            </a:extLst>
          </p:cNvPr>
          <p:cNvGraphicFramePr/>
          <p:nvPr/>
        </p:nvGraphicFramePr>
        <p:xfrm>
          <a:off x="-530973" y="1926178"/>
          <a:ext cx="5334571" cy="39191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9583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196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1" y="2460567"/>
            <a:ext cx="6012873" cy="1016000"/>
          </a:xfrm>
        </p:spPr>
        <p:txBody>
          <a:bodyPr>
            <a:noAutofit/>
          </a:bodyPr>
          <a:lstStyle/>
          <a:p>
            <a:r>
              <a:rPr lang="es-MX" sz="4800" b="1" dirty="0">
                <a:solidFill>
                  <a:srgbClr val="414988"/>
                </a:solidFill>
                <a:latin typeface="+mn-lt"/>
                <a:cs typeface="Arial" panose="020B0604020202020204" pitchFamily="34" charset="0"/>
              </a:rPr>
              <a:t>P</a:t>
            </a:r>
            <a:r>
              <a:rPr lang="en-US" sz="4800" b="1" dirty="0">
                <a:solidFill>
                  <a:srgbClr val="414988"/>
                </a:solidFill>
                <a:latin typeface="+mn-lt"/>
                <a:cs typeface="Arial" panose="020B0604020202020204" pitchFamily="34" charset="0"/>
              </a:rPr>
              <a:t>OLÍTICA DE </a:t>
            </a:r>
            <a:br>
              <a:rPr lang="en-US" sz="4800" b="1" dirty="0">
                <a:solidFill>
                  <a:srgbClr val="414988"/>
                </a:solidFill>
                <a:latin typeface="+mn-lt"/>
                <a:cs typeface="Arial" panose="020B0604020202020204" pitchFamily="34" charset="0"/>
              </a:rPr>
            </a:br>
            <a:r>
              <a:rPr lang="en-US" sz="4800" b="1" dirty="0">
                <a:solidFill>
                  <a:srgbClr val="414988"/>
                </a:solidFill>
                <a:latin typeface="+mn-lt"/>
                <a:cs typeface="Arial" panose="020B0604020202020204" pitchFamily="34" charset="0"/>
              </a:rPr>
              <a:t>RECICLAJE INCLUSIVO</a:t>
            </a:r>
          </a:p>
        </p:txBody>
      </p:sp>
      <p:sp>
        <p:nvSpPr>
          <p:cNvPr id="3" name="Subtitle 2"/>
          <p:cNvSpPr>
            <a:spLocks noGrp="1"/>
          </p:cNvSpPr>
          <p:nvPr>
            <p:ph type="subTitle" idx="1"/>
          </p:nvPr>
        </p:nvSpPr>
        <p:spPr>
          <a:xfrm>
            <a:off x="3588328" y="3599873"/>
            <a:ext cx="4959927" cy="528782"/>
          </a:xfrm>
        </p:spPr>
        <p:txBody>
          <a:bodyPr>
            <a:normAutofit/>
          </a:bodyPr>
          <a:lstStyle/>
          <a:p>
            <a:r>
              <a:rPr lang="en-US" sz="2133" dirty="0" err="1">
                <a:latin typeface="Arial" panose="020B0604020202020204" pitchFamily="34" charset="0"/>
                <a:cs typeface="Arial" panose="020B0604020202020204" pitchFamily="34" charset="0"/>
              </a:rPr>
              <a:t>Concejo</a:t>
            </a:r>
            <a:r>
              <a:rPr lang="en-US" sz="2133" dirty="0">
                <a:latin typeface="Arial" panose="020B0604020202020204" pitchFamily="34" charset="0"/>
                <a:cs typeface="Arial" panose="020B0604020202020204" pitchFamily="34" charset="0"/>
              </a:rPr>
              <a:t> </a:t>
            </a:r>
            <a:r>
              <a:rPr lang="en-US" sz="2133" dirty="0" err="1">
                <a:latin typeface="Arial" panose="020B0604020202020204" pitchFamily="34" charset="0"/>
                <a:cs typeface="Arial" panose="020B0604020202020204" pitchFamily="34" charset="0"/>
              </a:rPr>
              <a:t>Metropolitano</a:t>
            </a:r>
            <a:endParaRPr lang="en-US" sz="2133"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0273" y="6156326"/>
            <a:ext cx="4023152" cy="776926"/>
          </a:xfrm>
          <a:prstGeom prst="rect">
            <a:avLst/>
          </a:prstGeom>
        </p:spPr>
      </p:pic>
    </p:spTree>
    <p:extLst>
      <p:ext uri="{BB962C8B-B14F-4D97-AF65-F5344CB8AC3E}">
        <p14:creationId xmlns:p14="http://schemas.microsoft.com/office/powerpoint/2010/main" val="1248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D09168-ACF0-92C4-B6F0-05F0B751CE1E}"/>
              </a:ext>
            </a:extLst>
          </p:cNvPr>
          <p:cNvSpPr txBox="1"/>
          <p:nvPr/>
        </p:nvSpPr>
        <p:spPr>
          <a:xfrm>
            <a:off x="411824" y="476372"/>
            <a:ext cx="4158114" cy="646331"/>
          </a:xfrm>
          <a:prstGeom prst="rect">
            <a:avLst/>
          </a:prstGeom>
          <a:noFill/>
        </p:spPr>
        <p:txBody>
          <a:bodyPr wrap="square" rtlCol="0">
            <a:spAutoFit/>
          </a:bodyPr>
          <a:lstStyle/>
          <a:p>
            <a:r>
              <a:rPr lang="es-MX" sz="3600" b="1" dirty="0">
                <a:solidFill>
                  <a:schemeClr val="accent1">
                    <a:lumMod val="50000"/>
                  </a:schemeClr>
                </a:solidFill>
              </a:rPr>
              <a:t>ANTECEDENTES</a:t>
            </a:r>
            <a:r>
              <a:rPr lang="es-MX" sz="3600" dirty="0">
                <a:solidFill>
                  <a:schemeClr val="accent1">
                    <a:lumMod val="50000"/>
                  </a:schemeClr>
                </a:solidFill>
              </a:rPr>
              <a:t>:</a:t>
            </a:r>
            <a:endParaRPr lang="en-US" sz="3600" dirty="0">
              <a:solidFill>
                <a:schemeClr val="accent1">
                  <a:lumMod val="50000"/>
                </a:schemeClr>
              </a:solidFill>
            </a:endParaRPr>
          </a:p>
        </p:txBody>
      </p:sp>
      <p:sp>
        <p:nvSpPr>
          <p:cNvPr id="4" name="CuadroTexto 3">
            <a:extLst>
              <a:ext uri="{FF2B5EF4-FFF2-40B4-BE49-F238E27FC236}">
                <a16:creationId xmlns:a16="http://schemas.microsoft.com/office/drawing/2014/main" id="{005D37F9-4FE8-7482-1D87-E0950C23D33B}"/>
              </a:ext>
            </a:extLst>
          </p:cNvPr>
          <p:cNvSpPr txBox="1"/>
          <p:nvPr/>
        </p:nvSpPr>
        <p:spPr>
          <a:xfrm>
            <a:off x="5399926" y="147599"/>
            <a:ext cx="6507824" cy="6186309"/>
          </a:xfrm>
          <a:prstGeom prst="rect">
            <a:avLst/>
          </a:prstGeom>
          <a:noFill/>
        </p:spPr>
        <p:txBody>
          <a:bodyPr wrap="square" rtlCol="0">
            <a:spAutoFit/>
          </a:bodyPr>
          <a:lstStyle/>
          <a:p>
            <a:pPr algn="just"/>
            <a:r>
              <a:rPr lang="es-MX" dirty="0">
                <a:latin typeface="+mj-lt"/>
              </a:rPr>
              <a:t>Enero 2022,  se conformó la Mesa de Reciclaje Inclusivo del Distrito Metropolitano de Quito, integrada por representantes de instituciones públicas, recicladores de base, empresas privadas, sectores académicos, barrios y organizaciones no gubernamentales, tales como:</a:t>
            </a:r>
          </a:p>
          <a:p>
            <a:pPr algn="just"/>
            <a:endParaRPr lang="es-MX" dirty="0">
              <a:latin typeface="+mj-lt"/>
            </a:endParaRPr>
          </a:p>
          <a:p>
            <a:pPr marL="285750" indent="-285750" algn="just">
              <a:buFont typeface="Arial" panose="020B0604020202020204" pitchFamily="34" charset="0"/>
              <a:buChar char="•"/>
            </a:pPr>
            <a:r>
              <a:rPr lang="es-MX" dirty="0">
                <a:latin typeface="+mj-lt"/>
              </a:rPr>
              <a:t>AVINA-Latitud R</a:t>
            </a:r>
          </a:p>
          <a:p>
            <a:pPr marL="285750" indent="-285750" algn="just">
              <a:buFont typeface="Arial" panose="020B0604020202020204" pitchFamily="34" charset="0"/>
              <a:buChar char="•"/>
            </a:pPr>
            <a:r>
              <a:rPr lang="es-MX" dirty="0" err="1">
                <a:latin typeface="+mj-lt"/>
              </a:rPr>
              <a:t>Reciveci</a:t>
            </a:r>
            <a:endParaRPr lang="es-MX" dirty="0">
              <a:latin typeface="+mj-lt"/>
            </a:endParaRPr>
          </a:p>
          <a:p>
            <a:pPr marL="285750" indent="-285750" algn="just">
              <a:buFont typeface="Arial" panose="020B0604020202020204" pitchFamily="34" charset="0"/>
              <a:buChar char="•"/>
            </a:pPr>
            <a:r>
              <a:rPr lang="es-MX" dirty="0">
                <a:latin typeface="+mj-lt"/>
              </a:rPr>
              <a:t>Alianza Basura Cero</a:t>
            </a:r>
          </a:p>
          <a:p>
            <a:pPr marL="285750" indent="-285750" algn="just">
              <a:buFont typeface="Arial" panose="020B0604020202020204" pitchFamily="34" charset="0"/>
              <a:buChar char="•"/>
            </a:pPr>
            <a:r>
              <a:rPr lang="es-MX" dirty="0">
                <a:latin typeface="+mj-lt"/>
              </a:rPr>
              <a:t>RENAREC</a:t>
            </a:r>
          </a:p>
          <a:p>
            <a:pPr marL="285750" indent="-285750" algn="just">
              <a:buFont typeface="Arial" panose="020B0604020202020204" pitchFamily="34" charset="0"/>
              <a:buChar char="•"/>
            </a:pPr>
            <a:r>
              <a:rPr lang="es-MX" dirty="0">
                <a:latin typeface="+mj-lt"/>
              </a:rPr>
              <a:t>EMASEO</a:t>
            </a:r>
          </a:p>
          <a:p>
            <a:pPr marL="285750" indent="-285750" algn="just">
              <a:buFont typeface="Arial" panose="020B0604020202020204" pitchFamily="34" charset="0"/>
              <a:buChar char="•"/>
            </a:pPr>
            <a:r>
              <a:rPr lang="es-MX" dirty="0">
                <a:latin typeface="+mj-lt"/>
              </a:rPr>
              <a:t>EMGIRS</a:t>
            </a:r>
          </a:p>
          <a:p>
            <a:pPr marL="285750" indent="-285750" algn="just">
              <a:buFont typeface="Arial" panose="020B0604020202020204" pitchFamily="34" charset="0"/>
              <a:buChar char="•"/>
            </a:pPr>
            <a:r>
              <a:rPr lang="es-MX" dirty="0">
                <a:latin typeface="+mj-lt"/>
              </a:rPr>
              <a:t>Tetra Pak</a:t>
            </a:r>
          </a:p>
          <a:p>
            <a:pPr marL="285750" indent="-285750" algn="just">
              <a:buFont typeface="Arial" panose="020B0604020202020204" pitchFamily="34" charset="0"/>
              <a:buChar char="•"/>
            </a:pPr>
            <a:r>
              <a:rPr lang="es-MX" dirty="0">
                <a:latin typeface="+mj-lt"/>
              </a:rPr>
              <a:t>Aso. Reciclaje Inclusivo Recicladores Unidos</a:t>
            </a:r>
          </a:p>
          <a:p>
            <a:pPr marL="285750" indent="-285750" algn="just">
              <a:buFont typeface="Arial" panose="020B0604020202020204" pitchFamily="34" charset="0"/>
              <a:buChar char="•"/>
            </a:pPr>
            <a:r>
              <a:rPr lang="es-MX" dirty="0">
                <a:latin typeface="+mj-lt"/>
              </a:rPr>
              <a:t>Administraciones Zonales</a:t>
            </a:r>
          </a:p>
          <a:p>
            <a:pPr marL="285750" indent="-285750" algn="just">
              <a:buFont typeface="Arial" panose="020B0604020202020204" pitchFamily="34" charset="0"/>
              <a:buChar char="•"/>
            </a:pPr>
            <a:r>
              <a:rPr lang="es-MX" dirty="0">
                <a:latin typeface="+mj-lt"/>
              </a:rPr>
              <a:t>MAATE-GRECI</a:t>
            </a:r>
          </a:p>
          <a:p>
            <a:pPr marL="285750" indent="-285750" algn="just">
              <a:buFont typeface="Arial" panose="020B0604020202020204" pitchFamily="34" charset="0"/>
              <a:buChar char="•"/>
            </a:pPr>
            <a:r>
              <a:rPr lang="es-MX" dirty="0">
                <a:latin typeface="+mj-lt"/>
              </a:rPr>
              <a:t>Barrio California Alta</a:t>
            </a:r>
          </a:p>
          <a:p>
            <a:pPr marL="285750" indent="-285750" algn="just">
              <a:buFont typeface="Arial" panose="020B0604020202020204" pitchFamily="34" charset="0"/>
              <a:buChar char="•"/>
            </a:pPr>
            <a:endParaRPr lang="es-MX" dirty="0">
              <a:latin typeface="+mj-lt"/>
            </a:endParaRPr>
          </a:p>
          <a:p>
            <a:pPr algn="just"/>
            <a:r>
              <a:rPr lang="es-MX" dirty="0">
                <a:latin typeface="+mj-lt"/>
              </a:rPr>
              <a:t>En cuatro reuniones mantenidas en la Mesa, de manera participativa, se ha desarrollado la propuesta sobre política local de reciclaje inclusivo para el Distrito Metropolitano de Quito, la misma que fue consensuada y validad por los miembros de la mesa. </a:t>
            </a:r>
            <a:endParaRPr lang="es-EC" dirty="0">
              <a:latin typeface="+mj-lt"/>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0273" y="6156326"/>
            <a:ext cx="4023152" cy="776926"/>
          </a:xfrm>
          <a:prstGeom prst="rect">
            <a:avLst/>
          </a:prstGeom>
        </p:spPr>
      </p:pic>
      <p:pic>
        <p:nvPicPr>
          <p:cNvPr id="10" name="Imagen 9">
            <a:extLst>
              <a:ext uri="{FF2B5EF4-FFF2-40B4-BE49-F238E27FC236}">
                <a16:creationId xmlns:a16="http://schemas.microsoft.com/office/drawing/2014/main" id="{CE541725-264C-B281-15FE-6FEE73432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10" y="1870859"/>
            <a:ext cx="5076776" cy="3276494"/>
          </a:xfrm>
          <a:prstGeom prst="rect">
            <a:avLst/>
          </a:prstGeom>
        </p:spPr>
      </p:pic>
    </p:spTree>
    <p:extLst>
      <p:ext uri="{BB962C8B-B14F-4D97-AF65-F5344CB8AC3E}">
        <p14:creationId xmlns:p14="http://schemas.microsoft.com/office/powerpoint/2010/main" val="336276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extLst>
              <a:ext uri="{28A0092B-C50C-407E-A947-70E740481C1C}">
                <a14:useLocalDpi xmlns:a14="http://schemas.microsoft.com/office/drawing/2010/main" val="0"/>
              </a:ext>
            </a:extLst>
          </a:blip>
          <a:srcRect l="44650"/>
          <a:stretch/>
        </p:blipFill>
        <p:spPr>
          <a:xfrm>
            <a:off x="6570616" y="0"/>
            <a:ext cx="5621383" cy="6858000"/>
          </a:xfrm>
          <a:prstGeom prst="rect">
            <a:avLst/>
          </a:prstGeom>
        </p:spPr>
      </p:pic>
      <p:sp>
        <p:nvSpPr>
          <p:cNvPr id="3" name="CuadroTexto 2">
            <a:extLst>
              <a:ext uri="{FF2B5EF4-FFF2-40B4-BE49-F238E27FC236}">
                <a16:creationId xmlns:a16="http://schemas.microsoft.com/office/drawing/2014/main" id="{4AD09168-ACF0-92C4-B6F0-05F0B751CE1E}"/>
              </a:ext>
            </a:extLst>
          </p:cNvPr>
          <p:cNvSpPr txBox="1"/>
          <p:nvPr/>
        </p:nvSpPr>
        <p:spPr>
          <a:xfrm>
            <a:off x="411824" y="476372"/>
            <a:ext cx="4158114" cy="646331"/>
          </a:xfrm>
          <a:prstGeom prst="rect">
            <a:avLst/>
          </a:prstGeom>
          <a:noFill/>
        </p:spPr>
        <p:txBody>
          <a:bodyPr wrap="square" rtlCol="0">
            <a:spAutoFit/>
          </a:bodyPr>
          <a:lstStyle/>
          <a:p>
            <a:r>
              <a:rPr lang="es-MX" sz="3600" b="1" dirty="0">
                <a:solidFill>
                  <a:schemeClr val="accent1">
                    <a:lumMod val="50000"/>
                  </a:schemeClr>
                </a:solidFill>
              </a:rPr>
              <a:t>PROPÓSITO</a:t>
            </a:r>
            <a:r>
              <a:rPr lang="es-MX" sz="3600" dirty="0">
                <a:solidFill>
                  <a:schemeClr val="accent1">
                    <a:lumMod val="50000"/>
                  </a:schemeClr>
                </a:solidFill>
              </a:rPr>
              <a:t>:</a:t>
            </a:r>
            <a:endParaRPr lang="en-US" sz="3600" dirty="0">
              <a:solidFill>
                <a:schemeClr val="accent1">
                  <a:lumMod val="50000"/>
                </a:schemeClr>
              </a:solidFill>
            </a:endParaRPr>
          </a:p>
        </p:txBody>
      </p:sp>
      <p:sp>
        <p:nvSpPr>
          <p:cNvPr id="4" name="CuadroTexto 3">
            <a:extLst>
              <a:ext uri="{FF2B5EF4-FFF2-40B4-BE49-F238E27FC236}">
                <a16:creationId xmlns:a16="http://schemas.microsoft.com/office/drawing/2014/main" id="{005D37F9-4FE8-7482-1D87-E0950C23D33B}"/>
              </a:ext>
            </a:extLst>
          </p:cNvPr>
          <p:cNvSpPr txBox="1"/>
          <p:nvPr/>
        </p:nvSpPr>
        <p:spPr>
          <a:xfrm>
            <a:off x="377825" y="1691398"/>
            <a:ext cx="6124575" cy="2308324"/>
          </a:xfrm>
          <a:prstGeom prst="rect">
            <a:avLst/>
          </a:prstGeom>
          <a:noFill/>
        </p:spPr>
        <p:txBody>
          <a:bodyPr wrap="square" rtlCol="0">
            <a:spAutoFit/>
          </a:bodyPr>
          <a:lstStyle/>
          <a:p>
            <a:pPr algn="just"/>
            <a:r>
              <a:rPr lang="es-MX" sz="2400" dirty="0">
                <a:latin typeface="+mj-lt"/>
              </a:rPr>
              <a:t>Incorporación de los y las recicladoras de base en la gestión integral de los residuos no peligrosos y contribuir a la Economía Circular y al desarrollo de sistemas de reciclaje inclusivo con sostenibilidad económica, social y ambiental del Distrito Metropolitano de Quito.</a:t>
            </a:r>
            <a:endParaRPr lang="en-US" sz="2400" dirty="0">
              <a:latin typeface="+mj-lt"/>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0273" y="6156326"/>
            <a:ext cx="4023152" cy="776926"/>
          </a:xfrm>
          <a:prstGeom prst="rect">
            <a:avLst/>
          </a:prstGeom>
        </p:spPr>
      </p:pic>
    </p:spTree>
    <p:extLst>
      <p:ext uri="{BB962C8B-B14F-4D97-AF65-F5344CB8AC3E}">
        <p14:creationId xmlns:p14="http://schemas.microsoft.com/office/powerpoint/2010/main" val="18153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D09168-ACF0-92C4-B6F0-05F0B751CE1E}"/>
              </a:ext>
            </a:extLst>
          </p:cNvPr>
          <p:cNvSpPr txBox="1"/>
          <p:nvPr/>
        </p:nvSpPr>
        <p:spPr>
          <a:xfrm>
            <a:off x="411824" y="476372"/>
            <a:ext cx="4158114" cy="646331"/>
          </a:xfrm>
          <a:prstGeom prst="rect">
            <a:avLst/>
          </a:prstGeom>
          <a:noFill/>
        </p:spPr>
        <p:txBody>
          <a:bodyPr wrap="square" rtlCol="0">
            <a:spAutoFit/>
          </a:bodyPr>
          <a:lstStyle/>
          <a:p>
            <a:r>
              <a:rPr lang="es-MX" sz="3600" b="1" dirty="0">
                <a:solidFill>
                  <a:schemeClr val="accent1">
                    <a:lumMod val="50000"/>
                  </a:schemeClr>
                </a:solidFill>
              </a:rPr>
              <a:t>OBJETIVOS</a:t>
            </a:r>
            <a:r>
              <a:rPr lang="es-MX" sz="3600" dirty="0">
                <a:solidFill>
                  <a:schemeClr val="accent1">
                    <a:lumMod val="50000"/>
                  </a:schemeClr>
                </a:solidFill>
              </a:rPr>
              <a:t>:</a:t>
            </a:r>
            <a:endParaRPr lang="en-US" sz="3600" dirty="0">
              <a:solidFill>
                <a:schemeClr val="accent1">
                  <a:lumMod val="50000"/>
                </a:schemeClr>
              </a:solidFill>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0273" y="6156326"/>
            <a:ext cx="4023152" cy="776926"/>
          </a:xfrm>
          <a:prstGeom prst="rect">
            <a:avLst/>
          </a:prstGeom>
        </p:spPr>
      </p:pic>
      <p:sp>
        <p:nvSpPr>
          <p:cNvPr id="7" name="CuadroTexto 6">
            <a:extLst>
              <a:ext uri="{FF2B5EF4-FFF2-40B4-BE49-F238E27FC236}">
                <a16:creationId xmlns:a16="http://schemas.microsoft.com/office/drawing/2014/main" id="{1BF5CF0C-579F-32D1-4CF0-4CC15AD5FC87}"/>
              </a:ext>
            </a:extLst>
          </p:cNvPr>
          <p:cNvSpPr txBox="1"/>
          <p:nvPr/>
        </p:nvSpPr>
        <p:spPr>
          <a:xfrm>
            <a:off x="737170" y="1314639"/>
            <a:ext cx="7163657" cy="5346848"/>
          </a:xfrm>
          <a:prstGeom prst="rect">
            <a:avLst/>
          </a:prstGeom>
          <a:noFill/>
        </p:spPr>
        <p:txBody>
          <a:bodyPr wrap="square">
            <a:spAutoFit/>
          </a:bodyPr>
          <a:lstStyle/>
          <a:p>
            <a:pPr marL="342900" lvl="0" indent="-342900" algn="just">
              <a:lnSpc>
                <a:spcPct val="107000"/>
              </a:lnSpc>
              <a:buClr>
                <a:schemeClr val="accent6">
                  <a:lumMod val="75000"/>
                </a:schemeClr>
              </a:buClr>
              <a:buFont typeface="Wingdings" panose="05000000000000000000" pitchFamily="2" charset="2"/>
              <a:buChar char="Ø"/>
            </a:pPr>
            <a:r>
              <a:rPr lang="es-EC" sz="2000" dirty="0">
                <a:effectLst/>
                <a:latin typeface="+mj-lt"/>
                <a:ea typeface="Calibri" panose="020F0502020204030204" pitchFamily="34" charset="0"/>
                <a:cs typeface="Calibri" panose="020F0502020204030204" pitchFamily="34" charset="0"/>
              </a:rPr>
              <a:t>Contribuir a la inclusión económica y social de las y los recicladoras/es de base, mediante la generación de empleos verdes.</a:t>
            </a:r>
            <a:endParaRPr lang="en-US" sz="20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buClr>
                <a:schemeClr val="accent6">
                  <a:lumMod val="75000"/>
                </a:schemeClr>
              </a:buClr>
              <a:buFont typeface="Wingdings" panose="05000000000000000000" pitchFamily="2" charset="2"/>
              <a:buChar char="Ø"/>
            </a:pPr>
            <a:r>
              <a:rPr lang="es-EC" sz="2000" dirty="0">
                <a:effectLst/>
                <a:latin typeface="+mj-lt"/>
                <a:ea typeface="Calibri" panose="020F0502020204030204" pitchFamily="34" charset="0"/>
                <a:cs typeface="Calibri" panose="020F0502020204030204" pitchFamily="34" charset="0"/>
              </a:rPr>
              <a:t>Fortalecer los procesos organizativos y la asociatividad de los y las recicladores/as de base del DMQ.</a:t>
            </a:r>
            <a:endParaRPr lang="en-US" sz="20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buClr>
                <a:schemeClr val="accent6">
                  <a:lumMod val="75000"/>
                </a:schemeClr>
              </a:buClr>
              <a:buFont typeface="Wingdings" panose="05000000000000000000" pitchFamily="2" charset="2"/>
              <a:buChar char="Ø"/>
            </a:pPr>
            <a:r>
              <a:rPr lang="es-EC" sz="2000" dirty="0">
                <a:effectLst/>
                <a:latin typeface="+mj-lt"/>
                <a:ea typeface="Calibri" panose="020F0502020204030204" pitchFamily="34" charset="0"/>
                <a:cs typeface="Calibri" panose="020F0502020204030204" pitchFamily="34" charset="0"/>
              </a:rPr>
              <a:t>Mejorar el modelo de recuperación, recolección, aprovechamiento y comercialización de los materiales reciclables gestionados por las y los y las recicladores/as de base, optimizando la cobertura, la calidad y cantidad del material recolectado, los procesos de agregación de valor, los precios y condiciones de venta, los ingresos y su calidad de vida.</a:t>
            </a:r>
            <a:endParaRPr lang="en-US" sz="20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buClr>
                <a:schemeClr val="accent6">
                  <a:lumMod val="75000"/>
                </a:schemeClr>
              </a:buClr>
              <a:buFont typeface="Wingdings" panose="05000000000000000000" pitchFamily="2" charset="2"/>
              <a:buChar char="Ø"/>
            </a:pPr>
            <a:r>
              <a:rPr lang="es-EC" sz="2000" dirty="0">
                <a:effectLst/>
                <a:latin typeface="+mj-lt"/>
                <a:ea typeface="Calibri" panose="020F0502020204030204" pitchFamily="34" charset="0"/>
                <a:cs typeface="Calibri" panose="020F0502020204030204" pitchFamily="34" charset="0"/>
              </a:rPr>
              <a:t>Dignificar las condiciones laborales y de seguridad de los y las recicladoras de base del DMQ.</a:t>
            </a:r>
            <a:endParaRPr lang="en-US" sz="20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buClr>
                <a:schemeClr val="accent6">
                  <a:lumMod val="75000"/>
                </a:schemeClr>
              </a:buClr>
              <a:buFont typeface="Wingdings" panose="05000000000000000000" pitchFamily="2" charset="2"/>
              <a:buChar char="Ø"/>
            </a:pPr>
            <a:r>
              <a:rPr lang="es-EC" sz="2000" dirty="0">
                <a:effectLst/>
                <a:latin typeface="+mj-lt"/>
                <a:ea typeface="Calibri" panose="020F0502020204030204" pitchFamily="34" charset="0"/>
                <a:cs typeface="Times New Roman" panose="02020603050405020304" pitchFamily="18" charset="0"/>
              </a:rPr>
              <a:t>Promover el desarrollo humano integral de los y las recicladoras de base en temas de educación, trabajo, salud y protección social, bajo una perspectiva de género.</a:t>
            </a:r>
            <a:endParaRPr lang="en-US" sz="2000" dirty="0">
              <a:effectLst/>
              <a:latin typeface="+mj-lt"/>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8579E3E3-2F4F-E7A1-0F12-F3D65349D0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0273" y="1562535"/>
            <a:ext cx="3872753" cy="4073703"/>
          </a:xfrm>
          <a:prstGeom prst="rect">
            <a:avLst/>
          </a:prstGeom>
        </p:spPr>
      </p:pic>
    </p:spTree>
    <p:extLst>
      <p:ext uri="{BB962C8B-B14F-4D97-AF65-F5344CB8AC3E}">
        <p14:creationId xmlns:p14="http://schemas.microsoft.com/office/powerpoint/2010/main" val="73639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AD09168-ACF0-92C4-B6F0-05F0B751CE1E}"/>
              </a:ext>
            </a:extLst>
          </p:cNvPr>
          <p:cNvSpPr txBox="1"/>
          <p:nvPr/>
        </p:nvSpPr>
        <p:spPr>
          <a:xfrm>
            <a:off x="411824" y="476372"/>
            <a:ext cx="4158114" cy="646331"/>
          </a:xfrm>
          <a:prstGeom prst="rect">
            <a:avLst/>
          </a:prstGeom>
          <a:noFill/>
        </p:spPr>
        <p:txBody>
          <a:bodyPr wrap="square" rtlCol="0">
            <a:spAutoFit/>
          </a:bodyPr>
          <a:lstStyle/>
          <a:p>
            <a:r>
              <a:rPr lang="es-MX" sz="3600" b="1" dirty="0">
                <a:solidFill>
                  <a:schemeClr val="accent1">
                    <a:lumMod val="50000"/>
                  </a:schemeClr>
                </a:solidFill>
              </a:rPr>
              <a:t>ALCANCE:</a:t>
            </a:r>
            <a:endParaRPr lang="en-US" sz="3600" dirty="0">
              <a:solidFill>
                <a:schemeClr val="accent1">
                  <a:lumMod val="50000"/>
                </a:schemeClr>
              </a:solidFill>
            </a:endParaRPr>
          </a:p>
        </p:txBody>
      </p:sp>
      <p:sp>
        <p:nvSpPr>
          <p:cNvPr id="10" name="CuadroTexto 9">
            <a:extLst>
              <a:ext uri="{FF2B5EF4-FFF2-40B4-BE49-F238E27FC236}">
                <a16:creationId xmlns:a16="http://schemas.microsoft.com/office/drawing/2014/main" id="{005D37F9-4FE8-7482-1D87-E0950C23D33B}"/>
              </a:ext>
            </a:extLst>
          </p:cNvPr>
          <p:cNvSpPr txBox="1"/>
          <p:nvPr/>
        </p:nvSpPr>
        <p:spPr>
          <a:xfrm>
            <a:off x="377825" y="1404018"/>
            <a:ext cx="7797987" cy="1938992"/>
          </a:xfrm>
          <a:prstGeom prst="rect">
            <a:avLst/>
          </a:prstGeom>
          <a:noFill/>
        </p:spPr>
        <p:txBody>
          <a:bodyPr wrap="square" rtlCol="0">
            <a:spAutoFit/>
          </a:bodyPr>
          <a:lstStyle/>
          <a:p>
            <a:pPr algn="just"/>
            <a:r>
              <a:rPr lang="es-MX" sz="2400" dirty="0">
                <a:latin typeface="+mj-lt"/>
              </a:rPr>
              <a:t>Aplica a todo el sistema de gestión integral de residuos del Distrito Metropolitano de Quito y los sistemas de economía circular inclusiva de residuos no peligrosos (generadores-recicladoras de base). Esta política se articula con la normativa nacional y local vigente.</a:t>
            </a:r>
            <a:endParaRPr lang="en-US" sz="2400" dirty="0">
              <a:latin typeface="+mj-lt"/>
            </a:endParaRP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0273" y="6156326"/>
            <a:ext cx="4023152" cy="776926"/>
          </a:xfrm>
          <a:prstGeom prst="rect">
            <a:avLst/>
          </a:prstGeom>
        </p:spPr>
      </p:pic>
      <p:grpSp>
        <p:nvGrpSpPr>
          <p:cNvPr id="24" name="Grupo 23"/>
          <p:cNvGrpSpPr/>
          <p:nvPr/>
        </p:nvGrpSpPr>
        <p:grpSpPr>
          <a:xfrm>
            <a:off x="8458180" y="566098"/>
            <a:ext cx="3459136" cy="850544"/>
            <a:chOff x="0" y="0"/>
            <a:chExt cx="3459136" cy="850544"/>
          </a:xfrm>
        </p:grpSpPr>
        <p:sp>
          <p:nvSpPr>
            <p:cNvPr id="34" name="Rectángulo redondeado 33"/>
            <p:cNvSpPr/>
            <p:nvPr/>
          </p:nvSpPr>
          <p:spPr>
            <a:xfrm>
              <a:off x="0" y="0"/>
              <a:ext cx="3459136" cy="837482"/>
            </a:xfrm>
            <a:prstGeom prst="roundRect">
              <a:avLst>
                <a:gd name="adj" fmla="val 10000"/>
              </a:avLst>
            </a:prstGeom>
            <a:solidFill>
              <a:srgbClr val="5897C5"/>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5" name="CuadroTexto 34"/>
            <p:cNvSpPr txBox="1"/>
            <p:nvPr/>
          </p:nvSpPr>
          <p:spPr>
            <a:xfrm>
              <a:off x="475129" y="13062"/>
              <a:ext cx="2683560" cy="837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t>Código orgánico del Ambiente y su reglamento.</a:t>
              </a:r>
              <a:endParaRPr lang="en-US" sz="1600" kern="1200" dirty="0"/>
            </a:p>
          </p:txBody>
        </p:sp>
      </p:grpSp>
      <p:grpSp>
        <p:nvGrpSpPr>
          <p:cNvPr id="25" name="Grupo 24"/>
          <p:cNvGrpSpPr/>
          <p:nvPr/>
        </p:nvGrpSpPr>
        <p:grpSpPr>
          <a:xfrm>
            <a:off x="8458180" y="1487328"/>
            <a:ext cx="3459136" cy="863608"/>
            <a:chOff x="0" y="921230"/>
            <a:chExt cx="3459136" cy="863608"/>
          </a:xfrm>
        </p:grpSpPr>
        <p:sp>
          <p:nvSpPr>
            <p:cNvPr id="32" name="Rectángulo redondeado 31"/>
            <p:cNvSpPr/>
            <p:nvPr/>
          </p:nvSpPr>
          <p:spPr>
            <a:xfrm>
              <a:off x="0" y="921230"/>
              <a:ext cx="3459136" cy="837482"/>
            </a:xfrm>
            <a:prstGeom prst="roundRect">
              <a:avLst>
                <a:gd name="adj" fmla="val 10000"/>
              </a:avLst>
            </a:prstGeom>
            <a:solidFill>
              <a:srgbClr val="A9CD31"/>
            </a:solidFill>
          </p:spPr>
          <p:style>
            <a:lnRef idx="2">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sp>
        <p:sp>
          <p:nvSpPr>
            <p:cNvPr id="33" name="CuadroTexto 32"/>
            <p:cNvSpPr txBox="1"/>
            <p:nvPr/>
          </p:nvSpPr>
          <p:spPr>
            <a:xfrm>
              <a:off x="488192" y="947356"/>
              <a:ext cx="2683560" cy="837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t>Ley Orgánica de Economía Circular y su libro blanco.</a:t>
              </a:r>
              <a:endParaRPr lang="en-US" sz="1600" kern="1200" dirty="0"/>
            </a:p>
          </p:txBody>
        </p:sp>
      </p:grpSp>
      <p:grpSp>
        <p:nvGrpSpPr>
          <p:cNvPr id="26" name="Grupo 25"/>
          <p:cNvGrpSpPr/>
          <p:nvPr/>
        </p:nvGrpSpPr>
        <p:grpSpPr>
          <a:xfrm>
            <a:off x="8458180" y="2408559"/>
            <a:ext cx="3459136" cy="850545"/>
            <a:chOff x="0" y="1842461"/>
            <a:chExt cx="3459136" cy="850545"/>
          </a:xfrm>
        </p:grpSpPr>
        <p:sp>
          <p:nvSpPr>
            <p:cNvPr id="30" name="Rectángulo redondeado 29"/>
            <p:cNvSpPr/>
            <p:nvPr/>
          </p:nvSpPr>
          <p:spPr>
            <a:xfrm>
              <a:off x="0" y="1842461"/>
              <a:ext cx="3459136" cy="837482"/>
            </a:xfrm>
            <a:prstGeom prst="roundRect">
              <a:avLst>
                <a:gd name="adj" fmla="val 10000"/>
              </a:avLst>
            </a:prstGeom>
            <a:solidFill>
              <a:srgbClr val="ECB82B"/>
            </a:solidFill>
          </p:spPr>
          <p:style>
            <a:lnRef idx="2">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sp>
        <p:sp>
          <p:nvSpPr>
            <p:cNvPr id="31" name="CuadroTexto 30"/>
            <p:cNvSpPr txBox="1"/>
            <p:nvPr/>
          </p:nvSpPr>
          <p:spPr>
            <a:xfrm>
              <a:off x="435941" y="1855524"/>
              <a:ext cx="2683560" cy="837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t>Código Orgánico Municipal</a:t>
              </a:r>
              <a:endParaRPr lang="en-US" sz="1600" kern="1200" dirty="0"/>
            </a:p>
          </p:txBody>
        </p:sp>
      </p:grpSp>
      <p:grpSp>
        <p:nvGrpSpPr>
          <p:cNvPr id="27" name="Grupo 26"/>
          <p:cNvGrpSpPr/>
          <p:nvPr/>
        </p:nvGrpSpPr>
        <p:grpSpPr>
          <a:xfrm>
            <a:off x="8458180" y="3290602"/>
            <a:ext cx="3459136" cy="876670"/>
            <a:chOff x="0" y="2724504"/>
            <a:chExt cx="3459136" cy="876670"/>
          </a:xfrm>
        </p:grpSpPr>
        <p:sp>
          <p:nvSpPr>
            <p:cNvPr id="28" name="Rectángulo redondeado 27"/>
            <p:cNvSpPr/>
            <p:nvPr/>
          </p:nvSpPr>
          <p:spPr>
            <a:xfrm>
              <a:off x="0" y="2763692"/>
              <a:ext cx="3459136" cy="837482"/>
            </a:xfrm>
            <a:prstGeom prst="roundRect">
              <a:avLst>
                <a:gd name="adj" fmla="val 10000"/>
              </a:avLst>
            </a:prstGeom>
            <a:solidFill>
              <a:srgbClr val="DD731D"/>
            </a:solidFill>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sp>
        <p:sp>
          <p:nvSpPr>
            <p:cNvPr id="29" name="CuadroTexto 28"/>
            <p:cNvSpPr txBox="1"/>
            <p:nvPr/>
          </p:nvSpPr>
          <p:spPr>
            <a:xfrm>
              <a:off x="475129" y="2724504"/>
              <a:ext cx="2683560" cy="837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t>Plan Metropolitano de Desarrollo y Ordenamiento Territorial del DMQ 2021-2033</a:t>
              </a:r>
              <a:endParaRPr lang="en-US" sz="1600" kern="1200" dirty="0"/>
            </a:p>
          </p:txBody>
        </p:sp>
      </p:grpSp>
      <p:pic>
        <p:nvPicPr>
          <p:cNvPr id="38" name="Imagen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7" y="2097740"/>
            <a:ext cx="8459521" cy="4760259"/>
          </a:xfrm>
          <a:prstGeom prst="rect">
            <a:avLst/>
          </a:prstGeom>
        </p:spPr>
      </p:pic>
    </p:spTree>
    <p:extLst>
      <p:ext uri="{BB962C8B-B14F-4D97-AF65-F5344CB8AC3E}">
        <p14:creationId xmlns:p14="http://schemas.microsoft.com/office/powerpoint/2010/main" val="352867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808639B-4095-5021-D003-303D3015C1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259" t="16861" r="29956" b="14376"/>
          <a:stretch/>
        </p:blipFill>
        <p:spPr>
          <a:xfrm>
            <a:off x="3697942" y="1368819"/>
            <a:ext cx="4773706" cy="4642018"/>
          </a:xfrm>
          <a:prstGeom prst="rect">
            <a:avLst/>
          </a:prstGeom>
        </p:spPr>
      </p:pic>
      <p:sp>
        <p:nvSpPr>
          <p:cNvPr id="8" name="CuadroTexto 7">
            <a:extLst>
              <a:ext uri="{FF2B5EF4-FFF2-40B4-BE49-F238E27FC236}">
                <a16:creationId xmlns:a16="http://schemas.microsoft.com/office/drawing/2014/main" id="{453F9F9C-2BFC-0481-50C9-278FDD86C900}"/>
              </a:ext>
            </a:extLst>
          </p:cNvPr>
          <p:cNvSpPr txBox="1"/>
          <p:nvPr/>
        </p:nvSpPr>
        <p:spPr>
          <a:xfrm>
            <a:off x="3386253" y="5588346"/>
            <a:ext cx="1633676" cy="369332"/>
          </a:xfrm>
          <a:prstGeom prst="rect">
            <a:avLst/>
          </a:prstGeom>
          <a:noFill/>
        </p:spPr>
        <p:txBody>
          <a:bodyPr wrap="square" rtlCol="0">
            <a:spAutoFit/>
          </a:bodyPr>
          <a:lstStyle/>
          <a:p>
            <a:r>
              <a:rPr lang="es-EC" b="1" dirty="0">
                <a:solidFill>
                  <a:schemeClr val="accent2">
                    <a:lumMod val="75000"/>
                  </a:schemeClr>
                </a:solidFill>
                <a:cs typeface="Arial" panose="020B0604020202020204" pitchFamily="34" charset="0"/>
              </a:rPr>
              <a:t>ARTICULACIÓN</a:t>
            </a:r>
          </a:p>
        </p:txBody>
      </p:sp>
      <p:sp>
        <p:nvSpPr>
          <p:cNvPr id="9" name="CuadroTexto 8">
            <a:extLst>
              <a:ext uri="{FF2B5EF4-FFF2-40B4-BE49-F238E27FC236}">
                <a16:creationId xmlns:a16="http://schemas.microsoft.com/office/drawing/2014/main" id="{C4F0B6CF-9C5B-0196-FE5D-1F7568A95E28}"/>
              </a:ext>
            </a:extLst>
          </p:cNvPr>
          <p:cNvSpPr txBox="1"/>
          <p:nvPr/>
        </p:nvSpPr>
        <p:spPr>
          <a:xfrm>
            <a:off x="2118643" y="3879523"/>
            <a:ext cx="1752371" cy="646331"/>
          </a:xfrm>
          <a:prstGeom prst="rect">
            <a:avLst/>
          </a:prstGeom>
          <a:noFill/>
        </p:spPr>
        <p:txBody>
          <a:bodyPr wrap="square" rtlCol="0">
            <a:spAutoFit/>
          </a:bodyPr>
          <a:lstStyle/>
          <a:p>
            <a:r>
              <a:rPr lang="es-EC" b="1" dirty="0">
                <a:solidFill>
                  <a:schemeClr val="accent2">
                    <a:lumMod val="50000"/>
                  </a:schemeClr>
                </a:solidFill>
                <a:cs typeface="Arial" panose="020B0604020202020204" pitchFamily="34" charset="0"/>
              </a:rPr>
              <a:t>COORDINACIÓN </a:t>
            </a:r>
          </a:p>
          <a:p>
            <a:r>
              <a:rPr lang="es-EC" b="1" dirty="0">
                <a:solidFill>
                  <a:schemeClr val="accent2">
                    <a:lumMod val="50000"/>
                  </a:schemeClr>
                </a:solidFill>
                <a:cs typeface="Arial" panose="020B0604020202020204" pitchFamily="34" charset="0"/>
              </a:rPr>
              <a:t>E INTEGRACIÓN</a:t>
            </a:r>
          </a:p>
        </p:txBody>
      </p:sp>
      <p:sp>
        <p:nvSpPr>
          <p:cNvPr id="10" name="CuadroTexto 9">
            <a:extLst>
              <a:ext uri="{FF2B5EF4-FFF2-40B4-BE49-F238E27FC236}">
                <a16:creationId xmlns:a16="http://schemas.microsoft.com/office/drawing/2014/main" id="{FE85A033-CDCD-549C-D49F-0A73A311AF1B}"/>
              </a:ext>
            </a:extLst>
          </p:cNvPr>
          <p:cNvSpPr txBox="1"/>
          <p:nvPr/>
        </p:nvSpPr>
        <p:spPr>
          <a:xfrm>
            <a:off x="4898906" y="827635"/>
            <a:ext cx="2378218" cy="646331"/>
          </a:xfrm>
          <a:prstGeom prst="rect">
            <a:avLst/>
          </a:prstGeom>
          <a:noFill/>
        </p:spPr>
        <p:txBody>
          <a:bodyPr wrap="square" rtlCol="0">
            <a:spAutoFit/>
          </a:bodyPr>
          <a:lstStyle/>
          <a:p>
            <a:pPr algn="ctr"/>
            <a:r>
              <a:rPr lang="es-EC" b="1" dirty="0">
                <a:solidFill>
                  <a:schemeClr val="accent5">
                    <a:lumMod val="50000"/>
                  </a:schemeClr>
                </a:solidFill>
                <a:cs typeface="Arial" panose="020B0604020202020204" pitchFamily="34" charset="0"/>
              </a:rPr>
              <a:t>JERARQUÍA</a:t>
            </a:r>
            <a:r>
              <a:rPr lang="es-EC" b="1" dirty="0">
                <a:cs typeface="Arial" panose="020B0604020202020204" pitchFamily="34" charset="0"/>
              </a:rPr>
              <a:t> </a:t>
            </a:r>
            <a:r>
              <a:rPr lang="es-EC" b="1" dirty="0">
                <a:solidFill>
                  <a:schemeClr val="accent5">
                    <a:lumMod val="50000"/>
                  </a:schemeClr>
                </a:solidFill>
                <a:cs typeface="Arial" panose="020B0604020202020204" pitchFamily="34" charset="0"/>
              </a:rPr>
              <a:t>EN EL</a:t>
            </a:r>
          </a:p>
          <a:p>
            <a:r>
              <a:rPr lang="es-EC" b="1" dirty="0">
                <a:solidFill>
                  <a:schemeClr val="accent5">
                    <a:lumMod val="50000"/>
                  </a:schemeClr>
                </a:solidFill>
                <a:cs typeface="Arial" panose="020B0604020202020204" pitchFamily="34" charset="0"/>
              </a:rPr>
              <a:t>MANEJO DE RESIDUOS</a:t>
            </a:r>
          </a:p>
        </p:txBody>
      </p:sp>
      <p:sp>
        <p:nvSpPr>
          <p:cNvPr id="11" name="CuadroTexto 10">
            <a:extLst>
              <a:ext uri="{FF2B5EF4-FFF2-40B4-BE49-F238E27FC236}">
                <a16:creationId xmlns:a16="http://schemas.microsoft.com/office/drawing/2014/main" id="{8B09DCBB-190C-1F38-5CED-6817855EF87D}"/>
              </a:ext>
            </a:extLst>
          </p:cNvPr>
          <p:cNvSpPr txBox="1"/>
          <p:nvPr/>
        </p:nvSpPr>
        <p:spPr>
          <a:xfrm>
            <a:off x="2988707" y="1993212"/>
            <a:ext cx="1314352" cy="369332"/>
          </a:xfrm>
          <a:prstGeom prst="rect">
            <a:avLst/>
          </a:prstGeom>
          <a:noFill/>
        </p:spPr>
        <p:txBody>
          <a:bodyPr wrap="square" rtlCol="0">
            <a:spAutoFit/>
          </a:bodyPr>
          <a:lstStyle/>
          <a:p>
            <a:r>
              <a:rPr lang="es-EC" b="1" dirty="0">
                <a:solidFill>
                  <a:schemeClr val="accent2">
                    <a:lumMod val="75000"/>
                  </a:schemeClr>
                </a:solidFill>
                <a:cs typeface="Arial" panose="020B0604020202020204" pitchFamily="34" charset="0"/>
              </a:rPr>
              <a:t>INCLUSIÓN</a:t>
            </a:r>
          </a:p>
        </p:txBody>
      </p:sp>
      <p:sp>
        <p:nvSpPr>
          <p:cNvPr id="12" name="CuadroTexto 11">
            <a:extLst>
              <a:ext uri="{FF2B5EF4-FFF2-40B4-BE49-F238E27FC236}">
                <a16:creationId xmlns:a16="http://schemas.microsoft.com/office/drawing/2014/main" id="{5190ABCC-6E4A-8192-44E2-7E0FDAFE8ADD}"/>
              </a:ext>
            </a:extLst>
          </p:cNvPr>
          <p:cNvSpPr txBox="1"/>
          <p:nvPr/>
        </p:nvSpPr>
        <p:spPr>
          <a:xfrm>
            <a:off x="7783466" y="1944376"/>
            <a:ext cx="3068808" cy="646331"/>
          </a:xfrm>
          <a:prstGeom prst="rect">
            <a:avLst/>
          </a:prstGeom>
          <a:noFill/>
        </p:spPr>
        <p:txBody>
          <a:bodyPr wrap="square" rtlCol="0">
            <a:spAutoFit/>
          </a:bodyPr>
          <a:lstStyle/>
          <a:p>
            <a:pPr algn="ctr"/>
            <a:r>
              <a:rPr lang="es-EC" b="1" dirty="0">
                <a:solidFill>
                  <a:schemeClr val="accent1">
                    <a:lumMod val="75000"/>
                  </a:schemeClr>
                </a:solidFill>
                <a:cs typeface="Arial" panose="020B0604020202020204" pitchFamily="34" charset="0"/>
              </a:rPr>
              <a:t>RESPONSABILIDAD</a:t>
            </a:r>
            <a:r>
              <a:rPr lang="es-EC" b="1" dirty="0">
                <a:cs typeface="Arial" panose="020B0604020202020204" pitchFamily="34" charset="0"/>
              </a:rPr>
              <a:t> </a:t>
            </a:r>
            <a:r>
              <a:rPr lang="es-EC" b="1" dirty="0">
                <a:solidFill>
                  <a:schemeClr val="accent1">
                    <a:lumMod val="75000"/>
                  </a:schemeClr>
                </a:solidFill>
                <a:cs typeface="Arial" panose="020B0604020202020204" pitchFamily="34" charset="0"/>
              </a:rPr>
              <a:t>EXTEDIDA</a:t>
            </a:r>
          </a:p>
          <a:p>
            <a:pPr algn="ctr"/>
            <a:r>
              <a:rPr lang="es-EC" b="1" dirty="0">
                <a:solidFill>
                  <a:schemeClr val="accent1">
                    <a:lumMod val="75000"/>
                  </a:schemeClr>
                </a:solidFill>
                <a:cs typeface="Arial" panose="020B0604020202020204" pitchFamily="34" charset="0"/>
              </a:rPr>
              <a:t>DEL PRODUCTOR</a:t>
            </a:r>
          </a:p>
        </p:txBody>
      </p:sp>
      <p:sp>
        <p:nvSpPr>
          <p:cNvPr id="13" name="CuadroTexto 12">
            <a:extLst>
              <a:ext uri="{FF2B5EF4-FFF2-40B4-BE49-F238E27FC236}">
                <a16:creationId xmlns:a16="http://schemas.microsoft.com/office/drawing/2014/main" id="{13FC450D-4A80-25BD-862D-A14C3933EDB0}"/>
              </a:ext>
            </a:extLst>
          </p:cNvPr>
          <p:cNvSpPr txBox="1"/>
          <p:nvPr/>
        </p:nvSpPr>
        <p:spPr>
          <a:xfrm>
            <a:off x="8314969" y="4107782"/>
            <a:ext cx="1741581" cy="369332"/>
          </a:xfrm>
          <a:prstGeom prst="rect">
            <a:avLst/>
          </a:prstGeom>
          <a:noFill/>
        </p:spPr>
        <p:txBody>
          <a:bodyPr wrap="square" rtlCol="0">
            <a:spAutoFit/>
          </a:bodyPr>
          <a:lstStyle/>
          <a:p>
            <a:pPr algn="ctr"/>
            <a:r>
              <a:rPr lang="es-EC" b="1" dirty="0">
                <a:solidFill>
                  <a:schemeClr val="accent6"/>
                </a:solidFill>
                <a:cs typeface="Arial" panose="020B0604020202020204" pitchFamily="34" charset="0"/>
              </a:rPr>
              <a:t>TRAZABILIDAD</a:t>
            </a:r>
          </a:p>
        </p:txBody>
      </p:sp>
      <p:sp>
        <p:nvSpPr>
          <p:cNvPr id="14" name="CuadroTexto 13">
            <a:extLst>
              <a:ext uri="{FF2B5EF4-FFF2-40B4-BE49-F238E27FC236}">
                <a16:creationId xmlns:a16="http://schemas.microsoft.com/office/drawing/2014/main" id="{A4D8D41F-33EE-C0DE-97D0-CDBBC8AB1E71}"/>
              </a:ext>
            </a:extLst>
          </p:cNvPr>
          <p:cNvSpPr txBox="1"/>
          <p:nvPr/>
        </p:nvSpPr>
        <p:spPr>
          <a:xfrm>
            <a:off x="7077357" y="5399650"/>
            <a:ext cx="1981805" cy="646331"/>
          </a:xfrm>
          <a:prstGeom prst="rect">
            <a:avLst/>
          </a:prstGeom>
          <a:noFill/>
        </p:spPr>
        <p:txBody>
          <a:bodyPr wrap="square" rtlCol="0">
            <a:spAutoFit/>
          </a:bodyPr>
          <a:lstStyle/>
          <a:p>
            <a:pPr algn="ctr"/>
            <a:r>
              <a:rPr lang="es-EC" b="1" dirty="0">
                <a:solidFill>
                  <a:schemeClr val="accent4"/>
                </a:solidFill>
                <a:cs typeface="Arial" panose="020B0604020202020204" pitchFamily="34" charset="0"/>
              </a:rPr>
              <a:t>VALORIZACIÓN</a:t>
            </a:r>
          </a:p>
          <a:p>
            <a:pPr algn="ctr"/>
            <a:r>
              <a:rPr lang="es-EC" b="1" dirty="0">
                <a:solidFill>
                  <a:schemeClr val="accent4"/>
                </a:solidFill>
                <a:cs typeface="Arial" panose="020B0604020202020204" pitchFamily="34" charset="0"/>
              </a:rPr>
              <a:t>DE RESIDUOS</a:t>
            </a:r>
          </a:p>
        </p:txBody>
      </p:sp>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0273" y="6156326"/>
            <a:ext cx="4023152" cy="776926"/>
          </a:xfrm>
          <a:prstGeom prst="rect">
            <a:avLst/>
          </a:prstGeom>
        </p:spPr>
      </p:pic>
      <p:sp>
        <p:nvSpPr>
          <p:cNvPr id="16" name="CuadroTexto 15">
            <a:extLst>
              <a:ext uri="{FF2B5EF4-FFF2-40B4-BE49-F238E27FC236}">
                <a16:creationId xmlns:a16="http://schemas.microsoft.com/office/drawing/2014/main" id="{4AD09168-ACF0-92C4-B6F0-05F0B751CE1E}"/>
              </a:ext>
            </a:extLst>
          </p:cNvPr>
          <p:cNvSpPr txBox="1"/>
          <p:nvPr/>
        </p:nvSpPr>
        <p:spPr>
          <a:xfrm>
            <a:off x="411824" y="476372"/>
            <a:ext cx="2573423" cy="646331"/>
          </a:xfrm>
          <a:prstGeom prst="rect">
            <a:avLst/>
          </a:prstGeom>
          <a:noFill/>
        </p:spPr>
        <p:txBody>
          <a:bodyPr wrap="square" rtlCol="0">
            <a:spAutoFit/>
          </a:bodyPr>
          <a:lstStyle/>
          <a:p>
            <a:r>
              <a:rPr lang="es-MX" sz="3600" b="1" dirty="0">
                <a:solidFill>
                  <a:schemeClr val="accent1">
                    <a:lumMod val="50000"/>
                  </a:schemeClr>
                </a:solidFill>
              </a:rPr>
              <a:t>PRINCIPIOS:</a:t>
            </a:r>
            <a:endParaRPr lang="en-US" sz="3600" dirty="0">
              <a:solidFill>
                <a:schemeClr val="accent1">
                  <a:lumMod val="50000"/>
                </a:schemeClr>
              </a:solidFill>
            </a:endParaRPr>
          </a:p>
        </p:txBody>
      </p:sp>
    </p:spTree>
    <p:extLst>
      <p:ext uri="{BB962C8B-B14F-4D97-AF65-F5344CB8AC3E}">
        <p14:creationId xmlns:p14="http://schemas.microsoft.com/office/powerpoint/2010/main" val="180675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05D37F9-4FE8-7482-1D87-E0950C23D33B}"/>
              </a:ext>
            </a:extLst>
          </p:cNvPr>
          <p:cNvSpPr txBox="1"/>
          <p:nvPr/>
        </p:nvSpPr>
        <p:spPr>
          <a:xfrm>
            <a:off x="5338159" y="2138667"/>
            <a:ext cx="6274722" cy="2308324"/>
          </a:xfrm>
          <a:prstGeom prst="rect">
            <a:avLst/>
          </a:prstGeom>
          <a:noFill/>
        </p:spPr>
        <p:txBody>
          <a:bodyPr wrap="square" rtlCol="0">
            <a:spAutoFit/>
          </a:bodyPr>
          <a:lstStyle/>
          <a:p>
            <a:pPr algn="just"/>
            <a:r>
              <a:rPr lang="es-MX" sz="2400" dirty="0">
                <a:latin typeface="+mj-lt"/>
              </a:rPr>
              <a:t>Está en proceso el primer censo nacional de recicladores de base, sin embargo, datos proporcionados por la </a:t>
            </a:r>
            <a:r>
              <a:rPr lang="es-ES" sz="2400" dirty="0">
                <a:effectLst/>
                <a:latin typeface="+mj-lt"/>
                <a:ea typeface="Calibri" panose="020F0502020204030204" pitchFamily="34" charset="0"/>
              </a:rPr>
              <a:t>Iniciativa Regional para el Reciclaje Inclusivo en el año 2015 </a:t>
            </a:r>
            <a:r>
              <a:rPr lang="es-MX" sz="2400" dirty="0">
                <a:latin typeface="+mj-lt"/>
              </a:rPr>
              <a:t>y del  </a:t>
            </a:r>
            <a:r>
              <a:rPr lang="es-ES" sz="2400" dirty="0">
                <a:effectLst/>
                <a:latin typeface="+mj-lt"/>
                <a:ea typeface="Calibri" panose="020F0502020204030204" pitchFamily="34" charset="0"/>
              </a:rPr>
              <a:t>Proyecto de Plan Maestro de Residuos y modelos de gestión (2016) </a:t>
            </a:r>
            <a:r>
              <a:rPr lang="es-MX" sz="2400" dirty="0">
                <a:latin typeface="+mj-lt"/>
              </a:rPr>
              <a:t>se conoce:</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0273" y="6156326"/>
            <a:ext cx="4023152" cy="776926"/>
          </a:xfrm>
          <a:prstGeom prst="rect">
            <a:avLst/>
          </a:prstGeom>
        </p:spPr>
      </p:pic>
      <p:sp>
        <p:nvSpPr>
          <p:cNvPr id="8" name="CuadroTexto 7">
            <a:extLst>
              <a:ext uri="{FF2B5EF4-FFF2-40B4-BE49-F238E27FC236}">
                <a16:creationId xmlns:a16="http://schemas.microsoft.com/office/drawing/2014/main" id="{4AD09168-ACF0-92C4-B6F0-05F0B751CE1E}"/>
              </a:ext>
            </a:extLst>
          </p:cNvPr>
          <p:cNvSpPr txBox="1"/>
          <p:nvPr/>
        </p:nvSpPr>
        <p:spPr>
          <a:xfrm>
            <a:off x="411824" y="476372"/>
            <a:ext cx="11098858" cy="615553"/>
          </a:xfrm>
          <a:prstGeom prst="rect">
            <a:avLst/>
          </a:prstGeom>
          <a:noFill/>
        </p:spPr>
        <p:txBody>
          <a:bodyPr wrap="square" rtlCol="0">
            <a:spAutoFit/>
          </a:bodyPr>
          <a:lstStyle/>
          <a:p>
            <a:r>
              <a:rPr lang="es-MX" sz="3400" b="1" dirty="0">
                <a:solidFill>
                  <a:schemeClr val="accent1">
                    <a:lumMod val="50000"/>
                  </a:schemeClr>
                </a:solidFill>
              </a:rPr>
              <a:t>ALGUNOS DATOS RELEVANTES QUE SUSTENTAN LA POLÍTICA</a:t>
            </a:r>
            <a:r>
              <a:rPr lang="es-MX" sz="3400" dirty="0">
                <a:solidFill>
                  <a:schemeClr val="accent1">
                    <a:lumMod val="50000"/>
                  </a:schemeClr>
                </a:solidFill>
              </a:rPr>
              <a:t>:</a:t>
            </a:r>
            <a:endParaRPr lang="en-US" sz="3400" dirty="0">
              <a:solidFill>
                <a:schemeClr val="accent1">
                  <a:lumMod val="50000"/>
                </a:schemeClr>
              </a:solidFill>
            </a:endParaRPr>
          </a:p>
        </p:txBody>
      </p:sp>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r="46786"/>
          <a:stretch/>
        </p:blipFill>
        <p:spPr>
          <a:xfrm>
            <a:off x="0" y="492720"/>
            <a:ext cx="5016137" cy="6365280"/>
          </a:xfrm>
          <a:prstGeom prst="rect">
            <a:avLst/>
          </a:prstGeom>
        </p:spPr>
      </p:pic>
    </p:spTree>
    <p:extLst>
      <p:ext uri="{BB962C8B-B14F-4D97-AF65-F5344CB8AC3E}">
        <p14:creationId xmlns:p14="http://schemas.microsoft.com/office/powerpoint/2010/main" val="241688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9194A12-A11B-0C49-9565-F9C8785BC81A}"/>
              </a:ext>
            </a:extLst>
          </p:cNvPr>
          <p:cNvSpPr txBox="1"/>
          <p:nvPr/>
        </p:nvSpPr>
        <p:spPr>
          <a:xfrm>
            <a:off x="5335374" y="1268168"/>
            <a:ext cx="6275671" cy="4524315"/>
          </a:xfrm>
          <a:prstGeom prst="rect">
            <a:avLst/>
          </a:prstGeom>
          <a:noFill/>
        </p:spPr>
        <p:txBody>
          <a:bodyPr wrap="square" rtlCol="0">
            <a:spAutoFit/>
          </a:bodyPr>
          <a:lstStyle/>
          <a:p>
            <a:pPr algn="just"/>
            <a:endParaRPr lang="es-MX" sz="2800" dirty="0"/>
          </a:p>
          <a:p>
            <a:pPr marL="342900" indent="-342900" algn="just">
              <a:buBlip>
                <a:blip r:embed="rId2"/>
              </a:buBlip>
            </a:pPr>
            <a:r>
              <a:rPr lang="es-ES" sz="2000" dirty="0">
                <a:effectLst/>
                <a:latin typeface="+mj-lt"/>
                <a:ea typeface="Calibri" panose="020F0502020204030204" pitchFamily="34" charset="0"/>
              </a:rPr>
              <a:t>Aproximadamente 3.400 personas como gestores ambientales categorizados como recicladores de base.</a:t>
            </a:r>
          </a:p>
          <a:p>
            <a:pPr marL="342900" indent="-342900" algn="just">
              <a:buBlip>
                <a:blip r:embed="rId2"/>
              </a:buBlip>
            </a:pPr>
            <a:r>
              <a:rPr lang="es-ES" sz="2000" dirty="0">
                <a:effectLst/>
                <a:latin typeface="+mj-lt"/>
                <a:ea typeface="Calibri" panose="020F0502020204030204" pitchFamily="34" charset="0"/>
                <a:cs typeface="Times New Roman" panose="02020603050405020304" pitchFamily="18" charset="0"/>
              </a:rPr>
              <a:t>El 92% de los recicladores de base, recolectan residuos inorgánicos potencialmente reciclables.</a:t>
            </a:r>
            <a:endParaRPr lang="en-US" sz="2000" dirty="0">
              <a:effectLst/>
              <a:latin typeface="+mj-lt"/>
              <a:ea typeface="Calibri" panose="020F0502020204030204" pitchFamily="34" charset="0"/>
              <a:cs typeface="Times New Roman" panose="02020603050405020304" pitchFamily="18" charset="0"/>
            </a:endParaRPr>
          </a:p>
          <a:p>
            <a:pPr marL="342900" indent="-342900" algn="just">
              <a:buBlip>
                <a:blip r:embed="rId2"/>
              </a:buBlip>
            </a:pPr>
            <a:r>
              <a:rPr lang="es-ES" sz="2000" dirty="0">
                <a:effectLst/>
                <a:latin typeface="+mj-lt"/>
                <a:ea typeface="Calibri" panose="020F0502020204030204" pitchFamily="34" charset="0"/>
              </a:rPr>
              <a:t>El 70% son mujeres en la ciudad de Quito y </a:t>
            </a:r>
            <a:r>
              <a:rPr lang="es-ES" sz="2000" dirty="0">
                <a:effectLst/>
                <a:latin typeface="+mj-lt"/>
                <a:ea typeface="Calibri" panose="020F0502020204030204" pitchFamily="34" charset="0"/>
                <a:cs typeface="Times New Roman" panose="02020603050405020304" pitchFamily="18" charset="0"/>
              </a:rPr>
              <a:t>el 84,48% realizan esta actividad como principal forma de subsistencia.</a:t>
            </a:r>
            <a:r>
              <a:rPr lang="es-ES" sz="2000" dirty="0">
                <a:effectLst/>
                <a:latin typeface="+mj-lt"/>
                <a:ea typeface="Calibri" panose="020F0502020204030204" pitchFamily="34" charset="0"/>
              </a:rPr>
              <a:t>  </a:t>
            </a:r>
            <a:endParaRPr lang="es-ES" sz="2000" dirty="0">
              <a:latin typeface="+mj-lt"/>
              <a:ea typeface="Calibri" panose="020F0502020204030204" pitchFamily="34" charset="0"/>
            </a:endParaRPr>
          </a:p>
          <a:p>
            <a:pPr marL="342900" indent="-342900" algn="just">
              <a:buBlip>
                <a:blip r:embed="rId2"/>
              </a:buBlip>
            </a:pPr>
            <a:r>
              <a:rPr lang="es-ES" sz="2000" dirty="0">
                <a:effectLst/>
                <a:latin typeface="+mj-lt"/>
                <a:ea typeface="Calibri" panose="020F0502020204030204" pitchFamily="34" charset="0"/>
              </a:rPr>
              <a:t>El 81,71% de recicladoras de base no alcanzan el salario básico, y solo el 9,36% está afiliado a la seguridad social. </a:t>
            </a:r>
          </a:p>
          <a:p>
            <a:pPr marL="342900" indent="-342900" algn="just">
              <a:buBlip>
                <a:blip r:embed="rId2"/>
              </a:buBlip>
            </a:pPr>
            <a:r>
              <a:rPr lang="es-ES" sz="2000" dirty="0">
                <a:effectLst/>
                <a:latin typeface="+mj-lt"/>
                <a:ea typeface="Calibri" panose="020F0502020204030204" pitchFamily="34" charset="0"/>
              </a:rPr>
              <a:t>Un 15% se encuentra organizado formalmente a través de asociaciones. </a:t>
            </a:r>
            <a:endParaRPr lang="es-ES" sz="2000" dirty="0">
              <a:latin typeface="+mj-lt"/>
              <a:ea typeface="Calibri" panose="020F0502020204030204" pitchFamily="34" charset="0"/>
            </a:endParaRPr>
          </a:p>
          <a:p>
            <a:pPr marL="342900" indent="-342900" algn="just">
              <a:buBlip>
                <a:blip r:embed="rId2"/>
              </a:buBlip>
            </a:pPr>
            <a:r>
              <a:rPr lang="es-ES" sz="2000" dirty="0">
                <a:effectLst/>
                <a:latin typeface="+mj-lt"/>
                <a:ea typeface="Calibri" panose="020F0502020204030204" pitchFamily="34" charset="0"/>
              </a:rPr>
              <a:t>Trabajan en grupos familiares y más del 86% trabajan con padres, hermanos/as y/o hijos/as.</a:t>
            </a:r>
            <a:endParaRPr lang="es-MX" sz="2000" dirty="0">
              <a:latin typeface="+mj-lt"/>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0273" y="6156326"/>
            <a:ext cx="4023152" cy="776926"/>
          </a:xfrm>
          <a:prstGeom prst="rect">
            <a:avLst/>
          </a:prstGeom>
        </p:spPr>
      </p:pic>
      <p:sp>
        <p:nvSpPr>
          <p:cNvPr id="10" name="CuadroTexto 9">
            <a:extLst>
              <a:ext uri="{FF2B5EF4-FFF2-40B4-BE49-F238E27FC236}">
                <a16:creationId xmlns:a16="http://schemas.microsoft.com/office/drawing/2014/main" id="{4AD09168-ACF0-92C4-B6F0-05F0B751CE1E}"/>
              </a:ext>
            </a:extLst>
          </p:cNvPr>
          <p:cNvSpPr txBox="1"/>
          <p:nvPr/>
        </p:nvSpPr>
        <p:spPr>
          <a:xfrm>
            <a:off x="411824" y="476372"/>
            <a:ext cx="11098858" cy="615553"/>
          </a:xfrm>
          <a:prstGeom prst="rect">
            <a:avLst/>
          </a:prstGeom>
          <a:noFill/>
        </p:spPr>
        <p:txBody>
          <a:bodyPr wrap="square" rtlCol="0">
            <a:spAutoFit/>
          </a:bodyPr>
          <a:lstStyle/>
          <a:p>
            <a:r>
              <a:rPr lang="es-MX" sz="3400" b="1" dirty="0">
                <a:solidFill>
                  <a:schemeClr val="accent1">
                    <a:lumMod val="50000"/>
                  </a:schemeClr>
                </a:solidFill>
              </a:rPr>
              <a:t>ALGUNOS DATOS RELEVANTES QUE SUSTENTAN LA POLÍTICA</a:t>
            </a:r>
            <a:r>
              <a:rPr lang="es-MX" sz="3400" dirty="0">
                <a:solidFill>
                  <a:schemeClr val="accent1">
                    <a:lumMod val="50000"/>
                  </a:schemeClr>
                </a:solidFill>
              </a:rPr>
              <a:t>:</a:t>
            </a:r>
            <a:endParaRPr lang="en-US" sz="3400" dirty="0">
              <a:solidFill>
                <a:schemeClr val="accent1">
                  <a:lumMod val="50000"/>
                </a:schemeClr>
              </a:solidFill>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67543"/>
            <a:ext cx="5325119" cy="4624250"/>
          </a:xfrm>
          <a:prstGeom prst="rect">
            <a:avLst/>
          </a:prstGeom>
        </p:spPr>
      </p:pic>
    </p:spTree>
    <p:extLst>
      <p:ext uri="{BB962C8B-B14F-4D97-AF65-F5344CB8AC3E}">
        <p14:creationId xmlns:p14="http://schemas.microsoft.com/office/powerpoint/2010/main" val="375676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1161</Words>
  <Application>Microsoft Office PowerPoint</Application>
  <PresentationFormat>Panorámica</PresentationFormat>
  <Paragraphs>97</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Calibri Light</vt:lpstr>
      <vt:lpstr>Wingdings</vt:lpstr>
      <vt:lpstr>Tema de Office</vt:lpstr>
      <vt:lpstr>Presentación de PowerPoint</vt:lpstr>
      <vt:lpstr>POLÍTICA DE  RECICLAJE INCLUSIVO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Leonardo Enrique Acosta Lopez</dc:creator>
  <cp:lastModifiedBy>María Augusta Montalvo Cepeda</cp:lastModifiedBy>
  <cp:revision>26</cp:revision>
  <dcterms:created xsi:type="dcterms:W3CDTF">2022-03-16T17:00:06Z</dcterms:created>
  <dcterms:modified xsi:type="dcterms:W3CDTF">2022-06-06T23:07:47Z</dcterms:modified>
</cp:coreProperties>
</file>