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83" r:id="rId4"/>
    <p:sldId id="303" r:id="rId5"/>
    <p:sldId id="304" r:id="rId6"/>
    <p:sldId id="314" r:id="rId7"/>
    <p:sldId id="305" r:id="rId8"/>
    <p:sldId id="306" r:id="rId9"/>
    <p:sldId id="307" r:id="rId10"/>
    <p:sldId id="308" r:id="rId11"/>
    <p:sldId id="315" r:id="rId12"/>
    <p:sldId id="291" r:id="rId13"/>
    <p:sldId id="290" r:id="rId14"/>
    <p:sldId id="292" r:id="rId15"/>
    <p:sldId id="294" r:id="rId16"/>
    <p:sldId id="293" r:id="rId17"/>
    <p:sldId id="309" r:id="rId18"/>
    <p:sldId id="288" r:id="rId19"/>
    <p:sldId id="316" r:id="rId20"/>
    <p:sldId id="297" r:id="rId2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ana Miño" initials="EM" lastIdx="2" clrIdx="0">
    <p:extLst>
      <p:ext uri="{19B8F6BF-5375-455C-9EA6-DF929625EA0E}">
        <p15:presenceInfo xmlns:p15="http://schemas.microsoft.com/office/powerpoint/2012/main" userId="S-1-5-21-1298460093-3619279086-1783188155-1401" providerId="AD"/>
      </p:ext>
    </p:extLst>
  </p:cmAuthor>
  <p:cmAuthor id="2" name="Antonela Goetschel" initials="AG" lastIdx="24" clrIdx="1">
    <p:extLst>
      <p:ext uri="{19B8F6BF-5375-455C-9EA6-DF929625EA0E}">
        <p15:presenceInfo xmlns:p15="http://schemas.microsoft.com/office/powerpoint/2012/main" userId="S-1-5-21-1298460093-3619279086-1783188155-13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ana.mino\Documents\1.%20POA%202022\INFORMES\MATRIZ%20EJECUCI&#211;N%20POA%20MARZO%202022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ana.mino\Documents\1.%20POA%202022\INFORMES\MATRIZ%20EJECUCI&#211;N%20POA%20MARZO%202022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ana.mino\Documents\1.%20POA%202022\INFORMES\MATRIZ%20EJECUCI&#211;N%20POA%20MARZO%202022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ana.mino\Documents\1.%20POA%202022\INFORMES\MATRIZ%20EJECUCI&#211;N%20POA%20MARZO%202022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'TASA SEGURIDAD'!$C$2</c:f>
              <c:strCache>
                <c:ptCount val="1"/>
                <c:pt idx="0">
                  <c:v>USD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'TASA SEGURIDAD'!$B$3:$B$6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SEGURIDAD'!$C$3:$C$6</c:f>
              <c:numCache>
                <c:formatCode>_([$$-300A]\ * #,##0.00_);_([$$-300A]\ * \(#,##0.00\);_([$$-300A]\ * "-"??_);_(@_)</c:formatCode>
                <c:ptCount val="4"/>
                <c:pt idx="0">
                  <c:v>6205184.5499999998</c:v>
                </c:pt>
                <c:pt idx="1">
                  <c:v>2438638.88</c:v>
                </c:pt>
                <c:pt idx="2">
                  <c:v>991515.3</c:v>
                </c:pt>
                <c:pt idx="3">
                  <c:v>772691.9</c:v>
                </c:pt>
              </c:numCache>
            </c:numRef>
          </c:val>
        </c:ser>
        <c:ser>
          <c:idx val="1"/>
          <c:order val="1"/>
          <c:tx>
            <c:strRef>
              <c:f>'TASA SEGURIDAD'!$D$2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'TASA SEGURIDAD'!$B$3:$B$6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SEGURIDAD'!$D$3:$D$6</c:f>
              <c:numCache>
                <c:formatCode>0%</c:formatCode>
                <c:ptCount val="4"/>
                <c:pt idx="0">
                  <c:v>1</c:v>
                </c:pt>
                <c:pt idx="1">
                  <c:v>0.39300021785814571</c:v>
                </c:pt>
                <c:pt idx="2">
                  <c:v>0.15978820484879858</c:v>
                </c:pt>
                <c:pt idx="3">
                  <c:v>0.12452359696537954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922755584"/>
        <c:axId val="-922932624"/>
      </c:barChart>
      <c:catAx>
        <c:axId val="-92275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2932624"/>
        <c:crosses val="autoZero"/>
        <c:auto val="1"/>
        <c:lblAlgn val="ctr"/>
        <c:lblOffset val="100"/>
        <c:noMultiLvlLbl val="0"/>
      </c:catAx>
      <c:valAx>
        <c:axId val="-92293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$-300A]\ * #,##0.00_);_([$$-300A]\ * \(#,##0.00\);_([$$-300A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22755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'TASA SEGURIDAD'!$C$19</c:f>
              <c:strCache>
                <c:ptCount val="1"/>
                <c:pt idx="0">
                  <c:v>USD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'TASA SEGURIDAD'!$B$20:$B$23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SEGURIDAD'!$C$20:$C$23</c:f>
              <c:numCache>
                <c:formatCode>_([$$-300A]\ * #,##0.00_);_([$$-300A]\ * \(#,##0.00\);_([$$-300A]\ * "-"??_);_(@_)</c:formatCode>
                <c:ptCount val="4"/>
                <c:pt idx="0">
                  <c:v>1617790.5</c:v>
                </c:pt>
                <c:pt idx="1">
                  <c:v>734526.05</c:v>
                </c:pt>
                <c:pt idx="2">
                  <c:v>729963.17</c:v>
                </c:pt>
                <c:pt idx="3">
                  <c:v>404119.78</c:v>
                </c:pt>
              </c:numCache>
            </c:numRef>
          </c:val>
        </c:ser>
        <c:ser>
          <c:idx val="1"/>
          <c:order val="1"/>
          <c:tx>
            <c:strRef>
              <c:f>'TASA SEGURIDAD'!$D$19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'TASA SEGURIDAD'!$B$20:$B$23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SEGURIDAD'!$D$20:$D$23</c:f>
              <c:numCache>
                <c:formatCode>0%</c:formatCode>
                <c:ptCount val="4"/>
                <c:pt idx="0">
                  <c:v>1</c:v>
                </c:pt>
                <c:pt idx="1">
                  <c:v>0.45403038897805376</c:v>
                </c:pt>
                <c:pt idx="2">
                  <c:v>0.45120994961955829</c:v>
                </c:pt>
                <c:pt idx="3">
                  <c:v>0.24979735015133298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28974816"/>
        <c:axId val="-228971008"/>
      </c:barChart>
      <c:catAx>
        <c:axId val="-22897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28971008"/>
        <c:crosses val="autoZero"/>
        <c:auto val="1"/>
        <c:lblAlgn val="ctr"/>
        <c:lblOffset val="100"/>
        <c:noMultiLvlLbl val="0"/>
      </c:catAx>
      <c:valAx>
        <c:axId val="-22897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$-300A]\ * #,##0.00_);_([$$-300A]\ * \(#,##0.00\);_([$$-300A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28974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'TASA SEGURIDAD'!$C$34</c:f>
              <c:strCache>
                <c:ptCount val="1"/>
                <c:pt idx="0">
                  <c:v>USD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'TASA SEGURIDAD'!$B$35:$B$38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SEGURIDAD'!$C$35:$C$38</c:f>
              <c:numCache>
                <c:formatCode>_([$$-300A]\ * #,##0.00_);_([$$-300A]\ * \(#,##0.00\);_([$$-300A]\ * "-"??_);_(@_)</c:formatCode>
                <c:ptCount val="4"/>
                <c:pt idx="0">
                  <c:v>4229176.7</c:v>
                </c:pt>
                <c:pt idx="1">
                  <c:v>2724893.36</c:v>
                </c:pt>
                <c:pt idx="2">
                  <c:v>1476798.62</c:v>
                </c:pt>
                <c:pt idx="3">
                  <c:v>477064.15</c:v>
                </c:pt>
              </c:numCache>
            </c:numRef>
          </c:val>
        </c:ser>
        <c:ser>
          <c:idx val="1"/>
          <c:order val="1"/>
          <c:tx>
            <c:strRef>
              <c:f>'TASA SEGURIDAD'!$D$34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'TASA SEGURIDAD'!$B$35:$B$38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SEGURIDAD'!$D$35:$D$38</c:f>
              <c:numCache>
                <c:formatCode>0%</c:formatCode>
                <c:ptCount val="4"/>
                <c:pt idx="0">
                  <c:v>1</c:v>
                </c:pt>
                <c:pt idx="1">
                  <c:v>0.64430823143426463</c:v>
                </c:pt>
                <c:pt idx="2">
                  <c:v>0.54196565696060861</c:v>
                </c:pt>
                <c:pt idx="3">
                  <c:v>0.17507626426892539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28975904"/>
        <c:axId val="-228968832"/>
      </c:barChart>
      <c:catAx>
        <c:axId val="-2289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28968832"/>
        <c:crosses val="autoZero"/>
        <c:auto val="1"/>
        <c:lblAlgn val="ctr"/>
        <c:lblOffset val="100"/>
        <c:noMultiLvlLbl val="0"/>
      </c:catAx>
      <c:valAx>
        <c:axId val="-2289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$-300A]\ * #,##0.00_);_([$$-300A]\ * \(#,##0.00\);_([$$-300A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28975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'TASA SEGURIDAD'!$C$45</c:f>
              <c:strCache>
                <c:ptCount val="1"/>
                <c:pt idx="0">
                  <c:v>USD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'TASA SEGURIDAD'!$B$46:$B$49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SEGURIDAD'!$C$46:$C$49</c:f>
              <c:numCache>
                <c:formatCode>_([$$-300A]\ * #,##0.00_);_([$$-300A]\ * \(#,##0.00\);_([$$-300A]\ * "-"??_);_(@_)</c:formatCode>
                <c:ptCount val="4"/>
                <c:pt idx="0">
                  <c:v>1728180.28</c:v>
                </c:pt>
                <c:pt idx="1">
                  <c:v>175883.58</c:v>
                </c:pt>
                <c:pt idx="2">
                  <c:v>109210.32</c:v>
                </c:pt>
                <c:pt idx="3">
                  <c:v>57419.19</c:v>
                </c:pt>
              </c:numCache>
            </c:numRef>
          </c:val>
        </c:ser>
        <c:ser>
          <c:idx val="1"/>
          <c:order val="1"/>
          <c:tx>
            <c:strRef>
              <c:f>'TASA SEGURIDAD'!$D$45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'TASA SEGURIDAD'!$B$46:$B$49</c:f>
              <c:strCache>
                <c:ptCount val="4"/>
                <c:pt idx="0">
                  <c:v>ASIGNADO</c:v>
                </c:pt>
                <c:pt idx="1">
                  <c:v>CERTIFICADO</c:v>
                </c:pt>
                <c:pt idx="2">
                  <c:v>COMPROMETIDO</c:v>
                </c:pt>
                <c:pt idx="3">
                  <c:v>DEVENGADO</c:v>
                </c:pt>
              </c:strCache>
            </c:strRef>
          </c:cat>
          <c:val>
            <c:numRef>
              <c:f>'TASA SEGURIDAD'!$D$46:$D$49</c:f>
              <c:numCache>
                <c:formatCode>0%</c:formatCode>
                <c:ptCount val="4"/>
                <c:pt idx="0">
                  <c:v>1</c:v>
                </c:pt>
                <c:pt idx="1">
                  <c:v>0.10177386123165344</c:v>
                </c:pt>
                <c:pt idx="2">
                  <c:v>6.3193823736954119E-2</c:v>
                </c:pt>
                <c:pt idx="3">
                  <c:v>3.3225231571326577E-2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28975360"/>
        <c:axId val="-228974272"/>
      </c:barChart>
      <c:catAx>
        <c:axId val="-22897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28974272"/>
        <c:crosses val="autoZero"/>
        <c:auto val="1"/>
        <c:lblAlgn val="ctr"/>
        <c:lblOffset val="100"/>
        <c:noMultiLvlLbl val="0"/>
      </c:catAx>
      <c:valAx>
        <c:axId val="-22897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$-300A]\ * #,##0.00_);_([$$-300A]\ * \(#,##0.00\);_([$$-300A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228975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2CC4B0-1AC2-407D-B519-DAF24D81285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C77A1B8-579E-43A6-A8A8-079E869D1B4E}">
      <dgm:prSet phldrT="[Texto]" custT="1"/>
      <dgm:spPr/>
      <dgm:t>
        <a:bodyPr/>
        <a:lstStyle/>
        <a:p>
          <a:r>
            <a:rPr lang="es-EC" sz="1200" b="0" i="0" dirty="0" smtClean="0">
              <a:solidFill>
                <a:schemeClr val="tx1"/>
              </a:solidFill>
            </a:rPr>
            <a:t>1.1 APOYO LOGÍSTICO AL CUERPO DE AGENTES DE CONTROL METROPOLITANO</a:t>
          </a:r>
          <a:endParaRPr lang="es-EC" sz="1200" b="0" i="0" dirty="0">
            <a:solidFill>
              <a:schemeClr val="tx1"/>
            </a:solidFill>
          </a:endParaRPr>
        </a:p>
      </dgm:t>
    </dgm:pt>
    <dgm:pt modelId="{FCF55824-FDEC-4056-8D98-B571EDF7C993}" type="parTrans" cxnId="{3AB03210-BD5D-4870-AC87-2F7262B3DE78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89E981F4-5459-41DC-BA7F-6A325A6991CE}" type="sibTrans" cxnId="{3AB03210-BD5D-4870-AC87-2F7262B3DE78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F9552838-99E9-474E-A0B1-DCD9253562E3}">
      <dgm:prSet phldrT="[Texto]" custT="1"/>
      <dgm:spPr/>
      <dgm:t>
        <a:bodyPr/>
        <a:lstStyle/>
        <a:p>
          <a:r>
            <a:rPr lang="es-EC" sz="1200" b="0" i="0" dirty="0" smtClean="0">
              <a:solidFill>
                <a:schemeClr val="tx1"/>
              </a:solidFill>
            </a:rPr>
            <a:t>1.2 APOYO LOGÍSTICO A LA POLICÍA NACIONAL</a:t>
          </a:r>
        </a:p>
      </dgm:t>
    </dgm:pt>
    <dgm:pt modelId="{722D8205-9786-42E1-9738-D5B97B16FAD8}" type="parTrans" cxnId="{CD67CB38-6F93-4EEF-8D5F-339C2A120317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80FFE874-8948-4EB5-8880-9DE6F35B5E94}" type="sibTrans" cxnId="{CD67CB38-6F93-4EEF-8D5F-339C2A120317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8304DC09-DF59-4E35-8870-E8D3BC1409EE}">
      <dgm:prSet phldrT="[Texto]" custT="1"/>
      <dgm:spPr/>
      <dgm:t>
        <a:bodyPr/>
        <a:lstStyle/>
        <a:p>
          <a:r>
            <a:rPr lang="es-EC" sz="1200" b="0" i="0" dirty="0" smtClean="0">
              <a:solidFill>
                <a:schemeClr val="tx1"/>
              </a:solidFill>
            </a:rPr>
            <a:t>1.3 SISTEMA INTEGRADO DE </a:t>
          </a:r>
          <a:r>
            <a:rPr lang="es-EC" sz="1200" b="0" i="0" dirty="0" smtClean="0">
              <a:solidFill>
                <a:schemeClr val="tx1"/>
              </a:solidFill>
            </a:rPr>
            <a:t>SEGURIDAD, ENTIDADES MUNICIPALES, SECRETARÍA </a:t>
          </a:r>
          <a:r>
            <a:rPr lang="es-EC" sz="1200" b="0" i="0" dirty="0" smtClean="0">
              <a:solidFill>
                <a:schemeClr val="tx1"/>
              </a:solidFill>
            </a:rPr>
            <a:t>GENERAL DE SEGURIDAD, ENTIDADES ADSCRITAS Y FISCALÍA</a:t>
          </a:r>
          <a:endParaRPr lang="es-EC" sz="1200" b="0" i="0" dirty="0">
            <a:solidFill>
              <a:schemeClr val="tx1"/>
            </a:solidFill>
          </a:endParaRPr>
        </a:p>
      </dgm:t>
    </dgm:pt>
    <dgm:pt modelId="{6E0C9428-A0AB-4865-9C30-AF7CA17D1AD6}" type="parTrans" cxnId="{7B2BCFAB-242B-4DDB-9744-D492E0E704FD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79BAB4E5-E14F-4F3A-BCF7-1D21EF44E0CE}" type="sibTrans" cxnId="{7B2BCFAB-242B-4DDB-9744-D492E0E704FD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FA05E57D-654E-4FF7-B9B4-32D3A7F4839E}" type="pres">
      <dgm:prSet presAssocID="{CB2CC4B0-1AC2-407D-B519-DAF24D81285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98DEBEE-C221-4739-BBAA-354929D0DD74}" type="pres">
      <dgm:prSet presAssocID="{FC77A1B8-579E-43A6-A8A8-079E869D1B4E}" presName="parentLin" presStyleCnt="0"/>
      <dgm:spPr/>
    </dgm:pt>
    <dgm:pt modelId="{D7358CD8-75B4-4D2B-B681-9FE7C0835569}" type="pres">
      <dgm:prSet presAssocID="{FC77A1B8-579E-43A6-A8A8-079E869D1B4E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A6253195-8CDB-4059-B92E-D545AB701969}" type="pres">
      <dgm:prSet presAssocID="{FC77A1B8-579E-43A6-A8A8-079E869D1B4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214B3F-66C0-4EB5-B4F5-674DAB05AC5A}" type="pres">
      <dgm:prSet presAssocID="{FC77A1B8-579E-43A6-A8A8-079E869D1B4E}" presName="negativeSpace" presStyleCnt="0"/>
      <dgm:spPr/>
    </dgm:pt>
    <dgm:pt modelId="{D9E86B93-6FE9-4D6E-B608-612372C05E78}" type="pres">
      <dgm:prSet presAssocID="{FC77A1B8-579E-43A6-A8A8-079E869D1B4E}" presName="childText" presStyleLbl="conFgAcc1" presStyleIdx="0" presStyleCnt="3">
        <dgm:presLayoutVars>
          <dgm:bulletEnabled val="1"/>
        </dgm:presLayoutVars>
      </dgm:prSet>
      <dgm:spPr/>
    </dgm:pt>
    <dgm:pt modelId="{871B5C33-D1C9-4D24-9D0E-A799D0AF258F}" type="pres">
      <dgm:prSet presAssocID="{89E981F4-5459-41DC-BA7F-6A325A6991CE}" presName="spaceBetweenRectangles" presStyleCnt="0"/>
      <dgm:spPr/>
    </dgm:pt>
    <dgm:pt modelId="{6C432BDE-567B-49FD-85F3-B39754A02251}" type="pres">
      <dgm:prSet presAssocID="{F9552838-99E9-474E-A0B1-DCD9253562E3}" presName="parentLin" presStyleCnt="0"/>
      <dgm:spPr/>
    </dgm:pt>
    <dgm:pt modelId="{8B71AF3D-CE08-41DB-B14E-8E5F41DE164F}" type="pres">
      <dgm:prSet presAssocID="{F9552838-99E9-474E-A0B1-DCD9253562E3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795C2F8D-1DB6-41CE-A6C1-A75BCB900888}" type="pres">
      <dgm:prSet presAssocID="{F9552838-99E9-474E-A0B1-DCD9253562E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37B823-F069-4813-975A-F8CAB3EF69F9}" type="pres">
      <dgm:prSet presAssocID="{F9552838-99E9-474E-A0B1-DCD9253562E3}" presName="negativeSpace" presStyleCnt="0"/>
      <dgm:spPr/>
    </dgm:pt>
    <dgm:pt modelId="{9FD9C7A9-C86D-4CCA-A467-551F418E234A}" type="pres">
      <dgm:prSet presAssocID="{F9552838-99E9-474E-A0B1-DCD9253562E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11998B-4487-4107-8B87-FCA2B5E0EB58}" type="pres">
      <dgm:prSet presAssocID="{80FFE874-8948-4EB5-8880-9DE6F35B5E94}" presName="spaceBetweenRectangles" presStyleCnt="0"/>
      <dgm:spPr/>
    </dgm:pt>
    <dgm:pt modelId="{6EEA3947-3B1A-4B73-9675-BBE186BEEDA7}" type="pres">
      <dgm:prSet presAssocID="{8304DC09-DF59-4E35-8870-E8D3BC1409EE}" presName="parentLin" presStyleCnt="0"/>
      <dgm:spPr/>
    </dgm:pt>
    <dgm:pt modelId="{30F4488F-9C00-4DDE-8857-2018A69D05B1}" type="pres">
      <dgm:prSet presAssocID="{8304DC09-DF59-4E35-8870-E8D3BC1409EE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68BC85DC-7F7B-4FAA-BC07-3CE8BDE20D6D}" type="pres">
      <dgm:prSet presAssocID="{8304DC09-DF59-4E35-8870-E8D3BC1409E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223F6-BEF7-4062-9969-2CFD3E9333E6}" type="pres">
      <dgm:prSet presAssocID="{8304DC09-DF59-4E35-8870-E8D3BC1409EE}" presName="negativeSpace" presStyleCnt="0"/>
      <dgm:spPr/>
    </dgm:pt>
    <dgm:pt modelId="{8B7F78DF-4F28-4282-818C-438C1DFAFD90}" type="pres">
      <dgm:prSet presAssocID="{8304DC09-DF59-4E35-8870-E8D3BC1409E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59E51A1-478A-4946-9A4E-36354182C630}" type="presOf" srcId="{FC77A1B8-579E-43A6-A8A8-079E869D1B4E}" destId="{A6253195-8CDB-4059-B92E-D545AB701969}" srcOrd="1" destOrd="0" presId="urn:microsoft.com/office/officeart/2005/8/layout/list1"/>
    <dgm:cxn modelId="{CD67CB38-6F93-4EEF-8D5F-339C2A120317}" srcId="{CB2CC4B0-1AC2-407D-B519-DAF24D812855}" destId="{F9552838-99E9-474E-A0B1-DCD9253562E3}" srcOrd="1" destOrd="0" parTransId="{722D8205-9786-42E1-9738-D5B97B16FAD8}" sibTransId="{80FFE874-8948-4EB5-8880-9DE6F35B5E94}"/>
    <dgm:cxn modelId="{EF968403-A7CD-4CE5-B2C6-2C0D1D854B0F}" type="presOf" srcId="{CB2CC4B0-1AC2-407D-B519-DAF24D812855}" destId="{FA05E57D-654E-4FF7-B9B4-32D3A7F4839E}" srcOrd="0" destOrd="0" presId="urn:microsoft.com/office/officeart/2005/8/layout/list1"/>
    <dgm:cxn modelId="{7B2BCFAB-242B-4DDB-9744-D492E0E704FD}" srcId="{CB2CC4B0-1AC2-407D-B519-DAF24D812855}" destId="{8304DC09-DF59-4E35-8870-E8D3BC1409EE}" srcOrd="2" destOrd="0" parTransId="{6E0C9428-A0AB-4865-9C30-AF7CA17D1AD6}" sibTransId="{79BAB4E5-E14F-4F3A-BCF7-1D21EF44E0CE}"/>
    <dgm:cxn modelId="{06EF82BD-B2D6-465F-8D4C-2F6075FECB32}" type="presOf" srcId="{F9552838-99E9-474E-A0B1-DCD9253562E3}" destId="{795C2F8D-1DB6-41CE-A6C1-A75BCB900888}" srcOrd="1" destOrd="0" presId="urn:microsoft.com/office/officeart/2005/8/layout/list1"/>
    <dgm:cxn modelId="{05E3945F-8D77-4A60-885E-77497C8C889D}" type="presOf" srcId="{8304DC09-DF59-4E35-8870-E8D3BC1409EE}" destId="{68BC85DC-7F7B-4FAA-BC07-3CE8BDE20D6D}" srcOrd="1" destOrd="0" presId="urn:microsoft.com/office/officeart/2005/8/layout/list1"/>
    <dgm:cxn modelId="{AA2CDAE0-3AE2-4238-8A98-9F4039F32FFB}" type="presOf" srcId="{8304DC09-DF59-4E35-8870-E8D3BC1409EE}" destId="{30F4488F-9C00-4DDE-8857-2018A69D05B1}" srcOrd="0" destOrd="0" presId="urn:microsoft.com/office/officeart/2005/8/layout/list1"/>
    <dgm:cxn modelId="{3AB03210-BD5D-4870-AC87-2F7262B3DE78}" srcId="{CB2CC4B0-1AC2-407D-B519-DAF24D812855}" destId="{FC77A1B8-579E-43A6-A8A8-079E869D1B4E}" srcOrd="0" destOrd="0" parTransId="{FCF55824-FDEC-4056-8D98-B571EDF7C993}" sibTransId="{89E981F4-5459-41DC-BA7F-6A325A6991CE}"/>
    <dgm:cxn modelId="{59879418-E45B-4AEA-BA3E-451E38EE273F}" type="presOf" srcId="{FC77A1B8-579E-43A6-A8A8-079E869D1B4E}" destId="{D7358CD8-75B4-4D2B-B681-9FE7C0835569}" srcOrd="0" destOrd="0" presId="urn:microsoft.com/office/officeart/2005/8/layout/list1"/>
    <dgm:cxn modelId="{E26068FD-CCC2-475F-BF73-2A4A56AF6B44}" type="presOf" srcId="{F9552838-99E9-474E-A0B1-DCD9253562E3}" destId="{8B71AF3D-CE08-41DB-B14E-8E5F41DE164F}" srcOrd="0" destOrd="0" presId="urn:microsoft.com/office/officeart/2005/8/layout/list1"/>
    <dgm:cxn modelId="{1BBABDA3-E080-41A3-9920-20DF2D12BB61}" type="presParOf" srcId="{FA05E57D-654E-4FF7-B9B4-32D3A7F4839E}" destId="{598DEBEE-C221-4739-BBAA-354929D0DD74}" srcOrd="0" destOrd="0" presId="urn:microsoft.com/office/officeart/2005/8/layout/list1"/>
    <dgm:cxn modelId="{FF6FD1EC-6832-4265-A6E5-11BE43E01257}" type="presParOf" srcId="{598DEBEE-C221-4739-BBAA-354929D0DD74}" destId="{D7358CD8-75B4-4D2B-B681-9FE7C0835569}" srcOrd="0" destOrd="0" presId="urn:microsoft.com/office/officeart/2005/8/layout/list1"/>
    <dgm:cxn modelId="{A48325AD-82C8-4425-B496-51CF0F80BA8E}" type="presParOf" srcId="{598DEBEE-C221-4739-BBAA-354929D0DD74}" destId="{A6253195-8CDB-4059-B92E-D545AB701969}" srcOrd="1" destOrd="0" presId="urn:microsoft.com/office/officeart/2005/8/layout/list1"/>
    <dgm:cxn modelId="{1E0403DA-A54B-4E23-B511-FD48B6274223}" type="presParOf" srcId="{FA05E57D-654E-4FF7-B9B4-32D3A7F4839E}" destId="{2D214B3F-66C0-4EB5-B4F5-674DAB05AC5A}" srcOrd="1" destOrd="0" presId="urn:microsoft.com/office/officeart/2005/8/layout/list1"/>
    <dgm:cxn modelId="{402D24D5-4B7B-4757-A920-9C225B626536}" type="presParOf" srcId="{FA05E57D-654E-4FF7-B9B4-32D3A7F4839E}" destId="{D9E86B93-6FE9-4D6E-B608-612372C05E78}" srcOrd="2" destOrd="0" presId="urn:microsoft.com/office/officeart/2005/8/layout/list1"/>
    <dgm:cxn modelId="{761DD27C-2A1E-40E7-ADD9-56F881126C3E}" type="presParOf" srcId="{FA05E57D-654E-4FF7-B9B4-32D3A7F4839E}" destId="{871B5C33-D1C9-4D24-9D0E-A799D0AF258F}" srcOrd="3" destOrd="0" presId="urn:microsoft.com/office/officeart/2005/8/layout/list1"/>
    <dgm:cxn modelId="{1F0733F7-0D0B-433A-A286-18CA609B1B9C}" type="presParOf" srcId="{FA05E57D-654E-4FF7-B9B4-32D3A7F4839E}" destId="{6C432BDE-567B-49FD-85F3-B39754A02251}" srcOrd="4" destOrd="0" presId="urn:microsoft.com/office/officeart/2005/8/layout/list1"/>
    <dgm:cxn modelId="{2C95C470-7C4C-4483-9C9B-3F741C072638}" type="presParOf" srcId="{6C432BDE-567B-49FD-85F3-B39754A02251}" destId="{8B71AF3D-CE08-41DB-B14E-8E5F41DE164F}" srcOrd="0" destOrd="0" presId="urn:microsoft.com/office/officeart/2005/8/layout/list1"/>
    <dgm:cxn modelId="{A70CB225-5662-425D-BD70-167D0C091A3B}" type="presParOf" srcId="{6C432BDE-567B-49FD-85F3-B39754A02251}" destId="{795C2F8D-1DB6-41CE-A6C1-A75BCB900888}" srcOrd="1" destOrd="0" presId="urn:microsoft.com/office/officeart/2005/8/layout/list1"/>
    <dgm:cxn modelId="{167CF27D-B779-4CE5-BC69-99C7FF05034A}" type="presParOf" srcId="{FA05E57D-654E-4FF7-B9B4-32D3A7F4839E}" destId="{4D37B823-F069-4813-975A-F8CAB3EF69F9}" srcOrd="5" destOrd="0" presId="urn:microsoft.com/office/officeart/2005/8/layout/list1"/>
    <dgm:cxn modelId="{DD6FE71F-326C-44D1-8582-12B535BDE30C}" type="presParOf" srcId="{FA05E57D-654E-4FF7-B9B4-32D3A7F4839E}" destId="{9FD9C7A9-C86D-4CCA-A467-551F418E234A}" srcOrd="6" destOrd="0" presId="urn:microsoft.com/office/officeart/2005/8/layout/list1"/>
    <dgm:cxn modelId="{7376FA3D-5E86-40ED-9C68-514311D5E76C}" type="presParOf" srcId="{FA05E57D-654E-4FF7-B9B4-32D3A7F4839E}" destId="{0111998B-4487-4107-8B87-FCA2B5E0EB58}" srcOrd="7" destOrd="0" presId="urn:microsoft.com/office/officeart/2005/8/layout/list1"/>
    <dgm:cxn modelId="{D442BE5F-83EF-466C-8DEC-82ECC9A5533C}" type="presParOf" srcId="{FA05E57D-654E-4FF7-B9B4-32D3A7F4839E}" destId="{6EEA3947-3B1A-4B73-9675-BBE186BEEDA7}" srcOrd="8" destOrd="0" presId="urn:microsoft.com/office/officeart/2005/8/layout/list1"/>
    <dgm:cxn modelId="{039DDB61-D1B2-486F-A1F1-12563379F353}" type="presParOf" srcId="{6EEA3947-3B1A-4B73-9675-BBE186BEEDA7}" destId="{30F4488F-9C00-4DDE-8857-2018A69D05B1}" srcOrd="0" destOrd="0" presId="urn:microsoft.com/office/officeart/2005/8/layout/list1"/>
    <dgm:cxn modelId="{E7E48DDC-8C13-4A57-B052-4BC335135DF6}" type="presParOf" srcId="{6EEA3947-3B1A-4B73-9675-BBE186BEEDA7}" destId="{68BC85DC-7F7B-4FAA-BC07-3CE8BDE20D6D}" srcOrd="1" destOrd="0" presId="urn:microsoft.com/office/officeart/2005/8/layout/list1"/>
    <dgm:cxn modelId="{A1667FC3-D8A4-46C0-8505-2BB3A9F776C3}" type="presParOf" srcId="{FA05E57D-654E-4FF7-B9B4-32D3A7F4839E}" destId="{DF4223F6-BEF7-4062-9969-2CFD3E9333E6}" srcOrd="9" destOrd="0" presId="urn:microsoft.com/office/officeart/2005/8/layout/list1"/>
    <dgm:cxn modelId="{2FE192CF-E3AE-41B1-B23A-6D2B1C10D54A}" type="presParOf" srcId="{FA05E57D-654E-4FF7-B9B4-32D3A7F4839E}" destId="{8B7F78DF-4F28-4282-818C-438C1DFAFD9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B410B2-6E3B-4FC9-825E-B7F4605AD5F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5FDBD6A-F82E-4428-958A-EBADD825ACD0}">
      <dgm:prSet phldrT="[Texto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3.1 FORTALECIMIENTO </a:t>
          </a:r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DE LA INFRAESTRUCTURA TECNOLÓGICA Y CONECTIVIDAD DEL SISTEMA DE ALARMAS COMUNITARIAS – EXISTENTES.</a:t>
          </a:r>
          <a:endParaRPr lang="es-EC" sz="1100" b="0" dirty="0">
            <a:solidFill>
              <a:schemeClr val="tx1"/>
            </a:solidFill>
            <a:latin typeface="+mj-lt"/>
          </a:endParaRPr>
        </a:p>
      </dgm:t>
    </dgm:pt>
    <dgm:pt modelId="{6C8CD5C2-B091-475E-804A-E589D989BD4C}" type="parTrans" cxnId="{BB14F689-A24C-46BE-8814-8161E77FEE45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A68E2868-258B-48E0-B8E8-5D33D4A8D7AC}" type="sibTrans" cxnId="{BB14F689-A24C-46BE-8814-8161E77FEE45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F7F77968-93D2-4040-9543-1B59BFC1B78A}">
      <dgm:prSet phldrT="[Texto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3.3 MANTENIMIENTO </a:t>
          </a:r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DE LOS SERVICIOS DE CONECTIVIDAD EN ESPACIOS PÚBLICOS Y SISTEMA DE TRANSPORTE PÚBLICO</a:t>
          </a:r>
          <a:endParaRPr lang="es-EC" sz="1100" b="0" dirty="0">
            <a:solidFill>
              <a:schemeClr val="tx1"/>
            </a:solidFill>
            <a:latin typeface="+mj-lt"/>
          </a:endParaRPr>
        </a:p>
      </dgm:t>
    </dgm:pt>
    <dgm:pt modelId="{1AB7BFBA-561D-4FB5-A8A9-9C2816E627C4}" type="parTrans" cxnId="{EDE5F403-2242-4D23-8F78-FD7FEF847E3A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D432DB55-B43C-4D87-BFFF-7DCC976C888F}" type="sibTrans" cxnId="{EDE5F403-2242-4D23-8F78-FD7FEF847E3A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F0EC1DD8-AD57-4146-8B90-9356DF8CCEEB}">
      <dgm:prSet phldrT="[Texto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3.4 ATENCIÓN </a:t>
          </a:r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GRATUITA A CIUDADANOS VÍCTIMAS DE ASUNTOS VINCULADOS CON LA SEGURIDAD PÚBLICA EN LOS CEJ DEL DMQ </a:t>
          </a:r>
          <a:endParaRPr lang="es-EC" sz="1100" b="0" dirty="0">
            <a:solidFill>
              <a:schemeClr val="tx1"/>
            </a:solidFill>
            <a:latin typeface="+mj-lt"/>
          </a:endParaRPr>
        </a:p>
      </dgm:t>
    </dgm:pt>
    <dgm:pt modelId="{93C59C33-4D8B-4011-A578-8578DD160271}" type="parTrans" cxnId="{33B7F765-1103-4BC1-B945-01386AE601B2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363B9558-6ACE-4273-8926-A5127226A6EF}" type="sibTrans" cxnId="{33B7F765-1103-4BC1-B945-01386AE601B2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BF2FAF21-308B-4791-A555-5F2DFD23ABF3}">
      <dgm:prSet phldrT="[Texto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3.5 CAMPAÑA </a:t>
          </a:r>
          <a:r>
            <a:rPr lang="es-EC" sz="1100" b="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DE PARTICIPACIÓN CIUDADANA ENCAMINADA A TRANSVERSALIZAR LA PREVENCIÓN DEL CONSUMO DE ALCOHOL EN FIESTAS DE QUITO IMPLEMENTADA </a:t>
          </a:r>
          <a:endParaRPr lang="es-EC" sz="1100" b="0" dirty="0">
            <a:solidFill>
              <a:schemeClr val="tx1"/>
            </a:solidFill>
            <a:latin typeface="+mj-lt"/>
          </a:endParaRPr>
        </a:p>
      </dgm:t>
    </dgm:pt>
    <dgm:pt modelId="{B417E737-57E8-4B70-A428-800E5891C987}" type="parTrans" cxnId="{4513539D-9584-41BF-B437-51938D18F700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86C43925-CB9D-4A61-9243-5446A15B3999}" type="sibTrans" cxnId="{4513539D-9584-41BF-B437-51938D18F700}">
      <dgm:prSet/>
      <dgm:spPr/>
      <dgm:t>
        <a:bodyPr/>
        <a:lstStyle/>
        <a:p>
          <a:endParaRPr lang="es-EC" sz="1100" b="1">
            <a:solidFill>
              <a:schemeClr val="tx1"/>
            </a:solidFill>
            <a:latin typeface="+mj-lt"/>
          </a:endParaRPr>
        </a:p>
      </dgm:t>
    </dgm:pt>
    <dgm:pt modelId="{480A6ECF-E543-42D0-BD00-FDD5562B38C6}">
      <dgm:prSet phldrT="[Texto]"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  <a:latin typeface="+mj-lt"/>
            </a:rPr>
            <a:t>3.2 AMPLIACIÓN </a:t>
          </a:r>
          <a:r>
            <a:rPr lang="es-EC" sz="1100" b="0" dirty="0" smtClean="0">
              <a:solidFill>
                <a:schemeClr val="tx1"/>
              </a:solidFill>
              <a:latin typeface="+mj-lt"/>
            </a:rPr>
            <a:t>DE LA INFRAESTRUCTURA TECNOLÓGICA Y CONECTIVIDAD DEL SISTEMA DE ALARMAS COMUNITARIAS</a:t>
          </a:r>
          <a:endParaRPr lang="es-EC" sz="1100" b="0" dirty="0">
            <a:solidFill>
              <a:schemeClr val="tx1"/>
            </a:solidFill>
            <a:latin typeface="+mj-lt"/>
          </a:endParaRPr>
        </a:p>
      </dgm:t>
    </dgm:pt>
    <dgm:pt modelId="{32A9F175-42C9-48DB-9566-468EB8ABE5F9}" type="parTrans" cxnId="{E17417D1-67E9-45FE-805B-5A86DA3AD20E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+mj-lt"/>
          </a:endParaRPr>
        </a:p>
      </dgm:t>
    </dgm:pt>
    <dgm:pt modelId="{71EA75AD-A6DD-4806-AF5E-EFDA2F8B4E30}" type="sibTrans" cxnId="{E17417D1-67E9-45FE-805B-5A86DA3AD20E}">
      <dgm:prSet/>
      <dgm:spPr/>
      <dgm:t>
        <a:bodyPr/>
        <a:lstStyle/>
        <a:p>
          <a:endParaRPr lang="es-EC" sz="1100">
            <a:solidFill>
              <a:schemeClr val="tx1"/>
            </a:solidFill>
            <a:latin typeface="+mj-lt"/>
          </a:endParaRPr>
        </a:p>
      </dgm:t>
    </dgm:pt>
    <dgm:pt modelId="{FA92E1FA-2915-4C19-B166-C412AF6B8930}">
      <dgm:prSet custT="1"/>
      <dgm:spPr/>
      <dgm:t>
        <a:bodyPr/>
        <a:lstStyle/>
        <a:p>
          <a:r>
            <a:rPr lang="es-EC" sz="1100" b="0" dirty="0" smtClean="0">
              <a:solidFill>
                <a:schemeClr val="tx1"/>
              </a:solidFill>
              <a:latin typeface="+mj-lt"/>
            </a:rPr>
            <a:t>3.6 RECUPERACIÓN </a:t>
          </a:r>
          <a:r>
            <a:rPr lang="es-EC" sz="1100" b="0" dirty="0" smtClean="0">
              <a:solidFill>
                <a:schemeClr val="tx1"/>
              </a:solidFill>
              <a:latin typeface="+mj-lt"/>
            </a:rPr>
            <a:t>DE ESPACIOS PÚBLICOS</a:t>
          </a:r>
          <a:endParaRPr lang="es-EC" sz="1100" b="0" dirty="0">
            <a:solidFill>
              <a:schemeClr val="tx1"/>
            </a:solidFill>
            <a:latin typeface="+mj-lt"/>
          </a:endParaRPr>
        </a:p>
      </dgm:t>
    </dgm:pt>
    <dgm:pt modelId="{C4B89CEC-C548-473C-B393-363089753F68}" type="parTrans" cxnId="{989B5E76-BCBC-4B8C-8521-C4193F0F1332}">
      <dgm:prSet/>
      <dgm:spPr/>
      <dgm:t>
        <a:bodyPr/>
        <a:lstStyle/>
        <a:p>
          <a:endParaRPr lang="es-EC" sz="1100">
            <a:latin typeface="+mj-lt"/>
          </a:endParaRPr>
        </a:p>
      </dgm:t>
    </dgm:pt>
    <dgm:pt modelId="{9D7AAF74-E604-4926-9674-B3E382555377}" type="sibTrans" cxnId="{989B5E76-BCBC-4B8C-8521-C4193F0F1332}">
      <dgm:prSet/>
      <dgm:spPr/>
      <dgm:t>
        <a:bodyPr/>
        <a:lstStyle/>
        <a:p>
          <a:endParaRPr lang="es-EC" sz="1100">
            <a:latin typeface="+mj-lt"/>
          </a:endParaRPr>
        </a:p>
      </dgm:t>
    </dgm:pt>
    <dgm:pt modelId="{54B93928-17A1-4770-89F0-B8EAFB00B0A8}" type="pres">
      <dgm:prSet presAssocID="{99B410B2-6E3B-4FC9-825E-B7F4605AD5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C44BD2-99B8-4CE6-BEE2-268D9E1DCA80}" type="pres">
      <dgm:prSet presAssocID="{35FDBD6A-F82E-4428-958A-EBADD825ACD0}" presName="parentLin" presStyleCnt="0"/>
      <dgm:spPr/>
    </dgm:pt>
    <dgm:pt modelId="{D9757735-F19E-4D4E-9721-065578BECB55}" type="pres">
      <dgm:prSet presAssocID="{35FDBD6A-F82E-4428-958A-EBADD825ACD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8B073845-7179-47CD-BABE-D0865F38D0F0}" type="pres">
      <dgm:prSet presAssocID="{35FDBD6A-F82E-4428-958A-EBADD825ACD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0728AF-9F63-4562-B215-052C66CC0F2F}" type="pres">
      <dgm:prSet presAssocID="{35FDBD6A-F82E-4428-958A-EBADD825ACD0}" presName="negativeSpace" presStyleCnt="0"/>
      <dgm:spPr/>
    </dgm:pt>
    <dgm:pt modelId="{3BBCA2DB-004D-4CBD-B9A8-F8A85E2A31EF}" type="pres">
      <dgm:prSet presAssocID="{35FDBD6A-F82E-4428-958A-EBADD825ACD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14C2EA-4C34-4E58-B623-7F4BA79766B1}" type="pres">
      <dgm:prSet presAssocID="{A68E2868-258B-48E0-B8E8-5D33D4A8D7AC}" presName="spaceBetweenRectangles" presStyleCnt="0"/>
      <dgm:spPr/>
    </dgm:pt>
    <dgm:pt modelId="{86675091-31CA-473D-A870-AB66D74E9645}" type="pres">
      <dgm:prSet presAssocID="{480A6ECF-E543-42D0-BD00-FDD5562B38C6}" presName="parentLin" presStyleCnt="0"/>
      <dgm:spPr/>
    </dgm:pt>
    <dgm:pt modelId="{88E3B74C-429E-4F27-A9AC-607CF1D31AB8}" type="pres">
      <dgm:prSet presAssocID="{480A6ECF-E543-42D0-BD00-FDD5562B38C6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C21FAC3C-FCCB-4361-86A8-31351476AAD3}" type="pres">
      <dgm:prSet presAssocID="{480A6ECF-E543-42D0-BD00-FDD5562B38C6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D80394-A64C-4B62-BB11-069362FE43C5}" type="pres">
      <dgm:prSet presAssocID="{480A6ECF-E543-42D0-BD00-FDD5562B38C6}" presName="negativeSpace" presStyleCnt="0"/>
      <dgm:spPr/>
    </dgm:pt>
    <dgm:pt modelId="{1FFFB64F-BFA7-4E82-9BB9-B0CCA1D629DD}" type="pres">
      <dgm:prSet presAssocID="{480A6ECF-E543-42D0-BD00-FDD5562B38C6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A417C3-3218-44AE-A116-A93679B8B817}" type="pres">
      <dgm:prSet presAssocID="{71EA75AD-A6DD-4806-AF5E-EFDA2F8B4E30}" presName="spaceBetweenRectangles" presStyleCnt="0"/>
      <dgm:spPr/>
    </dgm:pt>
    <dgm:pt modelId="{57733CAF-1250-4CB4-BDB3-C12A361962F7}" type="pres">
      <dgm:prSet presAssocID="{F7F77968-93D2-4040-9543-1B59BFC1B78A}" presName="parentLin" presStyleCnt="0"/>
      <dgm:spPr/>
    </dgm:pt>
    <dgm:pt modelId="{2394051B-CC51-462E-BA59-7240B4E6413D}" type="pres">
      <dgm:prSet presAssocID="{F7F77968-93D2-4040-9543-1B59BFC1B78A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26CA7562-4C37-4521-B981-8A9A0562BD3B}" type="pres">
      <dgm:prSet presAssocID="{F7F77968-93D2-4040-9543-1B59BFC1B78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F18229-AA8F-4D90-9A12-D097BEC0D349}" type="pres">
      <dgm:prSet presAssocID="{F7F77968-93D2-4040-9543-1B59BFC1B78A}" presName="negativeSpace" presStyleCnt="0"/>
      <dgm:spPr/>
    </dgm:pt>
    <dgm:pt modelId="{9409D181-B990-452E-9708-0A7EEA9F6695}" type="pres">
      <dgm:prSet presAssocID="{F7F77968-93D2-4040-9543-1B59BFC1B78A}" presName="childText" presStyleLbl="conFgAcc1" presStyleIdx="2" presStyleCnt="6" custLinFactY="34423" custLinFactNeighborX="-903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C4EAED-09B2-4476-8BD1-3F7D0DC4396D}" type="pres">
      <dgm:prSet presAssocID="{D432DB55-B43C-4D87-BFFF-7DCC976C888F}" presName="spaceBetweenRectangles" presStyleCnt="0"/>
      <dgm:spPr/>
    </dgm:pt>
    <dgm:pt modelId="{8F04946C-0F03-4200-8E66-F302075CD28A}" type="pres">
      <dgm:prSet presAssocID="{F0EC1DD8-AD57-4146-8B90-9356DF8CCEEB}" presName="parentLin" presStyleCnt="0"/>
      <dgm:spPr/>
    </dgm:pt>
    <dgm:pt modelId="{1DC7D40B-EA01-4935-8460-6C03C1DB1DC5}" type="pres">
      <dgm:prSet presAssocID="{F0EC1DD8-AD57-4146-8B90-9356DF8CCEEB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5DBF76BE-EAAF-414F-A3F5-D8DF9A4F1021}" type="pres">
      <dgm:prSet presAssocID="{F0EC1DD8-AD57-4146-8B90-9356DF8CCEE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AA469F-D7C7-4B24-907F-B642C372D5E6}" type="pres">
      <dgm:prSet presAssocID="{F0EC1DD8-AD57-4146-8B90-9356DF8CCEEB}" presName="negativeSpace" presStyleCnt="0"/>
      <dgm:spPr/>
    </dgm:pt>
    <dgm:pt modelId="{F983140C-7488-410B-BB46-2943B9DCA193}" type="pres">
      <dgm:prSet presAssocID="{F0EC1DD8-AD57-4146-8B90-9356DF8CCEEB}" presName="childText" presStyleLbl="conFgAcc1" presStyleIdx="3" presStyleCnt="6" custLinFactNeighborX="27750" custLinFactNeighborY="266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9ED59D-40A6-4E74-83B0-3D0FCE3370D0}" type="pres">
      <dgm:prSet presAssocID="{363B9558-6ACE-4273-8926-A5127226A6EF}" presName="spaceBetweenRectangles" presStyleCnt="0"/>
      <dgm:spPr/>
    </dgm:pt>
    <dgm:pt modelId="{817B8E2B-B80A-4C83-B052-79C5067B5875}" type="pres">
      <dgm:prSet presAssocID="{BF2FAF21-308B-4791-A555-5F2DFD23ABF3}" presName="parentLin" presStyleCnt="0"/>
      <dgm:spPr/>
    </dgm:pt>
    <dgm:pt modelId="{ECCC11D7-5051-41C1-8BC3-BDE56E4313CC}" type="pres">
      <dgm:prSet presAssocID="{BF2FAF21-308B-4791-A555-5F2DFD23ABF3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6A2B6FFD-59BF-48CC-8FAD-8E97FD145E6A}" type="pres">
      <dgm:prSet presAssocID="{BF2FAF21-308B-4791-A555-5F2DFD23ABF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8B1D29-8FFE-4350-9305-07535541F37D}" type="pres">
      <dgm:prSet presAssocID="{BF2FAF21-308B-4791-A555-5F2DFD23ABF3}" presName="negativeSpace" presStyleCnt="0"/>
      <dgm:spPr/>
    </dgm:pt>
    <dgm:pt modelId="{193966D6-6E9B-42E6-B8E4-A06A3BF25AA9}" type="pres">
      <dgm:prSet presAssocID="{BF2FAF21-308B-4791-A555-5F2DFD23ABF3}" presName="childText" presStyleLbl="conFgAcc1" presStyleIdx="4" presStyleCnt="6">
        <dgm:presLayoutVars>
          <dgm:bulletEnabled val="1"/>
        </dgm:presLayoutVars>
      </dgm:prSet>
      <dgm:spPr/>
    </dgm:pt>
    <dgm:pt modelId="{459D4AF2-B5AA-4C28-AE35-C0FA2D52E1A2}" type="pres">
      <dgm:prSet presAssocID="{86C43925-CB9D-4A61-9243-5446A15B3999}" presName="spaceBetweenRectangles" presStyleCnt="0"/>
      <dgm:spPr/>
    </dgm:pt>
    <dgm:pt modelId="{ECA1EE63-D47C-43A4-BA5D-666268CC3C8A}" type="pres">
      <dgm:prSet presAssocID="{FA92E1FA-2915-4C19-B166-C412AF6B8930}" presName="parentLin" presStyleCnt="0"/>
      <dgm:spPr/>
    </dgm:pt>
    <dgm:pt modelId="{21E4AAAF-88CD-445D-97CB-973ED556DA25}" type="pres">
      <dgm:prSet presAssocID="{FA92E1FA-2915-4C19-B166-C412AF6B8930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0FA2779E-1422-4D18-9EEB-1C54361BA462}" type="pres">
      <dgm:prSet presAssocID="{FA92E1FA-2915-4C19-B166-C412AF6B893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C3521F-5C78-4042-AA95-B5C48092C1AE}" type="pres">
      <dgm:prSet presAssocID="{FA92E1FA-2915-4C19-B166-C412AF6B8930}" presName="negativeSpace" presStyleCnt="0"/>
      <dgm:spPr/>
    </dgm:pt>
    <dgm:pt modelId="{21FD0D73-EAE8-460C-B719-890E015BC93B}" type="pres">
      <dgm:prSet presAssocID="{FA92E1FA-2915-4C19-B166-C412AF6B893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27F291E-BC44-443B-A1B2-3C8BDDD5CB1A}" type="presOf" srcId="{F7F77968-93D2-4040-9543-1B59BFC1B78A}" destId="{26CA7562-4C37-4521-B981-8A9A0562BD3B}" srcOrd="1" destOrd="0" presId="urn:microsoft.com/office/officeart/2005/8/layout/list1"/>
    <dgm:cxn modelId="{C9E61A74-B1AD-4047-95E4-B5885DC4257C}" type="presOf" srcId="{F0EC1DD8-AD57-4146-8B90-9356DF8CCEEB}" destId="{1DC7D40B-EA01-4935-8460-6C03C1DB1DC5}" srcOrd="0" destOrd="0" presId="urn:microsoft.com/office/officeart/2005/8/layout/list1"/>
    <dgm:cxn modelId="{436AC73D-E414-417A-BA37-DFA8CACBCB8E}" type="presOf" srcId="{BF2FAF21-308B-4791-A555-5F2DFD23ABF3}" destId="{6A2B6FFD-59BF-48CC-8FAD-8E97FD145E6A}" srcOrd="1" destOrd="0" presId="urn:microsoft.com/office/officeart/2005/8/layout/list1"/>
    <dgm:cxn modelId="{BB14F689-A24C-46BE-8814-8161E77FEE45}" srcId="{99B410B2-6E3B-4FC9-825E-B7F4605AD5F0}" destId="{35FDBD6A-F82E-4428-958A-EBADD825ACD0}" srcOrd="0" destOrd="0" parTransId="{6C8CD5C2-B091-475E-804A-E589D989BD4C}" sibTransId="{A68E2868-258B-48E0-B8E8-5D33D4A8D7AC}"/>
    <dgm:cxn modelId="{B8BE5644-5C11-4DCD-AB7D-ACE863D2B8E1}" type="presOf" srcId="{35FDBD6A-F82E-4428-958A-EBADD825ACD0}" destId="{D9757735-F19E-4D4E-9721-065578BECB55}" srcOrd="0" destOrd="0" presId="urn:microsoft.com/office/officeart/2005/8/layout/list1"/>
    <dgm:cxn modelId="{EDE5F403-2242-4D23-8F78-FD7FEF847E3A}" srcId="{99B410B2-6E3B-4FC9-825E-B7F4605AD5F0}" destId="{F7F77968-93D2-4040-9543-1B59BFC1B78A}" srcOrd="2" destOrd="0" parTransId="{1AB7BFBA-561D-4FB5-A8A9-9C2816E627C4}" sibTransId="{D432DB55-B43C-4D87-BFFF-7DCC976C888F}"/>
    <dgm:cxn modelId="{ACF2BF01-6258-4C20-B3A7-D000B99A5852}" type="presOf" srcId="{35FDBD6A-F82E-4428-958A-EBADD825ACD0}" destId="{8B073845-7179-47CD-BABE-D0865F38D0F0}" srcOrd="1" destOrd="0" presId="urn:microsoft.com/office/officeart/2005/8/layout/list1"/>
    <dgm:cxn modelId="{E17417D1-67E9-45FE-805B-5A86DA3AD20E}" srcId="{99B410B2-6E3B-4FC9-825E-B7F4605AD5F0}" destId="{480A6ECF-E543-42D0-BD00-FDD5562B38C6}" srcOrd="1" destOrd="0" parTransId="{32A9F175-42C9-48DB-9566-468EB8ABE5F9}" sibTransId="{71EA75AD-A6DD-4806-AF5E-EFDA2F8B4E30}"/>
    <dgm:cxn modelId="{F49846FF-2F06-427B-857F-E551FBABFA27}" type="presOf" srcId="{480A6ECF-E543-42D0-BD00-FDD5562B38C6}" destId="{C21FAC3C-FCCB-4361-86A8-31351476AAD3}" srcOrd="1" destOrd="0" presId="urn:microsoft.com/office/officeart/2005/8/layout/list1"/>
    <dgm:cxn modelId="{989B5E76-BCBC-4B8C-8521-C4193F0F1332}" srcId="{99B410B2-6E3B-4FC9-825E-B7F4605AD5F0}" destId="{FA92E1FA-2915-4C19-B166-C412AF6B8930}" srcOrd="5" destOrd="0" parTransId="{C4B89CEC-C548-473C-B393-363089753F68}" sibTransId="{9D7AAF74-E604-4926-9674-B3E382555377}"/>
    <dgm:cxn modelId="{F1F6AF4B-7E91-4417-845E-B8F7807ECCEE}" type="presOf" srcId="{FA92E1FA-2915-4C19-B166-C412AF6B8930}" destId="{21E4AAAF-88CD-445D-97CB-973ED556DA25}" srcOrd="0" destOrd="0" presId="urn:microsoft.com/office/officeart/2005/8/layout/list1"/>
    <dgm:cxn modelId="{E936915A-49DB-4F45-B026-E65D1B21DB17}" type="presOf" srcId="{F7F77968-93D2-4040-9543-1B59BFC1B78A}" destId="{2394051B-CC51-462E-BA59-7240B4E6413D}" srcOrd="0" destOrd="0" presId="urn:microsoft.com/office/officeart/2005/8/layout/list1"/>
    <dgm:cxn modelId="{4513539D-9584-41BF-B437-51938D18F700}" srcId="{99B410B2-6E3B-4FC9-825E-B7F4605AD5F0}" destId="{BF2FAF21-308B-4791-A555-5F2DFD23ABF3}" srcOrd="4" destOrd="0" parTransId="{B417E737-57E8-4B70-A428-800E5891C987}" sibTransId="{86C43925-CB9D-4A61-9243-5446A15B3999}"/>
    <dgm:cxn modelId="{AD896908-90BC-4AAE-BBE3-149DD7298F5D}" type="presOf" srcId="{480A6ECF-E543-42D0-BD00-FDD5562B38C6}" destId="{88E3B74C-429E-4F27-A9AC-607CF1D31AB8}" srcOrd="0" destOrd="0" presId="urn:microsoft.com/office/officeart/2005/8/layout/list1"/>
    <dgm:cxn modelId="{EDD211EF-8B1E-457B-A928-D68A34C847F1}" type="presOf" srcId="{FA92E1FA-2915-4C19-B166-C412AF6B8930}" destId="{0FA2779E-1422-4D18-9EEB-1C54361BA462}" srcOrd="1" destOrd="0" presId="urn:microsoft.com/office/officeart/2005/8/layout/list1"/>
    <dgm:cxn modelId="{5AF85D09-DE87-4ADA-B9BB-993F4C033E92}" type="presOf" srcId="{F0EC1DD8-AD57-4146-8B90-9356DF8CCEEB}" destId="{5DBF76BE-EAAF-414F-A3F5-D8DF9A4F1021}" srcOrd="1" destOrd="0" presId="urn:microsoft.com/office/officeart/2005/8/layout/list1"/>
    <dgm:cxn modelId="{C34BDBEC-C946-4A77-B49F-D3BC61B8EA38}" type="presOf" srcId="{99B410B2-6E3B-4FC9-825E-B7F4605AD5F0}" destId="{54B93928-17A1-4770-89F0-B8EAFB00B0A8}" srcOrd="0" destOrd="0" presId="urn:microsoft.com/office/officeart/2005/8/layout/list1"/>
    <dgm:cxn modelId="{33B7F765-1103-4BC1-B945-01386AE601B2}" srcId="{99B410B2-6E3B-4FC9-825E-B7F4605AD5F0}" destId="{F0EC1DD8-AD57-4146-8B90-9356DF8CCEEB}" srcOrd="3" destOrd="0" parTransId="{93C59C33-4D8B-4011-A578-8578DD160271}" sibTransId="{363B9558-6ACE-4273-8926-A5127226A6EF}"/>
    <dgm:cxn modelId="{656AE030-2CD3-4CB2-979A-0BE4740EB247}" type="presOf" srcId="{BF2FAF21-308B-4791-A555-5F2DFD23ABF3}" destId="{ECCC11D7-5051-41C1-8BC3-BDE56E4313CC}" srcOrd="0" destOrd="0" presId="urn:microsoft.com/office/officeart/2005/8/layout/list1"/>
    <dgm:cxn modelId="{DE5A9BA6-F24E-488C-A112-03A6671E54C9}" type="presParOf" srcId="{54B93928-17A1-4770-89F0-B8EAFB00B0A8}" destId="{11C44BD2-99B8-4CE6-BEE2-268D9E1DCA80}" srcOrd="0" destOrd="0" presId="urn:microsoft.com/office/officeart/2005/8/layout/list1"/>
    <dgm:cxn modelId="{FA3183C3-AA23-47B1-A8A8-5EAAE06AA654}" type="presParOf" srcId="{11C44BD2-99B8-4CE6-BEE2-268D9E1DCA80}" destId="{D9757735-F19E-4D4E-9721-065578BECB55}" srcOrd="0" destOrd="0" presId="urn:microsoft.com/office/officeart/2005/8/layout/list1"/>
    <dgm:cxn modelId="{80F4853A-F745-4DB7-B481-1D037DEF61D9}" type="presParOf" srcId="{11C44BD2-99B8-4CE6-BEE2-268D9E1DCA80}" destId="{8B073845-7179-47CD-BABE-D0865F38D0F0}" srcOrd="1" destOrd="0" presId="urn:microsoft.com/office/officeart/2005/8/layout/list1"/>
    <dgm:cxn modelId="{2D60E8BB-C367-4338-9CC7-3F60D59DDE5A}" type="presParOf" srcId="{54B93928-17A1-4770-89F0-B8EAFB00B0A8}" destId="{030728AF-9F63-4562-B215-052C66CC0F2F}" srcOrd="1" destOrd="0" presId="urn:microsoft.com/office/officeart/2005/8/layout/list1"/>
    <dgm:cxn modelId="{E8AB48F6-E3EB-43EF-9E03-43FA1C49B206}" type="presParOf" srcId="{54B93928-17A1-4770-89F0-B8EAFB00B0A8}" destId="{3BBCA2DB-004D-4CBD-B9A8-F8A85E2A31EF}" srcOrd="2" destOrd="0" presId="urn:microsoft.com/office/officeart/2005/8/layout/list1"/>
    <dgm:cxn modelId="{BF97036A-07B2-40BD-833C-66F4D1FA12AF}" type="presParOf" srcId="{54B93928-17A1-4770-89F0-B8EAFB00B0A8}" destId="{E214C2EA-4C34-4E58-B623-7F4BA79766B1}" srcOrd="3" destOrd="0" presId="urn:microsoft.com/office/officeart/2005/8/layout/list1"/>
    <dgm:cxn modelId="{8D4EC08C-296E-4A77-954A-AB878C9F5080}" type="presParOf" srcId="{54B93928-17A1-4770-89F0-B8EAFB00B0A8}" destId="{86675091-31CA-473D-A870-AB66D74E9645}" srcOrd="4" destOrd="0" presId="urn:microsoft.com/office/officeart/2005/8/layout/list1"/>
    <dgm:cxn modelId="{918C6315-1E82-458B-9F90-7C2D9088F15A}" type="presParOf" srcId="{86675091-31CA-473D-A870-AB66D74E9645}" destId="{88E3B74C-429E-4F27-A9AC-607CF1D31AB8}" srcOrd="0" destOrd="0" presId="urn:microsoft.com/office/officeart/2005/8/layout/list1"/>
    <dgm:cxn modelId="{DA2FECBE-BD09-4EF9-94C1-4121F3176B62}" type="presParOf" srcId="{86675091-31CA-473D-A870-AB66D74E9645}" destId="{C21FAC3C-FCCB-4361-86A8-31351476AAD3}" srcOrd="1" destOrd="0" presId="urn:microsoft.com/office/officeart/2005/8/layout/list1"/>
    <dgm:cxn modelId="{1E4AB0BC-B6A4-470F-9B94-8B5E810F6F6F}" type="presParOf" srcId="{54B93928-17A1-4770-89F0-B8EAFB00B0A8}" destId="{9CD80394-A64C-4B62-BB11-069362FE43C5}" srcOrd="5" destOrd="0" presId="urn:microsoft.com/office/officeart/2005/8/layout/list1"/>
    <dgm:cxn modelId="{326184D3-B30C-4F47-96BB-9C99E684AE6A}" type="presParOf" srcId="{54B93928-17A1-4770-89F0-B8EAFB00B0A8}" destId="{1FFFB64F-BFA7-4E82-9BB9-B0CCA1D629DD}" srcOrd="6" destOrd="0" presId="urn:microsoft.com/office/officeart/2005/8/layout/list1"/>
    <dgm:cxn modelId="{657AE077-D86F-4B26-B36F-F80854C97123}" type="presParOf" srcId="{54B93928-17A1-4770-89F0-B8EAFB00B0A8}" destId="{E4A417C3-3218-44AE-A116-A93679B8B817}" srcOrd="7" destOrd="0" presId="urn:microsoft.com/office/officeart/2005/8/layout/list1"/>
    <dgm:cxn modelId="{FCCD5919-246D-4A79-B8FD-BD672A414785}" type="presParOf" srcId="{54B93928-17A1-4770-89F0-B8EAFB00B0A8}" destId="{57733CAF-1250-4CB4-BDB3-C12A361962F7}" srcOrd="8" destOrd="0" presId="urn:microsoft.com/office/officeart/2005/8/layout/list1"/>
    <dgm:cxn modelId="{8886D735-00B2-48A3-B7FA-4B59AB0A8A2F}" type="presParOf" srcId="{57733CAF-1250-4CB4-BDB3-C12A361962F7}" destId="{2394051B-CC51-462E-BA59-7240B4E6413D}" srcOrd="0" destOrd="0" presId="urn:microsoft.com/office/officeart/2005/8/layout/list1"/>
    <dgm:cxn modelId="{35E4B468-974C-4089-A906-3BB9A24F741D}" type="presParOf" srcId="{57733CAF-1250-4CB4-BDB3-C12A361962F7}" destId="{26CA7562-4C37-4521-B981-8A9A0562BD3B}" srcOrd="1" destOrd="0" presId="urn:microsoft.com/office/officeart/2005/8/layout/list1"/>
    <dgm:cxn modelId="{39D94DDF-4F8B-4F83-B721-18E41EC12015}" type="presParOf" srcId="{54B93928-17A1-4770-89F0-B8EAFB00B0A8}" destId="{71F18229-AA8F-4D90-9A12-D097BEC0D349}" srcOrd="9" destOrd="0" presId="urn:microsoft.com/office/officeart/2005/8/layout/list1"/>
    <dgm:cxn modelId="{697DB3FF-D8D9-459C-8A4F-A1EF96D6CD6B}" type="presParOf" srcId="{54B93928-17A1-4770-89F0-B8EAFB00B0A8}" destId="{9409D181-B990-452E-9708-0A7EEA9F6695}" srcOrd="10" destOrd="0" presId="urn:microsoft.com/office/officeart/2005/8/layout/list1"/>
    <dgm:cxn modelId="{F611EC6E-DD6F-45A2-B226-0961373DBE1A}" type="presParOf" srcId="{54B93928-17A1-4770-89F0-B8EAFB00B0A8}" destId="{C3C4EAED-09B2-4476-8BD1-3F7D0DC4396D}" srcOrd="11" destOrd="0" presId="urn:microsoft.com/office/officeart/2005/8/layout/list1"/>
    <dgm:cxn modelId="{21A4FB37-5C21-49F5-986B-BFF1DAD35FE5}" type="presParOf" srcId="{54B93928-17A1-4770-89F0-B8EAFB00B0A8}" destId="{8F04946C-0F03-4200-8E66-F302075CD28A}" srcOrd="12" destOrd="0" presId="urn:microsoft.com/office/officeart/2005/8/layout/list1"/>
    <dgm:cxn modelId="{81A02F49-3E60-45D2-A368-EA1890D64B81}" type="presParOf" srcId="{8F04946C-0F03-4200-8E66-F302075CD28A}" destId="{1DC7D40B-EA01-4935-8460-6C03C1DB1DC5}" srcOrd="0" destOrd="0" presId="urn:microsoft.com/office/officeart/2005/8/layout/list1"/>
    <dgm:cxn modelId="{14632845-F196-416B-A5E7-BCF14549EBD6}" type="presParOf" srcId="{8F04946C-0F03-4200-8E66-F302075CD28A}" destId="{5DBF76BE-EAAF-414F-A3F5-D8DF9A4F1021}" srcOrd="1" destOrd="0" presId="urn:microsoft.com/office/officeart/2005/8/layout/list1"/>
    <dgm:cxn modelId="{EB1D066A-642E-4FDB-8EE7-7472D8702400}" type="presParOf" srcId="{54B93928-17A1-4770-89F0-B8EAFB00B0A8}" destId="{A9AA469F-D7C7-4B24-907F-B642C372D5E6}" srcOrd="13" destOrd="0" presId="urn:microsoft.com/office/officeart/2005/8/layout/list1"/>
    <dgm:cxn modelId="{7CC0FBE1-249F-4FC6-AC4D-FA7E4B3BCDB2}" type="presParOf" srcId="{54B93928-17A1-4770-89F0-B8EAFB00B0A8}" destId="{F983140C-7488-410B-BB46-2943B9DCA193}" srcOrd="14" destOrd="0" presId="urn:microsoft.com/office/officeart/2005/8/layout/list1"/>
    <dgm:cxn modelId="{15D5D6B8-5D96-4FB8-AC3D-7309F5D972D9}" type="presParOf" srcId="{54B93928-17A1-4770-89F0-B8EAFB00B0A8}" destId="{659ED59D-40A6-4E74-83B0-3D0FCE3370D0}" srcOrd="15" destOrd="0" presId="urn:microsoft.com/office/officeart/2005/8/layout/list1"/>
    <dgm:cxn modelId="{370EA6C2-E82C-4162-B038-647BBEC8D5B8}" type="presParOf" srcId="{54B93928-17A1-4770-89F0-B8EAFB00B0A8}" destId="{817B8E2B-B80A-4C83-B052-79C5067B5875}" srcOrd="16" destOrd="0" presId="urn:microsoft.com/office/officeart/2005/8/layout/list1"/>
    <dgm:cxn modelId="{CC33C53B-A7E2-49E3-A762-9EAB6320116F}" type="presParOf" srcId="{817B8E2B-B80A-4C83-B052-79C5067B5875}" destId="{ECCC11D7-5051-41C1-8BC3-BDE56E4313CC}" srcOrd="0" destOrd="0" presId="urn:microsoft.com/office/officeart/2005/8/layout/list1"/>
    <dgm:cxn modelId="{4C00B69C-1E03-46BB-B3E3-77733BC1A330}" type="presParOf" srcId="{817B8E2B-B80A-4C83-B052-79C5067B5875}" destId="{6A2B6FFD-59BF-48CC-8FAD-8E97FD145E6A}" srcOrd="1" destOrd="0" presId="urn:microsoft.com/office/officeart/2005/8/layout/list1"/>
    <dgm:cxn modelId="{D6E5FDA9-C4B5-4911-8518-01F2DFC9F0FD}" type="presParOf" srcId="{54B93928-17A1-4770-89F0-B8EAFB00B0A8}" destId="{478B1D29-8FFE-4350-9305-07535541F37D}" srcOrd="17" destOrd="0" presId="urn:microsoft.com/office/officeart/2005/8/layout/list1"/>
    <dgm:cxn modelId="{D6F689E7-D560-4770-B041-44F58788B090}" type="presParOf" srcId="{54B93928-17A1-4770-89F0-B8EAFB00B0A8}" destId="{193966D6-6E9B-42E6-B8E4-A06A3BF25AA9}" srcOrd="18" destOrd="0" presId="urn:microsoft.com/office/officeart/2005/8/layout/list1"/>
    <dgm:cxn modelId="{95F99668-D8BD-4295-8B21-95ABBE25A2E1}" type="presParOf" srcId="{54B93928-17A1-4770-89F0-B8EAFB00B0A8}" destId="{459D4AF2-B5AA-4C28-AE35-C0FA2D52E1A2}" srcOrd="19" destOrd="0" presId="urn:microsoft.com/office/officeart/2005/8/layout/list1"/>
    <dgm:cxn modelId="{B9A158DC-5CC2-4B22-9F69-B9ECFDAF51C4}" type="presParOf" srcId="{54B93928-17A1-4770-89F0-B8EAFB00B0A8}" destId="{ECA1EE63-D47C-43A4-BA5D-666268CC3C8A}" srcOrd="20" destOrd="0" presId="urn:microsoft.com/office/officeart/2005/8/layout/list1"/>
    <dgm:cxn modelId="{E08D28A1-2AFC-42E0-9205-72CDA10C648F}" type="presParOf" srcId="{ECA1EE63-D47C-43A4-BA5D-666268CC3C8A}" destId="{21E4AAAF-88CD-445D-97CB-973ED556DA25}" srcOrd="0" destOrd="0" presId="urn:microsoft.com/office/officeart/2005/8/layout/list1"/>
    <dgm:cxn modelId="{92F43939-A60D-48DD-BB85-D7A7E602680D}" type="presParOf" srcId="{ECA1EE63-D47C-43A4-BA5D-666268CC3C8A}" destId="{0FA2779E-1422-4D18-9EEB-1C54361BA462}" srcOrd="1" destOrd="0" presId="urn:microsoft.com/office/officeart/2005/8/layout/list1"/>
    <dgm:cxn modelId="{E6E81849-C982-44B3-8412-0BBCA543CA65}" type="presParOf" srcId="{54B93928-17A1-4770-89F0-B8EAFB00B0A8}" destId="{43C3521F-5C78-4042-AA95-B5C48092C1AE}" srcOrd="21" destOrd="0" presId="urn:microsoft.com/office/officeart/2005/8/layout/list1"/>
    <dgm:cxn modelId="{2D733461-6BF5-451B-9947-CF33D7063255}" type="presParOf" srcId="{54B93928-17A1-4770-89F0-B8EAFB00B0A8}" destId="{21FD0D73-EAE8-460C-B719-890E015BC93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DC434D-0451-44A4-B47B-BBC014C22A76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DFA6659-C98C-4A02-9027-13A32099A5E6}">
      <dgm:prSet phldrT="[Texto]"/>
      <dgm:spPr/>
      <dgm:t>
        <a:bodyPr/>
        <a:lstStyle/>
        <a:p>
          <a:r>
            <a:rPr lang="es-EC" dirty="0" smtClean="0"/>
            <a:t>DMQ</a:t>
          </a:r>
          <a:endParaRPr lang="es-EC" dirty="0"/>
        </a:p>
      </dgm:t>
    </dgm:pt>
    <dgm:pt modelId="{B4D5C515-757B-4879-B883-C2179B7F3AFF}" type="parTrans" cxnId="{89B00CC4-E5CB-4B1C-8525-3BCDD761406F}">
      <dgm:prSet/>
      <dgm:spPr/>
      <dgm:t>
        <a:bodyPr/>
        <a:lstStyle/>
        <a:p>
          <a:endParaRPr lang="es-EC"/>
        </a:p>
      </dgm:t>
    </dgm:pt>
    <dgm:pt modelId="{B80472B9-C0D3-4EF3-976F-91CCDFB0C000}" type="sibTrans" cxnId="{89B00CC4-E5CB-4B1C-8525-3BCDD761406F}">
      <dgm:prSet/>
      <dgm:spPr/>
      <dgm:t>
        <a:bodyPr/>
        <a:lstStyle/>
        <a:p>
          <a:endParaRPr lang="es-EC"/>
        </a:p>
      </dgm:t>
    </dgm:pt>
    <dgm:pt modelId="{46B2E5C2-4037-45ED-A37B-C0163723D25D}">
      <dgm:prSet phldrT="[Texto]"/>
      <dgm:spPr/>
      <dgm:t>
        <a:bodyPr/>
        <a:lstStyle/>
        <a:p>
          <a:r>
            <a:rPr lang="es-EC" dirty="0" smtClean="0"/>
            <a:t>557 alarmas</a:t>
          </a:r>
          <a:endParaRPr lang="es-EC" dirty="0"/>
        </a:p>
      </dgm:t>
    </dgm:pt>
    <dgm:pt modelId="{A293DEA0-7668-4E5D-B1D0-D7CA8BA532F8}" type="parTrans" cxnId="{FDD926EC-0522-4778-97BA-DE5BB0E160E3}">
      <dgm:prSet/>
      <dgm:spPr/>
      <dgm:t>
        <a:bodyPr/>
        <a:lstStyle/>
        <a:p>
          <a:endParaRPr lang="es-EC"/>
        </a:p>
      </dgm:t>
    </dgm:pt>
    <dgm:pt modelId="{D059EEEA-40C5-4FC3-9E60-6E960C56577C}" type="sibTrans" cxnId="{FDD926EC-0522-4778-97BA-DE5BB0E160E3}">
      <dgm:prSet/>
      <dgm:spPr/>
      <dgm:t>
        <a:bodyPr/>
        <a:lstStyle/>
        <a:p>
          <a:endParaRPr lang="es-EC"/>
        </a:p>
      </dgm:t>
    </dgm:pt>
    <dgm:pt modelId="{8F69606F-9D6B-4DD5-8C83-97AF8F55B8E3}">
      <dgm:prSet phldrT="[Texto]"/>
      <dgm:spPr/>
      <dgm:t>
        <a:bodyPr/>
        <a:lstStyle/>
        <a:p>
          <a:r>
            <a:rPr lang="es-EC" dirty="0" smtClean="0"/>
            <a:t>557 espacios públicos</a:t>
          </a:r>
          <a:endParaRPr lang="es-EC" dirty="0"/>
        </a:p>
      </dgm:t>
    </dgm:pt>
    <dgm:pt modelId="{2F422F8E-C544-4452-9D12-C9C27ACCA43D}" type="parTrans" cxnId="{383BBEAE-7CDB-4CEA-A347-A1AA74C7B145}">
      <dgm:prSet/>
      <dgm:spPr/>
      <dgm:t>
        <a:bodyPr/>
        <a:lstStyle/>
        <a:p>
          <a:endParaRPr lang="es-EC"/>
        </a:p>
      </dgm:t>
    </dgm:pt>
    <dgm:pt modelId="{24CE3933-FAE1-4904-B0F2-F2A62347A81D}" type="sibTrans" cxnId="{383BBEAE-7CDB-4CEA-A347-A1AA74C7B145}">
      <dgm:prSet/>
      <dgm:spPr/>
      <dgm:t>
        <a:bodyPr/>
        <a:lstStyle/>
        <a:p>
          <a:endParaRPr lang="es-EC"/>
        </a:p>
      </dgm:t>
    </dgm:pt>
    <dgm:pt modelId="{90B068F9-DA7D-44BB-B9CC-73A308B2C8EA}">
      <dgm:prSet phldrT="[Texto]"/>
      <dgm:spPr/>
      <dgm:t>
        <a:bodyPr/>
        <a:lstStyle/>
        <a:p>
          <a:r>
            <a:rPr lang="es-MX" dirty="0" smtClean="0"/>
            <a:t>139.250 beneficiarios del DMQ</a:t>
          </a:r>
          <a:endParaRPr lang="es-EC" dirty="0"/>
        </a:p>
      </dgm:t>
    </dgm:pt>
    <dgm:pt modelId="{851B7FA8-6CA4-4695-9215-F4302BE5544E}" type="parTrans" cxnId="{140BD8A5-0E3A-4CD4-BB73-A341F3E48EEF}">
      <dgm:prSet/>
      <dgm:spPr/>
      <dgm:t>
        <a:bodyPr/>
        <a:lstStyle/>
        <a:p>
          <a:endParaRPr lang="es-EC"/>
        </a:p>
      </dgm:t>
    </dgm:pt>
    <dgm:pt modelId="{0CEE1067-1BA2-43D2-BEE0-A5C592BDFAC2}" type="sibTrans" cxnId="{140BD8A5-0E3A-4CD4-BB73-A341F3E48EEF}">
      <dgm:prSet/>
      <dgm:spPr/>
      <dgm:t>
        <a:bodyPr/>
        <a:lstStyle/>
        <a:p>
          <a:endParaRPr lang="es-EC"/>
        </a:p>
      </dgm:t>
    </dgm:pt>
    <dgm:pt modelId="{89E5BC45-F4A9-4B14-8EAA-B9C23A8D7D2C}">
      <dgm:prSet phldrT="[Texto]"/>
      <dgm:spPr/>
      <dgm:t>
        <a:bodyPr/>
        <a:lstStyle/>
        <a:p>
          <a:r>
            <a:rPr lang="es-MX" dirty="0" smtClean="0"/>
            <a:t>256 sectores del DMQ</a:t>
          </a:r>
          <a:endParaRPr lang="es-EC" dirty="0"/>
        </a:p>
      </dgm:t>
    </dgm:pt>
    <dgm:pt modelId="{A4E7730F-94D5-4BE3-A40F-F60D2C3E9E80}" type="sibTrans" cxnId="{FF38E8D0-2DCC-4F72-A821-02E9F1D670DA}">
      <dgm:prSet/>
      <dgm:spPr/>
      <dgm:t>
        <a:bodyPr/>
        <a:lstStyle/>
        <a:p>
          <a:endParaRPr lang="es-EC"/>
        </a:p>
      </dgm:t>
    </dgm:pt>
    <dgm:pt modelId="{D0A06475-7CF2-4876-8D88-52DBBF145592}" type="parTrans" cxnId="{FF38E8D0-2DCC-4F72-A821-02E9F1D670DA}">
      <dgm:prSet/>
      <dgm:spPr/>
      <dgm:t>
        <a:bodyPr/>
        <a:lstStyle/>
        <a:p>
          <a:endParaRPr lang="es-EC"/>
        </a:p>
      </dgm:t>
    </dgm:pt>
    <dgm:pt modelId="{DF4D1D04-EC7A-435A-8FE9-1F5BED5A5AFD}" type="pres">
      <dgm:prSet presAssocID="{BEDC434D-0451-44A4-B47B-BBC014C22A7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0096BB-2657-4287-BE70-A925EB3856DA}" type="pres">
      <dgm:prSet presAssocID="{5DFA6659-C98C-4A02-9027-13A32099A5E6}" presName="centerShape" presStyleLbl="node0" presStyleIdx="0" presStyleCnt="1"/>
      <dgm:spPr/>
    </dgm:pt>
    <dgm:pt modelId="{BDC87D65-617E-4A12-A966-27193C320049}" type="pres">
      <dgm:prSet presAssocID="{A293DEA0-7668-4E5D-B1D0-D7CA8BA532F8}" presName="Name9" presStyleLbl="parChTrans1D2" presStyleIdx="0" presStyleCnt="4"/>
      <dgm:spPr/>
    </dgm:pt>
    <dgm:pt modelId="{8EDCBCAB-C4CB-42D5-9EB8-517F8255ACE0}" type="pres">
      <dgm:prSet presAssocID="{A293DEA0-7668-4E5D-B1D0-D7CA8BA532F8}" presName="connTx" presStyleLbl="parChTrans1D2" presStyleIdx="0" presStyleCnt="4"/>
      <dgm:spPr/>
    </dgm:pt>
    <dgm:pt modelId="{E7F9D42D-8CC7-4191-B1D3-56FE44B51309}" type="pres">
      <dgm:prSet presAssocID="{46B2E5C2-4037-45ED-A37B-C0163723D2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4FDD80-E306-4D53-9C5F-BA5DF5E27759}" type="pres">
      <dgm:prSet presAssocID="{2F422F8E-C544-4452-9D12-C9C27ACCA43D}" presName="Name9" presStyleLbl="parChTrans1D2" presStyleIdx="1" presStyleCnt="4"/>
      <dgm:spPr/>
    </dgm:pt>
    <dgm:pt modelId="{48736CFA-FF0F-4FAA-B63B-F5269311B167}" type="pres">
      <dgm:prSet presAssocID="{2F422F8E-C544-4452-9D12-C9C27ACCA43D}" presName="connTx" presStyleLbl="parChTrans1D2" presStyleIdx="1" presStyleCnt="4"/>
      <dgm:spPr/>
    </dgm:pt>
    <dgm:pt modelId="{FE3DFB4C-66E8-4594-8041-A08CDFCC1FDC}" type="pres">
      <dgm:prSet presAssocID="{8F69606F-9D6B-4DD5-8C83-97AF8F55B8E3}" presName="node" presStyleLbl="node1" presStyleIdx="1" presStyleCnt="4">
        <dgm:presLayoutVars>
          <dgm:bulletEnabled val="1"/>
        </dgm:presLayoutVars>
      </dgm:prSet>
      <dgm:spPr/>
    </dgm:pt>
    <dgm:pt modelId="{D97777C3-2EFA-4226-A83E-3AEEEBD54AF4}" type="pres">
      <dgm:prSet presAssocID="{851B7FA8-6CA4-4695-9215-F4302BE5544E}" presName="Name9" presStyleLbl="parChTrans1D2" presStyleIdx="2" presStyleCnt="4"/>
      <dgm:spPr/>
    </dgm:pt>
    <dgm:pt modelId="{AEA6EF61-87BA-4A27-A1B1-5C14776AEEAB}" type="pres">
      <dgm:prSet presAssocID="{851B7FA8-6CA4-4695-9215-F4302BE5544E}" presName="connTx" presStyleLbl="parChTrans1D2" presStyleIdx="2" presStyleCnt="4"/>
      <dgm:spPr/>
    </dgm:pt>
    <dgm:pt modelId="{6150E57F-FB91-45E8-9CFA-57F2EE31B60D}" type="pres">
      <dgm:prSet presAssocID="{90B068F9-DA7D-44BB-B9CC-73A308B2C8E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783D7A-233B-46B1-8E87-91C65F1E686E}" type="pres">
      <dgm:prSet presAssocID="{D0A06475-7CF2-4876-8D88-52DBBF145592}" presName="Name9" presStyleLbl="parChTrans1D2" presStyleIdx="3" presStyleCnt="4"/>
      <dgm:spPr/>
    </dgm:pt>
    <dgm:pt modelId="{6B7DF4C2-EDC1-4331-833C-9B245A4BBB4B}" type="pres">
      <dgm:prSet presAssocID="{D0A06475-7CF2-4876-8D88-52DBBF145592}" presName="connTx" presStyleLbl="parChTrans1D2" presStyleIdx="3" presStyleCnt="4"/>
      <dgm:spPr/>
    </dgm:pt>
    <dgm:pt modelId="{328CADA8-F619-4F80-9665-AF4A025A66B1}" type="pres">
      <dgm:prSet presAssocID="{89E5BC45-F4A9-4B14-8EAA-B9C23A8D7D2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02CFAB-AF3D-4876-9326-06426DF9B9B7}" type="presOf" srcId="{D0A06475-7CF2-4876-8D88-52DBBF145592}" destId="{6B7DF4C2-EDC1-4331-833C-9B245A4BBB4B}" srcOrd="1" destOrd="0" presId="urn:microsoft.com/office/officeart/2005/8/layout/radial1"/>
    <dgm:cxn modelId="{B070EC91-5684-4434-8DEA-002964968F13}" type="presOf" srcId="{851B7FA8-6CA4-4695-9215-F4302BE5544E}" destId="{D97777C3-2EFA-4226-A83E-3AEEEBD54AF4}" srcOrd="0" destOrd="0" presId="urn:microsoft.com/office/officeart/2005/8/layout/radial1"/>
    <dgm:cxn modelId="{966DFFCA-FDDF-4FBB-AF76-8652FABE0C97}" type="presOf" srcId="{89E5BC45-F4A9-4B14-8EAA-B9C23A8D7D2C}" destId="{328CADA8-F619-4F80-9665-AF4A025A66B1}" srcOrd="0" destOrd="0" presId="urn:microsoft.com/office/officeart/2005/8/layout/radial1"/>
    <dgm:cxn modelId="{140BD8A5-0E3A-4CD4-BB73-A341F3E48EEF}" srcId="{5DFA6659-C98C-4A02-9027-13A32099A5E6}" destId="{90B068F9-DA7D-44BB-B9CC-73A308B2C8EA}" srcOrd="2" destOrd="0" parTransId="{851B7FA8-6CA4-4695-9215-F4302BE5544E}" sibTransId="{0CEE1067-1BA2-43D2-BEE0-A5C592BDFAC2}"/>
    <dgm:cxn modelId="{D4B5C09F-D877-4D90-ABB8-FE20D39BB535}" type="presOf" srcId="{851B7FA8-6CA4-4695-9215-F4302BE5544E}" destId="{AEA6EF61-87BA-4A27-A1B1-5C14776AEEAB}" srcOrd="1" destOrd="0" presId="urn:microsoft.com/office/officeart/2005/8/layout/radial1"/>
    <dgm:cxn modelId="{0056D6DD-EADF-4C0C-85C8-2D1647273C58}" type="presOf" srcId="{2F422F8E-C544-4452-9D12-C9C27ACCA43D}" destId="{48736CFA-FF0F-4FAA-B63B-F5269311B167}" srcOrd="1" destOrd="0" presId="urn:microsoft.com/office/officeart/2005/8/layout/radial1"/>
    <dgm:cxn modelId="{FFED7252-7F05-4594-9C8E-2D19A8FBAD1B}" type="presOf" srcId="{5DFA6659-C98C-4A02-9027-13A32099A5E6}" destId="{790096BB-2657-4287-BE70-A925EB3856DA}" srcOrd="0" destOrd="0" presId="urn:microsoft.com/office/officeart/2005/8/layout/radial1"/>
    <dgm:cxn modelId="{E4BFE5C2-2FE0-4C09-B2AF-4EB0E0257760}" type="presOf" srcId="{90B068F9-DA7D-44BB-B9CC-73A308B2C8EA}" destId="{6150E57F-FB91-45E8-9CFA-57F2EE31B60D}" srcOrd="0" destOrd="0" presId="urn:microsoft.com/office/officeart/2005/8/layout/radial1"/>
    <dgm:cxn modelId="{383BBEAE-7CDB-4CEA-A347-A1AA74C7B145}" srcId="{5DFA6659-C98C-4A02-9027-13A32099A5E6}" destId="{8F69606F-9D6B-4DD5-8C83-97AF8F55B8E3}" srcOrd="1" destOrd="0" parTransId="{2F422F8E-C544-4452-9D12-C9C27ACCA43D}" sibTransId="{24CE3933-FAE1-4904-B0F2-F2A62347A81D}"/>
    <dgm:cxn modelId="{3DEE74AA-3141-4F91-BBB5-837C44FE32B1}" type="presOf" srcId="{A293DEA0-7668-4E5D-B1D0-D7CA8BA532F8}" destId="{BDC87D65-617E-4A12-A966-27193C320049}" srcOrd="0" destOrd="0" presId="urn:microsoft.com/office/officeart/2005/8/layout/radial1"/>
    <dgm:cxn modelId="{C41BAA35-A414-4C9D-978D-90F3F7F14483}" type="presOf" srcId="{D0A06475-7CF2-4876-8D88-52DBBF145592}" destId="{8E783D7A-233B-46B1-8E87-91C65F1E686E}" srcOrd="0" destOrd="0" presId="urn:microsoft.com/office/officeart/2005/8/layout/radial1"/>
    <dgm:cxn modelId="{00D16142-A99D-42F9-86AB-857B76C164EF}" type="presOf" srcId="{2F422F8E-C544-4452-9D12-C9C27ACCA43D}" destId="{104FDD80-E306-4D53-9C5F-BA5DF5E27759}" srcOrd="0" destOrd="0" presId="urn:microsoft.com/office/officeart/2005/8/layout/radial1"/>
    <dgm:cxn modelId="{6614C19D-FBC0-4866-9FF3-5B817C9BF08F}" type="presOf" srcId="{46B2E5C2-4037-45ED-A37B-C0163723D25D}" destId="{E7F9D42D-8CC7-4191-B1D3-56FE44B51309}" srcOrd="0" destOrd="0" presId="urn:microsoft.com/office/officeart/2005/8/layout/radial1"/>
    <dgm:cxn modelId="{CC0C4881-9254-4404-8462-1E8708071898}" type="presOf" srcId="{A293DEA0-7668-4E5D-B1D0-D7CA8BA532F8}" destId="{8EDCBCAB-C4CB-42D5-9EB8-517F8255ACE0}" srcOrd="1" destOrd="0" presId="urn:microsoft.com/office/officeart/2005/8/layout/radial1"/>
    <dgm:cxn modelId="{FF38E8D0-2DCC-4F72-A821-02E9F1D670DA}" srcId="{5DFA6659-C98C-4A02-9027-13A32099A5E6}" destId="{89E5BC45-F4A9-4B14-8EAA-B9C23A8D7D2C}" srcOrd="3" destOrd="0" parTransId="{D0A06475-7CF2-4876-8D88-52DBBF145592}" sibTransId="{A4E7730F-94D5-4BE3-A40F-F60D2C3E9E80}"/>
    <dgm:cxn modelId="{FDD926EC-0522-4778-97BA-DE5BB0E160E3}" srcId="{5DFA6659-C98C-4A02-9027-13A32099A5E6}" destId="{46B2E5C2-4037-45ED-A37B-C0163723D25D}" srcOrd="0" destOrd="0" parTransId="{A293DEA0-7668-4E5D-B1D0-D7CA8BA532F8}" sibTransId="{D059EEEA-40C5-4FC3-9E60-6E960C56577C}"/>
    <dgm:cxn modelId="{2636E0E4-A33B-4B35-8E64-F05B2200648F}" type="presOf" srcId="{8F69606F-9D6B-4DD5-8C83-97AF8F55B8E3}" destId="{FE3DFB4C-66E8-4594-8041-A08CDFCC1FDC}" srcOrd="0" destOrd="0" presId="urn:microsoft.com/office/officeart/2005/8/layout/radial1"/>
    <dgm:cxn modelId="{89B00CC4-E5CB-4B1C-8525-3BCDD761406F}" srcId="{BEDC434D-0451-44A4-B47B-BBC014C22A76}" destId="{5DFA6659-C98C-4A02-9027-13A32099A5E6}" srcOrd="0" destOrd="0" parTransId="{B4D5C515-757B-4879-B883-C2179B7F3AFF}" sibTransId="{B80472B9-C0D3-4EF3-976F-91CCDFB0C000}"/>
    <dgm:cxn modelId="{AAE6588B-DDEB-440C-A64E-56EB7A7E1345}" type="presOf" srcId="{BEDC434D-0451-44A4-B47B-BBC014C22A76}" destId="{DF4D1D04-EC7A-435A-8FE9-1F5BED5A5AFD}" srcOrd="0" destOrd="0" presId="urn:microsoft.com/office/officeart/2005/8/layout/radial1"/>
    <dgm:cxn modelId="{4B127774-2821-4AEB-9804-9329DAFF7E18}" type="presParOf" srcId="{DF4D1D04-EC7A-435A-8FE9-1F5BED5A5AFD}" destId="{790096BB-2657-4287-BE70-A925EB3856DA}" srcOrd="0" destOrd="0" presId="urn:microsoft.com/office/officeart/2005/8/layout/radial1"/>
    <dgm:cxn modelId="{9D7AD787-322B-4B3E-9FF0-2831A6ECA472}" type="presParOf" srcId="{DF4D1D04-EC7A-435A-8FE9-1F5BED5A5AFD}" destId="{BDC87D65-617E-4A12-A966-27193C320049}" srcOrd="1" destOrd="0" presId="urn:microsoft.com/office/officeart/2005/8/layout/radial1"/>
    <dgm:cxn modelId="{9F814401-7F9C-4C45-BAE3-CE628289FB0B}" type="presParOf" srcId="{BDC87D65-617E-4A12-A966-27193C320049}" destId="{8EDCBCAB-C4CB-42D5-9EB8-517F8255ACE0}" srcOrd="0" destOrd="0" presId="urn:microsoft.com/office/officeart/2005/8/layout/radial1"/>
    <dgm:cxn modelId="{2CAEAB4A-FD3C-4307-9356-D0074F40D21B}" type="presParOf" srcId="{DF4D1D04-EC7A-435A-8FE9-1F5BED5A5AFD}" destId="{E7F9D42D-8CC7-4191-B1D3-56FE44B51309}" srcOrd="2" destOrd="0" presId="urn:microsoft.com/office/officeart/2005/8/layout/radial1"/>
    <dgm:cxn modelId="{54E59A2D-0D20-4699-967C-D75CF9CA190B}" type="presParOf" srcId="{DF4D1D04-EC7A-435A-8FE9-1F5BED5A5AFD}" destId="{104FDD80-E306-4D53-9C5F-BA5DF5E27759}" srcOrd="3" destOrd="0" presId="urn:microsoft.com/office/officeart/2005/8/layout/radial1"/>
    <dgm:cxn modelId="{D047D0C9-98DB-44A0-9482-25656CA13409}" type="presParOf" srcId="{104FDD80-E306-4D53-9C5F-BA5DF5E27759}" destId="{48736CFA-FF0F-4FAA-B63B-F5269311B167}" srcOrd="0" destOrd="0" presId="urn:microsoft.com/office/officeart/2005/8/layout/radial1"/>
    <dgm:cxn modelId="{335D596B-B301-40AD-AF55-EE0B1ED83914}" type="presParOf" srcId="{DF4D1D04-EC7A-435A-8FE9-1F5BED5A5AFD}" destId="{FE3DFB4C-66E8-4594-8041-A08CDFCC1FDC}" srcOrd="4" destOrd="0" presId="urn:microsoft.com/office/officeart/2005/8/layout/radial1"/>
    <dgm:cxn modelId="{D99BEA03-1DBD-42C1-9ABE-DB5CAA39C260}" type="presParOf" srcId="{DF4D1D04-EC7A-435A-8FE9-1F5BED5A5AFD}" destId="{D97777C3-2EFA-4226-A83E-3AEEEBD54AF4}" srcOrd="5" destOrd="0" presId="urn:microsoft.com/office/officeart/2005/8/layout/radial1"/>
    <dgm:cxn modelId="{89EFAE6F-6A83-46C6-A080-ABAE0F03E138}" type="presParOf" srcId="{D97777C3-2EFA-4226-A83E-3AEEEBD54AF4}" destId="{AEA6EF61-87BA-4A27-A1B1-5C14776AEEAB}" srcOrd="0" destOrd="0" presId="urn:microsoft.com/office/officeart/2005/8/layout/radial1"/>
    <dgm:cxn modelId="{11112291-0073-49FE-B919-D56BE4AEE5D9}" type="presParOf" srcId="{DF4D1D04-EC7A-435A-8FE9-1F5BED5A5AFD}" destId="{6150E57F-FB91-45E8-9CFA-57F2EE31B60D}" srcOrd="6" destOrd="0" presId="urn:microsoft.com/office/officeart/2005/8/layout/radial1"/>
    <dgm:cxn modelId="{4DBBD317-612F-4985-B9F0-B7FA2C9D012C}" type="presParOf" srcId="{DF4D1D04-EC7A-435A-8FE9-1F5BED5A5AFD}" destId="{8E783D7A-233B-46B1-8E87-91C65F1E686E}" srcOrd="7" destOrd="0" presId="urn:microsoft.com/office/officeart/2005/8/layout/radial1"/>
    <dgm:cxn modelId="{35643160-A5A7-4608-B308-7389275C9EA5}" type="presParOf" srcId="{8E783D7A-233B-46B1-8E87-91C65F1E686E}" destId="{6B7DF4C2-EDC1-4331-833C-9B245A4BBB4B}" srcOrd="0" destOrd="0" presId="urn:microsoft.com/office/officeart/2005/8/layout/radial1"/>
    <dgm:cxn modelId="{F2B0AB25-DD42-46C0-96F2-621E2064167F}" type="presParOf" srcId="{DF4D1D04-EC7A-435A-8FE9-1F5BED5A5AFD}" destId="{328CADA8-F619-4F80-9665-AF4A025A66B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86B93-6FE9-4D6E-B608-612372C05E78}">
      <dsp:nvSpPr>
        <dsp:cNvPr id="0" name=""/>
        <dsp:cNvSpPr/>
      </dsp:nvSpPr>
      <dsp:spPr>
        <a:xfrm>
          <a:off x="0" y="352623"/>
          <a:ext cx="58253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53195-8CDB-4059-B92E-D545AB701969}">
      <dsp:nvSpPr>
        <dsp:cNvPr id="0" name=""/>
        <dsp:cNvSpPr/>
      </dsp:nvSpPr>
      <dsp:spPr>
        <a:xfrm>
          <a:off x="291268" y="27903"/>
          <a:ext cx="407775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29" tIns="0" rIns="15412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 smtClean="0">
              <a:solidFill>
                <a:schemeClr val="tx1"/>
              </a:solidFill>
            </a:rPr>
            <a:t>1.1 APOYO LOGÍSTICO AL CUERPO DE AGENTES DE CONTROL METROPOLITANO</a:t>
          </a:r>
          <a:endParaRPr lang="es-EC" sz="1200" b="0" i="0" kern="1200" dirty="0">
            <a:solidFill>
              <a:schemeClr val="tx1"/>
            </a:solidFill>
          </a:endParaRPr>
        </a:p>
      </dsp:txBody>
      <dsp:txXfrm>
        <a:off x="322971" y="59606"/>
        <a:ext cx="4014348" cy="586034"/>
      </dsp:txXfrm>
    </dsp:sp>
    <dsp:sp modelId="{9FD9C7A9-C86D-4CCA-A467-551F418E234A}">
      <dsp:nvSpPr>
        <dsp:cNvPr id="0" name=""/>
        <dsp:cNvSpPr/>
      </dsp:nvSpPr>
      <dsp:spPr>
        <a:xfrm>
          <a:off x="0" y="1350543"/>
          <a:ext cx="58253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C2F8D-1DB6-41CE-A6C1-A75BCB900888}">
      <dsp:nvSpPr>
        <dsp:cNvPr id="0" name=""/>
        <dsp:cNvSpPr/>
      </dsp:nvSpPr>
      <dsp:spPr>
        <a:xfrm>
          <a:off x="291268" y="1025823"/>
          <a:ext cx="407775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29" tIns="0" rIns="15412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 smtClean="0">
              <a:solidFill>
                <a:schemeClr val="tx1"/>
              </a:solidFill>
            </a:rPr>
            <a:t>1.2 APOYO LOGÍSTICO A LA POLICÍA NACIONAL</a:t>
          </a:r>
        </a:p>
      </dsp:txBody>
      <dsp:txXfrm>
        <a:off x="322971" y="1057526"/>
        <a:ext cx="4014348" cy="586034"/>
      </dsp:txXfrm>
    </dsp:sp>
    <dsp:sp modelId="{8B7F78DF-4F28-4282-818C-438C1DFAFD90}">
      <dsp:nvSpPr>
        <dsp:cNvPr id="0" name=""/>
        <dsp:cNvSpPr/>
      </dsp:nvSpPr>
      <dsp:spPr>
        <a:xfrm>
          <a:off x="0" y="2348464"/>
          <a:ext cx="582536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C85DC-7F7B-4FAA-BC07-3CE8BDE20D6D}">
      <dsp:nvSpPr>
        <dsp:cNvPr id="0" name=""/>
        <dsp:cNvSpPr/>
      </dsp:nvSpPr>
      <dsp:spPr>
        <a:xfrm>
          <a:off x="291268" y="2023743"/>
          <a:ext cx="407775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129" tIns="0" rIns="15412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 smtClean="0">
              <a:solidFill>
                <a:schemeClr val="tx1"/>
              </a:solidFill>
            </a:rPr>
            <a:t>1.3 SISTEMA INTEGRADO DE </a:t>
          </a:r>
          <a:r>
            <a:rPr lang="es-EC" sz="1200" b="0" i="0" kern="1200" dirty="0" smtClean="0">
              <a:solidFill>
                <a:schemeClr val="tx1"/>
              </a:solidFill>
            </a:rPr>
            <a:t>SEGURIDAD, ENTIDADES MUNICIPALES, SECRETARÍA </a:t>
          </a:r>
          <a:r>
            <a:rPr lang="es-EC" sz="1200" b="0" i="0" kern="1200" dirty="0" smtClean="0">
              <a:solidFill>
                <a:schemeClr val="tx1"/>
              </a:solidFill>
            </a:rPr>
            <a:t>GENERAL DE SEGURIDAD, ENTIDADES ADSCRITAS Y FISCALÍA</a:t>
          </a:r>
          <a:endParaRPr lang="es-EC" sz="1200" b="0" i="0" kern="1200" dirty="0">
            <a:solidFill>
              <a:schemeClr val="tx1"/>
            </a:solidFill>
          </a:endParaRPr>
        </a:p>
      </dsp:txBody>
      <dsp:txXfrm>
        <a:off x="322971" y="2055446"/>
        <a:ext cx="4014348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CA2DB-004D-4CBD-B9A8-F8A85E2A31EF}">
      <dsp:nvSpPr>
        <dsp:cNvPr id="0" name=""/>
        <dsp:cNvSpPr/>
      </dsp:nvSpPr>
      <dsp:spPr>
        <a:xfrm>
          <a:off x="0" y="301816"/>
          <a:ext cx="58736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73845-7179-47CD-BABE-D0865F38D0F0}">
      <dsp:nvSpPr>
        <dsp:cNvPr id="0" name=""/>
        <dsp:cNvSpPr/>
      </dsp:nvSpPr>
      <dsp:spPr>
        <a:xfrm>
          <a:off x="293681" y="21376"/>
          <a:ext cx="41115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406" tIns="0" rIns="15540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3.1 FORTALECIMIENTO </a:t>
          </a: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DE LA INFRAESTRUCTURA TECNOLÓGICA Y CONECTIVIDAD DEL SISTEMA DE ALARMAS COMUNITARIAS – EXISTENTES.</a:t>
          </a:r>
          <a:endParaRPr lang="es-EC" sz="1100" b="0" kern="1200" dirty="0">
            <a:solidFill>
              <a:schemeClr val="tx1"/>
            </a:solidFill>
            <a:latin typeface="+mj-lt"/>
          </a:endParaRPr>
        </a:p>
      </dsp:txBody>
      <dsp:txXfrm>
        <a:off x="321061" y="48756"/>
        <a:ext cx="4056781" cy="506120"/>
      </dsp:txXfrm>
    </dsp:sp>
    <dsp:sp modelId="{1FFFB64F-BFA7-4E82-9BB9-B0CCA1D629DD}">
      <dsp:nvSpPr>
        <dsp:cNvPr id="0" name=""/>
        <dsp:cNvSpPr/>
      </dsp:nvSpPr>
      <dsp:spPr>
        <a:xfrm>
          <a:off x="0" y="1163656"/>
          <a:ext cx="58736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FAC3C-FCCB-4361-86A8-31351476AAD3}">
      <dsp:nvSpPr>
        <dsp:cNvPr id="0" name=""/>
        <dsp:cNvSpPr/>
      </dsp:nvSpPr>
      <dsp:spPr>
        <a:xfrm>
          <a:off x="293681" y="883216"/>
          <a:ext cx="41115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406" tIns="0" rIns="15540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>
              <a:solidFill>
                <a:schemeClr val="tx1"/>
              </a:solidFill>
              <a:latin typeface="+mj-lt"/>
            </a:rPr>
            <a:t>3.2 AMPLIACIÓN </a:t>
          </a:r>
          <a:r>
            <a:rPr lang="es-EC" sz="1100" b="0" kern="1200" dirty="0" smtClean="0">
              <a:solidFill>
                <a:schemeClr val="tx1"/>
              </a:solidFill>
              <a:latin typeface="+mj-lt"/>
            </a:rPr>
            <a:t>DE LA INFRAESTRUCTURA TECNOLÓGICA Y CONECTIVIDAD DEL SISTEMA DE ALARMAS COMUNITARIAS</a:t>
          </a:r>
          <a:endParaRPr lang="es-EC" sz="1100" b="0" kern="1200" dirty="0">
            <a:solidFill>
              <a:schemeClr val="tx1"/>
            </a:solidFill>
            <a:latin typeface="+mj-lt"/>
          </a:endParaRPr>
        </a:p>
      </dsp:txBody>
      <dsp:txXfrm>
        <a:off x="321061" y="910596"/>
        <a:ext cx="4056781" cy="506120"/>
      </dsp:txXfrm>
    </dsp:sp>
    <dsp:sp modelId="{9409D181-B990-452E-9708-0A7EEA9F6695}">
      <dsp:nvSpPr>
        <dsp:cNvPr id="0" name=""/>
        <dsp:cNvSpPr/>
      </dsp:nvSpPr>
      <dsp:spPr>
        <a:xfrm>
          <a:off x="0" y="2292913"/>
          <a:ext cx="58736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A7562-4C37-4521-B981-8A9A0562BD3B}">
      <dsp:nvSpPr>
        <dsp:cNvPr id="0" name=""/>
        <dsp:cNvSpPr/>
      </dsp:nvSpPr>
      <dsp:spPr>
        <a:xfrm>
          <a:off x="293681" y="1745056"/>
          <a:ext cx="41115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406" tIns="0" rIns="15540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3.3 MANTENIMIENTO </a:t>
          </a: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DE LOS SERVICIOS DE CONECTIVIDAD EN ESPACIOS PÚBLICOS Y SISTEMA DE TRANSPORTE PÚBLICO</a:t>
          </a:r>
          <a:endParaRPr lang="es-EC" sz="1100" b="0" kern="1200" dirty="0">
            <a:solidFill>
              <a:schemeClr val="tx1"/>
            </a:solidFill>
            <a:latin typeface="+mj-lt"/>
          </a:endParaRPr>
        </a:p>
      </dsp:txBody>
      <dsp:txXfrm>
        <a:off x="321061" y="1772436"/>
        <a:ext cx="4056781" cy="506120"/>
      </dsp:txXfrm>
    </dsp:sp>
    <dsp:sp modelId="{F983140C-7488-410B-BB46-2943B9DCA193}">
      <dsp:nvSpPr>
        <dsp:cNvPr id="0" name=""/>
        <dsp:cNvSpPr/>
      </dsp:nvSpPr>
      <dsp:spPr>
        <a:xfrm>
          <a:off x="0" y="2914639"/>
          <a:ext cx="58736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F76BE-EAAF-414F-A3F5-D8DF9A4F1021}">
      <dsp:nvSpPr>
        <dsp:cNvPr id="0" name=""/>
        <dsp:cNvSpPr/>
      </dsp:nvSpPr>
      <dsp:spPr>
        <a:xfrm>
          <a:off x="293681" y="2606896"/>
          <a:ext cx="41115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406" tIns="0" rIns="15540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3.4 ATENCIÓN </a:t>
          </a: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GRATUITA A CIUDADANOS VÍCTIMAS DE ASUNTOS VINCULADOS CON LA SEGURIDAD PÚBLICA EN LOS CEJ DEL DMQ </a:t>
          </a:r>
          <a:endParaRPr lang="es-EC" sz="1100" b="0" kern="1200" dirty="0">
            <a:solidFill>
              <a:schemeClr val="tx1"/>
            </a:solidFill>
            <a:latin typeface="+mj-lt"/>
          </a:endParaRPr>
        </a:p>
      </dsp:txBody>
      <dsp:txXfrm>
        <a:off x="321061" y="2634276"/>
        <a:ext cx="4056781" cy="506120"/>
      </dsp:txXfrm>
    </dsp:sp>
    <dsp:sp modelId="{193966D6-6E9B-42E6-B8E4-A06A3BF25AA9}">
      <dsp:nvSpPr>
        <dsp:cNvPr id="0" name=""/>
        <dsp:cNvSpPr/>
      </dsp:nvSpPr>
      <dsp:spPr>
        <a:xfrm>
          <a:off x="0" y="3749176"/>
          <a:ext cx="58736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B6FFD-59BF-48CC-8FAD-8E97FD145E6A}">
      <dsp:nvSpPr>
        <dsp:cNvPr id="0" name=""/>
        <dsp:cNvSpPr/>
      </dsp:nvSpPr>
      <dsp:spPr>
        <a:xfrm>
          <a:off x="293681" y="3468736"/>
          <a:ext cx="41115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406" tIns="0" rIns="15540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3.5 CAMPAÑA </a:t>
          </a:r>
          <a:r>
            <a:rPr lang="es-EC" sz="1100" b="0" kern="1200" dirty="0" smtClean="0">
              <a:solidFill>
                <a:schemeClr val="tx1"/>
              </a:solidFill>
              <a:latin typeface="+mj-lt"/>
              <a:ea typeface="Times New Roman" panose="02020603050405020304" pitchFamily="18" charset="0"/>
            </a:rPr>
            <a:t>DE PARTICIPACIÓN CIUDADANA ENCAMINADA A TRANSVERSALIZAR LA PREVENCIÓN DEL CONSUMO DE ALCOHOL EN FIESTAS DE QUITO IMPLEMENTADA </a:t>
          </a:r>
          <a:endParaRPr lang="es-EC" sz="1100" b="0" kern="1200" dirty="0">
            <a:solidFill>
              <a:schemeClr val="tx1"/>
            </a:solidFill>
            <a:latin typeface="+mj-lt"/>
          </a:endParaRPr>
        </a:p>
      </dsp:txBody>
      <dsp:txXfrm>
        <a:off x="321061" y="3496116"/>
        <a:ext cx="4056781" cy="506120"/>
      </dsp:txXfrm>
    </dsp:sp>
    <dsp:sp modelId="{21FD0D73-EAE8-460C-B719-890E015BC93B}">
      <dsp:nvSpPr>
        <dsp:cNvPr id="0" name=""/>
        <dsp:cNvSpPr/>
      </dsp:nvSpPr>
      <dsp:spPr>
        <a:xfrm>
          <a:off x="0" y="4611016"/>
          <a:ext cx="58736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2779E-1422-4D18-9EEB-1C54361BA462}">
      <dsp:nvSpPr>
        <dsp:cNvPr id="0" name=""/>
        <dsp:cNvSpPr/>
      </dsp:nvSpPr>
      <dsp:spPr>
        <a:xfrm>
          <a:off x="293681" y="4330576"/>
          <a:ext cx="411154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406" tIns="0" rIns="155406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>
              <a:solidFill>
                <a:schemeClr val="tx1"/>
              </a:solidFill>
              <a:latin typeface="+mj-lt"/>
            </a:rPr>
            <a:t>3.6 RECUPERACIÓN </a:t>
          </a:r>
          <a:r>
            <a:rPr lang="es-EC" sz="1100" b="0" kern="1200" dirty="0" smtClean="0">
              <a:solidFill>
                <a:schemeClr val="tx1"/>
              </a:solidFill>
              <a:latin typeface="+mj-lt"/>
            </a:rPr>
            <a:t>DE ESPACIOS PÚBLICOS</a:t>
          </a:r>
          <a:endParaRPr lang="es-EC" sz="1100" b="0" kern="1200" dirty="0">
            <a:solidFill>
              <a:schemeClr val="tx1"/>
            </a:solidFill>
            <a:latin typeface="+mj-lt"/>
          </a:endParaRPr>
        </a:p>
      </dsp:txBody>
      <dsp:txXfrm>
        <a:off x="321061" y="4357956"/>
        <a:ext cx="4056781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096BB-2657-4287-BE70-A925EB3856DA}">
      <dsp:nvSpPr>
        <dsp:cNvPr id="0" name=""/>
        <dsp:cNvSpPr/>
      </dsp:nvSpPr>
      <dsp:spPr>
        <a:xfrm>
          <a:off x="1987376" y="1572245"/>
          <a:ext cx="1206847" cy="1206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DMQ</a:t>
          </a:r>
          <a:endParaRPr lang="es-EC" sz="2900" kern="1200" dirty="0"/>
        </a:p>
      </dsp:txBody>
      <dsp:txXfrm>
        <a:off x="2164115" y="1748984"/>
        <a:ext cx="853369" cy="853369"/>
      </dsp:txXfrm>
    </dsp:sp>
    <dsp:sp modelId="{BDC87D65-617E-4A12-A966-27193C320049}">
      <dsp:nvSpPr>
        <dsp:cNvPr id="0" name=""/>
        <dsp:cNvSpPr/>
      </dsp:nvSpPr>
      <dsp:spPr>
        <a:xfrm rot="16200000">
          <a:off x="2409265" y="1369748"/>
          <a:ext cx="363069" cy="41923"/>
        </a:xfrm>
        <a:custGeom>
          <a:avLst/>
          <a:gdLst/>
          <a:ahLst/>
          <a:cxnLst/>
          <a:rect l="0" t="0" r="0" b="0"/>
          <a:pathLst>
            <a:path>
              <a:moveTo>
                <a:pt x="0" y="20961"/>
              </a:moveTo>
              <a:lnTo>
                <a:pt x="363069" y="20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81723" y="1381633"/>
        <a:ext cx="18153" cy="18153"/>
      </dsp:txXfrm>
    </dsp:sp>
    <dsp:sp modelId="{E7F9D42D-8CC7-4191-B1D3-56FE44B51309}">
      <dsp:nvSpPr>
        <dsp:cNvPr id="0" name=""/>
        <dsp:cNvSpPr/>
      </dsp:nvSpPr>
      <dsp:spPr>
        <a:xfrm>
          <a:off x="1987376" y="2328"/>
          <a:ext cx="1206847" cy="1206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557 alarmas</a:t>
          </a:r>
          <a:endParaRPr lang="es-EC" sz="1200" kern="1200" dirty="0"/>
        </a:p>
      </dsp:txBody>
      <dsp:txXfrm>
        <a:off x="2164115" y="179067"/>
        <a:ext cx="853369" cy="853369"/>
      </dsp:txXfrm>
    </dsp:sp>
    <dsp:sp modelId="{104FDD80-E306-4D53-9C5F-BA5DF5E27759}">
      <dsp:nvSpPr>
        <dsp:cNvPr id="0" name=""/>
        <dsp:cNvSpPr/>
      </dsp:nvSpPr>
      <dsp:spPr>
        <a:xfrm>
          <a:off x="3194223" y="2154707"/>
          <a:ext cx="363069" cy="41923"/>
        </a:xfrm>
        <a:custGeom>
          <a:avLst/>
          <a:gdLst/>
          <a:ahLst/>
          <a:cxnLst/>
          <a:rect l="0" t="0" r="0" b="0"/>
          <a:pathLst>
            <a:path>
              <a:moveTo>
                <a:pt x="0" y="20961"/>
              </a:moveTo>
              <a:lnTo>
                <a:pt x="363069" y="20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366681" y="2166592"/>
        <a:ext cx="18153" cy="18153"/>
      </dsp:txXfrm>
    </dsp:sp>
    <dsp:sp modelId="{FE3DFB4C-66E8-4594-8041-A08CDFCC1FDC}">
      <dsp:nvSpPr>
        <dsp:cNvPr id="0" name=""/>
        <dsp:cNvSpPr/>
      </dsp:nvSpPr>
      <dsp:spPr>
        <a:xfrm>
          <a:off x="3557293" y="1572245"/>
          <a:ext cx="1206847" cy="1206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557 espacios públicos</a:t>
          </a:r>
          <a:endParaRPr lang="es-EC" sz="1200" kern="1200" dirty="0"/>
        </a:p>
      </dsp:txBody>
      <dsp:txXfrm>
        <a:off x="3734032" y="1748984"/>
        <a:ext cx="853369" cy="853369"/>
      </dsp:txXfrm>
    </dsp:sp>
    <dsp:sp modelId="{D97777C3-2EFA-4226-A83E-3AEEEBD54AF4}">
      <dsp:nvSpPr>
        <dsp:cNvPr id="0" name=""/>
        <dsp:cNvSpPr/>
      </dsp:nvSpPr>
      <dsp:spPr>
        <a:xfrm rot="5400000">
          <a:off x="2409265" y="2939665"/>
          <a:ext cx="363069" cy="41923"/>
        </a:xfrm>
        <a:custGeom>
          <a:avLst/>
          <a:gdLst/>
          <a:ahLst/>
          <a:cxnLst/>
          <a:rect l="0" t="0" r="0" b="0"/>
          <a:pathLst>
            <a:path>
              <a:moveTo>
                <a:pt x="0" y="20961"/>
              </a:moveTo>
              <a:lnTo>
                <a:pt x="363069" y="20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81723" y="2951550"/>
        <a:ext cx="18153" cy="18153"/>
      </dsp:txXfrm>
    </dsp:sp>
    <dsp:sp modelId="{6150E57F-FB91-45E8-9CFA-57F2EE31B60D}">
      <dsp:nvSpPr>
        <dsp:cNvPr id="0" name=""/>
        <dsp:cNvSpPr/>
      </dsp:nvSpPr>
      <dsp:spPr>
        <a:xfrm>
          <a:off x="1987376" y="3142162"/>
          <a:ext cx="1206847" cy="1206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139.250 beneficiarios del DMQ</a:t>
          </a:r>
          <a:endParaRPr lang="es-EC" sz="1200" kern="1200" dirty="0"/>
        </a:p>
      </dsp:txBody>
      <dsp:txXfrm>
        <a:off x="2164115" y="3318901"/>
        <a:ext cx="853369" cy="853369"/>
      </dsp:txXfrm>
    </dsp:sp>
    <dsp:sp modelId="{8E783D7A-233B-46B1-8E87-91C65F1E686E}">
      <dsp:nvSpPr>
        <dsp:cNvPr id="0" name=""/>
        <dsp:cNvSpPr/>
      </dsp:nvSpPr>
      <dsp:spPr>
        <a:xfrm rot="10800000">
          <a:off x="1624306" y="2154707"/>
          <a:ext cx="363069" cy="41923"/>
        </a:xfrm>
        <a:custGeom>
          <a:avLst/>
          <a:gdLst/>
          <a:ahLst/>
          <a:cxnLst/>
          <a:rect l="0" t="0" r="0" b="0"/>
          <a:pathLst>
            <a:path>
              <a:moveTo>
                <a:pt x="0" y="20961"/>
              </a:moveTo>
              <a:lnTo>
                <a:pt x="363069" y="20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1796764" y="2166592"/>
        <a:ext cx="18153" cy="18153"/>
      </dsp:txXfrm>
    </dsp:sp>
    <dsp:sp modelId="{328CADA8-F619-4F80-9665-AF4A025A66B1}">
      <dsp:nvSpPr>
        <dsp:cNvPr id="0" name=""/>
        <dsp:cNvSpPr/>
      </dsp:nvSpPr>
      <dsp:spPr>
        <a:xfrm>
          <a:off x="417459" y="1572245"/>
          <a:ext cx="1206847" cy="12068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256 sectores del DMQ</a:t>
          </a:r>
          <a:endParaRPr lang="es-EC" sz="1200" kern="1200" dirty="0"/>
        </a:p>
      </dsp:txBody>
      <dsp:txXfrm>
        <a:off x="594198" y="1748984"/>
        <a:ext cx="853369" cy="853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162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8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236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178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661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37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217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466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223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135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078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F9BC-8EE5-4267-98DC-33E46197655B}" type="datetimeFigureOut">
              <a:rPr lang="es-EC" smtClean="0"/>
              <a:t>30/05/2022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BA0D8-50E9-4187-902E-B0D1E295C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187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chart" Target="../charts/chart3.xm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902134" y="2341680"/>
            <a:ext cx="6650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EMPRESA PÚBLICA METROPOLITANA DE LOGÍSTICA PARA LA SEGURIDAD Y LA CONVIVENCIA CIUDADANA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10466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1020635"/>
            <a:ext cx="9421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3.1 FORTALECIMIENTO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LA INFRAESTRUCTURA TECNOLÓGICA Y CONECTIVIDAD DEL SISTEMA DE ALARMAS COMUNITARIAS – EXISTENTES.</a:t>
            </a:r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42F0509-FF80-DB3A-D1FB-6D5A41F4BFAA}"/>
              </a:ext>
            </a:extLst>
          </p:cNvPr>
          <p:cNvSpPr txBox="1"/>
          <p:nvPr/>
        </p:nvSpPr>
        <p:spPr>
          <a:xfrm>
            <a:off x="1268256" y="2083265"/>
            <a:ext cx="52992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800" dirty="0" smtClean="0">
                <a:latin typeface="+mj-lt"/>
              </a:rPr>
              <a:t>Provisión </a:t>
            </a:r>
            <a:r>
              <a:rPr lang="es-EC" sz="1800" dirty="0">
                <a:latin typeface="+mj-lt"/>
              </a:rPr>
              <a:t>de Servicio de Telecomunicaciones para el Sistema de Alarmas Comunitarias (SMS, GPRS, Internet y </a:t>
            </a:r>
            <a:r>
              <a:rPr lang="es-EC" sz="1800" dirty="0" err="1">
                <a:latin typeface="+mj-lt"/>
              </a:rPr>
              <a:t>housing</a:t>
            </a:r>
            <a:r>
              <a:rPr lang="es-EC" sz="1800" dirty="0" smtClean="0">
                <a:latin typeface="+mj-lt"/>
              </a:rPr>
              <a:t>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800" i="1" dirty="0">
              <a:latin typeface="+mj-lt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latin typeface="+mj-lt"/>
              </a:rPr>
              <a:t>Mantenimiento correctivo  del servidor de aplicación del sistema de alarmas comunitarias</a:t>
            </a:r>
            <a:r>
              <a:rPr lang="es-EC" sz="1800" dirty="0" smtClean="0">
                <a:latin typeface="+mj-lt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dirty="0">
              <a:latin typeface="+mj-lt"/>
            </a:endParaRPr>
          </a:p>
          <a:p>
            <a:pPr algn="just"/>
            <a:r>
              <a:rPr lang="es-EC" i="1" dirty="0" smtClean="0"/>
              <a:t>Estos servicios se devengan mensualmente.</a:t>
            </a:r>
            <a:endParaRPr lang="es-EC" i="1" dirty="0"/>
          </a:p>
          <a:p>
            <a:pPr lvl="0" algn="just"/>
            <a:endParaRPr lang="es-EC" sz="1800" dirty="0" smtClean="0">
              <a:latin typeface="+mj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4D3F930-D8E5-4254-A137-163F50786B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76"/>
          <a:stretch/>
        </p:blipFill>
        <p:spPr>
          <a:xfrm>
            <a:off x="7944369" y="1688489"/>
            <a:ext cx="3346404" cy="369055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68256" y="380645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127448" y="4804747"/>
            <a:ext cx="511261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 $96.122,42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4957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609464"/>
            <a:ext cx="10416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3.2 AMPLIACIÓN </a:t>
            </a:r>
            <a:r>
              <a:rPr lang="es-EC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DE LA INFRAESTRUCTURA TECNOLÓGICA Y CONECTIVIDAD DEL SISTEMA DE ALARMAS COMUNITARIAS</a:t>
            </a:r>
            <a:endParaRPr lang="es-EC" dirty="0"/>
          </a:p>
        </p:txBody>
      </p:sp>
      <p:graphicFrame>
        <p:nvGraphicFramePr>
          <p:cNvPr id="2" name="Marcador de contenido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1694841"/>
              </p:ext>
            </p:extLst>
          </p:nvPr>
        </p:nvGraphicFramePr>
        <p:xfrm>
          <a:off x="672860" y="1467389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71150" y="16681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6819056" y="5153087"/>
            <a:ext cx="511261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: $1.003.652,73</a:t>
            </a:r>
            <a:endParaRPr lang="es-EC" sz="160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6096000" y="1931707"/>
            <a:ext cx="5601611" cy="30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62954" y="1069033"/>
            <a:ext cx="10859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3.3 MANTENIMIENTO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LOS SERVICIOS DE CONECTIVIDAD EN ESPACIOS PÚBLICOS Y SISTEMA DE TRANSPORTE PÚBLICO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591191" y="1807797"/>
            <a:ext cx="5334000" cy="245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dirty="0">
                <a:latin typeface="Calibri Light" panose="020F0302020204030204" pitchFamily="34" charset="0"/>
              </a:rPr>
              <a:t>Mantenimiento de la fase I y de la fase II de las cámaras de video vigilancia con reconocimiento facial.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dirty="0">
                <a:latin typeface="Calibri Light" panose="020F0302020204030204" pitchFamily="34" charset="0"/>
              </a:rPr>
              <a:t>Mantenimiento de la FASE I, II y III del Circuito Cerrado de CCTV  instalado en los mercados.</a:t>
            </a:r>
            <a:endParaRPr lang="es-EC" dirty="0"/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dirty="0">
                <a:latin typeface="Calibri Light" panose="020F0302020204030204" pitchFamily="34" charset="0"/>
              </a:rPr>
              <a:t>Servicio de telecomunicaciones para cámaras de video vigilancia en espacios públicos recuperados.</a:t>
            </a:r>
            <a:endParaRPr lang="es-EC" dirty="0"/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EC" dirty="0"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292691" y="1815237"/>
            <a:ext cx="5784640" cy="3042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dirty="0">
                <a:latin typeface="Calibri Light" panose="020F0302020204030204" pitchFamily="34" charset="0"/>
              </a:rPr>
              <a:t>Mantenimiento de 4 cámaras para el CCTV de Tumbaco, Barrio San Roque, Parroquia Cumbayá Adquisición de cámaras para Plaza Victoria, Mantenimiento de 4 cámaras para el CCTV de Tumbaco, Barrio San Marcos, Parroquia Cumbayá.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dirty="0">
                <a:latin typeface="Calibri Light" panose="020F0302020204030204" pitchFamily="34" charset="0"/>
              </a:rPr>
              <a:t>Mantenimiento de CCTV con 15 cámaras instalado en el Parque Metropolitano.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dirty="0">
                <a:latin typeface="Calibri Light" panose="020F0302020204030204" pitchFamily="34" charset="0"/>
              </a:rPr>
              <a:t>Mantenimiento del sistema de video vigilancia instalado en los biarticulados monitoreados por la Empresa Metropolitana de Transporte de Pasajeros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71150" y="16681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983386" y="4350324"/>
            <a:ext cx="511261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 $331.392,92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5052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978429" y="1021346"/>
            <a:ext cx="10006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3.4 ATENCIÓN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GRATUITA A CIUDADANOS VÍCTIMAS DE ASUNTOS VINCULADOS CON LA SEGURIDAD PÚBLICA EN LOS CEJ DEL DMQ 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565311" y="2032823"/>
            <a:ext cx="568384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tabLst>
                <a:tab pos="457200" algn="l"/>
              </a:tabLst>
            </a:pPr>
            <a:r>
              <a:rPr lang="es-EC" sz="1600" dirty="0">
                <a:latin typeface="Calibri Light" panose="020F0302020204030204" pitchFamily="34" charset="0"/>
              </a:rPr>
              <a:t>El programa de Abogados Patrocinadores, </a:t>
            </a:r>
            <a:r>
              <a:rPr lang="es-EC" sz="1600" dirty="0" smtClean="0">
                <a:latin typeface="Calibri Light" panose="020F0302020204030204" pitchFamily="34" charset="0"/>
              </a:rPr>
              <a:t>ha </a:t>
            </a:r>
            <a:r>
              <a:rPr lang="es-EC" sz="1600" dirty="0">
                <a:latin typeface="Calibri Light" panose="020F0302020204030204" pitchFamily="34" charset="0"/>
              </a:rPr>
              <a:t>dado atención a </a:t>
            </a:r>
            <a:r>
              <a:rPr lang="es-EC" sz="1600" b="1" dirty="0">
                <a:latin typeface="Calibri Light" panose="020F0302020204030204" pitchFamily="34" charset="0"/>
              </a:rPr>
              <a:t>4.088 </a:t>
            </a:r>
            <a:r>
              <a:rPr lang="es-EC" sz="1600" dirty="0" smtClean="0">
                <a:latin typeface="Calibri Light" panose="020F0302020204030204" pitchFamily="34" charset="0"/>
              </a:rPr>
              <a:t>ciudadanos, hasta el mes de abril del 2022</a:t>
            </a:r>
            <a:endParaRPr lang="es-EC" sz="1600" dirty="0">
              <a:latin typeface="Calibri Light" panose="020F0302020204030204" pitchFamily="34" charset="0"/>
            </a:endParaRPr>
          </a:p>
        </p:txBody>
      </p:sp>
      <p:pic>
        <p:nvPicPr>
          <p:cNvPr id="14" name="Imagen 1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8" t="32808" b="16858"/>
          <a:stretch/>
        </p:blipFill>
        <p:spPr bwMode="auto">
          <a:xfrm>
            <a:off x="3569259" y="2965102"/>
            <a:ext cx="2679894" cy="147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Un niño sentado en un escritorio&#10;&#10;Descripción generada automáticamente con confianza baja">
            <a:extLst>
              <a:ext uri="{FF2B5EF4-FFF2-40B4-BE49-F238E27FC236}">
                <a16:creationId xmlns="" xmlns:a16="http://schemas.microsoft.com/office/drawing/2014/main" id="{4C2399FA-BFB1-DA91-383B-B5D01DD25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34" y="1711876"/>
            <a:ext cx="4689821" cy="2608713"/>
          </a:xfrm>
          <a:prstGeom prst="rect">
            <a:avLst/>
          </a:prstGeom>
        </p:spPr>
      </p:pic>
      <p:pic>
        <p:nvPicPr>
          <p:cNvPr id="8194" name="Picture 2" descr="Emseguridad ofrece patrocinio y asesoría legal en administraciones zonales  – Quito Informa">
            <a:extLst>
              <a:ext uri="{FF2B5EF4-FFF2-40B4-BE49-F238E27FC236}">
                <a16:creationId xmlns="" xmlns:a16="http://schemas.microsoft.com/office/drawing/2014/main" id="{099AFAE0-9027-B47F-A80E-A94B5E79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8" y="3028792"/>
            <a:ext cx="2679894" cy="147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71150" y="16681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3762723" y="4721632"/>
            <a:ext cx="443794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 $195.471,36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1862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65311" y="1682889"/>
            <a:ext cx="5740598" cy="2657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Concurso para la presentación de propuestas técnicas para realizar la campaña de prevención del consumo de alcohol y otras drogas en adolescentes y jóvenes en todos los distintos eventos y festividades con énfasis durante la programación de las Fiestas de Quito</a:t>
            </a:r>
            <a:r>
              <a:rPr lang="es-EC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C" sz="16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ESTADO </a:t>
            </a:r>
            <a:r>
              <a:rPr lang="es-EC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ACTUAL: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EL 27 de mayo de 2022, se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convocó a todos los colectivos y organizaciones de la sociedad civil -que tengan la capacidad técnica y operativa- para desarrollar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este proyecto.</a:t>
            </a:r>
            <a:endParaRPr lang="es-EC" sz="1600" b="1" dirty="0"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0890AE66-F3FF-FBD0-CC8D-F7E93C0A35D1}"/>
              </a:ext>
            </a:extLst>
          </p:cNvPr>
          <p:cNvSpPr txBox="1"/>
          <p:nvPr/>
        </p:nvSpPr>
        <p:spPr>
          <a:xfrm>
            <a:off x="1127448" y="709729"/>
            <a:ext cx="9421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3.5 CAMPAÑA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PARTICIPACIÓN CIUDADANA ENCAMINADA A TRANSVERSALIZAR LA PREVENCIÓN DEL CONSUMO DE ALCOHOL EN FIESTAS DE QUITO IMPLEMENTADA </a:t>
            </a:r>
            <a:endParaRPr lang="es-EC" dirty="0"/>
          </a:p>
        </p:txBody>
      </p:sp>
      <p:pic>
        <p:nvPicPr>
          <p:cNvPr id="12" name="Imagen 11" descr="Un grupo de personas de pie&#10;&#10;Descripción generada automáticamente">
            <a:extLst>
              <a:ext uri="{FF2B5EF4-FFF2-40B4-BE49-F238E27FC236}">
                <a16:creationId xmlns="" xmlns:a16="http://schemas.microsoft.com/office/drawing/2014/main" id="{2F17586B-20B7-BAF3-D3D8-44A0CEAF0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69" y="1968793"/>
            <a:ext cx="4507991" cy="25075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71150" y="16681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1364606" y="4666727"/>
            <a:ext cx="438344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 $62.500,00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9774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48662" y="1760640"/>
            <a:ext cx="5884713" cy="166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>
                <a:latin typeface="Calibri Light" panose="020F0302020204030204" pitchFamily="34" charset="0"/>
              </a:rPr>
              <a:t>Construcción del </a:t>
            </a:r>
            <a:r>
              <a:rPr lang="es-EC" sz="1600" b="1" dirty="0">
                <a:latin typeface="Calibri Light" panose="020F0302020204030204" pitchFamily="34" charset="0"/>
              </a:rPr>
              <a:t>E</a:t>
            </a:r>
            <a:r>
              <a:rPr lang="es-EC" sz="1600" b="1" dirty="0" smtClean="0">
                <a:latin typeface="Calibri Light" panose="020F0302020204030204" pitchFamily="34" charset="0"/>
              </a:rPr>
              <a:t>spacio </a:t>
            </a:r>
            <a:r>
              <a:rPr lang="es-EC" sz="1600" b="1" dirty="0">
                <a:latin typeface="Calibri Light" panose="020F0302020204030204" pitchFamily="34" charset="0"/>
              </a:rPr>
              <a:t>Público </a:t>
            </a:r>
            <a:r>
              <a:rPr lang="es-EC" sz="1600" b="1" dirty="0" smtClean="0">
                <a:latin typeface="Calibri Light" panose="020F0302020204030204" pitchFamily="34" charset="0"/>
              </a:rPr>
              <a:t>Recuperado </a:t>
            </a:r>
            <a:r>
              <a:rPr lang="es-EC" sz="1600" b="1" dirty="0">
                <a:latin typeface="Calibri Light" panose="020F0302020204030204" pitchFamily="34" charset="0"/>
              </a:rPr>
              <a:t>Miraflores Alto</a:t>
            </a:r>
            <a:r>
              <a:rPr lang="es-EC" sz="1600" dirty="0">
                <a:latin typeface="Calibri Light" panose="020F0302020204030204" pitchFamily="34" charset="0"/>
              </a:rPr>
              <a:t>, parroquia San Juan, Administración Zonal Manuela </a:t>
            </a:r>
            <a:r>
              <a:rPr lang="es-EC" sz="1600" dirty="0" smtClean="0">
                <a:latin typeface="Calibri Light" panose="020F0302020204030204" pitchFamily="34" charset="0"/>
              </a:rPr>
              <a:t>Sáenz.</a:t>
            </a:r>
          </a:p>
          <a:p>
            <a:pPr lvl="0" algn="just">
              <a:lnSpc>
                <a:spcPct val="107000"/>
              </a:lnSpc>
              <a:tabLst>
                <a:tab pos="457200" algn="l"/>
              </a:tabLst>
            </a:pPr>
            <a:endParaRPr lang="es-EC" sz="1600" dirty="0" smtClean="0">
              <a:latin typeface="Calibri Light" panose="020F03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Monto contractual $569.578,44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Avance: </a:t>
            </a:r>
            <a:r>
              <a:rPr lang="es-EC" sz="1600" dirty="0" smtClean="0">
                <a:latin typeface="Calibri Light" panose="020F0302020204030204" pitchFamily="34" charset="0"/>
              </a:rPr>
              <a:t>9</a:t>
            </a:r>
            <a:r>
              <a:rPr lang="es-EC" sz="1600" dirty="0">
                <a:latin typeface="Calibri Light" panose="020F0302020204030204" pitchFamily="34" charset="0"/>
              </a:rPr>
              <a:t>2</a:t>
            </a:r>
            <a:r>
              <a:rPr lang="es-EC" sz="1600" dirty="0" smtClean="0">
                <a:latin typeface="Calibri Light" panose="020F0302020204030204" pitchFamily="34" charset="0"/>
              </a:rPr>
              <a:t>%</a:t>
            </a:r>
            <a:endParaRPr lang="es-EC" sz="1600" dirty="0" smtClean="0">
              <a:latin typeface="Calibri Light" panose="020F03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Terminación </a:t>
            </a:r>
            <a:r>
              <a:rPr lang="es-EC" sz="1600" dirty="0">
                <a:latin typeface="Calibri Light" panose="020F0302020204030204" pitchFamily="34" charset="0"/>
              </a:rPr>
              <a:t>del plazo </a:t>
            </a:r>
            <a:r>
              <a:rPr lang="es-EC" sz="1600" dirty="0" smtClean="0">
                <a:latin typeface="Calibri Light" panose="020F0302020204030204" pitchFamily="34" charset="0"/>
              </a:rPr>
              <a:t>contractual: </a:t>
            </a:r>
            <a:r>
              <a:rPr lang="es-EC" sz="1600" dirty="0">
                <a:latin typeface="Calibri Light" panose="020F0302020204030204" pitchFamily="34" charset="0"/>
              </a:rPr>
              <a:t>2</a:t>
            </a:r>
            <a:r>
              <a:rPr lang="es-EC" sz="1600" dirty="0" smtClean="0">
                <a:latin typeface="Calibri Light" panose="020F0302020204030204" pitchFamily="34" charset="0"/>
              </a:rPr>
              <a:t> </a:t>
            </a:r>
            <a:r>
              <a:rPr lang="es-EC" sz="1600" dirty="0" smtClean="0">
                <a:latin typeface="Calibri Light" panose="020F0302020204030204" pitchFamily="34" charset="0"/>
              </a:rPr>
              <a:t>de junio de 2022</a:t>
            </a:r>
            <a:endParaRPr lang="es-EC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2BBA117-C039-9234-8AA1-026798A79775}"/>
              </a:ext>
            </a:extLst>
          </p:cNvPr>
          <p:cNvSpPr txBox="1"/>
          <p:nvPr/>
        </p:nvSpPr>
        <p:spPr>
          <a:xfrm>
            <a:off x="348662" y="1224469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3.6 RECUPERACIÓN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ESPACIOS PÚBLICOS</a:t>
            </a:r>
            <a:endParaRPr lang="es-EC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416473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75" y="3995674"/>
            <a:ext cx="7909014" cy="214484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-463" t="45195"/>
          <a:stretch/>
        </p:blipFill>
        <p:spPr>
          <a:xfrm>
            <a:off x="8115420" y="3286125"/>
            <a:ext cx="3924263" cy="28543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t="10423"/>
          <a:stretch/>
        </p:blipFill>
        <p:spPr>
          <a:xfrm>
            <a:off x="8115420" y="148077"/>
            <a:ext cx="3924263" cy="31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438975" y="1630336"/>
            <a:ext cx="5668064" cy="2188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457200" algn="l"/>
              </a:tabLst>
            </a:pPr>
            <a:r>
              <a:rPr lang="es-EC" sz="1600" dirty="0">
                <a:latin typeface="Calibri Light" panose="020F0302020204030204" pitchFamily="34" charset="0"/>
              </a:rPr>
              <a:t>Construcción del </a:t>
            </a:r>
            <a:r>
              <a:rPr lang="es-EC" sz="1600" b="1" dirty="0">
                <a:latin typeface="Calibri Light" panose="020F0302020204030204" pitchFamily="34" charset="0"/>
              </a:rPr>
              <a:t>Espacio Público Recuperado Barrio el </a:t>
            </a:r>
            <a:r>
              <a:rPr lang="es-EC" sz="1600" b="1" dirty="0" err="1">
                <a:latin typeface="Calibri Light" panose="020F0302020204030204" pitchFamily="34" charset="0"/>
              </a:rPr>
              <a:t>Garrochal</a:t>
            </a:r>
            <a:r>
              <a:rPr lang="es-EC" sz="1600" dirty="0">
                <a:latin typeface="Calibri Light" panose="020F0302020204030204" pitchFamily="34" charset="0"/>
              </a:rPr>
              <a:t>, parroquia </a:t>
            </a:r>
            <a:r>
              <a:rPr lang="es-EC" sz="1600" dirty="0" err="1">
                <a:latin typeface="Calibri Light" panose="020F0302020204030204" pitchFamily="34" charset="0"/>
              </a:rPr>
              <a:t>Turubamba</a:t>
            </a:r>
            <a:r>
              <a:rPr lang="es-EC" sz="1600" dirty="0">
                <a:latin typeface="Calibri Light" panose="020F0302020204030204" pitchFamily="34" charset="0"/>
              </a:rPr>
              <a:t>, Administración Zonal </a:t>
            </a:r>
            <a:r>
              <a:rPr lang="es-EC" sz="1600" dirty="0" err="1" smtClean="0">
                <a:latin typeface="Calibri Light" panose="020F0302020204030204" pitchFamily="34" charset="0"/>
              </a:rPr>
              <a:t>Quitumbe</a:t>
            </a:r>
            <a:r>
              <a:rPr lang="es-EC" sz="1600" dirty="0" smtClean="0">
                <a:latin typeface="Calibri Light" panose="020F0302020204030204" pitchFamily="34" charset="0"/>
              </a:rPr>
              <a:t>. </a:t>
            </a:r>
            <a:endParaRPr lang="es-EC" sz="1600" dirty="0">
              <a:latin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Inicio </a:t>
            </a:r>
            <a:r>
              <a:rPr lang="es-EC" sz="1600" dirty="0">
                <a:latin typeface="Calibri Light" panose="020F0302020204030204" pitchFamily="34" charset="0"/>
              </a:rPr>
              <a:t>de trabajos: 5 de abril de 2022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Monto contractual: $387.554,89.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Avance: 34,87%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>
                <a:latin typeface="Calibri Light" panose="020F0302020204030204" pitchFamily="34" charset="0"/>
              </a:rPr>
              <a:t>Terminación del plazo contractual: 1 de </a:t>
            </a:r>
            <a:r>
              <a:rPr lang="es-EC" sz="1600" dirty="0" smtClean="0">
                <a:latin typeface="Calibri Light" panose="020F0302020204030204" pitchFamily="34" charset="0"/>
              </a:rPr>
              <a:t>septiembre de 2022.</a:t>
            </a:r>
            <a:endParaRPr lang="es-EC" sz="1600" dirty="0"/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EC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51881774-F6CD-37B6-AC3E-2010238BCE8A}"/>
              </a:ext>
            </a:extLst>
          </p:cNvPr>
          <p:cNvSpPr txBox="1"/>
          <p:nvPr/>
        </p:nvSpPr>
        <p:spPr>
          <a:xfrm>
            <a:off x="565311" y="920735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3.6 </a:t>
            </a:r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RECUPERACIÓN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ESPACIOS PÚBLICOS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14" y="3817555"/>
            <a:ext cx="3549580" cy="23700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23295" y="3817555"/>
            <a:ext cx="888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ANTES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699111" y="627007"/>
            <a:ext cx="123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EJECUCIÓN</a:t>
            </a:r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109" y="1135470"/>
            <a:ext cx="2234781" cy="26820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040" y="3527784"/>
            <a:ext cx="3745047" cy="208022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343444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890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90015" y="1626925"/>
            <a:ext cx="5840023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tabLst>
                <a:tab pos="457200" algn="l"/>
              </a:tabLst>
            </a:pPr>
            <a:r>
              <a:rPr lang="es-EC" sz="1600" dirty="0">
                <a:latin typeface="Calibri Light" panose="020F0302020204030204" pitchFamily="34" charset="0"/>
              </a:rPr>
              <a:t>Construcción del </a:t>
            </a:r>
            <a:r>
              <a:rPr lang="es-EC" sz="1600" b="1" dirty="0">
                <a:latin typeface="Calibri Light" panose="020F0302020204030204" pitchFamily="34" charset="0"/>
              </a:rPr>
              <a:t>Espacio Público Recuperado San José</a:t>
            </a:r>
            <a:r>
              <a:rPr lang="es-EC" sz="1600" dirty="0">
                <a:latin typeface="Calibri Light" panose="020F0302020204030204" pitchFamily="34" charset="0"/>
              </a:rPr>
              <a:t>, Barrio San José, parroquia Calderón, Administración Zonal </a:t>
            </a:r>
            <a:r>
              <a:rPr lang="es-EC" sz="1600" dirty="0" smtClean="0">
                <a:latin typeface="Calibri Light" panose="020F0302020204030204" pitchFamily="34" charset="0"/>
              </a:rPr>
              <a:t>Calderón.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Presupuesto certificado: $1.122.184,61.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C" sz="1600" dirty="0" smtClean="0">
                <a:latin typeface="Calibri Light" panose="020F0302020204030204" pitchFamily="34" charset="0"/>
              </a:rPr>
              <a:t>Este proceso s</a:t>
            </a:r>
            <a:r>
              <a:rPr lang="es-ES" sz="1600" dirty="0">
                <a:latin typeface="Calibri Light" panose="020F0302020204030204" pitchFamily="34" charset="0"/>
              </a:rPr>
              <a:t>e </a:t>
            </a:r>
            <a:r>
              <a:rPr lang="es-ES" sz="1600" dirty="0">
                <a:latin typeface="Calibri Light" panose="020F0302020204030204" pitchFamily="34" charset="0"/>
              </a:rPr>
              <a:t>encuentra en revisión de Quito </a:t>
            </a:r>
            <a:r>
              <a:rPr lang="es-ES" sz="1600" dirty="0">
                <a:latin typeface="Calibri Light" panose="020F0302020204030204" pitchFamily="34" charset="0"/>
              </a:rPr>
              <a:t>Honesto desde el 25-05-2022 Oficio Nro. </a:t>
            </a:r>
            <a:r>
              <a:rPr lang="es-ES" sz="1600" dirty="0" smtClean="0">
                <a:latin typeface="Calibri Light" panose="020F0302020204030204" pitchFamily="34" charset="0"/>
              </a:rPr>
              <a:t>EMS-GG-2022-0659-O</a:t>
            </a:r>
            <a:endParaRPr lang="es-EC" sz="1600" dirty="0">
              <a:effectLst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51881774-F6CD-37B6-AC3E-2010238BCE8A}"/>
              </a:ext>
            </a:extLst>
          </p:cNvPr>
          <p:cNvSpPr txBox="1"/>
          <p:nvPr/>
        </p:nvSpPr>
        <p:spPr>
          <a:xfrm>
            <a:off x="565311" y="1086198"/>
            <a:ext cx="5964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3.6 RECUPERACIÓN </a:t>
            </a:r>
            <a:r>
              <a:rPr lang="es-EC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DE ESPACIOS PÚBLICOS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351421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5352" t="18200" r="37254" b="6457"/>
          <a:stretch/>
        </p:blipFill>
        <p:spPr>
          <a:xfrm>
            <a:off x="7675944" y="969639"/>
            <a:ext cx="4054562" cy="459287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780953" y="3167440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Diseño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9288689" y="586721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Diseño</a:t>
            </a:r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25563" t="18013" r="37042" b="45162"/>
          <a:stretch/>
        </p:blipFill>
        <p:spPr>
          <a:xfrm>
            <a:off x="1178197" y="3536772"/>
            <a:ext cx="4559122" cy="25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010680" y="300954"/>
            <a:ext cx="713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</a:pPr>
            <a:r>
              <a:rPr lang="es-EC" b="1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GESTIÓN </a:t>
            </a:r>
            <a:r>
              <a:rPr lang="es-EC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ADMINISTRATIVA </a:t>
            </a:r>
            <a:endParaRPr lang="es-EC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38200" y="1035170"/>
            <a:ext cx="10515600" cy="655518"/>
          </a:xfrm>
        </p:spPr>
        <p:txBody>
          <a:bodyPr>
            <a:noAutofit/>
          </a:bodyPr>
          <a:lstStyle/>
          <a:p>
            <a:r>
              <a:rPr lang="es-EC" sz="24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Operación </a:t>
            </a:r>
            <a:r>
              <a:rPr lang="es-EC" sz="2400" dirty="0">
                <a:latin typeface="Calibri Light" panose="020F0302020204030204" pitchFamily="34" charset="0"/>
                <a:ea typeface="Times New Roman" panose="02020603050405020304" pitchFamily="18" charset="0"/>
              </a:rPr>
              <a:t>de la Empresa:</a:t>
            </a:r>
            <a:endParaRPr lang="es-EC" sz="2400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95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Adquisición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de </a:t>
            </a:r>
            <a:r>
              <a:rPr lang="es-EC" sz="2600" dirty="0">
                <a:latin typeface="Calibri Light" panose="020F0302020204030204" pitchFamily="34" charset="0"/>
                <a:ea typeface="Times New Roman" panose="02020603050405020304" pitchFamily="18" charset="0"/>
              </a:rPr>
              <a:t>infraestructura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 de servidores para sitio principal, </a:t>
            </a:r>
            <a:endParaRPr lang="es-EC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Adquisición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e implementación de equipos y/o herramientas de fortalecimiento de seguridad informática, </a:t>
            </a:r>
            <a:endParaRPr lang="es-EC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Renovación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licenciamiento ofimática, </a:t>
            </a:r>
            <a:endParaRPr lang="es-EC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Soporte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y mantenimiento de servidores, almacenamiento, equipos de respaldo, software de virtualización centro de cómputo principal</a:t>
            </a:r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,</a:t>
            </a:r>
          </a:p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Seguro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para bienes, </a:t>
            </a:r>
            <a:endParaRPr lang="es-EC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Pago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servicio agua potable, energía eléctrica, telefónico, </a:t>
            </a:r>
            <a:endParaRPr lang="es-EC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Contribución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Aporte 5X1000 a la Contraloría General del Estado, </a:t>
            </a:r>
            <a:endParaRPr lang="es-EC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A</a:t>
            </a:r>
            <a:r>
              <a:rPr lang="es-EC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rrendamiento </a:t>
            </a: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parqueadero, entre otros</a:t>
            </a:r>
            <a:endParaRPr lang="es-EC" dirty="0"/>
          </a:p>
          <a:p>
            <a:endParaRPr lang="es-EC" dirty="0"/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2961298"/>
              </p:ext>
            </p:extLst>
          </p:nvPr>
        </p:nvGraphicFramePr>
        <p:xfrm>
          <a:off x="6222783" y="1362929"/>
          <a:ext cx="5777873" cy="36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lipse 2"/>
          <p:cNvSpPr/>
          <p:nvPr/>
        </p:nvSpPr>
        <p:spPr>
          <a:xfrm>
            <a:off x="11211464" y="5168109"/>
            <a:ext cx="284671" cy="22716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2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85056" y="199457"/>
            <a:ext cx="10515600" cy="762323"/>
          </a:xfrm>
        </p:spPr>
        <p:txBody>
          <a:bodyPr>
            <a:normAutofit/>
          </a:bodyPr>
          <a:lstStyle/>
          <a:p>
            <a:r>
              <a:rPr lang="es-EC" sz="3600" dirty="0" smtClean="0"/>
              <a:t>CARTERA DE PROYECTOS POR INCLUIR</a:t>
            </a:r>
            <a:endParaRPr lang="es-EC" sz="3600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idx="1"/>
          </p:nvPr>
        </p:nvSpPr>
        <p:spPr>
          <a:xfrm>
            <a:off x="549695" y="1957717"/>
            <a:ext cx="5157787" cy="823912"/>
          </a:xfrm>
        </p:spPr>
        <p:txBody>
          <a:bodyPr>
            <a:noAutofit/>
          </a:bodyPr>
          <a:lstStyle/>
          <a:p>
            <a:pPr algn="just"/>
            <a:endParaRPr lang="es-EC" sz="1800" dirty="0" smtClean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Repotenciar </a:t>
            </a:r>
            <a:r>
              <a:rPr lang="es-EC" sz="1800" dirty="0">
                <a:latin typeface="Calibri Light" panose="020F0302020204030204" pitchFamily="34" charset="0"/>
                <a:ea typeface="Times New Roman" panose="02020603050405020304" pitchFamily="18" charset="0"/>
              </a:rPr>
              <a:t>el subsistema de video vigilancia del Servicio Integrado de </a:t>
            </a:r>
            <a:r>
              <a:rPr lang="es-EC" sz="1800" dirty="0">
                <a:latin typeface="Calibri Light" panose="020F0302020204030204" pitchFamily="34" charset="0"/>
                <a:ea typeface="Times New Roman" panose="02020603050405020304" pitchFamily="18" charset="0"/>
              </a:rPr>
              <a:t>Seguridad ECU911 </a:t>
            </a:r>
            <a:r>
              <a:rPr lang="es-EC" sz="1800" dirty="0">
                <a:latin typeface="Calibri Light" panose="020F0302020204030204" pitchFamily="34" charset="0"/>
                <a:ea typeface="Times New Roman" panose="02020603050405020304" pitchFamily="18" charset="0"/>
              </a:rPr>
              <a:t>en el Distrito Metropolitano de Quito </a:t>
            </a:r>
          </a:p>
        </p:txBody>
      </p:sp>
      <p:graphicFrame>
        <p:nvGraphicFramePr>
          <p:cNvPr id="22" name="Marcador de contenido 2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5894592"/>
              </p:ext>
            </p:extLst>
          </p:nvPr>
        </p:nvGraphicFramePr>
        <p:xfrm>
          <a:off x="839788" y="2912671"/>
          <a:ext cx="51577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34"/>
                <a:gridCol w="3995354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CANT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ITEM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250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Cámaras</a:t>
                      </a:r>
                      <a:r>
                        <a:rPr lang="es-EC" baseline="0" dirty="0" smtClean="0"/>
                        <a:t> DOMO - reemplazo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400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Puntos</a:t>
                      </a:r>
                      <a:r>
                        <a:rPr lang="es-EC" baseline="0" dirty="0" smtClean="0"/>
                        <a:t> de Video nuevos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400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Cámaras fijas nuevas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Marcador de texto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41872" y="5054774"/>
            <a:ext cx="5365630" cy="341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Presupuesto requerido para este proyecto 2,5 millones</a:t>
            </a:r>
            <a:endParaRPr lang="es-EC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6" name="Marcador de contenido 2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927012" y="2093119"/>
            <a:ext cx="4273101" cy="3227822"/>
          </a:xfrm>
          <a:prstGeom prst="rect">
            <a:avLst/>
          </a:prstGeom>
        </p:spPr>
      </p:pic>
      <p:sp>
        <p:nvSpPr>
          <p:cNvPr id="27" name="Marcador de texto 16"/>
          <p:cNvSpPr txBox="1">
            <a:spLocks/>
          </p:cNvSpPr>
          <p:nvPr/>
        </p:nvSpPr>
        <p:spPr>
          <a:xfrm>
            <a:off x="565311" y="1158897"/>
            <a:ext cx="5157787" cy="607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latin typeface="Calibri Light" panose="020F0302020204030204" pitchFamily="34" charset="0"/>
                <a:ea typeface="Times New Roman" panose="02020603050405020304" pitchFamily="18" charset="0"/>
              </a:rPr>
              <a:t>Solicitud de donación de vehículo isotérmico - Servicio Nacional de Medicina Legal y Ciencias </a:t>
            </a:r>
            <a:r>
              <a:rPr lang="es-EC" sz="1800" b="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($$ por definir)</a:t>
            </a:r>
            <a:endParaRPr lang="es-EC" sz="1800" b="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276355" y="439641"/>
            <a:ext cx="96392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500" b="1" dirty="0"/>
              <a:t>RECAUDACIÓN Y DESTINO DE LA TASA POR SERVICIOS DE SEGURIDAD CIUDADANA, CONVIVENCIA CIUDADANA Y GESTIÓN DE RIESGOS </a:t>
            </a:r>
            <a:endParaRPr lang="es-EC" sz="2500" dirty="0"/>
          </a:p>
        </p:txBody>
      </p:sp>
      <p:sp>
        <p:nvSpPr>
          <p:cNvPr id="2" name="Rectángulo 1"/>
          <p:cNvSpPr/>
          <p:nvPr/>
        </p:nvSpPr>
        <p:spPr>
          <a:xfrm>
            <a:off x="1474867" y="1570029"/>
            <a:ext cx="8815043" cy="651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Calibri Light" panose="020F0302020204030204" pitchFamily="34" charset="0"/>
                <a:ea typeface="Times New Roman" panose="02020603050405020304" pitchFamily="18" charset="0"/>
              </a:rPr>
              <a:t>La proyección presupuestaria del año 2022 es de USD 18.704.352,12 distribuidos por fuente de financiamiento de la siguiente manera: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1276355" y="4982648"/>
            <a:ext cx="9400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Calibri Light" panose="020F0302020204030204" pitchFamily="34" charset="0"/>
                <a:ea typeface="Times New Roman" panose="02020603050405020304" pitchFamily="18" charset="0"/>
              </a:rPr>
              <a:t>Notas:</a:t>
            </a:r>
          </a:p>
          <a:p>
            <a:r>
              <a:rPr lang="es-EC" sz="1200" dirty="0">
                <a:latin typeface="Calibri Light" panose="020F0302020204030204" pitchFamily="34" charset="0"/>
                <a:ea typeface="Times New Roman" panose="02020603050405020304" pitchFamily="18" charset="0"/>
              </a:rPr>
              <a:t>*</a:t>
            </a:r>
            <a:r>
              <a:rPr lang="es-EC" sz="12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es-EC" sz="1200" dirty="0">
                <a:latin typeface="Calibri Light" panose="020F0302020204030204" pitchFamily="34" charset="0"/>
                <a:ea typeface="Times New Roman" panose="02020603050405020304" pitchFamily="18" charset="0"/>
              </a:rPr>
              <a:t>Presupuesto de ingresos Tasa de Seguridad </a:t>
            </a:r>
            <a:r>
              <a:rPr lang="es-EC" sz="12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2022 descontado el valor del 5% del FMGR</a:t>
            </a:r>
            <a:r>
              <a:rPr lang="es-EC" sz="12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  <a:endParaRPr lang="es-EC" sz="12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758207"/>
              </p:ext>
            </p:extLst>
          </p:nvPr>
        </p:nvGraphicFramePr>
        <p:xfrm>
          <a:off x="672860" y="2490272"/>
          <a:ext cx="10344395" cy="1802497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2683879"/>
                <a:gridCol w="1996050"/>
                <a:gridCol w="1105919"/>
                <a:gridCol w="1308222"/>
                <a:gridCol w="1712827"/>
                <a:gridCol w="1537498"/>
              </a:tblGrid>
              <a:tr h="554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FUENTE DE FINANCIAMIENTO  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solidFill>
                            <a:schemeClr val="tx1"/>
                          </a:solidFill>
                          <a:effectLst/>
                        </a:rPr>
                        <a:t>  ASIGNACIÓN PRESUPUESTARIA 2022</a:t>
                      </a:r>
                      <a:endParaRPr lang="es-EC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solidFill>
                            <a:schemeClr val="tx1"/>
                          </a:solidFill>
                          <a:effectLst/>
                        </a:rPr>
                        <a:t>  5% TASA SEGURIDAD APORTA FMGR</a:t>
                      </a:r>
                      <a:endParaRPr lang="es-EC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solidFill>
                            <a:schemeClr val="tx1"/>
                          </a:solidFill>
                          <a:effectLst/>
                        </a:rPr>
                        <a:t>  SALDO DE CAJA Y BANCOS </a:t>
                      </a:r>
                      <a:endParaRPr lang="es-EC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solidFill>
                            <a:schemeClr val="tx1"/>
                          </a:solidFill>
                          <a:effectLst/>
                        </a:rPr>
                        <a:t> TOTAL PRESUPUESTO 2022</a:t>
                      </a:r>
                      <a:endParaRPr lang="es-EC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717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TASA DE SEGURIDAD 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         7.310.609,66 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s-EC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365.530,48)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8.237.720,61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15.182.799,79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915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solidFill>
                            <a:schemeClr val="tx1"/>
                          </a:solidFill>
                          <a:effectLst/>
                        </a:rPr>
                        <a:t> FONDO GESTIÓN DE  RIESGO  </a:t>
                      </a:r>
                      <a:endParaRPr lang="es-EC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1.000.000,00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es-EC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109.659,14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1.587.683,61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2.697.342,75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717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solidFill>
                            <a:schemeClr val="tx1"/>
                          </a:solidFill>
                          <a:effectLst/>
                        </a:rPr>
                        <a:t> FONDO ATENCIÓN DE EMERGENCIA </a:t>
                      </a:r>
                      <a:endParaRPr lang="es-EC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70%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255.871,34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568.338,24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824.209,58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89153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TOTAL 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18.704.352,12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3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902134" y="2341680"/>
            <a:ext cx="6650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EMPRESA PÚBLICA METROPOLITANA DE LOGÍSTICA PARA LA SEGURIDAD Y LA CONVIVENCIA CIUDADANA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27210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70053" y="1631411"/>
            <a:ext cx="9851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Proyectos </a:t>
            </a:r>
            <a:r>
              <a:rPr lang="es-EC" dirty="0" smtClean="0"/>
              <a:t>2022 con fuente de financiamiento “</a:t>
            </a:r>
            <a:r>
              <a:rPr lang="es-EC" u="sng" dirty="0" smtClean="0"/>
              <a:t>Tasa </a:t>
            </a:r>
            <a:r>
              <a:rPr lang="es-EC" u="sng" dirty="0"/>
              <a:t>de </a:t>
            </a:r>
            <a:r>
              <a:rPr lang="es-EC" u="sng" dirty="0" smtClean="0"/>
              <a:t>Seguridad”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1276355" y="284756"/>
            <a:ext cx="96392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500" b="1" dirty="0"/>
              <a:t>RECAUDACIÓN Y DESTINO DE LA TASA POR SERVICIOS DE SEGURIDAD CIUDADANA, CONVIVENCIA CIUDADANA Y GESTIÓN DE RIESGOS </a:t>
            </a:r>
            <a:endParaRPr lang="es-EC" sz="25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17032"/>
              </p:ext>
            </p:extLst>
          </p:nvPr>
        </p:nvGraphicFramePr>
        <p:xfrm>
          <a:off x="2540046" y="2249651"/>
          <a:ext cx="7302044" cy="284031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5348254"/>
                <a:gridCol w="1953790"/>
              </a:tblGrid>
              <a:tr h="2747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PROYECTO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Total Presupuesto</a:t>
                      </a:r>
                      <a:r>
                        <a:rPr lang="es-EC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Tasa de Seguridad 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3330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1. APOYO </a:t>
                      </a: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LOGÍSTICO A LAS ENTIDADES DEL SISTEMA INTEGRADO DE SEGURIDAD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6.205.184,55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473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es-MX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ATENCIÓN </a:t>
                      </a: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 EMERGENCIAS EN EL DMQ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1.617.790,50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36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r>
                        <a:rPr lang="es-MX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PREVENCIÓN </a:t>
                      </a: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SITUACIONAL Y CONVIVENCIA PACÍFICA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4.229.176,70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36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4. REDUCCIÓN </a:t>
                      </a: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 RIESGOS DE DESASTRES EN EL DMQ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264.924,52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271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 GESTIÓN </a:t>
                      </a:r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ADMINISTRATIVA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1.728.180,28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134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r>
                        <a:rPr lang="es-EC" sz="14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GESTIÓN </a:t>
                      </a:r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DEL TALENTO HUMANO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1.137.543,24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47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general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15.182.799,79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0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05083" y="464116"/>
            <a:ext cx="942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1. APOYO </a:t>
            </a:r>
            <a:r>
              <a:rPr lang="es-EC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LOGÍSTICO A LAS ENTIDADES DEL SISTEMA INTEGRADO DE SEGURIDAD </a:t>
            </a:r>
            <a:endParaRPr lang="es-EC" sz="2000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1291350" y="864226"/>
            <a:ext cx="10130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007192"/>
              </p:ext>
            </p:extLst>
          </p:nvPr>
        </p:nvGraphicFramePr>
        <p:xfrm>
          <a:off x="6362162" y="2158817"/>
          <a:ext cx="5437989" cy="241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452384433"/>
              </p:ext>
            </p:extLst>
          </p:nvPr>
        </p:nvGraphicFramePr>
        <p:xfrm>
          <a:off x="191344" y="1977662"/>
          <a:ext cx="5825364" cy="293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649638" y="2467154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>
                <a:latin typeface="Calibri Light" panose="020F0302020204030204" pitchFamily="34" charset="0"/>
                <a:ea typeface="Times New Roman" panose="02020603050405020304" pitchFamily="18" charset="0"/>
              </a:rPr>
              <a:t>$2.234.418,29</a:t>
            </a:r>
            <a:endParaRPr lang="es-EC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49638" y="3513168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$1.495.134,58</a:t>
            </a:r>
            <a:endParaRPr lang="es-EC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664799" y="4494635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$</a:t>
            </a:r>
            <a:r>
              <a:rPr lang="es-MX" sz="1400" dirty="0">
                <a:latin typeface="Calibri Light" panose="020F0302020204030204" pitchFamily="34" charset="0"/>
                <a:ea typeface="Times New Roman" panose="02020603050405020304" pitchFamily="18" charset="0"/>
              </a:rPr>
              <a:t>2.475.631,68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8038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53569" y="36533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APOYO </a:t>
            </a:r>
            <a:r>
              <a:rPr lang="es-EC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LOGÍSTICO A LAS ENTIDADES DEL SISTEMA INTEGRADO DE SEGURIDAD 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E586EA-2323-743C-186F-56E8E73E28D2}"/>
              </a:ext>
            </a:extLst>
          </p:cNvPr>
          <p:cNvSpPr txBox="1"/>
          <p:nvPr/>
        </p:nvSpPr>
        <p:spPr>
          <a:xfrm>
            <a:off x="465692" y="1356794"/>
            <a:ext cx="61938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600" b="1" dirty="0" smtClean="0"/>
              <a:t>1.1 APOYO </a:t>
            </a:r>
            <a:r>
              <a:rPr lang="es-EC" sz="1600" b="1" dirty="0"/>
              <a:t>LOGÍSTICO AL CUERPO DE AGENTES DE CONTROL </a:t>
            </a:r>
            <a:r>
              <a:rPr lang="es-EC" sz="1600" b="1" dirty="0" smtClean="0"/>
              <a:t> METROPOLITANO</a:t>
            </a:r>
            <a:endParaRPr lang="es-EC" sz="1600" b="1" dirty="0"/>
          </a:p>
          <a:p>
            <a:pPr lvl="0" algn="just"/>
            <a:endParaRPr lang="es-EC" sz="1600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Calibri Light" panose="020F0302020204030204" pitchFamily="34" charset="0"/>
              </a:rPr>
              <a:t>1 </a:t>
            </a:r>
            <a:r>
              <a:rPr lang="es-EC" sz="1600" dirty="0">
                <a:latin typeface="Calibri Light" panose="020F0302020204030204" pitchFamily="34" charset="0"/>
              </a:rPr>
              <a:t>bus, </a:t>
            </a:r>
            <a:r>
              <a:rPr lang="es-EC" sz="1600" dirty="0" smtClean="0">
                <a:latin typeface="Calibri Light" panose="020F0302020204030204" pitchFamily="34" charset="0"/>
              </a:rPr>
              <a:t>2 </a:t>
            </a:r>
            <a:r>
              <a:rPr lang="es-EC" sz="1600" dirty="0">
                <a:latin typeface="Calibri Light" panose="020F0302020204030204" pitchFamily="34" charset="0"/>
              </a:rPr>
              <a:t>camiones, 2 </a:t>
            </a:r>
            <a:r>
              <a:rPr lang="es-EC" sz="1600" dirty="0" smtClean="0">
                <a:latin typeface="Calibri Light" panose="020F0302020204030204" pitchFamily="34" charset="0"/>
              </a:rPr>
              <a:t>furgonetas – Etapa preparatoria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Calibri Light" panose="020F0302020204030204" pitchFamily="34" charset="0"/>
              </a:rPr>
              <a:t>12 camionetas –  Órdenes catálogo electrónico generadas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b="1" dirty="0" smtClean="0">
                <a:latin typeface="Calibri Light" panose="020F0302020204030204" pitchFamily="34" charset="0"/>
              </a:rPr>
              <a:t>54 </a:t>
            </a:r>
            <a:r>
              <a:rPr lang="es-EC" sz="1600" b="1" dirty="0">
                <a:latin typeface="Calibri Light" panose="020F0302020204030204" pitchFamily="34" charset="0"/>
              </a:rPr>
              <a:t>motocicletas </a:t>
            </a:r>
            <a:r>
              <a:rPr lang="es-EC" sz="1600" b="1" dirty="0" smtClean="0">
                <a:latin typeface="Calibri Light" panose="020F0302020204030204" pitchFamily="34" charset="0"/>
              </a:rPr>
              <a:t>entregadas</a:t>
            </a:r>
            <a:r>
              <a:rPr lang="es-EC" sz="1600" dirty="0" smtClean="0">
                <a:latin typeface="Calibri Light" panose="020F0302020204030204" pitchFamily="34" charset="0"/>
              </a:rPr>
              <a:t> </a:t>
            </a:r>
            <a:endParaRPr lang="es-EC" sz="1600" dirty="0">
              <a:latin typeface="Calibri Light" panose="020F0302020204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Calibri Light" panose="020F0302020204030204" pitchFamily="34" charset="0"/>
              </a:rPr>
              <a:t>Armas </a:t>
            </a:r>
            <a:r>
              <a:rPr lang="es-EC" sz="1600" dirty="0">
                <a:latin typeface="Calibri Light" panose="020F0302020204030204" pitchFamily="34" charset="0"/>
              </a:rPr>
              <a:t>no letales </a:t>
            </a:r>
            <a:r>
              <a:rPr lang="es-EC" sz="1600" dirty="0" smtClean="0">
                <a:latin typeface="Calibri Light" panose="020F0302020204030204" pitchFamily="34" charset="0"/>
              </a:rPr>
              <a:t> - Publicado en SOCE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Calibri Light" panose="020F0302020204030204" pitchFamily="34" charset="0"/>
              </a:rPr>
              <a:t>E</a:t>
            </a:r>
            <a:r>
              <a:rPr lang="es-EC" sz="1600" dirty="0" smtClean="0">
                <a:latin typeface="Calibri Light" panose="020F0302020204030204" pitchFamily="34" charset="0"/>
              </a:rPr>
              <a:t>quipos </a:t>
            </a:r>
            <a:r>
              <a:rPr lang="es-EC" sz="1600" dirty="0">
                <a:latin typeface="Calibri Light" panose="020F0302020204030204" pitchFamily="34" charset="0"/>
              </a:rPr>
              <a:t>de </a:t>
            </a:r>
            <a:r>
              <a:rPr lang="es-EC" sz="1600" dirty="0" smtClean="0">
                <a:latin typeface="Calibri Light" panose="020F0302020204030204" pitchFamily="34" charset="0"/>
              </a:rPr>
              <a:t>protección – etapa preparatoria </a:t>
            </a:r>
            <a:endParaRPr lang="es-EC" sz="1600" dirty="0">
              <a:latin typeface="Calibri Light" panose="020F03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600" dirty="0">
              <a:latin typeface="Calibri Light" panose="020F03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Calibri Light" panose="020F0302020204030204" pitchFamily="34" charset="0"/>
              </a:rPr>
              <a:t>Mantenimiento de los Bienes entregados: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Calibri Light" panose="020F0302020204030204" pitchFamily="34" charset="0"/>
              </a:rPr>
              <a:t>Mantenimiento y combustible para motocicletas, vehículos, pago de matrícula y revisión técnica vehicular, seguro para bienes, servicio de Telecomunicaciones (conectividad </a:t>
            </a:r>
            <a:r>
              <a:rPr lang="es-EC" sz="1600" dirty="0" smtClean="0">
                <a:latin typeface="Calibri Light" panose="020F0302020204030204" pitchFamily="34" charset="0"/>
              </a:rPr>
              <a:t>de cámaras </a:t>
            </a:r>
            <a:r>
              <a:rPr lang="es-EC" sz="1600" dirty="0">
                <a:latin typeface="Calibri Light" panose="020F0302020204030204" pitchFamily="34" charset="0"/>
              </a:rPr>
              <a:t>corporales y de </a:t>
            </a:r>
            <a:r>
              <a:rPr lang="es-EC" sz="1600" dirty="0" err="1">
                <a:latin typeface="Calibri Light" panose="020F0302020204030204" pitchFamily="34" charset="0"/>
              </a:rPr>
              <a:t>videovigilancia</a:t>
            </a:r>
            <a:r>
              <a:rPr lang="es-EC" sz="1600" dirty="0">
                <a:latin typeface="Calibri Light" panose="020F0302020204030204" pitchFamily="34" charset="0"/>
              </a:rPr>
              <a:t>).</a:t>
            </a:r>
            <a:endParaRPr lang="es-EC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470" y="1391842"/>
            <a:ext cx="4063723" cy="224984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559832" y="4499339"/>
            <a:ext cx="40254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</a:t>
            </a:r>
          </a:p>
          <a:p>
            <a:r>
              <a:rPr lang="es-MX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 $2.234.418,29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1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53569" y="36533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APOYO </a:t>
            </a:r>
            <a:r>
              <a:rPr lang="es-EC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LOGÍSTICO A LAS ENTIDADES DEL SISTEMA INTEGRADO DE SEGURIDAD 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E586EA-2323-743C-186F-56E8E73E28D2}"/>
              </a:ext>
            </a:extLst>
          </p:cNvPr>
          <p:cNvSpPr txBox="1"/>
          <p:nvPr/>
        </p:nvSpPr>
        <p:spPr>
          <a:xfrm>
            <a:off x="565311" y="1283515"/>
            <a:ext cx="549842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s-EC" b="1" dirty="0" smtClean="0">
                <a:latin typeface="+mj-lt"/>
              </a:rPr>
              <a:t>1.2. APOYO </a:t>
            </a:r>
            <a:r>
              <a:rPr lang="es-EC" b="1" dirty="0">
                <a:latin typeface="+mj-lt"/>
              </a:rPr>
              <a:t>LOGÍSTICO A LA POLICÍA NACIONAL </a:t>
            </a:r>
            <a:endParaRPr lang="es-EC" b="1" dirty="0" smtClean="0">
              <a:latin typeface="+mj-lt"/>
            </a:endParaRPr>
          </a:p>
          <a:p>
            <a:pPr lvl="0" algn="l"/>
            <a:endParaRPr lang="es-EC" sz="1600" b="1" dirty="0">
              <a:latin typeface="+mj-lt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128 </a:t>
            </a:r>
            <a:r>
              <a:rPr lang="es-EC" sz="1600" dirty="0">
                <a:latin typeface="+mj-lt"/>
              </a:rPr>
              <a:t>motocicletas</a:t>
            </a:r>
            <a:r>
              <a:rPr lang="es-EC" sz="1600" dirty="0">
                <a:latin typeface="+mj-lt"/>
              </a:rPr>
              <a:t> </a:t>
            </a:r>
            <a:r>
              <a:rPr lang="es-EC" sz="1600" dirty="0">
                <a:latin typeface="+mj-lt"/>
              </a:rPr>
              <a:t>- </a:t>
            </a:r>
            <a:r>
              <a:rPr lang="es-EC" sz="1600" dirty="0">
                <a:latin typeface="+mj-lt"/>
              </a:rPr>
              <a:t>P</a:t>
            </a:r>
            <a:r>
              <a:rPr lang="es-EC" sz="1600" dirty="0">
                <a:latin typeface="+mj-lt"/>
              </a:rPr>
              <a:t>ublicado </a:t>
            </a:r>
            <a:r>
              <a:rPr lang="es-EC" sz="1600" dirty="0" smtClean="0">
                <a:latin typeface="+mj-lt"/>
              </a:rPr>
              <a:t>SOCE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s-EC" sz="1600" dirty="0">
              <a:latin typeface="+mj-lt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EC" sz="1600" dirty="0" err="1" smtClean="0">
                <a:latin typeface="+mj-lt"/>
              </a:rPr>
              <a:t>Brandeo</a:t>
            </a:r>
            <a:r>
              <a:rPr lang="es-EC" sz="1600" dirty="0">
                <a:latin typeface="+mj-lt"/>
              </a:rPr>
              <a:t>, </a:t>
            </a:r>
            <a:r>
              <a:rPr lang="es-EC" sz="1600" dirty="0">
                <a:latin typeface="+mj-lt"/>
              </a:rPr>
              <a:t>mantenimiento</a:t>
            </a:r>
            <a:r>
              <a:rPr lang="es-EC" sz="1600" dirty="0">
                <a:latin typeface="+mj-lt"/>
              </a:rPr>
              <a:t>, pago primera matriculación vehicular, Rastreo Satelital.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16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+mj-lt"/>
              </a:rPr>
              <a:t>Seguro para bienes entregados en </a:t>
            </a:r>
            <a:r>
              <a:rPr lang="es-EC" sz="1600" dirty="0" smtClean="0">
                <a:latin typeface="+mj-lt"/>
              </a:rPr>
              <a:t>comodato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1600" dirty="0" smtClean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Servicios </a:t>
            </a:r>
            <a:r>
              <a:rPr lang="es-EC" sz="1600" dirty="0">
                <a:latin typeface="+mj-lt"/>
              </a:rPr>
              <a:t>de telecomunicaciones para conectividad de enlaces para 3 </a:t>
            </a:r>
            <a:r>
              <a:rPr lang="es-EC" sz="1600" dirty="0" err="1">
                <a:latin typeface="+mj-lt"/>
              </a:rPr>
              <a:t>UPC´s</a:t>
            </a:r>
            <a:r>
              <a:rPr lang="es-EC" sz="1600" dirty="0">
                <a:latin typeface="+mj-lt"/>
              </a:rPr>
              <a:t> (Unidad de Policía Comunitaria).</a:t>
            </a:r>
          </a:p>
          <a:p>
            <a:pPr algn="just"/>
            <a:endParaRPr lang="es-EC" sz="16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+mj-lt"/>
              </a:rPr>
              <a:t>Mantenimiento a 24 Unidades de Policía Comunitaria del DMQ, conforme al convenio específico suscrito.</a:t>
            </a:r>
            <a:endParaRPr lang="es-EC" sz="1600" dirty="0">
              <a:effectLst/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90" y="1593023"/>
            <a:ext cx="3503224" cy="19486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5" y="3541691"/>
            <a:ext cx="3503224" cy="194866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58215" y="5389036"/>
            <a:ext cx="511261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 $1.495.134,58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49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925864"/>
            <a:ext cx="10416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1.3 </a:t>
            </a:r>
            <a:r>
              <a:rPr lang="es-EC" b="1" dirty="0"/>
              <a:t>SISTEMA INTEGRADO DE </a:t>
            </a:r>
            <a:r>
              <a:rPr lang="es-EC" b="1" dirty="0" smtClean="0"/>
              <a:t>SEGURIDADE, ENTIDADES MUNICIPALES, SECRETARÍA </a:t>
            </a:r>
            <a:r>
              <a:rPr lang="es-EC" b="1" dirty="0"/>
              <a:t>GENERAL DE SEGURIDAD, ENTIDADES ADSCRITAS Y FISCALÍA </a:t>
            </a:r>
            <a:endParaRPr lang="es-EC" dirty="0"/>
          </a:p>
          <a:p>
            <a:endParaRPr lang="es-EC" dirty="0"/>
          </a:p>
        </p:txBody>
      </p:sp>
      <p:pic>
        <p:nvPicPr>
          <p:cNvPr id="11" name="4 Imagen">
            <a:extLst>
              <a:ext uri="{FF2B5EF4-FFF2-40B4-BE49-F238E27FC236}">
                <a16:creationId xmlns="" xmlns:a16="http://schemas.microsoft.com/office/drawing/2014/main" id="{186A71EC-C5C8-130E-E428-CC74365210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62" y="3439016"/>
            <a:ext cx="4160544" cy="2178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contenido 11"/>
          <p:cNvSpPr>
            <a:spLocks noGrp="1"/>
          </p:cNvSpPr>
          <p:nvPr>
            <p:ph sz="half" idx="2"/>
          </p:nvPr>
        </p:nvSpPr>
        <p:spPr>
          <a:xfrm>
            <a:off x="6591716" y="1849194"/>
            <a:ext cx="5181600" cy="4351338"/>
          </a:xfrm>
        </p:spPr>
        <p:txBody>
          <a:bodyPr>
            <a:normAutofit/>
          </a:bodyPr>
          <a:lstStyle/>
          <a:p>
            <a:pPr marL="285750" indent="-285750" algn="just"/>
            <a:r>
              <a:rPr lang="es-EC" sz="1600" dirty="0">
                <a:latin typeface="+mj-lt"/>
              </a:rPr>
              <a:t>Adquisición de neumáticos, </a:t>
            </a:r>
            <a:r>
              <a:rPr lang="es-EC" sz="1600" dirty="0" err="1">
                <a:latin typeface="+mj-lt"/>
              </a:rPr>
              <a:t>brandeo</a:t>
            </a:r>
            <a:r>
              <a:rPr lang="es-EC" sz="1600" dirty="0">
                <a:latin typeface="+mj-lt"/>
              </a:rPr>
              <a:t> del parque automotor, </a:t>
            </a:r>
            <a:r>
              <a:rPr lang="es-EC" sz="1600" dirty="0" smtClean="0">
                <a:latin typeface="+mj-lt"/>
              </a:rPr>
              <a:t>mantenimiento vehículos</a:t>
            </a:r>
            <a:r>
              <a:rPr lang="es-EC" sz="1600" dirty="0" smtClean="0">
                <a:latin typeface="+mj-lt"/>
              </a:rPr>
              <a:t>, </a:t>
            </a:r>
            <a:r>
              <a:rPr lang="es-EC" sz="1600" dirty="0">
                <a:latin typeface="+mj-lt"/>
              </a:rPr>
              <a:t>pagos de matriculación y revisión técnica vehicular, </a:t>
            </a:r>
            <a:r>
              <a:rPr lang="es-EC" sz="1600" dirty="0" smtClean="0">
                <a:latin typeface="+mj-lt"/>
              </a:rPr>
              <a:t>reencauche </a:t>
            </a:r>
            <a:r>
              <a:rPr lang="es-EC" sz="1600" dirty="0">
                <a:latin typeface="+mj-lt"/>
              </a:rPr>
              <a:t>de neumáticos, </a:t>
            </a:r>
            <a:r>
              <a:rPr lang="es-EC" sz="1600" dirty="0" smtClean="0">
                <a:latin typeface="+mj-lt"/>
              </a:rPr>
              <a:t>seguro </a:t>
            </a:r>
            <a:r>
              <a:rPr lang="es-EC" sz="1600" dirty="0">
                <a:latin typeface="+mj-lt"/>
              </a:rPr>
              <a:t>para bienes, </a:t>
            </a:r>
            <a:r>
              <a:rPr lang="es-EC" sz="1600" dirty="0" smtClean="0">
                <a:latin typeface="+mj-lt"/>
              </a:rPr>
              <a:t>servicio </a:t>
            </a:r>
            <a:r>
              <a:rPr lang="es-EC" sz="1600" dirty="0">
                <a:latin typeface="+mj-lt"/>
              </a:rPr>
              <a:t>de retiro de logotipos, placas y balizas.</a:t>
            </a:r>
          </a:p>
          <a:p>
            <a:pPr marL="285750" indent="-285750" algn="just"/>
            <a:r>
              <a:rPr lang="es-EC" sz="1600" dirty="0" smtClean="0">
                <a:latin typeface="+mj-lt"/>
              </a:rPr>
              <a:t>Servicio </a:t>
            </a:r>
            <a:r>
              <a:rPr lang="es-EC" sz="1600" dirty="0">
                <a:latin typeface="+mj-lt"/>
              </a:rPr>
              <a:t>de actividades comunicacionales para la difusión de los servicios brindados, </a:t>
            </a:r>
            <a:endParaRPr lang="es-EC" sz="1600" dirty="0" smtClean="0">
              <a:latin typeface="+mj-lt"/>
            </a:endParaRPr>
          </a:p>
          <a:p>
            <a:pPr marL="285750" indent="-285750" algn="just"/>
            <a:r>
              <a:rPr lang="es-EC" sz="1600" dirty="0">
                <a:latin typeface="+mj-lt"/>
              </a:rPr>
              <a:t>S</a:t>
            </a:r>
            <a:r>
              <a:rPr lang="es-EC" sz="1600" dirty="0" smtClean="0">
                <a:latin typeface="+mj-lt"/>
              </a:rPr>
              <a:t>ervicios </a:t>
            </a:r>
            <a:r>
              <a:rPr lang="es-EC" sz="1600" dirty="0">
                <a:latin typeface="+mj-lt"/>
              </a:rPr>
              <a:t>de elaboración, producción e impresión de material publicitario y </a:t>
            </a:r>
            <a:r>
              <a:rPr lang="es-EC" sz="1600" dirty="0" smtClean="0">
                <a:latin typeface="+mj-lt"/>
              </a:rPr>
              <a:t>publicaciones</a:t>
            </a:r>
          </a:p>
          <a:p>
            <a:pPr marL="285750" indent="-285750" algn="just"/>
            <a:r>
              <a:rPr lang="es-EC" sz="1600" dirty="0">
                <a:latin typeface="+mj-lt"/>
              </a:rPr>
              <a:t>C</a:t>
            </a:r>
            <a:r>
              <a:rPr lang="es-EC" sz="1600" dirty="0" smtClean="0">
                <a:latin typeface="+mj-lt"/>
              </a:rPr>
              <a:t>oordinación </a:t>
            </a:r>
            <a:r>
              <a:rPr lang="es-EC" sz="1600" dirty="0">
                <a:latin typeface="+mj-lt"/>
              </a:rPr>
              <a:t>de </a:t>
            </a:r>
            <a:r>
              <a:rPr lang="es-EC" sz="1600" dirty="0" smtClean="0">
                <a:latin typeface="+mj-lt"/>
              </a:rPr>
              <a:t>eventos</a:t>
            </a:r>
            <a:r>
              <a:rPr lang="es-EC" sz="1600" dirty="0">
                <a:latin typeface="+mj-lt"/>
              </a:rPr>
              <a:t> </a:t>
            </a:r>
            <a:r>
              <a:rPr lang="es-EC" sz="1600" dirty="0" smtClean="0">
                <a:latin typeface="+mj-lt"/>
              </a:rPr>
              <a:t>y</a:t>
            </a:r>
            <a:r>
              <a:rPr lang="es-EC" sz="1600" dirty="0" smtClean="0">
                <a:latin typeface="+mj-lt"/>
              </a:rPr>
              <a:t>  ferias, respecto a temas de Seguridad Ciudadana </a:t>
            </a:r>
          </a:p>
          <a:p>
            <a:pPr marL="285750" indent="-285750" algn="just"/>
            <a:r>
              <a:rPr lang="es-EC" sz="1600" dirty="0">
                <a:latin typeface="+mj-lt"/>
              </a:rPr>
              <a:t>M</a:t>
            </a:r>
            <a:r>
              <a:rPr lang="es-EC" sz="1600" dirty="0" smtClean="0">
                <a:latin typeface="+mj-lt"/>
              </a:rPr>
              <a:t>antenimiento </a:t>
            </a:r>
            <a:r>
              <a:rPr lang="es-EC" sz="1600" dirty="0">
                <a:latin typeface="+mj-lt"/>
              </a:rPr>
              <a:t>de </a:t>
            </a:r>
            <a:r>
              <a:rPr lang="es-EC" sz="1600" dirty="0" smtClean="0">
                <a:latin typeface="+mj-lt"/>
              </a:rPr>
              <a:t>equipos </a:t>
            </a:r>
            <a:r>
              <a:rPr lang="es-EC" sz="1600" dirty="0">
                <a:latin typeface="+mj-lt"/>
              </a:rPr>
              <a:t>y de la Red de Fibra Óptica de los </a:t>
            </a:r>
            <a:r>
              <a:rPr lang="es-EC" sz="1600" dirty="0" smtClean="0">
                <a:latin typeface="+mj-lt"/>
              </a:rPr>
              <a:t>CCTV</a:t>
            </a:r>
          </a:p>
          <a:p>
            <a:pPr marL="285750" indent="-285750" algn="just"/>
            <a:r>
              <a:rPr lang="es-EC" sz="1600" dirty="0" smtClean="0">
                <a:latin typeface="+mj-lt"/>
              </a:rPr>
              <a:t>Insumos</a:t>
            </a:r>
            <a:r>
              <a:rPr lang="es-EC" sz="1600" dirty="0">
                <a:latin typeface="+mj-lt"/>
              </a:rPr>
              <a:t>, repuestos y accesorios eléctricos y </a:t>
            </a:r>
            <a:r>
              <a:rPr lang="es-EC" sz="1600" dirty="0" smtClean="0">
                <a:latin typeface="+mj-lt"/>
              </a:rPr>
              <a:t>electrónicos.</a:t>
            </a:r>
          </a:p>
          <a:p>
            <a:pPr marL="0" indent="0">
              <a:buNone/>
            </a:pPr>
            <a:endParaRPr lang="es-EC" sz="1600" dirty="0">
              <a:latin typeface="+mj-lt"/>
            </a:endParaRPr>
          </a:p>
        </p:txBody>
      </p:sp>
      <p:sp>
        <p:nvSpPr>
          <p:cNvPr id="13" name="Marcador de contenido 12">
            <a:extLst>
              <a:ext uri="{FF2B5EF4-FFF2-40B4-BE49-F238E27FC236}">
                <a16:creationId xmlns="" xmlns:a16="http://schemas.microsoft.com/office/drawing/2014/main" id="{8DE586EA-2323-743C-186F-56E8E73E28D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782515" y="1820431"/>
            <a:ext cx="5181600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Adquisición </a:t>
            </a:r>
            <a:r>
              <a:rPr lang="es-EC" sz="1600" dirty="0">
                <a:latin typeface="+mj-lt"/>
              </a:rPr>
              <a:t>de 4 motocicletas </a:t>
            </a:r>
            <a:r>
              <a:rPr lang="es-EC" sz="1600" dirty="0" smtClean="0">
                <a:latin typeface="+mj-lt"/>
              </a:rPr>
              <a:t>AMT  (recuperación de seguros) </a:t>
            </a:r>
            <a:r>
              <a:rPr lang="es-EC" sz="1600" b="1" dirty="0" smtClean="0">
                <a:latin typeface="+mj-lt"/>
              </a:rPr>
              <a:t>(Entregadas)</a:t>
            </a:r>
            <a:r>
              <a:rPr lang="es-EC" sz="1600" dirty="0" smtClean="0">
                <a:latin typeface="+mj-lt"/>
              </a:rPr>
              <a:t> </a:t>
            </a:r>
          </a:p>
          <a:p>
            <a:pPr marL="742950" lvl="1" indent="-285750" algn="just"/>
            <a:r>
              <a:rPr lang="es-EC" sz="1600" dirty="0" smtClean="0">
                <a:latin typeface="+mj-lt"/>
              </a:rPr>
              <a:t>Adquisición </a:t>
            </a:r>
            <a:r>
              <a:rPr lang="es-EC" sz="1600" dirty="0">
                <a:latin typeface="+mj-lt"/>
              </a:rPr>
              <a:t>de </a:t>
            </a:r>
            <a:r>
              <a:rPr lang="es-EC" sz="1600" dirty="0" smtClean="0">
                <a:latin typeface="+mj-lt"/>
              </a:rPr>
              <a:t>30 camionetas. </a:t>
            </a:r>
            <a:r>
              <a:rPr lang="es-EC" sz="1600" dirty="0" smtClean="0">
                <a:latin typeface="Calibri Light" panose="020F0302020204030204" pitchFamily="34" charset="0"/>
              </a:rPr>
              <a:t>(Reposición por culminación de vida útil).</a:t>
            </a:r>
            <a:endParaRPr lang="es-EC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253569" y="365336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APOYO </a:t>
            </a:r>
            <a:r>
              <a:rPr lang="es-EC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LOGÍSTICO A LAS ENTIDADES DEL SISTEMA INTEGRADO DE SEGURIDAD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817008" y="5669264"/>
            <a:ext cx="511261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P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resupuesto </a:t>
            </a:r>
            <a:r>
              <a:rPr lang="es-MX" sz="1600" dirty="0">
                <a:latin typeface="Calibri Light" panose="020F0302020204030204" pitchFamily="34" charset="0"/>
                <a:ea typeface="Times New Roman" panose="02020603050405020304" pitchFamily="18" charset="0"/>
              </a:rPr>
              <a:t>asignado a este </a:t>
            </a:r>
            <a:r>
              <a:rPr lang="es-MX" sz="16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proyecto: $2.475.631,68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4030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87833" y="296451"/>
            <a:ext cx="942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2. ATENCIÓN </a:t>
            </a:r>
            <a:r>
              <a:rPr lang="es-EC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Y RESPUESTA A EMERGENCIAS Y DESASTRES   </a:t>
            </a:r>
            <a:endParaRPr lang="es-EC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62BE547-8344-9E40-1BE1-23B0A530A778}"/>
              </a:ext>
            </a:extLst>
          </p:cNvPr>
          <p:cNvSpPr txBox="1"/>
          <p:nvPr/>
        </p:nvSpPr>
        <p:spPr>
          <a:xfrm>
            <a:off x="188619" y="1113792"/>
            <a:ext cx="55471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600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2.1 ENLACES </a:t>
            </a:r>
            <a:r>
              <a:rPr lang="es-EC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DE DATOS DE INTERCONEXIÓN DEL ECU 911 OPERANDO Y EN FUNCIONAMIENTO </a:t>
            </a:r>
            <a:endParaRPr lang="es-EC" sz="1600" b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lvl="0" algn="just"/>
            <a:endParaRPr lang="es-EC" sz="1600" dirty="0">
              <a:latin typeface="+mj-lt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+mj-lt"/>
              </a:rPr>
              <a:t>C</a:t>
            </a:r>
            <a:r>
              <a:rPr lang="es-EC" sz="1600" dirty="0" smtClean="0">
                <a:latin typeface="+mj-lt"/>
              </a:rPr>
              <a:t>onectividad </a:t>
            </a:r>
            <a:r>
              <a:rPr lang="es-EC" sz="1600" dirty="0" smtClean="0">
                <a:latin typeface="+mj-lt"/>
              </a:rPr>
              <a:t>y </a:t>
            </a:r>
            <a:r>
              <a:rPr lang="es-EC" sz="1600" dirty="0">
                <a:latin typeface="+mj-lt"/>
              </a:rPr>
              <a:t>enlaces de datos para interconectar las cámaras de video vigilancia con el SIS </a:t>
            </a:r>
            <a:r>
              <a:rPr lang="es-EC" sz="1600" dirty="0" smtClean="0">
                <a:latin typeface="+mj-lt"/>
              </a:rPr>
              <a:t>ECU-911.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Adquisición </a:t>
            </a:r>
            <a:r>
              <a:rPr lang="es-EC" sz="1600" dirty="0">
                <a:latin typeface="+mj-lt"/>
              </a:rPr>
              <a:t>e instalación de </a:t>
            </a:r>
            <a:r>
              <a:rPr lang="es-EC" sz="1600" dirty="0" smtClean="0">
                <a:latin typeface="+mj-lt"/>
              </a:rPr>
              <a:t>postes </a:t>
            </a:r>
            <a:r>
              <a:rPr lang="es-EC" sz="1600" dirty="0" smtClean="0">
                <a:latin typeface="+mj-lt"/>
              </a:rPr>
              <a:t>y </a:t>
            </a:r>
            <a:r>
              <a:rPr lang="es-EC" sz="1600" dirty="0">
                <a:latin typeface="+mj-lt"/>
              </a:rPr>
              <a:t>r</a:t>
            </a:r>
            <a:r>
              <a:rPr lang="es-EC" sz="1600" dirty="0" smtClean="0">
                <a:latin typeface="+mj-lt"/>
              </a:rPr>
              <a:t>eubicación </a:t>
            </a:r>
            <a:r>
              <a:rPr lang="es-EC" sz="1600" dirty="0">
                <a:latin typeface="+mj-lt"/>
              </a:rPr>
              <a:t>de </a:t>
            </a:r>
            <a:r>
              <a:rPr lang="es-EC" sz="1600" dirty="0" smtClean="0">
                <a:latin typeface="+mj-lt"/>
              </a:rPr>
              <a:t>cámaras</a:t>
            </a:r>
            <a:r>
              <a:rPr lang="es-EC" sz="1600" dirty="0">
                <a:latin typeface="+mj-lt"/>
              </a:rPr>
              <a:t> </a:t>
            </a:r>
            <a:r>
              <a:rPr lang="es-EC" sz="1600" dirty="0" smtClean="0">
                <a:latin typeface="+mj-lt"/>
              </a:rPr>
              <a:t>(convenio SIS ECU-911)</a:t>
            </a:r>
            <a:endParaRPr lang="es-EC" sz="1600" dirty="0">
              <a:latin typeface="+mj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754837F9-4866-DED4-8BC5-09A181BD0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/>
          <a:stretch>
            <a:fillRect/>
          </a:stretch>
        </p:blipFill>
        <p:spPr bwMode="auto">
          <a:xfrm>
            <a:off x="7419505" y="4259979"/>
            <a:ext cx="2922689" cy="1963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ector recto 9"/>
          <p:cNvCxnSpPr/>
          <p:nvPr/>
        </p:nvCxnSpPr>
        <p:spPr>
          <a:xfrm>
            <a:off x="1187833" y="706772"/>
            <a:ext cx="10130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58854"/>
              </p:ext>
            </p:extLst>
          </p:nvPr>
        </p:nvGraphicFramePr>
        <p:xfrm>
          <a:off x="188619" y="3394950"/>
          <a:ext cx="5634999" cy="199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262BE547-8344-9E40-1BE1-23B0A530A778}"/>
              </a:ext>
            </a:extLst>
          </p:cNvPr>
          <p:cNvSpPr txBox="1"/>
          <p:nvPr/>
        </p:nvSpPr>
        <p:spPr>
          <a:xfrm>
            <a:off x="6252844" y="1071236"/>
            <a:ext cx="56516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000000"/>
                </a:solidFill>
                <a:latin typeface="+mj-lt"/>
              </a:rPr>
              <a:t>2.2 DOTACIÓN </a:t>
            </a:r>
            <a:r>
              <a:rPr lang="es-MX" sz="1600" b="1" dirty="0" smtClean="0">
                <a:solidFill>
                  <a:srgbClr val="000000"/>
                </a:solidFill>
                <a:latin typeface="+mj-lt"/>
              </a:rPr>
              <a:t>DE INSUMOS Y SERVICIOS PARA EL FUNCIONAMIENTO DEL COE METROPOLITANO</a:t>
            </a:r>
            <a:endParaRPr lang="es-EC" sz="1600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Servicio de </a:t>
            </a:r>
            <a:r>
              <a:rPr lang="es-EC" sz="1600" dirty="0" smtClean="0">
                <a:latin typeface="+mj-lt"/>
              </a:rPr>
              <a:t>Telecomunicaciones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+mj-lt"/>
              </a:rPr>
              <a:t>M</a:t>
            </a:r>
            <a:r>
              <a:rPr lang="es-EC" sz="1600" dirty="0" smtClean="0">
                <a:latin typeface="+mj-lt"/>
              </a:rPr>
              <a:t>antenimiento </a:t>
            </a:r>
            <a:r>
              <a:rPr lang="es-EC" sz="1600" dirty="0" smtClean="0">
                <a:latin typeface="+mj-lt"/>
              </a:rPr>
              <a:t>preventivo del Centro de Mando Móvil </a:t>
            </a:r>
            <a:r>
              <a:rPr lang="es-EC" sz="1600" dirty="0" smtClean="0">
                <a:latin typeface="+mj-lt"/>
              </a:rPr>
              <a:t>COE-M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Fortalecimiento </a:t>
            </a:r>
            <a:r>
              <a:rPr lang="es-EC" sz="1600" dirty="0" smtClean="0">
                <a:latin typeface="+mj-lt"/>
              </a:rPr>
              <a:t>del Centro de Operaciones de Emergencia </a:t>
            </a:r>
            <a:r>
              <a:rPr lang="es-EC" sz="1600" dirty="0" smtClean="0">
                <a:latin typeface="+mj-lt"/>
              </a:rPr>
              <a:t>Metropolitano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Adquisición </a:t>
            </a:r>
            <a:r>
              <a:rPr lang="es-EC" sz="1600" dirty="0" smtClean="0">
                <a:latin typeface="+mj-lt"/>
              </a:rPr>
              <a:t>de equipos </a:t>
            </a:r>
            <a:r>
              <a:rPr lang="es-EC" sz="1600" dirty="0" smtClean="0">
                <a:latin typeface="+mj-lt"/>
              </a:rPr>
              <a:t>informáticos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Mantenimiento</a:t>
            </a:r>
            <a:r>
              <a:rPr lang="es-EC" sz="1600" dirty="0" smtClean="0">
                <a:latin typeface="+mj-lt"/>
              </a:rPr>
              <a:t>, calibración y operación de la estación móvil para  el  análisis  de datos </a:t>
            </a:r>
            <a:r>
              <a:rPr lang="es-EC" sz="1600" dirty="0" smtClean="0">
                <a:latin typeface="+mj-lt"/>
              </a:rPr>
              <a:t>meteorológico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+mj-lt"/>
              </a:rPr>
              <a:t>Mantenimiento </a:t>
            </a:r>
            <a:r>
              <a:rPr lang="es-EC" sz="1600" dirty="0" smtClean="0">
                <a:latin typeface="+mj-lt"/>
              </a:rPr>
              <a:t>calibración y operación de la estación móvil para  el  análisis  de datos meteorológico.</a:t>
            </a:r>
          </a:p>
          <a:p>
            <a:pPr lvl="0" algn="just"/>
            <a:endParaRPr lang="es-EC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96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BICENTEN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124273" cy="11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RRA-EMSEGURID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4"/>
          <a:stretch/>
        </p:blipFill>
        <p:spPr bwMode="auto">
          <a:xfrm>
            <a:off x="191344" y="5618014"/>
            <a:ext cx="11809312" cy="12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C3091D7-ACCC-638F-DFC4-6F0C034F37B8}"/>
              </a:ext>
            </a:extLst>
          </p:cNvPr>
          <p:cNvSpPr txBox="1"/>
          <p:nvPr/>
        </p:nvSpPr>
        <p:spPr>
          <a:xfrm>
            <a:off x="1127448" y="332937"/>
            <a:ext cx="942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3. PREVENCIÓN </a:t>
            </a:r>
            <a:r>
              <a:rPr lang="es-MX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SITUACIONAL Y CONVIVENCIA PACÍFICA</a:t>
            </a:r>
            <a:endParaRPr lang="es-EC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1213713" y="702269"/>
            <a:ext cx="10130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349202"/>
              </p:ext>
            </p:extLst>
          </p:nvPr>
        </p:nvGraphicFramePr>
        <p:xfrm>
          <a:off x="6338198" y="1577236"/>
          <a:ext cx="5853801" cy="287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29461756"/>
              </p:ext>
            </p:extLst>
          </p:nvPr>
        </p:nvGraphicFramePr>
        <p:xfrm>
          <a:off x="233872" y="1029724"/>
          <a:ext cx="5873630" cy="5111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5027895" y="1423348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$ 96.122,42</a:t>
            </a:r>
            <a:endParaRPr lang="es-EC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999927" y="2265861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400" dirty="0">
                <a:latin typeface="Calibri Light" panose="020F0302020204030204" pitchFamily="34" charset="0"/>
                <a:ea typeface="Times New Roman" panose="02020603050405020304" pitchFamily="18" charset="0"/>
              </a:rPr>
              <a:t>$1.003.652,73</a:t>
            </a:r>
            <a:endParaRPr lang="es-EC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999927" y="4878222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400" dirty="0">
                <a:latin typeface="Calibri Light" panose="020F0302020204030204" pitchFamily="34" charset="0"/>
                <a:ea typeface="Times New Roman" panose="02020603050405020304" pitchFamily="18" charset="0"/>
              </a:rPr>
              <a:t>$62.500,00</a:t>
            </a:r>
            <a:endParaRPr lang="es-EC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027895" y="4035709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$</a:t>
            </a:r>
            <a:r>
              <a:rPr lang="es-MX" sz="1400" dirty="0">
                <a:latin typeface="Calibri Light" panose="020F0302020204030204" pitchFamily="34" charset="0"/>
                <a:ea typeface="Times New Roman" panose="02020603050405020304" pitchFamily="18" charset="0"/>
              </a:rPr>
              <a:t>195.471,36</a:t>
            </a:r>
            <a:endParaRPr lang="es-EC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999927" y="3380886"/>
            <a:ext cx="125083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400" dirty="0">
                <a:latin typeface="Calibri Light" panose="020F0302020204030204" pitchFamily="34" charset="0"/>
                <a:ea typeface="Times New Roman" panose="02020603050405020304" pitchFamily="18" charset="0"/>
              </a:rPr>
              <a:t>$331.392,92</a:t>
            </a:r>
            <a:endParaRPr lang="es-EC" sz="1400" dirty="0"/>
          </a:p>
        </p:txBody>
      </p:sp>
      <p:sp>
        <p:nvSpPr>
          <p:cNvPr id="2" name="Elipse 1"/>
          <p:cNvSpPr/>
          <p:nvPr/>
        </p:nvSpPr>
        <p:spPr>
          <a:xfrm>
            <a:off x="5909094" y="5857336"/>
            <a:ext cx="198408" cy="1811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72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1593</Words>
  <Application>Microsoft Office PowerPoint</Application>
  <PresentationFormat>Panorámica</PresentationFormat>
  <Paragraphs>198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Operación de la Empresa:</vt:lpstr>
      <vt:lpstr>CARTERA DE PROYECTOS POR INCLUIR</vt:lpstr>
      <vt:lpstr>Presentación de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Magaly Chamba</dc:creator>
  <cp:lastModifiedBy>Eliana Miño</cp:lastModifiedBy>
  <cp:revision>345</cp:revision>
  <dcterms:created xsi:type="dcterms:W3CDTF">2022-02-07T22:09:08Z</dcterms:created>
  <dcterms:modified xsi:type="dcterms:W3CDTF">2022-05-30T22:19:05Z</dcterms:modified>
</cp:coreProperties>
</file>