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3"/>
  </p:notesMasterIdLst>
  <p:sldIdLst>
    <p:sldId id="4337" r:id="rId3"/>
    <p:sldId id="4363" r:id="rId4"/>
    <p:sldId id="4354" r:id="rId5"/>
    <p:sldId id="4362" r:id="rId6"/>
    <p:sldId id="4341" r:id="rId7"/>
    <p:sldId id="4355" r:id="rId8"/>
    <p:sldId id="4351" r:id="rId9"/>
    <p:sldId id="4366" r:id="rId10"/>
    <p:sldId id="4340" r:id="rId11"/>
    <p:sldId id="4361" r:id="rId12"/>
    <p:sldId id="4259" r:id="rId13"/>
    <p:sldId id="4273" r:id="rId14"/>
    <p:sldId id="4280" r:id="rId15"/>
    <p:sldId id="4269" r:id="rId16"/>
    <p:sldId id="4275" r:id="rId17"/>
    <p:sldId id="4277" r:id="rId18"/>
    <p:sldId id="4284" r:id="rId19"/>
    <p:sldId id="4282" r:id="rId20"/>
    <p:sldId id="4289" r:id="rId21"/>
    <p:sldId id="4288" r:id="rId22"/>
    <p:sldId id="4285" r:id="rId23"/>
    <p:sldId id="4290" r:id="rId24"/>
    <p:sldId id="4286" r:id="rId25"/>
    <p:sldId id="4287" r:id="rId26"/>
    <p:sldId id="4292" r:id="rId27"/>
    <p:sldId id="4293" r:id="rId28"/>
    <p:sldId id="4291" r:id="rId29"/>
    <p:sldId id="4281" r:id="rId30"/>
    <p:sldId id="4368" r:id="rId31"/>
    <p:sldId id="380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48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95256" autoAdjust="0"/>
  </p:normalViewPr>
  <p:slideViewPr>
    <p:cSldViewPr snapToGrid="0" snapToObjects="1">
      <p:cViewPr varScale="1">
        <p:scale>
          <a:sx n="106" d="100"/>
          <a:sy n="106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POLCO%20Z9\POLCo\UPC%20DMQ\Matriz%20UPC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POLCO%20Z9\POLCo\UPC%20DMQ\UPC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POLCO%20Z9\POLCo\UPC%20DMQ\An&#225;lisis%20UPC%20Habilitad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POLCO%20Z9\POLCo\UPC%20DMQ\An&#225;lisis%20UPC%20Habilitad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POLCO%20Z9\ALARMAS%20%20MUNICIPIO\MATRIZ%20UPC%20DMQ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S"/>
              <a:t>27 UPC NO HABITABLES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Hoja3!$D$3</c:f>
              <c:strCache>
                <c:ptCount val="1"/>
                <c:pt idx="0">
                  <c:v>UPC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Hoja3!$C$4:$C$8</c:f>
              <c:strCache>
                <c:ptCount val="5"/>
                <c:pt idx="0">
                  <c:v>ELOY ALFARO</c:v>
                </c:pt>
                <c:pt idx="1">
                  <c:v>QUITUMBE</c:v>
                </c:pt>
                <c:pt idx="2">
                  <c:v>EUGENIO ESPEJO</c:v>
                </c:pt>
                <c:pt idx="3">
                  <c:v>MANUELA SAENZ</c:v>
                </c:pt>
                <c:pt idx="4">
                  <c:v>LA DELICIA</c:v>
                </c:pt>
              </c:strCache>
            </c:strRef>
          </c:cat>
          <c:val>
            <c:numRef>
              <c:f>Hoja3!$D$4:$D$8</c:f>
              <c:numCache>
                <c:formatCode>General</c:formatCode>
                <c:ptCount val="5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77-1E4D-87F6-50C7D24AF6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5040616"/>
        <c:axId val="237931544"/>
        <c:axId val="0"/>
      </c:bar3DChart>
      <c:catAx>
        <c:axId val="23504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7931544"/>
        <c:crosses val="autoZero"/>
        <c:auto val="1"/>
        <c:lblAlgn val="ctr"/>
        <c:lblOffset val="100"/>
        <c:noMultiLvlLbl val="0"/>
      </c:catAx>
      <c:valAx>
        <c:axId val="237931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5040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/>
              <a:t>TOTAL  308 UPC  ZONA9  DMQ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3109768"/>
        <c:axId val="234615544"/>
        <c:axId val="0"/>
      </c:bar3DChart>
      <c:catAx>
        <c:axId val="273109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4615544"/>
        <c:crosses val="autoZero"/>
        <c:auto val="1"/>
        <c:lblAlgn val="ctr"/>
        <c:lblOffset val="100"/>
        <c:noMultiLvlLbl val="0"/>
      </c:catAx>
      <c:valAx>
        <c:axId val="234615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3109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Hoja3!$B$3:$B$11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 </c:v>
                </c:pt>
                <c:pt idx="3">
                  <c:v>DELICIA </c:v>
                </c:pt>
                <c:pt idx="4">
                  <c:v>MANUELA SAENZ</c:v>
                </c:pt>
                <c:pt idx="5">
                  <c:v>QUITUMBE</c:v>
                </c:pt>
                <c:pt idx="6">
                  <c:v>TUMBACO</c:v>
                </c:pt>
                <c:pt idx="7">
                  <c:v>LOS CHILLOS</c:v>
                </c:pt>
                <c:pt idx="8">
                  <c:v>NANEGAL</c:v>
                </c:pt>
              </c:strCache>
            </c:strRef>
          </c:cat>
          <c:val>
            <c:numRef>
              <c:f>Hoja3!$C$3:$C$11</c:f>
              <c:numCache>
                <c:formatCode>General</c:formatCode>
                <c:ptCount val="9"/>
                <c:pt idx="0">
                  <c:v>12</c:v>
                </c:pt>
                <c:pt idx="1">
                  <c:v>14</c:v>
                </c:pt>
                <c:pt idx="2">
                  <c:v>17</c:v>
                </c:pt>
                <c:pt idx="3">
                  <c:v>14</c:v>
                </c:pt>
                <c:pt idx="4">
                  <c:v>8</c:v>
                </c:pt>
                <c:pt idx="5">
                  <c:v>4</c:v>
                </c:pt>
                <c:pt idx="6">
                  <c:v>11</c:v>
                </c:pt>
                <c:pt idx="7">
                  <c:v>2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54-DD46-A9A4-5FD6B0FAB1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3272520"/>
        <c:axId val="234492648"/>
        <c:axId val="0"/>
      </c:bar3DChart>
      <c:catAx>
        <c:axId val="27327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4492648"/>
        <c:crosses val="autoZero"/>
        <c:auto val="1"/>
        <c:lblAlgn val="ctr"/>
        <c:lblOffset val="100"/>
        <c:noMultiLvlLbl val="0"/>
      </c:catAx>
      <c:valAx>
        <c:axId val="234492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3272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 DISTRITOS'!$B$26:$B$33</c:f>
              <c:strCache>
                <c:ptCount val="8"/>
                <c:pt idx="0">
                  <c:v>QUITUMBE</c:v>
                </c:pt>
                <c:pt idx="1">
                  <c:v>ELOY ALFARO </c:v>
                </c:pt>
                <c:pt idx="2">
                  <c:v>MANUELA SAENZ </c:v>
                </c:pt>
                <c:pt idx="3">
                  <c:v>CALDERÓN </c:v>
                </c:pt>
                <c:pt idx="4">
                  <c:v>LA DELICIA</c:v>
                </c:pt>
                <c:pt idx="5">
                  <c:v>EUGENIO ESPEJO</c:v>
                </c:pt>
                <c:pt idx="6">
                  <c:v>LOS CHILLOS</c:v>
                </c:pt>
                <c:pt idx="7">
                  <c:v>TUMBACO</c:v>
                </c:pt>
              </c:strCache>
            </c:strRef>
          </c:cat>
          <c:val>
            <c:numRef>
              <c:f>'20 DISTRITOS'!$C$26:$C$33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5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F-5B4F-976F-40AD1620D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3313912"/>
        <c:axId val="274664336"/>
        <c:axId val="0"/>
      </c:bar3DChart>
      <c:catAx>
        <c:axId val="27331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4664336"/>
        <c:crosses val="autoZero"/>
        <c:auto val="1"/>
        <c:lblAlgn val="ctr"/>
        <c:lblOffset val="100"/>
        <c:noMultiLvlLbl val="0"/>
      </c:catAx>
      <c:valAx>
        <c:axId val="27466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3313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7744168162009737"/>
          <c:h val="0.81576314960629925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'24 CONVENIO'!$H$7:$H$12</c:f>
              <c:strCache>
                <c:ptCount val="6"/>
                <c:pt idx="0">
                  <c:v>Calderón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Manuela Sáenz</c:v>
                </c:pt>
                <c:pt idx="5">
                  <c:v>Quitumbe</c:v>
                </c:pt>
              </c:strCache>
            </c:strRef>
          </c:cat>
          <c:val>
            <c:numRef>
              <c:f>'24 CONVENIO'!$I$7:$I$12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E9-B349-A306-14E5F2EBD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4663552"/>
        <c:axId val="274663944"/>
        <c:axId val="0"/>
      </c:bar3DChart>
      <c:catAx>
        <c:axId val="2746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4663944"/>
        <c:crosses val="autoZero"/>
        <c:auto val="1"/>
        <c:lblAlgn val="ctr"/>
        <c:lblOffset val="100"/>
        <c:noMultiLvlLbl val="0"/>
      </c:catAx>
      <c:valAx>
        <c:axId val="274663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466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026FA-005D-4F83-91B7-4A67E527D09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35807-436B-4098-B283-CFDB1C2C895B}">
      <dgm:prSet phldrT="[Text]" custT="1"/>
      <dgm:spPr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LIBADORES</a:t>
          </a:r>
          <a:endParaRPr lang="en-US" sz="1600" dirty="0">
            <a:solidFill>
              <a:schemeClr val="bg1"/>
            </a:solidFill>
          </a:endParaRPr>
        </a:p>
      </dgm:t>
    </dgm:pt>
    <dgm:pt modelId="{CF38784C-E47C-4381-88BA-3A6C34619753}" type="parTrans" cxnId="{568EF7AE-5E7A-4A4B-8C1E-7742DE39B02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9FD588D3-FE2F-4AEF-ABC5-9048826E4994}" type="sibTrans" cxnId="{568EF7AE-5E7A-4A4B-8C1E-7742DE39B02B}">
      <dgm:prSet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93133E4-0A75-4988-B893-C64C3896137C}">
      <dgm:prSet phldrT="[Text]" custT="1"/>
      <dgm:spPr>
        <a:solidFill>
          <a:schemeClr val="accent2"/>
        </a:solidFill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ESCANDALO EN LA VÍA PÚBLICA</a:t>
          </a:r>
          <a:endParaRPr lang="en-US" sz="1600" dirty="0">
            <a:solidFill>
              <a:schemeClr val="bg1"/>
            </a:solidFill>
          </a:endParaRPr>
        </a:p>
      </dgm:t>
    </dgm:pt>
    <dgm:pt modelId="{786492F5-D397-4BFF-8CD6-C70719EE8EC7}" type="parTrans" cxnId="{BBC9D532-9666-4D18-8598-ADC8785C9E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407D118-DF82-41F2-B25C-B08B875AD3C1}" type="sibTrans" cxnId="{BBC9D532-9666-4D18-8598-ADC8785C9E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05AAF50B-5C87-4E19-B1B3-38E188CC8D32}">
      <dgm:prSet phldrT="[Text]" custT="1"/>
      <dgm:spPr>
        <a:solidFill>
          <a:schemeClr val="accent3"/>
        </a:solidFill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VIOLENCIA INTRAFAMILIAR</a:t>
          </a:r>
          <a:endParaRPr lang="en-US" sz="1600" dirty="0">
            <a:solidFill>
              <a:schemeClr val="bg1"/>
            </a:solidFill>
          </a:endParaRPr>
        </a:p>
      </dgm:t>
    </dgm:pt>
    <dgm:pt modelId="{7FF2B4BD-297A-43EE-8D5C-D466EF2F37C8}" type="parTrans" cxnId="{EE9B1865-1468-41CE-9B5A-69A5D2D9CDD8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6810300-1F98-4C00-98C7-7F4C93CDEE9E}" type="sibTrans" cxnId="{EE9B1865-1468-41CE-9B5A-69A5D2D9CDD8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8D3EB2C-1B33-49F1-A09D-9D8BC98DCFFC}">
      <dgm:prSet custT="1"/>
      <dgm:spPr>
        <a:solidFill>
          <a:schemeClr val="accent4"/>
        </a:solidFill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CONSUMO DE SUSTANCIAS SUJETAS A FISCALIZACIÓN</a:t>
          </a:r>
          <a:endParaRPr lang="en-US" sz="1600" dirty="0">
            <a:solidFill>
              <a:schemeClr val="bg1"/>
            </a:solidFill>
          </a:endParaRPr>
        </a:p>
      </dgm:t>
    </dgm:pt>
    <dgm:pt modelId="{E4244590-7546-41EF-B8E3-CE696B7074AA}" type="parTrans" cxnId="{1A156D4A-22BD-4D92-84FE-40225A3AEA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858B79B7-C7F1-4032-BEBB-EED6A59C485A}" type="sibTrans" cxnId="{1A156D4A-22BD-4D92-84FE-40225A3AEA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A96F4048-1F86-40B8-8EB8-B0D3CCB904AC}">
      <dgm:prSet custT="1"/>
      <dgm:spPr>
        <a:solidFill>
          <a:schemeClr val="accent6"/>
        </a:solidFill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ROBOS CMI </a:t>
          </a:r>
          <a:endParaRPr lang="en-US" sz="1600" dirty="0">
            <a:solidFill>
              <a:schemeClr val="bg1"/>
            </a:solidFill>
          </a:endParaRPr>
        </a:p>
      </dgm:t>
    </dgm:pt>
    <dgm:pt modelId="{FB4DE79F-C8CE-4AD5-908F-46F2DD11FEAF}" type="parTrans" cxnId="{836D2420-AD9D-45DF-9FEC-CF5DD690EEA6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8A04FE2A-8093-4AA8-9662-819B2383A01F}" type="sibTrans" cxnId="{836D2420-AD9D-45DF-9FEC-CF5DD690EEA6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A27FCBB-E541-4E0E-B1EF-0DC3B82F7D6B}" type="pres">
      <dgm:prSet presAssocID="{B61026FA-005D-4F83-91B7-4A67E527D09C}" presName="Name0" presStyleCnt="0">
        <dgm:presLayoutVars>
          <dgm:chMax val="7"/>
          <dgm:chPref val="7"/>
          <dgm:dir/>
        </dgm:presLayoutVars>
      </dgm:prSet>
      <dgm:spPr/>
    </dgm:pt>
    <dgm:pt modelId="{1FECFB32-E6B3-4745-B74B-03EBCFD88A4F}" type="pres">
      <dgm:prSet presAssocID="{B61026FA-005D-4F83-91B7-4A67E527D09C}" presName="Name1" presStyleCnt="0"/>
      <dgm:spPr/>
    </dgm:pt>
    <dgm:pt modelId="{E80E83BC-FA7D-41C4-ADB9-CFD4B5BC7C27}" type="pres">
      <dgm:prSet presAssocID="{B61026FA-005D-4F83-91B7-4A67E527D09C}" presName="cycle" presStyleCnt="0"/>
      <dgm:spPr/>
    </dgm:pt>
    <dgm:pt modelId="{60030C70-F1E5-4987-AFAD-C98CFD15F308}" type="pres">
      <dgm:prSet presAssocID="{B61026FA-005D-4F83-91B7-4A67E527D09C}" presName="srcNode" presStyleLbl="node1" presStyleIdx="0" presStyleCnt="5"/>
      <dgm:spPr/>
    </dgm:pt>
    <dgm:pt modelId="{75CD2D43-FF46-486F-8F92-07E6EFDCB430}" type="pres">
      <dgm:prSet presAssocID="{B61026FA-005D-4F83-91B7-4A67E527D09C}" presName="conn" presStyleLbl="parChTrans1D2" presStyleIdx="0" presStyleCnt="1"/>
      <dgm:spPr/>
    </dgm:pt>
    <dgm:pt modelId="{45661116-E63B-4383-BA11-80CAAF8FBF7E}" type="pres">
      <dgm:prSet presAssocID="{B61026FA-005D-4F83-91B7-4A67E527D09C}" presName="extraNode" presStyleLbl="node1" presStyleIdx="0" presStyleCnt="5"/>
      <dgm:spPr/>
    </dgm:pt>
    <dgm:pt modelId="{4AF4D685-69D0-43E3-9F8A-CC8E8769CF62}" type="pres">
      <dgm:prSet presAssocID="{B61026FA-005D-4F83-91B7-4A67E527D09C}" presName="dstNode" presStyleLbl="node1" presStyleIdx="0" presStyleCnt="5"/>
      <dgm:spPr/>
    </dgm:pt>
    <dgm:pt modelId="{2EDA5132-F085-4E3B-BEF6-ED2C397CDBF7}" type="pres">
      <dgm:prSet presAssocID="{C7035807-436B-4098-B283-CFDB1C2C895B}" presName="text_1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4A080864-EA3F-460E-A43D-87F682A0B74D}" type="pres">
      <dgm:prSet presAssocID="{C7035807-436B-4098-B283-CFDB1C2C895B}" presName="accent_1" presStyleCnt="0"/>
      <dgm:spPr/>
    </dgm:pt>
    <dgm:pt modelId="{ED3C09F1-2D6D-4190-9E6D-EDDB3272A725}" type="pres">
      <dgm:prSet presAssocID="{C7035807-436B-4098-B283-CFDB1C2C895B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13000" r="-13000"/>
          </a:stretch>
        </a:blipFill>
        <a:ln w="38100">
          <a:solidFill>
            <a:schemeClr val="accent1"/>
          </a:solidFill>
        </a:ln>
      </dgm:spPr>
    </dgm:pt>
    <dgm:pt modelId="{890952B4-38AA-41FF-A5D3-8211D557B0E1}" type="pres">
      <dgm:prSet presAssocID="{493133E4-0A75-4988-B893-C64C3896137C}" presName="text_2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83AB650-1351-42AD-B40B-62B6DEA53B72}" type="pres">
      <dgm:prSet presAssocID="{493133E4-0A75-4988-B893-C64C3896137C}" presName="accent_2" presStyleCnt="0"/>
      <dgm:spPr/>
    </dgm:pt>
    <dgm:pt modelId="{BCF104F0-8207-4D4B-8D30-9B5FF072325D}" type="pres">
      <dgm:prSet presAssocID="{493133E4-0A75-4988-B893-C64C3896137C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38100">
          <a:solidFill>
            <a:schemeClr val="accent2"/>
          </a:solidFill>
        </a:ln>
      </dgm:spPr>
    </dgm:pt>
    <dgm:pt modelId="{1D64D228-CAB5-4574-A504-DE95AB25EA27}" type="pres">
      <dgm:prSet presAssocID="{05AAF50B-5C87-4E19-B1B3-38E188CC8D32}" presName="text_3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BF4E84FF-9029-4B61-A15A-25C1445C740A}" type="pres">
      <dgm:prSet presAssocID="{05AAF50B-5C87-4E19-B1B3-38E188CC8D32}" presName="accent_3" presStyleCnt="0"/>
      <dgm:spPr/>
    </dgm:pt>
    <dgm:pt modelId="{D318C2A8-EF24-405C-81FA-6A044674B627}" type="pres">
      <dgm:prSet presAssocID="{05AAF50B-5C87-4E19-B1B3-38E188CC8D32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l="-13000" r="-13000"/>
          </a:stretch>
        </a:blipFill>
        <a:ln w="38100">
          <a:solidFill>
            <a:schemeClr val="accent3"/>
          </a:solidFill>
        </a:ln>
      </dgm:spPr>
    </dgm:pt>
    <dgm:pt modelId="{9D6787BB-1453-4DA2-861D-55C8D5BC14DD}" type="pres">
      <dgm:prSet presAssocID="{C8D3EB2C-1B33-49F1-A09D-9D8BC98DCFFC}" presName="text_4" presStyleLbl="node1" presStyleIdx="3" presStyleCnt="5" custScaleX="112232" custLinFactY="73698" custLinFactNeighborX="-4565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6445DC0A-CE26-4AB2-8731-BC6E51433055}" type="pres">
      <dgm:prSet presAssocID="{C8D3EB2C-1B33-49F1-A09D-9D8BC98DCFFC}" presName="accent_4" presStyleCnt="0"/>
      <dgm:spPr/>
    </dgm:pt>
    <dgm:pt modelId="{E5C31066-E276-44EE-AA8A-6739FF02CE8E}" type="pres">
      <dgm:prSet presAssocID="{C8D3EB2C-1B33-49F1-A09D-9D8BC98DCFFC}" presName="accentRepeatNode" presStyleLbl="solidFgAcc1" presStyleIdx="3" presStyleCnt="5" custLinFactY="44131" custLinFactNeighborX="-67509" custLinFactNeighborY="100000"/>
      <dgm:spPr>
        <a:blipFill rotWithShape="0">
          <a:blip xmlns:r="http://schemas.openxmlformats.org/officeDocument/2006/relationships" r:embed="rId4"/>
          <a:srcRect/>
          <a:stretch>
            <a:fillRect l="-18000" r="-18000"/>
          </a:stretch>
        </a:blipFill>
        <a:ln w="38100">
          <a:solidFill>
            <a:schemeClr val="accent4"/>
          </a:solidFill>
        </a:ln>
      </dgm:spPr>
    </dgm:pt>
    <dgm:pt modelId="{3A56A0E3-B579-4A51-9047-4696CD9A7063}" type="pres">
      <dgm:prSet presAssocID="{A96F4048-1F86-40B8-8EB8-B0D3CCB904AC}" presName="text_5" presStyleLbl="node1" presStyleIdx="4" presStyleCnt="5" custScaleX="88207" custLinFactY="-34850" custLinFactNeighborX="6544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5DF17D16-4460-4468-895F-5280190648E0}" type="pres">
      <dgm:prSet presAssocID="{A96F4048-1F86-40B8-8EB8-B0D3CCB904AC}" presName="accent_5" presStyleCnt="0"/>
      <dgm:spPr/>
    </dgm:pt>
    <dgm:pt modelId="{C565211A-F819-4789-B901-16E10409A102}" type="pres">
      <dgm:prSet presAssocID="{A96F4048-1F86-40B8-8EB8-B0D3CCB904AC}" presName="accentRepeatNode" presStyleLbl="solidFgAcc1" presStyleIdx="4" presStyleCnt="5" custLinFactY="-4932" custLinFactNeighborX="42248" custLinFactNeighborY="-100000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38100">
          <a:solidFill>
            <a:schemeClr val="accent6"/>
          </a:solidFill>
        </a:ln>
      </dgm:spPr>
    </dgm:pt>
  </dgm:ptLst>
  <dgm:cxnLst>
    <dgm:cxn modelId="{6F161516-5162-4B7C-A75D-9B6034BE1BEE}" type="presOf" srcId="{A96F4048-1F86-40B8-8EB8-B0D3CCB904AC}" destId="{3A56A0E3-B579-4A51-9047-4696CD9A7063}" srcOrd="0" destOrd="0" presId="urn:microsoft.com/office/officeart/2008/layout/VerticalCurvedList"/>
    <dgm:cxn modelId="{836D2420-AD9D-45DF-9FEC-CF5DD690EEA6}" srcId="{B61026FA-005D-4F83-91B7-4A67E527D09C}" destId="{A96F4048-1F86-40B8-8EB8-B0D3CCB904AC}" srcOrd="4" destOrd="0" parTransId="{FB4DE79F-C8CE-4AD5-908F-46F2DD11FEAF}" sibTransId="{8A04FE2A-8093-4AA8-9662-819B2383A01F}"/>
    <dgm:cxn modelId="{BBC9D532-9666-4D18-8598-ADC8785C9EE5}" srcId="{B61026FA-005D-4F83-91B7-4A67E527D09C}" destId="{493133E4-0A75-4988-B893-C64C3896137C}" srcOrd="1" destOrd="0" parTransId="{786492F5-D397-4BFF-8CD6-C70719EE8EC7}" sibTransId="{5407D118-DF82-41F2-B25C-B08B875AD3C1}"/>
    <dgm:cxn modelId="{1A156D4A-22BD-4D92-84FE-40225A3AEAE5}" srcId="{B61026FA-005D-4F83-91B7-4A67E527D09C}" destId="{C8D3EB2C-1B33-49F1-A09D-9D8BC98DCFFC}" srcOrd="3" destOrd="0" parTransId="{E4244590-7546-41EF-B8E3-CE696B7074AA}" sibTransId="{858B79B7-C7F1-4032-BEBB-EED6A59C485A}"/>
    <dgm:cxn modelId="{EE9B1865-1468-41CE-9B5A-69A5D2D9CDD8}" srcId="{B61026FA-005D-4F83-91B7-4A67E527D09C}" destId="{05AAF50B-5C87-4E19-B1B3-38E188CC8D32}" srcOrd="2" destOrd="0" parTransId="{7FF2B4BD-297A-43EE-8D5C-D466EF2F37C8}" sibTransId="{16810300-1F98-4C00-98C7-7F4C93CDEE9E}"/>
    <dgm:cxn modelId="{DC812B69-E3EC-44D8-A36C-2260AE364EDD}" type="presOf" srcId="{C7035807-436B-4098-B283-CFDB1C2C895B}" destId="{2EDA5132-F085-4E3B-BEF6-ED2C397CDBF7}" srcOrd="0" destOrd="0" presId="urn:microsoft.com/office/officeart/2008/layout/VerticalCurvedList"/>
    <dgm:cxn modelId="{B7F0506B-A491-4910-A395-91C9582D2B54}" type="presOf" srcId="{493133E4-0A75-4988-B893-C64C3896137C}" destId="{890952B4-38AA-41FF-A5D3-8211D557B0E1}" srcOrd="0" destOrd="0" presId="urn:microsoft.com/office/officeart/2008/layout/VerticalCurvedList"/>
    <dgm:cxn modelId="{9F86236C-2029-4EC2-AB79-FB3CD41B8CED}" type="presOf" srcId="{B61026FA-005D-4F83-91B7-4A67E527D09C}" destId="{1A27FCBB-E541-4E0E-B1EF-0DC3B82F7D6B}" srcOrd="0" destOrd="0" presId="urn:microsoft.com/office/officeart/2008/layout/VerticalCurvedList"/>
    <dgm:cxn modelId="{568EF7AE-5E7A-4A4B-8C1E-7742DE39B02B}" srcId="{B61026FA-005D-4F83-91B7-4A67E527D09C}" destId="{C7035807-436B-4098-B283-CFDB1C2C895B}" srcOrd="0" destOrd="0" parTransId="{CF38784C-E47C-4381-88BA-3A6C34619753}" sibTransId="{9FD588D3-FE2F-4AEF-ABC5-9048826E4994}"/>
    <dgm:cxn modelId="{979984BE-0DB0-46C6-A7AD-C8B5BFBA1022}" type="presOf" srcId="{9FD588D3-FE2F-4AEF-ABC5-9048826E4994}" destId="{75CD2D43-FF46-486F-8F92-07E6EFDCB430}" srcOrd="0" destOrd="0" presId="urn:microsoft.com/office/officeart/2008/layout/VerticalCurvedList"/>
    <dgm:cxn modelId="{23860CBF-F52A-404C-8B4B-CD3E8D0B899F}" type="presOf" srcId="{05AAF50B-5C87-4E19-B1B3-38E188CC8D32}" destId="{1D64D228-CAB5-4574-A504-DE95AB25EA27}" srcOrd="0" destOrd="0" presId="urn:microsoft.com/office/officeart/2008/layout/VerticalCurvedList"/>
    <dgm:cxn modelId="{8D293EF8-953D-42CA-8CED-2945A5BC7FAE}" type="presOf" srcId="{C8D3EB2C-1B33-49F1-A09D-9D8BC98DCFFC}" destId="{9D6787BB-1453-4DA2-861D-55C8D5BC14DD}" srcOrd="0" destOrd="0" presId="urn:microsoft.com/office/officeart/2008/layout/VerticalCurvedList"/>
    <dgm:cxn modelId="{1F73A0ED-6C31-4EA6-BF9C-31BCE1D2E936}" type="presParOf" srcId="{1A27FCBB-E541-4E0E-B1EF-0DC3B82F7D6B}" destId="{1FECFB32-E6B3-4745-B74B-03EBCFD88A4F}" srcOrd="0" destOrd="0" presId="urn:microsoft.com/office/officeart/2008/layout/VerticalCurvedList"/>
    <dgm:cxn modelId="{44275A82-CCE5-438D-A0A2-4FDE092947E0}" type="presParOf" srcId="{1FECFB32-E6B3-4745-B74B-03EBCFD88A4F}" destId="{E80E83BC-FA7D-41C4-ADB9-CFD4B5BC7C27}" srcOrd="0" destOrd="0" presId="urn:microsoft.com/office/officeart/2008/layout/VerticalCurvedList"/>
    <dgm:cxn modelId="{6496BBE6-EAC9-4529-B166-17410604CF20}" type="presParOf" srcId="{E80E83BC-FA7D-41C4-ADB9-CFD4B5BC7C27}" destId="{60030C70-F1E5-4987-AFAD-C98CFD15F308}" srcOrd="0" destOrd="0" presId="urn:microsoft.com/office/officeart/2008/layout/VerticalCurvedList"/>
    <dgm:cxn modelId="{30B9DDB9-FBAC-4957-BC00-5CBC91DAAE34}" type="presParOf" srcId="{E80E83BC-FA7D-41C4-ADB9-CFD4B5BC7C27}" destId="{75CD2D43-FF46-486F-8F92-07E6EFDCB430}" srcOrd="1" destOrd="0" presId="urn:microsoft.com/office/officeart/2008/layout/VerticalCurvedList"/>
    <dgm:cxn modelId="{AA48377A-51DD-49BF-8090-20907BD91F67}" type="presParOf" srcId="{E80E83BC-FA7D-41C4-ADB9-CFD4B5BC7C27}" destId="{45661116-E63B-4383-BA11-80CAAF8FBF7E}" srcOrd="2" destOrd="0" presId="urn:microsoft.com/office/officeart/2008/layout/VerticalCurvedList"/>
    <dgm:cxn modelId="{F3C6BA45-1432-46C3-9630-9A6D567C4CB0}" type="presParOf" srcId="{E80E83BC-FA7D-41C4-ADB9-CFD4B5BC7C27}" destId="{4AF4D685-69D0-43E3-9F8A-CC8E8769CF62}" srcOrd="3" destOrd="0" presId="urn:microsoft.com/office/officeart/2008/layout/VerticalCurvedList"/>
    <dgm:cxn modelId="{05BCCD39-AB89-40AC-A225-BA911143171F}" type="presParOf" srcId="{1FECFB32-E6B3-4745-B74B-03EBCFD88A4F}" destId="{2EDA5132-F085-4E3B-BEF6-ED2C397CDBF7}" srcOrd="1" destOrd="0" presId="urn:microsoft.com/office/officeart/2008/layout/VerticalCurvedList"/>
    <dgm:cxn modelId="{F1C5452E-21BE-47C4-ADA1-0F6640FCBCCC}" type="presParOf" srcId="{1FECFB32-E6B3-4745-B74B-03EBCFD88A4F}" destId="{4A080864-EA3F-460E-A43D-87F682A0B74D}" srcOrd="2" destOrd="0" presId="urn:microsoft.com/office/officeart/2008/layout/VerticalCurvedList"/>
    <dgm:cxn modelId="{EB46C7F9-C087-4269-8D97-D21FAC88E1F5}" type="presParOf" srcId="{4A080864-EA3F-460E-A43D-87F682A0B74D}" destId="{ED3C09F1-2D6D-4190-9E6D-EDDB3272A725}" srcOrd="0" destOrd="0" presId="urn:microsoft.com/office/officeart/2008/layout/VerticalCurvedList"/>
    <dgm:cxn modelId="{9DA2E3F7-DCBD-4255-B0CE-935E00C74467}" type="presParOf" srcId="{1FECFB32-E6B3-4745-B74B-03EBCFD88A4F}" destId="{890952B4-38AA-41FF-A5D3-8211D557B0E1}" srcOrd="3" destOrd="0" presId="urn:microsoft.com/office/officeart/2008/layout/VerticalCurvedList"/>
    <dgm:cxn modelId="{122CDB91-F893-4385-A26A-EA633C745654}" type="presParOf" srcId="{1FECFB32-E6B3-4745-B74B-03EBCFD88A4F}" destId="{E83AB650-1351-42AD-B40B-62B6DEA53B72}" srcOrd="4" destOrd="0" presId="urn:microsoft.com/office/officeart/2008/layout/VerticalCurvedList"/>
    <dgm:cxn modelId="{BF21690F-2E99-441A-B1DB-714F948548E4}" type="presParOf" srcId="{E83AB650-1351-42AD-B40B-62B6DEA53B72}" destId="{BCF104F0-8207-4D4B-8D30-9B5FF072325D}" srcOrd="0" destOrd="0" presId="urn:microsoft.com/office/officeart/2008/layout/VerticalCurvedList"/>
    <dgm:cxn modelId="{0D2A0000-78C4-4949-A853-5A0547DC3A5B}" type="presParOf" srcId="{1FECFB32-E6B3-4745-B74B-03EBCFD88A4F}" destId="{1D64D228-CAB5-4574-A504-DE95AB25EA27}" srcOrd="5" destOrd="0" presId="urn:microsoft.com/office/officeart/2008/layout/VerticalCurvedList"/>
    <dgm:cxn modelId="{6C6E6D2F-8D59-47E5-B51C-CFC0C161B32A}" type="presParOf" srcId="{1FECFB32-E6B3-4745-B74B-03EBCFD88A4F}" destId="{BF4E84FF-9029-4B61-A15A-25C1445C740A}" srcOrd="6" destOrd="0" presId="urn:microsoft.com/office/officeart/2008/layout/VerticalCurvedList"/>
    <dgm:cxn modelId="{C8A54AC2-5523-49EE-8F4E-6CD533188E4C}" type="presParOf" srcId="{BF4E84FF-9029-4B61-A15A-25C1445C740A}" destId="{D318C2A8-EF24-405C-81FA-6A044674B627}" srcOrd="0" destOrd="0" presId="urn:microsoft.com/office/officeart/2008/layout/VerticalCurvedList"/>
    <dgm:cxn modelId="{6FC7E1C2-34C4-4D69-BA3C-93192F753306}" type="presParOf" srcId="{1FECFB32-E6B3-4745-B74B-03EBCFD88A4F}" destId="{9D6787BB-1453-4DA2-861D-55C8D5BC14DD}" srcOrd="7" destOrd="0" presId="urn:microsoft.com/office/officeart/2008/layout/VerticalCurvedList"/>
    <dgm:cxn modelId="{4A9054B7-AE44-4B92-827F-899F7BA2ED1A}" type="presParOf" srcId="{1FECFB32-E6B3-4745-B74B-03EBCFD88A4F}" destId="{6445DC0A-CE26-4AB2-8731-BC6E51433055}" srcOrd="8" destOrd="0" presId="urn:microsoft.com/office/officeart/2008/layout/VerticalCurvedList"/>
    <dgm:cxn modelId="{D13BA959-A046-461E-9731-C9700BD47F92}" type="presParOf" srcId="{6445DC0A-CE26-4AB2-8731-BC6E51433055}" destId="{E5C31066-E276-44EE-AA8A-6739FF02CE8E}" srcOrd="0" destOrd="0" presId="urn:microsoft.com/office/officeart/2008/layout/VerticalCurvedList"/>
    <dgm:cxn modelId="{2A01678C-7353-4544-99BD-A2600F1EF737}" type="presParOf" srcId="{1FECFB32-E6B3-4745-B74B-03EBCFD88A4F}" destId="{3A56A0E3-B579-4A51-9047-4696CD9A7063}" srcOrd="9" destOrd="0" presId="urn:microsoft.com/office/officeart/2008/layout/VerticalCurvedList"/>
    <dgm:cxn modelId="{61BA7808-49A9-4F87-A63C-EA83B278DCAD}" type="presParOf" srcId="{1FECFB32-E6B3-4745-B74B-03EBCFD88A4F}" destId="{5DF17D16-4460-4468-895F-5280190648E0}" srcOrd="10" destOrd="0" presId="urn:microsoft.com/office/officeart/2008/layout/VerticalCurvedList"/>
    <dgm:cxn modelId="{EFA1EA29-C3C0-4929-BEF0-10C2A340A7EF}" type="presParOf" srcId="{5DF17D16-4460-4468-895F-5280190648E0}" destId="{C565211A-F819-4789-B901-16E10409A1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7B19C7-E5BC-0549-B6F9-DCFFB549141D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1A795D7-BAB5-6E40-9290-073E1B4DF521}">
      <dgm:prSet phldrT="[Texto]"/>
      <dgm:spPr>
        <a:solidFill>
          <a:schemeClr val="bg2">
            <a:lumMod val="2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ES" dirty="0"/>
            <a:t>TÁCTICA . SITUACIONAL AMBIENTAL </a:t>
          </a:r>
        </a:p>
      </dgm:t>
    </dgm:pt>
    <dgm:pt modelId="{03822B1B-BDC8-0647-A882-9EE238544516}" type="parTrans" cxnId="{C3529B4D-47C5-5B42-BD8B-FDEA8219078E}">
      <dgm:prSet/>
      <dgm:spPr/>
      <dgm:t>
        <a:bodyPr/>
        <a:lstStyle/>
        <a:p>
          <a:endParaRPr lang="es-ES"/>
        </a:p>
      </dgm:t>
    </dgm:pt>
    <dgm:pt modelId="{0662DAF7-1AF6-A644-82A4-CA3FF6875575}" type="sibTrans" cxnId="{C3529B4D-47C5-5B42-BD8B-FDEA8219078E}">
      <dgm:prSet/>
      <dgm:spPr/>
      <dgm:t>
        <a:bodyPr/>
        <a:lstStyle/>
        <a:p>
          <a:endParaRPr lang="es-ES"/>
        </a:p>
      </dgm:t>
    </dgm:pt>
    <dgm:pt modelId="{43BFC7F7-2428-EF48-9D32-F386BFFFEDCA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/>
            <a:t>TÁCTICA SOCIAL</a:t>
          </a:r>
        </a:p>
      </dgm:t>
    </dgm:pt>
    <dgm:pt modelId="{93F04A7E-BE66-364D-8FAE-691F57F6F1F3}" type="parTrans" cxnId="{B6149232-CE3F-7C4F-9806-A86027F6171D}">
      <dgm:prSet/>
      <dgm:spPr/>
      <dgm:t>
        <a:bodyPr/>
        <a:lstStyle/>
        <a:p>
          <a:endParaRPr lang="es-ES"/>
        </a:p>
      </dgm:t>
    </dgm:pt>
    <dgm:pt modelId="{A4B401BA-4931-204F-8BF3-883742AC7EAD}" type="sibTrans" cxnId="{B6149232-CE3F-7C4F-9806-A86027F6171D}">
      <dgm:prSet/>
      <dgm:spPr/>
      <dgm:t>
        <a:bodyPr/>
        <a:lstStyle/>
        <a:p>
          <a:endParaRPr lang="es-ES"/>
        </a:p>
      </dgm:t>
    </dgm:pt>
    <dgm:pt modelId="{769DC861-249A-0441-8503-EF8CC178C4FB}">
      <dgm:prSet phldrT="[Texto]"/>
      <dgm:spPr/>
      <dgm:t>
        <a:bodyPr/>
        <a:lstStyle/>
        <a:p>
          <a:r>
            <a:rPr lang="es-ES" dirty="0"/>
            <a:t>Modificar la estructura de oportunidades, legítimas como ilegítimas (Leyes, Ordenanzas, etc.)</a:t>
          </a:r>
        </a:p>
      </dgm:t>
    </dgm:pt>
    <dgm:pt modelId="{57E3674E-7C34-7843-9940-CA972D656BB1}" type="parTrans" cxnId="{03B9810E-BCA6-4C42-9620-D8EB2956BE84}">
      <dgm:prSet/>
      <dgm:spPr/>
      <dgm:t>
        <a:bodyPr/>
        <a:lstStyle/>
        <a:p>
          <a:endParaRPr lang="es-ES"/>
        </a:p>
      </dgm:t>
    </dgm:pt>
    <dgm:pt modelId="{B4610696-516A-1A43-BEFE-0A6567A94254}" type="sibTrans" cxnId="{03B9810E-BCA6-4C42-9620-D8EB2956BE84}">
      <dgm:prSet/>
      <dgm:spPr/>
      <dgm:t>
        <a:bodyPr/>
        <a:lstStyle/>
        <a:p>
          <a:endParaRPr lang="es-ES"/>
        </a:p>
      </dgm:t>
    </dgm:pt>
    <dgm:pt modelId="{926A5A88-3AD7-A84F-B50F-DB89EBEFB26D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/>
            <a:t>TÁCTICA</a:t>
          </a:r>
        </a:p>
        <a:p>
          <a:r>
            <a:rPr lang="es-ES" dirty="0"/>
            <a:t>  COMUNITARIA</a:t>
          </a:r>
        </a:p>
      </dgm:t>
    </dgm:pt>
    <dgm:pt modelId="{0B641048-2B26-6446-B6AD-E4789307CE2D}" type="parTrans" cxnId="{C65AAF92-84BF-1F4C-A688-E3B8389EE949}">
      <dgm:prSet/>
      <dgm:spPr/>
      <dgm:t>
        <a:bodyPr/>
        <a:lstStyle/>
        <a:p>
          <a:endParaRPr lang="es-ES"/>
        </a:p>
      </dgm:t>
    </dgm:pt>
    <dgm:pt modelId="{AE12CE15-45A3-454A-ACE5-B951FA8619CE}" type="sibTrans" cxnId="{C65AAF92-84BF-1F4C-A688-E3B8389EE949}">
      <dgm:prSet/>
      <dgm:spPr/>
      <dgm:t>
        <a:bodyPr/>
        <a:lstStyle/>
        <a:p>
          <a:endParaRPr lang="es-ES"/>
        </a:p>
      </dgm:t>
    </dgm:pt>
    <dgm:pt modelId="{8F061FC6-B7C5-3E48-B768-13E7C55A3517}">
      <dgm:prSet phldrT="[Texto]"/>
      <dgm:spPr/>
      <dgm:t>
        <a:bodyPr/>
        <a:lstStyle/>
        <a:p>
          <a:r>
            <a:rPr lang="es-ES" dirty="0"/>
            <a:t>Participación social</a:t>
          </a:r>
        </a:p>
      </dgm:t>
    </dgm:pt>
    <dgm:pt modelId="{B53A0E0E-F1A6-1A48-8179-F2C5A7984A22}" type="parTrans" cxnId="{C21F8E11-EAA2-1845-AD0B-48ACAA7E1DA2}">
      <dgm:prSet/>
      <dgm:spPr/>
      <dgm:t>
        <a:bodyPr/>
        <a:lstStyle/>
        <a:p>
          <a:endParaRPr lang="es-ES"/>
        </a:p>
      </dgm:t>
    </dgm:pt>
    <dgm:pt modelId="{4FD622D6-3484-364C-AF08-AF44B8EE264F}" type="sibTrans" cxnId="{C21F8E11-EAA2-1845-AD0B-48ACAA7E1DA2}">
      <dgm:prSet/>
      <dgm:spPr/>
      <dgm:t>
        <a:bodyPr/>
        <a:lstStyle/>
        <a:p>
          <a:endParaRPr lang="es-ES"/>
        </a:p>
      </dgm:t>
    </dgm:pt>
    <dgm:pt modelId="{80B79137-18FD-B44D-9768-98D6A8676099}">
      <dgm:prSet phldrT="[Texto]"/>
      <dgm:spPr/>
      <dgm:t>
        <a:bodyPr/>
        <a:lstStyle/>
        <a:p>
          <a:r>
            <a:rPr lang="es-ES" dirty="0"/>
            <a:t>Centra actividades Policía y Comunidad</a:t>
          </a:r>
        </a:p>
      </dgm:t>
    </dgm:pt>
    <dgm:pt modelId="{25425D81-BC2D-9247-B085-B875C58B18C4}" type="parTrans" cxnId="{D753807D-33E3-C64B-8663-65D63B49A162}">
      <dgm:prSet/>
      <dgm:spPr/>
      <dgm:t>
        <a:bodyPr/>
        <a:lstStyle/>
        <a:p>
          <a:endParaRPr lang="es-EC"/>
        </a:p>
      </dgm:t>
    </dgm:pt>
    <dgm:pt modelId="{EF853E10-29CE-FB41-8245-9F8B71BAFAD2}" type="sibTrans" cxnId="{D753807D-33E3-C64B-8663-65D63B49A162}">
      <dgm:prSet/>
      <dgm:spPr/>
      <dgm:t>
        <a:bodyPr/>
        <a:lstStyle/>
        <a:p>
          <a:endParaRPr lang="es-EC"/>
        </a:p>
      </dgm:t>
    </dgm:pt>
    <dgm:pt modelId="{6E8D580C-5CA5-3746-AA50-3C20DC8731C7}">
      <dgm:prSet phldrT="[Texto]"/>
      <dgm:spPr/>
      <dgm:t>
        <a:bodyPr/>
        <a:lstStyle/>
        <a:p>
          <a:r>
            <a:rPr lang="es-ES" dirty="0"/>
            <a:t>Diseño de entornos seguros.</a:t>
          </a:r>
        </a:p>
      </dgm:t>
    </dgm:pt>
    <dgm:pt modelId="{A5279EC5-EBAF-0841-AC36-577A1AF8B3B7}" type="sibTrans" cxnId="{58EDD222-7B69-7440-AD92-01B9BB004FD0}">
      <dgm:prSet/>
      <dgm:spPr/>
      <dgm:t>
        <a:bodyPr/>
        <a:lstStyle/>
        <a:p>
          <a:endParaRPr lang="es-ES"/>
        </a:p>
      </dgm:t>
    </dgm:pt>
    <dgm:pt modelId="{77EE2D59-67E8-6345-9478-0860DA973E94}" type="parTrans" cxnId="{58EDD222-7B69-7440-AD92-01B9BB004FD0}">
      <dgm:prSet/>
      <dgm:spPr/>
      <dgm:t>
        <a:bodyPr/>
        <a:lstStyle/>
        <a:p>
          <a:endParaRPr lang="es-ES"/>
        </a:p>
      </dgm:t>
    </dgm:pt>
    <dgm:pt modelId="{E322C80D-DA7C-FA45-B456-ED1F73EC760C}">
      <dgm:prSet phldrT="[Texto]"/>
      <dgm:spPr/>
      <dgm:t>
        <a:bodyPr/>
        <a:lstStyle/>
        <a:p>
          <a:r>
            <a:rPr lang="es-ES" dirty="0"/>
            <a:t>Reducir las oportunidades de los delitos (víctima-victimario)</a:t>
          </a:r>
        </a:p>
      </dgm:t>
    </dgm:pt>
    <dgm:pt modelId="{823D283A-FC66-5047-9E13-9DAB6F930C10}" type="sibTrans" cxnId="{E0C1EA2A-462E-E746-8FD0-61AA0FAC0E59}">
      <dgm:prSet/>
      <dgm:spPr/>
      <dgm:t>
        <a:bodyPr/>
        <a:lstStyle/>
        <a:p>
          <a:endParaRPr lang="es-ES"/>
        </a:p>
      </dgm:t>
    </dgm:pt>
    <dgm:pt modelId="{43747767-6E8C-E045-82AA-23A4D30F2BEC}" type="parTrans" cxnId="{E0C1EA2A-462E-E746-8FD0-61AA0FAC0E59}">
      <dgm:prSet/>
      <dgm:spPr/>
      <dgm:t>
        <a:bodyPr/>
        <a:lstStyle/>
        <a:p>
          <a:endParaRPr lang="es-ES"/>
        </a:p>
      </dgm:t>
    </dgm:pt>
    <dgm:pt modelId="{3446E13A-82B6-C344-ABB9-3E64CA753F31}" type="pres">
      <dgm:prSet presAssocID="{257B19C7-E5BC-0549-B6F9-DCFFB549141D}" presName="linearFlow" presStyleCnt="0">
        <dgm:presLayoutVars>
          <dgm:dir/>
          <dgm:animLvl val="lvl"/>
          <dgm:resizeHandles val="exact"/>
        </dgm:presLayoutVars>
      </dgm:prSet>
      <dgm:spPr/>
    </dgm:pt>
    <dgm:pt modelId="{BA8082B7-19F8-1943-9232-69240975ADE5}" type="pres">
      <dgm:prSet presAssocID="{D1A795D7-BAB5-6E40-9290-073E1B4DF521}" presName="composite" presStyleCnt="0"/>
      <dgm:spPr/>
    </dgm:pt>
    <dgm:pt modelId="{B22239FD-DBE9-3341-99B0-5CBF93822624}" type="pres">
      <dgm:prSet presAssocID="{D1A795D7-BAB5-6E40-9290-073E1B4DF52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6F65BE0-D942-A44B-B471-30F5C535BE57}" type="pres">
      <dgm:prSet presAssocID="{D1A795D7-BAB5-6E40-9290-073E1B4DF521}" presName="descendantText" presStyleLbl="alignAcc1" presStyleIdx="0" presStyleCnt="3" custLinFactNeighborY="-953">
        <dgm:presLayoutVars>
          <dgm:bulletEnabled val="1"/>
        </dgm:presLayoutVars>
      </dgm:prSet>
      <dgm:spPr/>
    </dgm:pt>
    <dgm:pt modelId="{819F920A-E22E-3C43-8F6B-3B7F0E73721E}" type="pres">
      <dgm:prSet presAssocID="{0662DAF7-1AF6-A644-82A4-CA3FF6875575}" presName="sp" presStyleCnt="0"/>
      <dgm:spPr/>
    </dgm:pt>
    <dgm:pt modelId="{25D35D94-FFDC-BD42-B1AA-22466FACD5A6}" type="pres">
      <dgm:prSet presAssocID="{43BFC7F7-2428-EF48-9D32-F386BFFFEDCA}" presName="composite" presStyleCnt="0"/>
      <dgm:spPr/>
    </dgm:pt>
    <dgm:pt modelId="{661C0718-2C38-2F48-81BE-C46B0E696503}" type="pres">
      <dgm:prSet presAssocID="{43BFC7F7-2428-EF48-9D32-F386BFFFEDC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EDC4D56-12D8-914E-A164-89591F50EBBB}" type="pres">
      <dgm:prSet presAssocID="{43BFC7F7-2428-EF48-9D32-F386BFFFEDCA}" presName="descendantText" presStyleLbl="alignAcc1" presStyleIdx="1" presStyleCnt="3">
        <dgm:presLayoutVars>
          <dgm:bulletEnabled val="1"/>
        </dgm:presLayoutVars>
      </dgm:prSet>
      <dgm:spPr/>
    </dgm:pt>
    <dgm:pt modelId="{3E8F75C5-0A22-F74C-B21C-86F21D9CFA1E}" type="pres">
      <dgm:prSet presAssocID="{A4B401BA-4931-204F-8BF3-883742AC7EAD}" presName="sp" presStyleCnt="0"/>
      <dgm:spPr/>
    </dgm:pt>
    <dgm:pt modelId="{9E5C0F8D-E66F-904D-ADBA-812610EFA586}" type="pres">
      <dgm:prSet presAssocID="{926A5A88-3AD7-A84F-B50F-DB89EBEFB26D}" presName="composite" presStyleCnt="0"/>
      <dgm:spPr/>
    </dgm:pt>
    <dgm:pt modelId="{5D44DF08-0BA7-9D49-BAE1-496C73B68899}" type="pres">
      <dgm:prSet presAssocID="{926A5A88-3AD7-A84F-B50F-DB89EBEFB26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9D66AD9-8AEB-7441-80CC-3C11252D2864}" type="pres">
      <dgm:prSet presAssocID="{926A5A88-3AD7-A84F-B50F-DB89EBEFB26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3711B0C-F287-AE4C-BBFD-84438CF8C0AE}" type="presOf" srcId="{E322C80D-DA7C-FA45-B456-ED1F73EC760C}" destId="{76F65BE0-D942-A44B-B471-30F5C535BE57}" srcOrd="0" destOrd="1" presId="urn:microsoft.com/office/officeart/2005/8/layout/chevron2"/>
    <dgm:cxn modelId="{7ACF370E-2096-8849-A3AB-44D1459B2F44}" type="presOf" srcId="{769DC861-249A-0441-8503-EF8CC178C4FB}" destId="{1EDC4D56-12D8-914E-A164-89591F50EBBB}" srcOrd="0" destOrd="0" presId="urn:microsoft.com/office/officeart/2005/8/layout/chevron2"/>
    <dgm:cxn modelId="{03B9810E-BCA6-4C42-9620-D8EB2956BE84}" srcId="{43BFC7F7-2428-EF48-9D32-F386BFFFEDCA}" destId="{769DC861-249A-0441-8503-EF8CC178C4FB}" srcOrd="0" destOrd="0" parTransId="{57E3674E-7C34-7843-9940-CA972D656BB1}" sibTransId="{B4610696-516A-1A43-BEFE-0A6567A94254}"/>
    <dgm:cxn modelId="{C21F8E11-EAA2-1845-AD0B-48ACAA7E1DA2}" srcId="{926A5A88-3AD7-A84F-B50F-DB89EBEFB26D}" destId="{8F061FC6-B7C5-3E48-B768-13E7C55A3517}" srcOrd="0" destOrd="0" parTransId="{B53A0E0E-F1A6-1A48-8179-F2C5A7984A22}" sibTransId="{4FD622D6-3484-364C-AF08-AF44B8EE264F}"/>
    <dgm:cxn modelId="{58EDD222-7B69-7440-AD92-01B9BB004FD0}" srcId="{D1A795D7-BAB5-6E40-9290-073E1B4DF521}" destId="{6E8D580C-5CA5-3746-AA50-3C20DC8731C7}" srcOrd="0" destOrd="0" parTransId="{77EE2D59-67E8-6345-9478-0860DA973E94}" sibTransId="{A5279EC5-EBAF-0841-AC36-577A1AF8B3B7}"/>
    <dgm:cxn modelId="{A5BA882A-6C48-CA4B-ABD5-C1AD83534E57}" type="presOf" srcId="{80B79137-18FD-B44D-9768-98D6A8676099}" destId="{C9D66AD9-8AEB-7441-80CC-3C11252D2864}" srcOrd="0" destOrd="1" presId="urn:microsoft.com/office/officeart/2005/8/layout/chevron2"/>
    <dgm:cxn modelId="{E0C1EA2A-462E-E746-8FD0-61AA0FAC0E59}" srcId="{D1A795D7-BAB5-6E40-9290-073E1B4DF521}" destId="{E322C80D-DA7C-FA45-B456-ED1F73EC760C}" srcOrd="1" destOrd="0" parTransId="{43747767-6E8C-E045-82AA-23A4D30F2BEC}" sibTransId="{823D283A-FC66-5047-9E13-9DAB6F930C10}"/>
    <dgm:cxn modelId="{B6149232-CE3F-7C4F-9806-A86027F6171D}" srcId="{257B19C7-E5BC-0549-B6F9-DCFFB549141D}" destId="{43BFC7F7-2428-EF48-9D32-F386BFFFEDCA}" srcOrd="1" destOrd="0" parTransId="{93F04A7E-BE66-364D-8FAE-691F57F6F1F3}" sibTransId="{A4B401BA-4931-204F-8BF3-883742AC7EAD}"/>
    <dgm:cxn modelId="{61F62D45-42D1-5443-A02F-95667080CA3F}" type="presOf" srcId="{43BFC7F7-2428-EF48-9D32-F386BFFFEDCA}" destId="{661C0718-2C38-2F48-81BE-C46B0E696503}" srcOrd="0" destOrd="0" presId="urn:microsoft.com/office/officeart/2005/8/layout/chevron2"/>
    <dgm:cxn modelId="{C3529B4D-47C5-5B42-BD8B-FDEA8219078E}" srcId="{257B19C7-E5BC-0549-B6F9-DCFFB549141D}" destId="{D1A795D7-BAB5-6E40-9290-073E1B4DF521}" srcOrd="0" destOrd="0" parTransId="{03822B1B-BDC8-0647-A882-9EE238544516}" sibTransId="{0662DAF7-1AF6-A644-82A4-CA3FF6875575}"/>
    <dgm:cxn modelId="{E9962078-381F-EB4B-8D1E-6E770E5D4C2F}" type="presOf" srcId="{6E8D580C-5CA5-3746-AA50-3C20DC8731C7}" destId="{76F65BE0-D942-A44B-B471-30F5C535BE57}" srcOrd="0" destOrd="0" presId="urn:microsoft.com/office/officeart/2005/8/layout/chevron2"/>
    <dgm:cxn modelId="{D753807D-33E3-C64B-8663-65D63B49A162}" srcId="{926A5A88-3AD7-A84F-B50F-DB89EBEFB26D}" destId="{80B79137-18FD-B44D-9768-98D6A8676099}" srcOrd="1" destOrd="0" parTransId="{25425D81-BC2D-9247-B085-B875C58B18C4}" sibTransId="{EF853E10-29CE-FB41-8245-9F8B71BAFAD2}"/>
    <dgm:cxn modelId="{C65AAF92-84BF-1F4C-A688-E3B8389EE949}" srcId="{257B19C7-E5BC-0549-B6F9-DCFFB549141D}" destId="{926A5A88-3AD7-A84F-B50F-DB89EBEFB26D}" srcOrd="2" destOrd="0" parTransId="{0B641048-2B26-6446-B6AD-E4789307CE2D}" sibTransId="{AE12CE15-45A3-454A-ACE5-B951FA8619CE}"/>
    <dgm:cxn modelId="{19ACD9C9-E806-D149-8BC6-ADB7DC17C2EB}" type="presOf" srcId="{D1A795D7-BAB5-6E40-9290-073E1B4DF521}" destId="{B22239FD-DBE9-3341-99B0-5CBF93822624}" srcOrd="0" destOrd="0" presId="urn:microsoft.com/office/officeart/2005/8/layout/chevron2"/>
    <dgm:cxn modelId="{89A8DFE9-1091-6D42-8AAD-2CBC3009E627}" type="presOf" srcId="{926A5A88-3AD7-A84F-B50F-DB89EBEFB26D}" destId="{5D44DF08-0BA7-9D49-BAE1-496C73B68899}" srcOrd="0" destOrd="0" presId="urn:microsoft.com/office/officeart/2005/8/layout/chevron2"/>
    <dgm:cxn modelId="{E86133F9-4954-9A4E-B250-5B6D5D8910BE}" type="presOf" srcId="{8F061FC6-B7C5-3E48-B768-13E7C55A3517}" destId="{C9D66AD9-8AEB-7441-80CC-3C11252D2864}" srcOrd="0" destOrd="0" presId="urn:microsoft.com/office/officeart/2005/8/layout/chevron2"/>
    <dgm:cxn modelId="{041BBFFD-DEE0-8C43-93C7-388596AF1CBC}" type="presOf" srcId="{257B19C7-E5BC-0549-B6F9-DCFFB549141D}" destId="{3446E13A-82B6-C344-ABB9-3E64CA753F31}" srcOrd="0" destOrd="0" presId="urn:microsoft.com/office/officeart/2005/8/layout/chevron2"/>
    <dgm:cxn modelId="{C999AC23-80B7-5643-80A9-EE4F7A601D1B}" type="presParOf" srcId="{3446E13A-82B6-C344-ABB9-3E64CA753F31}" destId="{BA8082B7-19F8-1943-9232-69240975ADE5}" srcOrd="0" destOrd="0" presId="urn:microsoft.com/office/officeart/2005/8/layout/chevron2"/>
    <dgm:cxn modelId="{31DC529D-BEF3-DA4A-AB2B-32BCC34FABEA}" type="presParOf" srcId="{BA8082B7-19F8-1943-9232-69240975ADE5}" destId="{B22239FD-DBE9-3341-99B0-5CBF93822624}" srcOrd="0" destOrd="0" presId="urn:microsoft.com/office/officeart/2005/8/layout/chevron2"/>
    <dgm:cxn modelId="{509173DC-446C-A243-B818-F28ADF73B4E3}" type="presParOf" srcId="{BA8082B7-19F8-1943-9232-69240975ADE5}" destId="{76F65BE0-D942-A44B-B471-30F5C535BE57}" srcOrd="1" destOrd="0" presId="urn:microsoft.com/office/officeart/2005/8/layout/chevron2"/>
    <dgm:cxn modelId="{1CEBB402-A13D-EF45-A479-0A91288C0C81}" type="presParOf" srcId="{3446E13A-82B6-C344-ABB9-3E64CA753F31}" destId="{819F920A-E22E-3C43-8F6B-3B7F0E73721E}" srcOrd="1" destOrd="0" presId="urn:microsoft.com/office/officeart/2005/8/layout/chevron2"/>
    <dgm:cxn modelId="{DAA5F05C-E758-C145-855A-348D6E2FEE6F}" type="presParOf" srcId="{3446E13A-82B6-C344-ABB9-3E64CA753F31}" destId="{25D35D94-FFDC-BD42-B1AA-22466FACD5A6}" srcOrd="2" destOrd="0" presId="urn:microsoft.com/office/officeart/2005/8/layout/chevron2"/>
    <dgm:cxn modelId="{852EEE77-3D3E-1E48-B337-E362B130DC8B}" type="presParOf" srcId="{25D35D94-FFDC-BD42-B1AA-22466FACD5A6}" destId="{661C0718-2C38-2F48-81BE-C46B0E696503}" srcOrd="0" destOrd="0" presId="urn:microsoft.com/office/officeart/2005/8/layout/chevron2"/>
    <dgm:cxn modelId="{E935DD76-B832-B84F-BF99-88247DB6BAF0}" type="presParOf" srcId="{25D35D94-FFDC-BD42-B1AA-22466FACD5A6}" destId="{1EDC4D56-12D8-914E-A164-89591F50EBBB}" srcOrd="1" destOrd="0" presId="urn:microsoft.com/office/officeart/2005/8/layout/chevron2"/>
    <dgm:cxn modelId="{BCDA47AD-9DB0-8B47-ACB2-78DF4D3F61DE}" type="presParOf" srcId="{3446E13A-82B6-C344-ABB9-3E64CA753F31}" destId="{3E8F75C5-0A22-F74C-B21C-86F21D9CFA1E}" srcOrd="3" destOrd="0" presId="urn:microsoft.com/office/officeart/2005/8/layout/chevron2"/>
    <dgm:cxn modelId="{D8CC7EBD-3CF0-AE4C-AB4D-7DBE1BE99C28}" type="presParOf" srcId="{3446E13A-82B6-C344-ABB9-3E64CA753F31}" destId="{9E5C0F8D-E66F-904D-ADBA-812610EFA586}" srcOrd="4" destOrd="0" presId="urn:microsoft.com/office/officeart/2005/8/layout/chevron2"/>
    <dgm:cxn modelId="{38003E00-CD5E-CB4F-A966-9C4F429D2746}" type="presParOf" srcId="{9E5C0F8D-E66F-904D-ADBA-812610EFA586}" destId="{5D44DF08-0BA7-9D49-BAE1-496C73B68899}" srcOrd="0" destOrd="0" presId="urn:microsoft.com/office/officeart/2005/8/layout/chevron2"/>
    <dgm:cxn modelId="{4C77645D-AA61-F649-9948-A9FB39E9C558}" type="presParOf" srcId="{9E5C0F8D-E66F-904D-ADBA-812610EFA586}" destId="{C9D66AD9-8AEB-7441-80CC-3C11252D28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D2D43-FF46-486F-8F92-07E6EFDCB430}">
      <dsp:nvSpPr>
        <dsp:cNvPr id="0" name=""/>
        <dsp:cNvSpPr/>
      </dsp:nvSpPr>
      <dsp:spPr>
        <a:xfrm>
          <a:off x="-6277970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A5132-F085-4E3B-BEF6-ED2C397CDBF7}">
      <dsp:nvSpPr>
        <dsp:cNvPr id="0" name=""/>
        <dsp:cNvSpPr/>
      </dsp:nvSpPr>
      <dsp:spPr>
        <a:xfrm>
          <a:off x="358728" y="338558"/>
          <a:ext cx="5423042" cy="67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LIBADORES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91803" y="371633"/>
        <a:ext cx="5356892" cy="611400"/>
      </dsp:txXfrm>
    </dsp:sp>
    <dsp:sp modelId="{ED3C09F1-2D6D-4190-9E6D-EDDB3272A725}">
      <dsp:nvSpPr>
        <dsp:cNvPr id="0" name=""/>
        <dsp:cNvSpPr/>
      </dsp:nvSpPr>
      <dsp:spPr>
        <a:xfrm>
          <a:off x="-64740" y="253864"/>
          <a:ext cx="846937" cy="84693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3000" r="-13000"/>
          </a:stretch>
        </a:blip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952B4-38AA-41FF-A5D3-8211D557B0E1}">
      <dsp:nvSpPr>
        <dsp:cNvPr id="0" name=""/>
        <dsp:cNvSpPr/>
      </dsp:nvSpPr>
      <dsp:spPr>
        <a:xfrm>
          <a:off x="844240" y="1354558"/>
          <a:ext cx="4937529" cy="677550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ESCANDALO EN LA VÍA PÚBLICA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877315" y="1387633"/>
        <a:ext cx="4871379" cy="611400"/>
      </dsp:txXfrm>
    </dsp:sp>
    <dsp:sp modelId="{BCF104F0-8207-4D4B-8D30-9B5FF072325D}">
      <dsp:nvSpPr>
        <dsp:cNvPr id="0" name=""/>
        <dsp:cNvSpPr/>
      </dsp:nvSpPr>
      <dsp:spPr>
        <a:xfrm>
          <a:off x="420771" y="1269864"/>
          <a:ext cx="846937" cy="84693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4D228-CAB5-4574-A504-DE95AB25EA27}">
      <dsp:nvSpPr>
        <dsp:cNvPr id="0" name=""/>
        <dsp:cNvSpPr/>
      </dsp:nvSpPr>
      <dsp:spPr>
        <a:xfrm>
          <a:off x="993253" y="2370558"/>
          <a:ext cx="4788516" cy="67755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VIOLENCIA INTRAFAMILIAR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1026328" y="2403633"/>
        <a:ext cx="4722366" cy="611400"/>
      </dsp:txXfrm>
    </dsp:sp>
    <dsp:sp modelId="{D318C2A8-EF24-405C-81FA-6A044674B627}">
      <dsp:nvSpPr>
        <dsp:cNvPr id="0" name=""/>
        <dsp:cNvSpPr/>
      </dsp:nvSpPr>
      <dsp:spPr>
        <a:xfrm>
          <a:off x="569785" y="2285864"/>
          <a:ext cx="846937" cy="84693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3000" r="-13000"/>
          </a:stretch>
        </a:blipFill>
        <a:ln w="381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787BB-1453-4DA2-861D-55C8D5BC14DD}">
      <dsp:nvSpPr>
        <dsp:cNvPr id="0" name=""/>
        <dsp:cNvSpPr/>
      </dsp:nvSpPr>
      <dsp:spPr>
        <a:xfrm>
          <a:off x="316863" y="4563449"/>
          <a:ext cx="5541488" cy="677550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CONSUMO DE SUSTANCIAS SUJETAS A FISCALIZACIÓN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49938" y="4596524"/>
        <a:ext cx="5475338" cy="611400"/>
      </dsp:txXfrm>
    </dsp:sp>
    <dsp:sp modelId="{E5C31066-E276-44EE-AA8A-6739FF02CE8E}">
      <dsp:nvSpPr>
        <dsp:cNvPr id="0" name=""/>
        <dsp:cNvSpPr/>
      </dsp:nvSpPr>
      <dsp:spPr>
        <a:xfrm>
          <a:off x="0" y="4522564"/>
          <a:ext cx="846937" cy="846937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18000" r="-18000"/>
          </a:stretch>
        </a:blip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6A0E3-B579-4A51-9047-4696CD9A7063}">
      <dsp:nvSpPr>
        <dsp:cNvPr id="0" name=""/>
        <dsp:cNvSpPr/>
      </dsp:nvSpPr>
      <dsp:spPr>
        <a:xfrm>
          <a:off x="1033381" y="3488882"/>
          <a:ext cx="4783502" cy="677550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ROBOS CMI 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1066456" y="3521957"/>
        <a:ext cx="4717352" cy="611400"/>
      </dsp:txXfrm>
    </dsp:sp>
    <dsp:sp modelId="{C565211A-F819-4789-B901-16E10409A102}">
      <dsp:nvSpPr>
        <dsp:cNvPr id="0" name=""/>
        <dsp:cNvSpPr/>
      </dsp:nvSpPr>
      <dsp:spPr>
        <a:xfrm>
          <a:off x="293073" y="3429156"/>
          <a:ext cx="846937" cy="846937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239FD-DBE9-3341-99B0-5CBF93822624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TÁCTICA . SITUACIONAL AMBIENTAL </a:t>
          </a:r>
        </a:p>
      </dsp:txBody>
      <dsp:txXfrm rot="-5400000">
        <a:off x="1" y="679096"/>
        <a:ext cx="1352020" cy="579438"/>
      </dsp:txXfrm>
    </dsp:sp>
    <dsp:sp modelId="{76F65BE0-D942-A44B-B471-30F5C535BE57}">
      <dsp:nvSpPr>
        <dsp:cNvPr id="0" name=""/>
        <dsp:cNvSpPr/>
      </dsp:nvSpPr>
      <dsp:spPr>
        <a:xfrm rot="5400000">
          <a:off x="4112286" y="-2760265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Diseño de entornos seguros.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Reducir las oportunidades de los delitos (víctima-victimario)</a:t>
          </a:r>
        </a:p>
      </dsp:txBody>
      <dsp:txXfrm rot="-5400000">
        <a:off x="1352020" y="61287"/>
        <a:ext cx="6714693" cy="1132875"/>
      </dsp:txXfrm>
    </dsp:sp>
    <dsp:sp modelId="{661C0718-2C38-2F48-81BE-C46B0E696503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TÁCTICA SOCIAL</a:t>
          </a:r>
        </a:p>
      </dsp:txBody>
      <dsp:txXfrm rot="-5400000">
        <a:off x="1" y="2419614"/>
        <a:ext cx="1352020" cy="579438"/>
      </dsp:txXfrm>
    </dsp:sp>
    <dsp:sp modelId="{1EDC4D56-12D8-914E-A164-89591F50EBBB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Modificar la estructura de oportunidades, legítimas como ilegítimas (Leyes, Ordenanzas, etc.)</a:t>
          </a:r>
        </a:p>
      </dsp:txBody>
      <dsp:txXfrm rot="-5400000">
        <a:off x="1352020" y="1804891"/>
        <a:ext cx="6714693" cy="1132875"/>
      </dsp:txXfrm>
    </dsp:sp>
    <dsp:sp modelId="{5D44DF08-0BA7-9D49-BAE1-496C73B68899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TÁCTICA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  COMUNITARIA</a:t>
          </a:r>
        </a:p>
      </dsp:txBody>
      <dsp:txXfrm rot="-5400000">
        <a:off x="1" y="4160131"/>
        <a:ext cx="1352020" cy="579438"/>
      </dsp:txXfrm>
    </dsp:sp>
    <dsp:sp modelId="{C9D66AD9-8AEB-7441-80CC-3C11252D2864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Participación social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Centra actividades Policía y Comunidad</a:t>
          </a: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0.6823</cdr:x>
      <cdr:y>0.25588</cdr:y>
    </cdr:from>
    <cdr:to>
      <cdr:x>0.99021</cdr:x>
      <cdr:y>0.94371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8158868" y="1471243"/>
          <a:ext cx="3682061" cy="395492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2060"/>
          </a:solidFill>
          <a:prstDash val="dash"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r>
            <a: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Mayor extensión territorial</a:t>
          </a:r>
        </a:p>
        <a:p xmlns:a="http://schemas.openxmlformats.org/drawingml/2006/main">
          <a:endParaRPr lang="es-ES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r>
            <a: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Mayor Actividad comercial</a:t>
          </a:r>
        </a:p>
        <a:p xmlns:a="http://schemas.openxmlformats.org/drawingml/2006/main">
          <a:endParaRPr lang="es-ES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r>
            <a: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Mayor Población</a:t>
          </a:r>
        </a:p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endParaRPr lang="es-ES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r>
            <a: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Diferentes factores generadores de inseguridad</a:t>
          </a:r>
        </a:p>
        <a:p xmlns:a="http://schemas.openxmlformats.org/drawingml/2006/main">
          <a:endParaRPr lang="es-ES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571500" indent="-571500">
            <a:buFont typeface="Wingdings" panose="05000000000000000000" pitchFamily="2" charset="2"/>
            <a:buChar char="Ø"/>
          </a:pPr>
          <a:r>
            <a: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Mayor incidencia delictiva</a:t>
          </a:r>
        </a:p>
        <a:p xmlns:a="http://schemas.openxmlformats.org/drawingml/2006/main">
          <a:pPr algn="just"/>
          <a:endParaRPr lang="es-ES" sz="105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0.98986</cdr:x>
      <cdr:y>0.08029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0" y="0"/>
          <a:ext cx="11836700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86  UPC </a:t>
          </a:r>
          <a:r>
            <a: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ENCUENTRA ABIERTAS PERMANENTEMENTE (24 HORAS):</a:t>
          </a:r>
          <a:endParaRPr lang="es-ES" sz="2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2D6CC-C841-3740-928B-FD6FD51FF099}" type="datetimeFigureOut">
              <a:rPr lang="es-EC" smtClean="0"/>
              <a:t>31/5/22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21893-3A31-F04F-992F-FE54C7781DB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370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D3C8B-1C02-9D4E-80AD-4A19C16BBDD2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4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2015-E9F0-4A18-AA5C-4B4D39C9600A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330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En el 2022 se tiene una proyección que finalizara con 286 muertos, siendo este un pronostico.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2015-E9F0-4A18-AA5C-4B4D39C9600A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987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De los 111 muertos, 81 se concentran en los cantones Quevedo, Buena Fe y Pueblo Viejo/ 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2015-E9F0-4A18-AA5C-4B4D39C9600A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6797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2015-E9F0-4A18-AA5C-4B4D39C9600A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724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0F28A-097F-CE47-B6A8-5B2A34A1B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FC5821-61A9-754E-BBEB-A95E5368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D79528-C366-CF43-B8A9-5B2DC397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240798-B4E9-764D-89B8-9932351E8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5F9CB4-4E88-524C-8D4A-88B76B91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015AD-D75E-DF4A-BFE6-D4642A38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6BF7B4-5175-5845-B871-6BC24052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BEC009-92BB-7A4A-942F-0DB02D06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E0F7B4-95EB-3F4C-BA17-75E334E4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0EEF45-57B9-E34C-A8C2-C757D7C2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874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8E0D0F-8BB0-EB47-9910-5F3E1739F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D65CBB-3B47-734A-82E9-6890F611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2375A0-99CA-AC47-A45E-F559B34A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0DE15E-13E8-A84E-9B32-68C8C84C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76948B-9A4C-6747-BEC6-3C40482D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5267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F62109-B5FA-4FA8-A590-713EB2E5F36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567881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0921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54F21-3ECC-428B-8958-0273A0A45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2E7154-250E-482C-A0E1-C5E00899C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678651-2E6E-4287-B3DA-0B9EF9D3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4E53D-78B6-4BF8-B363-842F3CC8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00658-674D-4110-A626-925FA31F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3039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861A4-062B-46B7-90C7-324110A2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D7DE29-1D65-46B6-A39A-81F77FA9F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036F8-6AA8-4BF5-BD86-0307171B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221FB5-DCD4-4530-8E7C-F961656F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3DAD72-017A-47E7-AEC7-1E096577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016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15E42-E02F-4C9B-91DB-1E6161E8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A2DD8A-B539-4603-BEEC-C92F20F8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F100A5-37D2-4F3F-BB04-98637847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02E196-BA5D-47B1-982F-282B94E4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55779C-6B01-45FC-8227-3DD6602B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6714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7F0F7-C6AE-4278-A1F2-51C6BA05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A8864-FEDE-404A-9BFD-87C157B6D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88E647-5744-46FF-BA4D-D1BED8807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75FF90-7905-48AD-A5D8-837645FC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7F7386-4C8C-41B3-BF06-57F196D4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E46EA5-605E-439F-83F2-06EC5AD5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283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88510-4AAF-4C98-8E67-0906A159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3A11B2-2E81-47C3-89CD-9E3675A69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96966-999D-4E4A-9435-3F2A7F765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9EE29F8-7D30-4BEC-8E26-53E110FF9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A5AAE1-CE9D-47CE-988D-457393558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D5E4FD-F184-4F55-BE53-0C7400E2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E0DE9C-B499-4A82-BA59-56B24966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BB9D0D-A81F-4855-93EC-E112C7CA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841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C7F1-C671-4445-B7F1-A4CEA0A0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DD15D5-F865-44B0-9623-20954259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6CFBC4-65CA-4B4A-B499-F152E5E3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DAD70D-391C-4673-BDC8-3BB6C88D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361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8285DF-F64D-4E2D-AFB4-B037832E3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1349C1-801E-4EA5-A97E-3957CF48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328E11-F41B-4946-8DE0-60B32B9A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595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AE201-6A33-4444-8645-47B17805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CF32FB-0427-1046-821F-882C1B755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9069B8-B7DD-8C49-9112-FE501DD1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C337F9-1D29-DD45-96FD-6ECA0A31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C98499-74FD-E44D-AEF5-859E5706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8005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C14A7-B3E2-4825-98E7-7256E8B6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ABCA5-EBFA-4253-A4A4-2D114F33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A11CF1-5EFA-49AA-9BF3-2F1577E4A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E01DA3-9917-4846-AF43-9E5601EF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912B93-C3C4-4E43-B59A-B7ACC73F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812BED-3450-4A63-96F9-B8411004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166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FBAC5-FA82-4529-8DF3-F63AE85C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3D3F5D-CCAF-4C8D-94C1-5F7AF998C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9F6147-0598-4B96-ADB5-90F45D0CA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377004-981D-41A0-89B4-E2159F93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9360A5-556A-403D-B5F6-EB271651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AC5E6B-A74F-43E6-A120-1593EDE2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4894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B8868-2D94-4345-8F31-F886A833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CA1DA9-3E55-4DDD-9235-D8DD50340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5E5C2-6B25-4632-9A5B-83FBE067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3C16A-BE51-464A-862A-D2D0DDA6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6FDD8C-6506-4F6D-AA52-4DFC97CF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9870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B92B05-4D4B-43EC-8182-FECCAB13F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F382EA-BA21-481B-A9C6-27772500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163217-6533-4022-B6F9-0D96A915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71B9-02FD-4987-8659-A00EA60C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49DC59-61D4-4D18-98AF-D0776F3B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7180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A82A6-C91F-A349-94B5-3EED7392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DE3F38-AA27-C64C-84FC-C01060572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90E4B7-286C-8A4D-8557-4DDB7CD6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0D4814-9CC0-1F4F-96E5-8D1F6A12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CB5864-15AA-3748-8ECE-403140CE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444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9848E-BCDD-6440-BBB7-8B475B15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D87AA6-3888-9641-A011-E90D1BD0D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D334EA-8E7E-D341-8449-B827B50C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FA9B7E-339F-6141-BE01-A43269F8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EC1109-0F54-E840-AF1A-E28EB5B6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524781-2E61-3248-BC1D-33D89C18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735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09873-7745-9B41-9522-DA86E7E9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FE0DF5-FCCD-B441-B0D5-1C74E5D9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028EBD-2B90-4243-B91B-80BD1454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9CCBE7-7879-894B-A634-F3714C920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7249EB-FC90-594C-8EFB-ED8831883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2E40FE-719A-C94E-89D0-8447BA42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414022-A4AA-D941-9A86-08A2234E6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23552B-9EBB-474C-97C9-103C8273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76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5D17B-F20F-654C-AFBC-BBE95247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E3BC443-4D15-3748-8EC6-0B8FBAC7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0A93AD-DD41-1044-AAAA-DF392CC2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D8FE85-DCC9-CF49-AF37-417164B3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518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68255F3-C6F1-0B4E-B285-206469D0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58A189-0E3B-4841-B072-FAB5AEB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727390-65C1-9A48-997C-344F4770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282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2201B-73AB-1840-AD38-B4B88B6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CF05-8AE1-3C40-9791-8EB98BFA8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43506A-F040-A741-B838-1DA3699DD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BA07E2-AB40-4649-BBEF-3163F9AA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73C0FB-C903-5946-8035-B5C71D6F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45BB42-DEFF-6C4C-8E5A-43EF7303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041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C00B4-E782-134D-B7AE-DA51973B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D270B1A-9AFD-714D-82F8-DFD8BCCA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799661-F352-104F-9009-D9FFF49FE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1CFC65-F1BA-384F-8E01-FCEB4517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363234-B129-4748-99FA-3A1D1152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1A8AEB-17CD-044B-8571-4EDABECD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501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039325-788F-0943-8BC3-B4EA9E59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919EAD-1A9F-DB40-BEAD-2EF29B81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F26F1B-424E-3146-95BE-EF5AB85FE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0926B-D29A-054C-AB9C-E21A7AA43126}" type="datetimeFigureOut">
              <a:rPr lang="es-EC" smtClean="0"/>
              <a:t>31/5/22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F1B7E-ADAF-914E-9562-94D579895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300CD8-A819-DA4E-883C-203A1EBDC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0BFC-FA5E-1B48-B698-B715F3CA015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098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8C8E42-945C-4B03-B276-97983D7A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1CF96C-1571-4EC7-B152-6CA1FB2F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CE04F-3A1F-4FA3-8580-17B047928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CC5D8-C8C9-40C3-9450-82A0528717C2}" type="datetimeFigureOut">
              <a:rPr lang="es-ES" smtClean="0"/>
              <a:t>31/5/22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76F635-5DAF-4E51-BA6B-0EBE39A6D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19CE5-65E0-46C4-87EF-0B3B851E1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94860-4B87-456F-8C41-1D60996A154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141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ED84BDE-0DA0-421F-9ED1-364C6F73F676}"/>
              </a:ext>
            </a:extLst>
          </p:cNvPr>
          <p:cNvCxnSpPr/>
          <p:nvPr/>
        </p:nvCxnSpPr>
        <p:spPr>
          <a:xfrm>
            <a:off x="4963236" y="3975510"/>
            <a:ext cx="0" cy="1735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B0A2E0A9-CEF9-4F26-879F-5E423B9F93D7}"/>
              </a:ext>
            </a:extLst>
          </p:cNvPr>
          <p:cNvSpPr/>
          <p:nvPr/>
        </p:nvSpPr>
        <p:spPr>
          <a:xfrm rot="10800000">
            <a:off x="4648582" y="4942667"/>
            <a:ext cx="708801" cy="7684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81E54AAA-69B3-4819-8ABB-9D4290B3774D}"/>
              </a:ext>
            </a:extLst>
          </p:cNvPr>
          <p:cNvSpPr/>
          <p:nvPr/>
        </p:nvSpPr>
        <p:spPr>
          <a:xfrm rot="10800000">
            <a:off x="4996359" y="4266981"/>
            <a:ext cx="708801" cy="7684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B3103DCC-2073-4677-AA5E-FF9AFA3C9678}"/>
              </a:ext>
            </a:extLst>
          </p:cNvPr>
          <p:cNvSpPr/>
          <p:nvPr/>
        </p:nvSpPr>
        <p:spPr>
          <a:xfrm rot="10800000">
            <a:off x="5148719" y="3982134"/>
            <a:ext cx="708801" cy="7684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37AE4C1-EB13-47B5-9065-25107B284396}"/>
              </a:ext>
            </a:extLst>
          </p:cNvPr>
          <p:cNvSpPr/>
          <p:nvPr/>
        </p:nvSpPr>
        <p:spPr>
          <a:xfrm>
            <a:off x="3194531" y="4475649"/>
            <a:ext cx="2106547" cy="51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4BDDE89-DA42-4A62-A74A-6B630731FB25}"/>
              </a:ext>
            </a:extLst>
          </p:cNvPr>
          <p:cNvSpPr/>
          <p:nvPr/>
        </p:nvSpPr>
        <p:spPr>
          <a:xfrm>
            <a:off x="5357382" y="4485587"/>
            <a:ext cx="447145" cy="5100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B25BB50-5FE1-4739-8228-A4FBAAD64C09}"/>
              </a:ext>
            </a:extLst>
          </p:cNvPr>
          <p:cNvGrpSpPr/>
          <p:nvPr/>
        </p:nvGrpSpPr>
        <p:grpSpPr>
          <a:xfrm>
            <a:off x="1588" y="-41556"/>
            <a:ext cx="12265878" cy="6899558"/>
            <a:chOff x="-3177" y="-83112"/>
            <a:chExt cx="24531755" cy="13799112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A2181971-E426-41A6-B096-8A5E0F99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7" y="-83112"/>
              <a:ext cx="24531755" cy="137991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1504A7D9-7D57-4F06-AD1C-58427D95E5C9}"/>
                </a:ext>
              </a:extLst>
            </p:cNvPr>
            <p:cNvSpPr/>
            <p:nvPr/>
          </p:nvSpPr>
          <p:spPr>
            <a:xfrm>
              <a:off x="293453" y="7932420"/>
              <a:ext cx="12142032" cy="5783576"/>
            </a:xfrm>
            <a:custGeom>
              <a:avLst/>
              <a:gdLst>
                <a:gd name="connsiteX0" fmla="*/ 45720 w 10126980"/>
                <a:gd name="connsiteY0" fmla="*/ 297180 h 3497580"/>
                <a:gd name="connsiteX1" fmla="*/ 68580 w 10126980"/>
                <a:gd name="connsiteY1" fmla="*/ 3497580 h 3497580"/>
                <a:gd name="connsiteX2" fmla="*/ 8275320 w 10126980"/>
                <a:gd name="connsiteY2" fmla="*/ 3474720 h 3497580"/>
                <a:gd name="connsiteX3" fmla="*/ 10126980 w 10126980"/>
                <a:gd name="connsiteY3" fmla="*/ 0 h 3497580"/>
                <a:gd name="connsiteX4" fmla="*/ 45720 w 10126980"/>
                <a:gd name="connsiteY4" fmla="*/ 22860 h 3497580"/>
                <a:gd name="connsiteX5" fmla="*/ 0 w 10126980"/>
                <a:gd name="connsiteY5" fmla="*/ 320040 h 3497580"/>
                <a:gd name="connsiteX6" fmla="*/ 91440 w 10126980"/>
                <a:gd name="connsiteY6" fmla="*/ 320040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6980" h="3497580">
                  <a:moveTo>
                    <a:pt x="45720" y="297180"/>
                  </a:moveTo>
                  <a:lnTo>
                    <a:pt x="68580" y="3497580"/>
                  </a:lnTo>
                  <a:lnTo>
                    <a:pt x="8275320" y="3474720"/>
                  </a:lnTo>
                  <a:lnTo>
                    <a:pt x="10126980" y="0"/>
                  </a:lnTo>
                  <a:lnTo>
                    <a:pt x="45720" y="22860"/>
                  </a:lnTo>
                  <a:lnTo>
                    <a:pt x="0" y="320040"/>
                  </a:lnTo>
                  <a:lnTo>
                    <a:pt x="91440" y="32004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C" sz="9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3F702663-15AC-4D84-A496-A1E1B054742A}"/>
                </a:ext>
              </a:extLst>
            </p:cNvPr>
            <p:cNvSpPr/>
            <p:nvPr/>
          </p:nvSpPr>
          <p:spPr>
            <a:xfrm>
              <a:off x="548991" y="8135527"/>
              <a:ext cx="1645920" cy="4320540"/>
            </a:xfrm>
            <a:custGeom>
              <a:avLst/>
              <a:gdLst>
                <a:gd name="connsiteX0" fmla="*/ 0 w 1645920"/>
                <a:gd name="connsiteY0" fmla="*/ 91440 h 4320540"/>
                <a:gd name="connsiteX1" fmla="*/ 1645920 w 1645920"/>
                <a:gd name="connsiteY1" fmla="*/ 45720 h 4320540"/>
                <a:gd name="connsiteX2" fmla="*/ 1645920 w 1645920"/>
                <a:gd name="connsiteY2" fmla="*/ 4320540 h 4320540"/>
                <a:gd name="connsiteX3" fmla="*/ 160020 w 1645920"/>
                <a:gd name="connsiteY3" fmla="*/ 4229100 h 4320540"/>
                <a:gd name="connsiteX4" fmla="*/ 91440 w 1645920"/>
                <a:gd name="connsiteY4" fmla="*/ 0 h 432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4320540">
                  <a:moveTo>
                    <a:pt x="0" y="91440"/>
                  </a:moveTo>
                  <a:lnTo>
                    <a:pt x="1645920" y="45720"/>
                  </a:lnTo>
                  <a:lnTo>
                    <a:pt x="1645920" y="4320540"/>
                  </a:lnTo>
                  <a:lnTo>
                    <a:pt x="160020" y="4229100"/>
                  </a:lnTo>
                  <a:lnTo>
                    <a:pt x="91440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C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B592A35-4F32-4C43-85A9-F26997723855}"/>
              </a:ext>
            </a:extLst>
          </p:cNvPr>
          <p:cNvSpPr/>
          <p:nvPr/>
        </p:nvSpPr>
        <p:spPr>
          <a:xfrm>
            <a:off x="1910398" y="434340"/>
            <a:ext cx="22860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FAB04DA-B363-4EC5-85A2-C5F615BC4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06"/>
          <a:stretch/>
        </p:blipFill>
        <p:spPr>
          <a:xfrm>
            <a:off x="2627968" y="322975"/>
            <a:ext cx="1762740" cy="113713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B2EEA11-89CE-4643-8FB8-249368EC3155}"/>
              </a:ext>
            </a:extLst>
          </p:cNvPr>
          <p:cNvSpPr/>
          <p:nvPr/>
        </p:nvSpPr>
        <p:spPr>
          <a:xfrm>
            <a:off x="7977" y="4215247"/>
            <a:ext cx="12259489" cy="2246745"/>
          </a:xfrm>
          <a:prstGeom prst="rect">
            <a:avLst/>
          </a:prstGeom>
          <a:solidFill>
            <a:schemeClr val="bg1"/>
          </a:solidFill>
        </p:spPr>
        <p:txBody>
          <a:bodyPr wrap="squar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s-ES" sz="4000" b="1" dirty="0">
                <a:ln/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9 DMQ</a:t>
            </a:r>
          </a:p>
          <a:p>
            <a:pPr lvl="0" algn="ctr">
              <a:defRPr/>
            </a:pPr>
            <a:endParaRPr lang="es-ES" sz="2000" b="1" dirty="0">
              <a:ln/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s-ES" sz="4000" b="1" dirty="0">
                <a:ln/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ACTUAL, PLANES Y ESTRATEGIAS IMPLEMENTADAS</a:t>
            </a:r>
          </a:p>
        </p:txBody>
      </p:sp>
    </p:spTree>
    <p:extLst>
      <p:ext uri="{BB962C8B-B14F-4D97-AF65-F5344CB8AC3E}">
        <p14:creationId xmlns:p14="http://schemas.microsoft.com/office/powerpoint/2010/main" val="3793963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ángulo 162">
            <a:extLst>
              <a:ext uri="{FF2B5EF4-FFF2-40B4-BE49-F238E27FC236}">
                <a16:creationId xmlns:a16="http://schemas.microsoft.com/office/drawing/2014/main" id="{47C16374-D9E3-45A5-930D-E1661C91AD95}"/>
              </a:ext>
            </a:extLst>
          </p:cNvPr>
          <p:cNvSpPr/>
          <p:nvPr/>
        </p:nvSpPr>
        <p:spPr>
          <a:xfrm>
            <a:off x="455256" y="174155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Productividad 01 ene al 27 de mayo de 2022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0BAC021F-9908-4F64-B933-5920ECF8B07A}"/>
              </a:ext>
            </a:extLst>
          </p:cNvPr>
          <p:cNvSpPr/>
          <p:nvPr/>
        </p:nvSpPr>
        <p:spPr>
          <a:xfrm>
            <a:off x="8438378" y="548576"/>
            <a:ext cx="2526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172"/>
            <a:r>
              <a:rPr lang="es-MX" sz="2000" b="1" u="sng" dirty="0">
                <a:solidFill>
                  <a:srgbClr val="002060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Operatividad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72279" y="991513"/>
            <a:ext cx="12019721" cy="5382783"/>
            <a:chOff x="1281942" y="1601113"/>
            <a:chExt cx="10015689" cy="4135225"/>
          </a:xfrm>
        </p:grpSpPr>
        <p:sp>
          <p:nvSpPr>
            <p:cNvPr id="17" name="CuadroTexto 67"/>
            <p:cNvSpPr txBox="1"/>
            <p:nvPr/>
          </p:nvSpPr>
          <p:spPr>
            <a:xfrm>
              <a:off x="9311259" y="4442633"/>
              <a:ext cx="1986372" cy="125315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eaLnBrk="1" hangingPunct="1">
                <a:defRPr/>
              </a:pPr>
              <a:r>
                <a:rPr lang="es-ES" altLang="es-EC" sz="2000" b="1" dirty="0"/>
                <a:t>Locales </a:t>
              </a:r>
            </a:p>
            <a:p>
              <a:pPr eaLnBrk="1" hangingPunct="1">
                <a:defRPr/>
              </a:pPr>
              <a:r>
                <a:rPr lang="es-ES" altLang="es-EC" sz="2000" b="1" dirty="0"/>
                <a:t>Citados</a:t>
              </a:r>
            </a:p>
            <a:p>
              <a:pPr eaLnBrk="1" hangingPunct="1">
                <a:defRPr/>
              </a:pPr>
              <a:endParaRPr lang="es-ES" altLang="es-EC" sz="2000" b="1" dirty="0"/>
            </a:p>
            <a:p>
              <a:pPr eaLnBrk="1" hangingPunct="1">
                <a:defRPr/>
              </a:pPr>
              <a:r>
                <a:rPr lang="es-ES" altLang="es-EC" sz="2000" b="1" dirty="0"/>
                <a:t>Locales </a:t>
              </a:r>
            </a:p>
            <a:p>
              <a:pPr eaLnBrk="1" hangingPunct="1">
                <a:defRPr/>
              </a:pPr>
              <a:r>
                <a:rPr lang="es-ES" altLang="es-EC" sz="2000" b="1" dirty="0"/>
                <a:t>Clausurados</a:t>
              </a:r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1281942" y="1601113"/>
              <a:ext cx="9628116" cy="4135225"/>
              <a:chOff x="2755273" y="744681"/>
              <a:chExt cx="7394613" cy="3852701"/>
            </a:xfrm>
          </p:grpSpPr>
          <p:sp>
            <p:nvSpPr>
              <p:cNvPr id="19" name="Rectángulo 38"/>
              <p:cNvSpPr/>
              <p:nvPr/>
            </p:nvSpPr>
            <p:spPr>
              <a:xfrm>
                <a:off x="2842661" y="3033794"/>
                <a:ext cx="1296000" cy="1535110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0" name="Rectángulo 38"/>
              <p:cNvSpPr/>
              <p:nvPr/>
            </p:nvSpPr>
            <p:spPr>
              <a:xfrm>
                <a:off x="4363999" y="3062273"/>
                <a:ext cx="1296000" cy="1535109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1" name="Rectángulo 38"/>
              <p:cNvSpPr/>
              <p:nvPr/>
            </p:nvSpPr>
            <p:spPr>
              <a:xfrm>
                <a:off x="5837703" y="3055657"/>
                <a:ext cx="1296000" cy="1535108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2" name="Rectángulo 38"/>
              <p:cNvSpPr/>
              <p:nvPr/>
            </p:nvSpPr>
            <p:spPr>
              <a:xfrm>
                <a:off x="7311408" y="3055657"/>
                <a:ext cx="1296000" cy="1535108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3" name="116 Conector"/>
              <p:cNvSpPr/>
              <p:nvPr/>
            </p:nvSpPr>
            <p:spPr>
              <a:xfrm>
                <a:off x="3151719" y="2679910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118 Conector"/>
              <p:cNvSpPr/>
              <p:nvPr/>
            </p:nvSpPr>
            <p:spPr>
              <a:xfrm>
                <a:off x="4714874" y="2653363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119 Conector"/>
              <p:cNvSpPr/>
              <p:nvPr/>
            </p:nvSpPr>
            <p:spPr>
              <a:xfrm>
                <a:off x="6229854" y="2659393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121 Conector"/>
              <p:cNvSpPr/>
              <p:nvPr/>
            </p:nvSpPr>
            <p:spPr>
              <a:xfrm>
                <a:off x="7658321" y="2659393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Rectángulo 44"/>
              <p:cNvSpPr/>
              <p:nvPr/>
            </p:nvSpPr>
            <p:spPr>
              <a:xfrm>
                <a:off x="4365062" y="1049668"/>
                <a:ext cx="1296000" cy="1439999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ángulo 44"/>
              <p:cNvSpPr/>
              <p:nvPr/>
            </p:nvSpPr>
            <p:spPr>
              <a:xfrm>
                <a:off x="5852255" y="1049668"/>
                <a:ext cx="1296000" cy="1439999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29" name="90 Conector"/>
              <p:cNvSpPr/>
              <p:nvPr/>
            </p:nvSpPr>
            <p:spPr>
              <a:xfrm>
                <a:off x="4668717" y="799708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93 Conector"/>
              <p:cNvSpPr/>
              <p:nvPr/>
            </p:nvSpPr>
            <p:spPr>
              <a:xfrm>
                <a:off x="6197727" y="744681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Rectángulo 44"/>
              <p:cNvSpPr/>
              <p:nvPr/>
            </p:nvSpPr>
            <p:spPr>
              <a:xfrm>
                <a:off x="2838268" y="1054026"/>
                <a:ext cx="1296000" cy="1440000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32" name="1 Conector"/>
              <p:cNvSpPr/>
              <p:nvPr/>
            </p:nvSpPr>
            <p:spPr>
              <a:xfrm>
                <a:off x="3222018" y="768318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Rectángulo 58"/>
              <p:cNvSpPr/>
              <p:nvPr/>
            </p:nvSpPr>
            <p:spPr>
              <a:xfrm>
                <a:off x="3272792" y="1517372"/>
                <a:ext cx="450563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S_tradnl" altLang="es-EC" sz="2000" b="1" dirty="0">
                    <a:solidFill>
                      <a:schemeClr val="tx2"/>
                    </a:solidFill>
                    <a:latin typeface="+mn-lt"/>
                  </a:rPr>
                  <a:t>1478</a:t>
                </a:r>
              </a:p>
            </p:txBody>
          </p:sp>
          <p:sp>
            <p:nvSpPr>
              <p:cNvPr id="34" name="Rectángulo 61"/>
              <p:cNvSpPr/>
              <p:nvPr/>
            </p:nvSpPr>
            <p:spPr>
              <a:xfrm>
                <a:off x="3318334" y="3466036"/>
                <a:ext cx="367466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C" altLang="es-EC" sz="2000" b="1" dirty="0">
                    <a:solidFill>
                      <a:schemeClr val="tx2"/>
                    </a:solidFill>
                    <a:latin typeface="+mn-lt"/>
                  </a:rPr>
                  <a:t>182</a:t>
                </a:r>
              </a:p>
            </p:txBody>
          </p:sp>
          <p:sp>
            <p:nvSpPr>
              <p:cNvPr id="35" name="CuadroTexto 67"/>
              <p:cNvSpPr txBox="1"/>
              <p:nvPr/>
            </p:nvSpPr>
            <p:spPr>
              <a:xfrm>
                <a:off x="2846744" y="3766764"/>
                <a:ext cx="1227768" cy="53707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Armas </a:t>
                </a:r>
              </a:p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de fuego</a:t>
                </a:r>
              </a:p>
            </p:txBody>
          </p:sp>
          <p:sp>
            <p:nvSpPr>
              <p:cNvPr id="36" name="CuadroTexto 67"/>
              <p:cNvSpPr txBox="1"/>
              <p:nvPr/>
            </p:nvSpPr>
            <p:spPr>
              <a:xfrm>
                <a:off x="2755273" y="1838503"/>
                <a:ext cx="1485600" cy="30356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Detenidos</a:t>
                </a:r>
              </a:p>
            </p:txBody>
          </p:sp>
          <p:sp>
            <p:nvSpPr>
              <p:cNvPr id="37" name="CuadroTexto 67"/>
              <p:cNvSpPr txBox="1"/>
              <p:nvPr/>
            </p:nvSpPr>
            <p:spPr>
              <a:xfrm>
                <a:off x="4286346" y="1814693"/>
                <a:ext cx="1485600" cy="53707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 anchor="ctr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Bandas desarticuladas</a:t>
                </a:r>
                <a:endParaRPr lang="es-ES" altLang="es-EC" sz="20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38" name="Rectángulo 58"/>
              <p:cNvSpPr/>
              <p:nvPr/>
            </p:nvSpPr>
            <p:spPr>
              <a:xfrm>
                <a:off x="6359694" y="1497728"/>
                <a:ext cx="367466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S_tradnl" altLang="es-EC" sz="2000" b="1" dirty="0">
                    <a:solidFill>
                      <a:schemeClr val="tx2"/>
                    </a:solidFill>
                  </a:rPr>
                  <a:t>312</a:t>
                </a:r>
              </a:p>
            </p:txBody>
          </p:sp>
          <p:sp>
            <p:nvSpPr>
              <p:cNvPr id="39" name="CuadroTexto 64"/>
              <p:cNvSpPr txBox="1"/>
              <p:nvPr/>
            </p:nvSpPr>
            <p:spPr>
              <a:xfrm>
                <a:off x="5749324" y="1860617"/>
                <a:ext cx="1501861" cy="50666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/>
                <a:r>
                  <a:rPr lang="es-ES" altLang="es-EC" sz="2000" b="1" dirty="0">
                    <a:latin typeface="+mn-lt"/>
                  </a:rPr>
                  <a:t>Motos </a:t>
                </a:r>
              </a:p>
              <a:p>
                <a:pPr algn="ctr"/>
                <a:r>
                  <a:rPr lang="es-ES" altLang="es-EC" sz="2000" b="1" dirty="0">
                    <a:latin typeface="+mn-lt"/>
                  </a:rPr>
                  <a:t>retenidas</a:t>
                </a:r>
              </a:p>
            </p:txBody>
          </p:sp>
          <p:sp>
            <p:nvSpPr>
              <p:cNvPr id="40" name="Rectángulo 61"/>
              <p:cNvSpPr/>
              <p:nvPr/>
            </p:nvSpPr>
            <p:spPr>
              <a:xfrm>
                <a:off x="6302233" y="3371211"/>
                <a:ext cx="367466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C" altLang="es-EC" sz="2000" b="1" dirty="0">
                    <a:solidFill>
                      <a:schemeClr val="tx2"/>
                    </a:solidFill>
                  </a:rPr>
                  <a:t>133</a:t>
                </a:r>
                <a:endParaRPr lang="es-EC" altLang="es-EC" sz="20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  <p:sp>
            <p:nvSpPr>
              <p:cNvPr id="41" name="CuadroTexto 67"/>
              <p:cNvSpPr txBox="1"/>
              <p:nvPr/>
            </p:nvSpPr>
            <p:spPr>
              <a:xfrm>
                <a:off x="5926109" y="3825637"/>
                <a:ext cx="1116153" cy="53707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Carros recuperados</a:t>
                </a:r>
              </a:p>
            </p:txBody>
          </p:sp>
          <p:sp>
            <p:nvSpPr>
              <p:cNvPr id="43" name="Rectángulo 61"/>
              <p:cNvSpPr/>
              <p:nvPr/>
            </p:nvSpPr>
            <p:spPr>
              <a:xfrm>
                <a:off x="7832198" y="3354586"/>
                <a:ext cx="367466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C" altLang="es-EC" sz="2000" b="1" dirty="0">
                    <a:solidFill>
                      <a:schemeClr val="tx2"/>
                    </a:solidFill>
                    <a:latin typeface="+mn-lt"/>
                  </a:rPr>
                  <a:t>169</a:t>
                </a:r>
              </a:p>
            </p:txBody>
          </p:sp>
          <p:sp>
            <p:nvSpPr>
              <p:cNvPr id="44" name="CuadroTexto 67"/>
              <p:cNvSpPr txBox="1"/>
              <p:nvPr/>
            </p:nvSpPr>
            <p:spPr>
              <a:xfrm>
                <a:off x="7342146" y="3794545"/>
                <a:ext cx="1227768" cy="53707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Motos recuperadas</a:t>
                </a:r>
              </a:p>
            </p:txBody>
          </p:sp>
          <p:sp>
            <p:nvSpPr>
              <p:cNvPr id="45" name="Rectángulo 61"/>
              <p:cNvSpPr/>
              <p:nvPr/>
            </p:nvSpPr>
            <p:spPr>
              <a:xfrm>
                <a:off x="4817916" y="3459796"/>
                <a:ext cx="450563" cy="2863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C" altLang="es-EC" sz="2000" b="1" dirty="0">
                    <a:solidFill>
                      <a:schemeClr val="tx2"/>
                    </a:solidFill>
                    <a:latin typeface="+mn-lt"/>
                  </a:rPr>
                  <a:t>2142</a:t>
                </a:r>
              </a:p>
            </p:txBody>
          </p:sp>
          <p:sp>
            <p:nvSpPr>
              <p:cNvPr id="46" name="CuadroTexto 67"/>
              <p:cNvSpPr txBox="1"/>
              <p:nvPr/>
            </p:nvSpPr>
            <p:spPr>
              <a:xfrm>
                <a:off x="4268314" y="3823211"/>
                <a:ext cx="1485600" cy="30356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ES" altLang="es-EC" sz="2000" b="1" dirty="0">
                    <a:latin typeface="+mn-lt"/>
                  </a:rPr>
                  <a:t>Municiones</a:t>
                </a:r>
              </a:p>
            </p:txBody>
          </p:sp>
          <p:pic>
            <p:nvPicPr>
              <p:cNvPr id="47" name="Imagen 1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54112">
                <a:off x="3239179" y="2790244"/>
                <a:ext cx="482095" cy="482095"/>
              </a:xfrm>
              <a:prstGeom prst="rect">
                <a:avLst/>
              </a:prstGeom>
            </p:spPr>
          </p:pic>
          <p:pic>
            <p:nvPicPr>
              <p:cNvPr id="49" name="Imagen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9465" y="2815733"/>
                <a:ext cx="397523" cy="397523"/>
              </a:xfrm>
              <a:prstGeom prst="rect">
                <a:avLst/>
              </a:prstGeom>
            </p:spPr>
          </p:pic>
          <p:pic>
            <p:nvPicPr>
              <p:cNvPr id="50" name="Imagen 1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4410" y="2716080"/>
                <a:ext cx="506516" cy="557166"/>
              </a:xfrm>
              <a:prstGeom prst="rect">
                <a:avLst/>
              </a:prstGeom>
              <a:ln w="3175">
                <a:noFill/>
                <a:prstDash val="sysDash"/>
              </a:ln>
            </p:spPr>
          </p:pic>
          <p:pic>
            <p:nvPicPr>
              <p:cNvPr id="51" name="Imagen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0612" y="2735293"/>
                <a:ext cx="529101" cy="529101"/>
              </a:xfrm>
              <a:prstGeom prst="rect">
                <a:avLst/>
              </a:prstGeom>
            </p:spPr>
          </p:pic>
          <p:sp>
            <p:nvSpPr>
              <p:cNvPr id="52" name="Rectángulo 44"/>
              <p:cNvSpPr/>
              <p:nvPr/>
            </p:nvSpPr>
            <p:spPr>
              <a:xfrm>
                <a:off x="7333555" y="1049669"/>
                <a:ext cx="1296000" cy="1429612"/>
              </a:xfrm>
              <a:prstGeom prst="rect">
                <a:avLst/>
              </a:prstGeom>
              <a:noFill/>
              <a:ln w="12700">
                <a:solidFill>
                  <a:srgbClr val="3240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s-ES_tradnl" sz="2000">
                  <a:ea typeface="Cambria" panose="02040503050406030204" pitchFamily="18" charset="0"/>
                </a:endParaRPr>
              </a:p>
            </p:txBody>
          </p:sp>
          <p:sp>
            <p:nvSpPr>
              <p:cNvPr id="53" name="95 Conector"/>
              <p:cNvSpPr/>
              <p:nvPr/>
            </p:nvSpPr>
            <p:spPr>
              <a:xfrm>
                <a:off x="7678041" y="815167"/>
                <a:ext cx="653683" cy="653683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CuadroTexto 64"/>
              <p:cNvSpPr txBox="1"/>
              <p:nvPr/>
            </p:nvSpPr>
            <p:spPr>
              <a:xfrm>
                <a:off x="7354340" y="1838503"/>
                <a:ext cx="1241207" cy="7269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/>
                <a:r>
                  <a:rPr lang="es-ES" altLang="es-EC" sz="2000" b="1" dirty="0"/>
                  <a:t>Carros </a:t>
                </a:r>
              </a:p>
              <a:p>
                <a:pPr algn="ctr"/>
                <a:r>
                  <a:rPr lang="es-ES" altLang="es-EC" sz="2000" b="1" dirty="0"/>
                  <a:t>retenidos</a:t>
                </a:r>
              </a:p>
              <a:p>
                <a:pPr algn="ctr">
                  <a:defRPr/>
                </a:pPr>
                <a:endParaRPr lang="en-US" altLang="es-EC" sz="2000" b="1" dirty="0"/>
              </a:p>
            </p:txBody>
          </p:sp>
          <p:grpSp>
            <p:nvGrpSpPr>
              <p:cNvPr id="55" name="Grupo 54"/>
              <p:cNvGrpSpPr/>
              <p:nvPr/>
            </p:nvGrpSpPr>
            <p:grpSpPr>
              <a:xfrm>
                <a:off x="8853886" y="825629"/>
                <a:ext cx="1296000" cy="1653652"/>
                <a:chOff x="9078659" y="498367"/>
                <a:chExt cx="1296000" cy="1653652"/>
              </a:xfrm>
            </p:grpSpPr>
            <p:sp>
              <p:nvSpPr>
                <p:cNvPr id="59" name="Rectángulo 44"/>
                <p:cNvSpPr/>
                <p:nvPr/>
              </p:nvSpPr>
              <p:spPr>
                <a:xfrm>
                  <a:off x="9078659" y="722407"/>
                  <a:ext cx="1296000" cy="1429612"/>
                </a:xfrm>
                <a:prstGeom prst="rect">
                  <a:avLst/>
                </a:prstGeom>
                <a:noFill/>
                <a:ln w="12700">
                  <a:solidFill>
                    <a:srgbClr val="32408B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38" tIns="45719" rIns="91438" bIns="45719" rtlCol="0" anchor="ctr"/>
                <a:lstStyle/>
                <a:p>
                  <a:pPr algn="ctr"/>
                  <a:endParaRPr lang="es-ES_tradnl" sz="2000"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0" name="96 Conector"/>
                <p:cNvSpPr/>
                <p:nvPr/>
              </p:nvSpPr>
              <p:spPr>
                <a:xfrm>
                  <a:off x="9420169" y="498367"/>
                  <a:ext cx="653683" cy="653683"/>
                </a:xfrm>
                <a:prstGeom prst="flowChartConnector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1" name="CuadroTexto 64"/>
                <p:cNvSpPr txBox="1"/>
                <p:nvPr/>
              </p:nvSpPr>
              <p:spPr>
                <a:xfrm>
                  <a:off x="9078659" y="1526745"/>
                  <a:ext cx="1241207" cy="537077"/>
                </a:xfrm>
                <a:prstGeom prst="rect">
                  <a:avLst/>
                </a:prstGeom>
                <a:noFill/>
              </p:spPr>
              <p:txBody>
                <a:bodyPr wrap="square" lIns="91438" tIns="45719" rIns="91438" bIns="45719" rtlCol="0">
                  <a:spAutoFit/>
                </a:bodyPr>
                <a:lstStyle/>
                <a:p>
                  <a:pPr algn="ctr"/>
                  <a:r>
                    <a:rPr lang="es-ES" altLang="es-EC" sz="2000" b="1" dirty="0"/>
                    <a:t>Droga</a:t>
                  </a:r>
                </a:p>
                <a:p>
                  <a:pPr algn="ctr"/>
                  <a:r>
                    <a:rPr lang="es-ES" altLang="es-EC" sz="2000" b="1" dirty="0"/>
                    <a:t>Incautada</a:t>
                  </a:r>
                </a:p>
              </p:txBody>
            </p:sp>
          </p:grpSp>
          <p:sp>
            <p:nvSpPr>
              <p:cNvPr id="56" name="Rectángulo 58"/>
              <p:cNvSpPr/>
              <p:nvPr/>
            </p:nvSpPr>
            <p:spPr>
              <a:xfrm>
                <a:off x="4847518" y="1462789"/>
                <a:ext cx="284370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S_tradnl" altLang="es-EC" sz="2000" b="1" dirty="0">
                    <a:solidFill>
                      <a:schemeClr val="tx2"/>
                    </a:solidFill>
                  </a:rPr>
                  <a:t>98</a:t>
                </a:r>
                <a:endParaRPr lang="es-ES_tradnl" altLang="es-EC" sz="20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  <p:sp>
            <p:nvSpPr>
              <p:cNvPr id="57" name="Rectángulo 58"/>
              <p:cNvSpPr/>
              <p:nvPr/>
            </p:nvSpPr>
            <p:spPr>
              <a:xfrm>
                <a:off x="7809815" y="1476350"/>
                <a:ext cx="367466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S_tradnl" altLang="es-EC" sz="2000" b="1" dirty="0">
                    <a:solidFill>
                      <a:schemeClr val="tx2"/>
                    </a:solidFill>
                  </a:rPr>
                  <a:t>114</a:t>
                </a:r>
              </a:p>
            </p:txBody>
          </p:sp>
          <p:sp>
            <p:nvSpPr>
              <p:cNvPr id="58" name="Rectángulo 58"/>
              <p:cNvSpPr/>
              <p:nvPr/>
            </p:nvSpPr>
            <p:spPr>
              <a:xfrm>
                <a:off x="9033999" y="1566259"/>
                <a:ext cx="959397" cy="28637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 algn="ctr"/>
                <a:r>
                  <a:rPr lang="es-ES_tradnl" altLang="es-EC" sz="2000" b="1" dirty="0">
                    <a:solidFill>
                      <a:schemeClr val="tx2"/>
                    </a:solidFill>
                  </a:rPr>
                  <a:t>21.164,27 gr</a:t>
                </a:r>
                <a:endParaRPr lang="es-ES_tradnl" altLang="es-EC" sz="20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15869" y="1714327"/>
              <a:ext cx="602604" cy="55625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4283" y="1626483"/>
              <a:ext cx="688908" cy="566977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014" y="1778419"/>
              <a:ext cx="661634" cy="54541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61083" y="1645290"/>
              <a:ext cx="755970" cy="682811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79616" y="1713679"/>
              <a:ext cx="671222" cy="577835"/>
            </a:xfrm>
            <a:prstGeom prst="rect">
              <a:avLst/>
            </a:prstGeom>
          </p:spPr>
        </p:pic>
        <p:sp>
          <p:nvSpPr>
            <p:cNvPr id="14" name="Rectángulo 38"/>
            <p:cNvSpPr/>
            <p:nvPr/>
          </p:nvSpPr>
          <p:spPr>
            <a:xfrm>
              <a:off x="9234731" y="4079204"/>
              <a:ext cx="1687450" cy="1647680"/>
            </a:xfrm>
            <a:prstGeom prst="rect">
              <a:avLst/>
            </a:prstGeom>
            <a:noFill/>
            <a:ln w="12700">
              <a:solidFill>
                <a:srgbClr val="32408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s-ES_tradnl" sz="2000">
                <a:ea typeface="Cambria" panose="02040503050406030204" pitchFamily="18" charset="0"/>
              </a:endParaRPr>
            </a:p>
          </p:txBody>
        </p:sp>
        <p:sp>
          <p:nvSpPr>
            <p:cNvPr id="15" name="121 Conector"/>
            <p:cNvSpPr/>
            <p:nvPr/>
          </p:nvSpPr>
          <p:spPr>
            <a:xfrm>
              <a:off x="9686427" y="3653882"/>
              <a:ext cx="851124" cy="701618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2000">
                <a:solidFill>
                  <a:srgbClr val="FF0000"/>
                </a:solidFill>
              </a:endParaRPr>
            </a:p>
          </p:txBody>
        </p:sp>
        <p:sp>
          <p:nvSpPr>
            <p:cNvPr id="16" name="Rectángulo 61"/>
            <p:cNvSpPr/>
            <p:nvPr/>
          </p:nvSpPr>
          <p:spPr>
            <a:xfrm>
              <a:off x="10223345" y="4561214"/>
              <a:ext cx="586653" cy="307376"/>
            </a:xfrm>
            <a:prstGeom prst="rect">
              <a:avLst/>
            </a:prstGeom>
            <a:noFill/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s-EC" altLang="es-EC" sz="2000" b="1" dirty="0">
                  <a:solidFill>
                    <a:schemeClr val="tx2"/>
                  </a:solidFill>
                  <a:latin typeface="+mn-lt"/>
                </a:rPr>
                <a:t>1183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86AFDF6-E293-45F3-B7E1-C3DA99E003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6939" y="3695309"/>
            <a:ext cx="969645" cy="867613"/>
          </a:xfrm>
          <a:prstGeom prst="ellipse">
            <a:avLst/>
          </a:prstGeom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id="{038D95ED-92CD-4790-8002-1957317560A5}"/>
              </a:ext>
            </a:extLst>
          </p:cNvPr>
          <p:cNvSpPr/>
          <p:nvPr/>
        </p:nvSpPr>
        <p:spPr>
          <a:xfrm>
            <a:off x="10992740" y="5646323"/>
            <a:ext cx="574192" cy="40010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s-EC" altLang="es-EC" sz="2000" b="1" dirty="0">
                <a:solidFill>
                  <a:schemeClr val="tx2"/>
                </a:solidFill>
                <a:latin typeface="+mn-lt"/>
              </a:rPr>
              <a:t>329</a:t>
            </a:r>
          </a:p>
        </p:txBody>
      </p:sp>
      <p:sp>
        <p:nvSpPr>
          <p:cNvPr id="64" name="Rectángulo 12">
            <a:extLst>
              <a:ext uri="{FF2B5EF4-FFF2-40B4-BE49-F238E27FC236}">
                <a16:creationId xmlns:a16="http://schemas.microsoft.com/office/drawing/2014/main" id="{341698A9-D3EC-4DDB-B97E-FC202A23BD43}"/>
              </a:ext>
            </a:extLst>
          </p:cNvPr>
          <p:cNvSpPr/>
          <p:nvPr/>
        </p:nvSpPr>
        <p:spPr>
          <a:xfrm>
            <a:off x="157272" y="6283984"/>
            <a:ext cx="3445915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C" sz="900" b="1" dirty="0">
                <a:solidFill>
                  <a:schemeClr val="tx1"/>
                </a:solidFill>
                <a:cs typeface="Arial" pitchFamily="34" charset="0"/>
              </a:rPr>
              <a:t>Fuente: P3 - DMQ</a:t>
            </a:r>
          </a:p>
          <a:p>
            <a:r>
              <a:rPr lang="da-DK" sz="900" b="1" dirty="0">
                <a:solidFill>
                  <a:schemeClr val="tx1"/>
                </a:solidFill>
                <a:cs typeface="Arial" pitchFamily="34" charset="0"/>
              </a:rPr>
              <a:t>Corte: 01 ENE – 27 MAY 2022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  <a:p>
            <a:pPr algn="just"/>
            <a:r>
              <a:rPr lang="pt-BR" sz="900" b="1" dirty="0">
                <a:solidFill>
                  <a:schemeClr val="tx1"/>
                </a:solidFill>
                <a:cs typeface="Arial" pitchFamily="34" charset="0"/>
              </a:rPr>
              <a:t>Elaborado por: DAID - DMQ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2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4170176" y="1279670"/>
            <a:ext cx="792610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37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UNIDADES DE POLICIA COMUNITARIA DE LA ZONA 9 DMQ</a:t>
            </a:r>
            <a:endParaRPr lang="es-EC" sz="3750" b="1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49" y="100409"/>
            <a:ext cx="795598" cy="757682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58F705C5-388F-4FE2-9195-A6D1365BEA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44" y="100409"/>
            <a:ext cx="2444199" cy="8521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8" y="4027827"/>
            <a:ext cx="2691587" cy="2580244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0190" y="168634"/>
            <a:ext cx="7448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s-EC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DISTRITO METROPOLITANO DE QUITO</a:t>
            </a:r>
            <a:endParaRPr lang="es-EC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645813" y="2594997"/>
            <a:ext cx="3783862" cy="11849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217"/>
            <a:r>
              <a:rPr lang="es-EC" sz="4400" b="1" dirty="0">
                <a:solidFill>
                  <a:srgbClr val="002060"/>
                </a:solidFill>
                <a:latin typeface="Calibri" panose="020F0502020204030204"/>
              </a:rPr>
              <a:t>281</a:t>
            </a:r>
            <a:endParaRPr lang="es-ES" sz="4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217"/>
            <a:endParaRPr lang="es-EC" sz="27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56403" y="4721849"/>
            <a:ext cx="1612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endParaRPr lang="es-EC" sz="2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98529" y="5172946"/>
            <a:ext cx="1612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2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9 DISTRITOS</a:t>
            </a:r>
            <a:endParaRPr lang="es-EC" sz="2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3" y="1980279"/>
            <a:ext cx="3035558" cy="178881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49" y="4104027"/>
            <a:ext cx="2691587" cy="258024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76" y="4104027"/>
            <a:ext cx="2691587" cy="25802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8508" y="5243850"/>
            <a:ext cx="1687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2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92 CIRCUITOS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104009" y="5163229"/>
            <a:ext cx="1430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s-ES" sz="22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258 SUB </a:t>
            </a:r>
          </a:p>
          <a:p>
            <a:pPr defTabSz="914217"/>
            <a:r>
              <a:rPr lang="es-ES" sz="22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CIRCUITOS</a:t>
            </a:r>
          </a:p>
        </p:txBody>
      </p:sp>
    </p:spTree>
    <p:extLst>
      <p:ext uri="{BB962C8B-B14F-4D97-AF65-F5344CB8AC3E}">
        <p14:creationId xmlns:p14="http://schemas.microsoft.com/office/powerpoint/2010/main" val="163924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932" y="89182"/>
            <a:ext cx="10512862" cy="1325563"/>
          </a:xfrm>
        </p:spPr>
        <p:txBody>
          <a:bodyPr/>
          <a:lstStyle/>
          <a:p>
            <a:r>
              <a:rPr lang="es-EC" dirty="0"/>
              <a:t>281 UNIDADES DE POLICIA COMUNITARIA DE LA ZONA 9 DMQ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81088" y="1498942"/>
            <a:ext cx="93950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 UPC </a:t>
            </a:r>
            <a:r>
              <a:rPr lang="es-ES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Habitables: </a:t>
            </a:r>
            <a:r>
              <a:rPr lang="es-ES" sz="3300" dirty="0">
                <a:latin typeface="Times New Roman" panose="02020603050405020304" pitchFamily="18" charset="0"/>
              </a:rPr>
              <a:t>estos UPC se encuentran con daño en la</a:t>
            </a:r>
            <a:r>
              <a:rPr lang="es-ES" sz="3300" dirty="0"/>
              <a:t> </a:t>
            </a:r>
            <a:r>
              <a:rPr lang="es-ES" sz="3300" dirty="0">
                <a:latin typeface="Times New Roman" panose="02020603050405020304" pitchFamily="18" charset="0"/>
              </a:rPr>
              <a:t>infraestructura, sin servicios básicos y requieren ser equipadas.</a:t>
            </a:r>
            <a:endParaRPr lang="es-ES" sz="3300" dirty="0"/>
          </a:p>
          <a:p>
            <a:endParaRPr lang="es-ES" sz="33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318269"/>
              </p:ext>
            </p:extLst>
          </p:nvPr>
        </p:nvGraphicFramePr>
        <p:xfrm>
          <a:off x="164199" y="3246925"/>
          <a:ext cx="8120776" cy="3213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35" y="3264579"/>
            <a:ext cx="2691587" cy="258024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117895" y="4234855"/>
            <a:ext cx="185866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254 UPC 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HABITABLES</a:t>
            </a:r>
            <a:endParaRPr lang="es-E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67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12751" y="865332"/>
            <a:ext cx="90187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37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254 UNIDADES DE POLICIA COMUNITARIA DE LA ZONA 9 DMQ HABITABLES</a:t>
            </a:r>
            <a:endParaRPr lang="es-EC" sz="3750" b="1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1" y="2437922"/>
            <a:ext cx="3463060" cy="33198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70" y="2512262"/>
            <a:ext cx="3307964" cy="31711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48" y="2437922"/>
            <a:ext cx="3300903" cy="330813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19292" y="3204473"/>
            <a:ext cx="23869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86 UPC HABILITADAS PERMANENTE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29755" y="3104777"/>
            <a:ext cx="23869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 UPC HABILITADAS ACV Y APC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859140" y="3131157"/>
            <a:ext cx="23869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24 UPC HABILITADAS CONVENIO</a:t>
            </a:r>
          </a:p>
        </p:txBody>
      </p:sp>
    </p:spTree>
    <p:extLst>
      <p:ext uri="{BB962C8B-B14F-4D97-AF65-F5344CB8AC3E}">
        <p14:creationId xmlns:p14="http://schemas.microsoft.com/office/powerpoint/2010/main" val="60775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568835"/>
              </p:ext>
            </p:extLst>
          </p:nvPr>
        </p:nvGraphicFramePr>
        <p:xfrm>
          <a:off x="234047" y="715914"/>
          <a:ext cx="11957953" cy="574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8095" y="-270544"/>
            <a:ext cx="10512862" cy="1325563"/>
          </a:xfrm>
        </p:spPr>
        <p:txBody>
          <a:bodyPr/>
          <a:lstStyle/>
          <a:p>
            <a:r>
              <a:rPr lang="es-ES" dirty="0"/>
              <a:t>254 UPC HABITABLES 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96887"/>
              </p:ext>
            </p:extLst>
          </p:nvPr>
        </p:nvGraphicFramePr>
        <p:xfrm>
          <a:off x="0" y="1582866"/>
          <a:ext cx="8275892" cy="488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5398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495" y="-163512"/>
            <a:ext cx="10512862" cy="1325563"/>
          </a:xfrm>
        </p:spPr>
        <p:txBody>
          <a:bodyPr/>
          <a:lstStyle/>
          <a:p>
            <a:r>
              <a:rPr lang="es-ES" dirty="0"/>
              <a:t>254 UPC HABITABLES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91332" y="861969"/>
            <a:ext cx="101115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 UPC QUE DE ACUERDO AL ANÁLISIS DE ÁREAS CON PROBLEMAS CRÓNICOS (APC) Y ÁREAS DE CONCENTRACIÓN DE VIOLENCIA (ACV)  </a:t>
            </a:r>
            <a:r>
              <a:rPr lang="es-E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VAN HABILITAR   PERMANENTEMENTE (24 HORAS):</a:t>
            </a:r>
            <a:endParaRPr lang="es-ES" sz="2700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178556"/>
              </p:ext>
            </p:extLst>
          </p:nvPr>
        </p:nvGraphicFramePr>
        <p:xfrm>
          <a:off x="1240840" y="2362450"/>
          <a:ext cx="10111581" cy="419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712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96657" y="-177800"/>
            <a:ext cx="10512862" cy="1325563"/>
          </a:xfrm>
        </p:spPr>
        <p:txBody>
          <a:bodyPr/>
          <a:lstStyle/>
          <a:p>
            <a:r>
              <a:rPr lang="es-ES" dirty="0"/>
              <a:t>254 UPC HABITABLES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91331" y="861969"/>
            <a:ext cx="10525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 UPC QUE DE ACUERDO AL </a:t>
            </a:r>
            <a:r>
              <a:rPr lang="es-E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CONVENIO ESPECÍFICO DE COOPERACIÓN INSTITUCIONAL SE VAN HABILITAR  :</a:t>
            </a:r>
            <a:endParaRPr lang="es-ES" sz="27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210131"/>
              </p:ext>
            </p:extLst>
          </p:nvPr>
        </p:nvGraphicFramePr>
        <p:xfrm>
          <a:off x="1841500" y="2232025"/>
          <a:ext cx="7793038" cy="357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3828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DISTRIBUTIVO POR DISTRITOS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66448"/>
              </p:ext>
            </p:extLst>
          </p:nvPr>
        </p:nvGraphicFramePr>
        <p:xfrm>
          <a:off x="1284288" y="1512887"/>
          <a:ext cx="9917112" cy="454790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82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4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46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47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DISTRITOS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PERMANENTES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CONVENIO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ACV-APC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TOTAL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CALDERON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ELOY ALFARO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5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22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EUGENIO ESPEJO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5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27</a:t>
                      </a:r>
                      <a:endParaRPr lang="es-ES" sz="27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DELICIA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endParaRPr lang="es-ES" sz="27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MANUELA SAENZ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QUITUMBE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TUMBACO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LOS CHILLOS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es-ES" sz="27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NANEGAL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86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24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20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7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130</a:t>
                      </a:r>
                      <a:endParaRPr lang="es-ES" sz="2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2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888" y="4652963"/>
            <a:ext cx="1533525" cy="2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-6349"/>
            <a:ext cx="9715718" cy="6921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CALDERÓN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685800"/>
            <a:ext cx="12188825" cy="6019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88" y="4310063"/>
            <a:ext cx="1533525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0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ángulo 162">
            <a:extLst>
              <a:ext uri="{FF2B5EF4-FFF2-40B4-BE49-F238E27FC236}">
                <a16:creationId xmlns:a16="http://schemas.microsoft.com/office/drawing/2014/main" id="{47C16374-D9E3-45A5-930D-E1661C91AD95}"/>
              </a:ext>
            </a:extLst>
          </p:cNvPr>
          <p:cNvSpPr/>
          <p:nvPr/>
        </p:nvSpPr>
        <p:spPr>
          <a:xfrm>
            <a:off x="-260517" y="113755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Demografía de la Subzona DMQ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sp>
        <p:nvSpPr>
          <p:cNvPr id="99" name="Freeform 5">
            <a:extLst>
              <a:ext uri="{FF2B5EF4-FFF2-40B4-BE49-F238E27FC236}">
                <a16:creationId xmlns:a16="http://schemas.microsoft.com/office/drawing/2014/main" id="{AC1AA7FD-49B2-4805-A325-A6FF8945CCAB}"/>
              </a:ext>
            </a:extLst>
          </p:cNvPr>
          <p:cNvSpPr>
            <a:spLocks/>
          </p:cNvSpPr>
          <p:nvPr/>
        </p:nvSpPr>
        <p:spPr bwMode="auto">
          <a:xfrm>
            <a:off x="737430" y="985799"/>
            <a:ext cx="3878814" cy="4374816"/>
          </a:xfrm>
          <a:custGeom>
            <a:avLst/>
            <a:gdLst>
              <a:gd name="T0" fmla="*/ 0 w 1185"/>
              <a:gd name="T1" fmla="*/ 398 h 1337"/>
              <a:gd name="T2" fmla="*/ 62 w 1185"/>
              <a:gd name="T3" fmla="*/ 291 h 1337"/>
              <a:gd name="T4" fmla="*/ 531 w 1185"/>
              <a:gd name="T5" fmla="*/ 20 h 1337"/>
              <a:gd name="T6" fmla="*/ 654 w 1185"/>
              <a:gd name="T7" fmla="*/ 20 h 1337"/>
              <a:gd name="T8" fmla="*/ 1124 w 1185"/>
              <a:gd name="T9" fmla="*/ 291 h 1337"/>
              <a:gd name="T10" fmla="*/ 1185 w 1185"/>
              <a:gd name="T11" fmla="*/ 398 h 1337"/>
              <a:gd name="T12" fmla="*/ 1185 w 1185"/>
              <a:gd name="T13" fmla="*/ 939 h 1337"/>
              <a:gd name="T14" fmla="*/ 1124 w 1185"/>
              <a:gd name="T15" fmla="*/ 1046 h 1337"/>
              <a:gd name="T16" fmla="*/ 654 w 1185"/>
              <a:gd name="T17" fmla="*/ 1317 h 1337"/>
              <a:gd name="T18" fmla="*/ 531 w 1185"/>
              <a:gd name="T19" fmla="*/ 1317 h 1337"/>
              <a:gd name="T20" fmla="*/ 62 w 1185"/>
              <a:gd name="T21" fmla="*/ 1046 h 1337"/>
              <a:gd name="T22" fmla="*/ 0 w 1185"/>
              <a:gd name="T23" fmla="*/ 939 h 1337"/>
              <a:gd name="T24" fmla="*/ 0 w 1185"/>
              <a:gd name="T25" fmla="*/ 398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5" h="1337">
                <a:moveTo>
                  <a:pt x="0" y="398"/>
                </a:moveTo>
                <a:cubicBezTo>
                  <a:pt x="0" y="358"/>
                  <a:pt x="28" y="310"/>
                  <a:pt x="62" y="291"/>
                </a:cubicBezTo>
                <a:cubicBezTo>
                  <a:pt x="531" y="20"/>
                  <a:pt x="531" y="20"/>
                  <a:pt x="531" y="20"/>
                </a:cubicBezTo>
                <a:cubicBezTo>
                  <a:pt x="565" y="0"/>
                  <a:pt x="620" y="0"/>
                  <a:pt x="654" y="20"/>
                </a:cubicBezTo>
                <a:cubicBezTo>
                  <a:pt x="1124" y="291"/>
                  <a:pt x="1124" y="291"/>
                  <a:pt x="1124" y="291"/>
                </a:cubicBezTo>
                <a:cubicBezTo>
                  <a:pt x="1158" y="310"/>
                  <a:pt x="1185" y="358"/>
                  <a:pt x="1185" y="398"/>
                </a:cubicBezTo>
                <a:cubicBezTo>
                  <a:pt x="1185" y="939"/>
                  <a:pt x="1185" y="939"/>
                  <a:pt x="1185" y="939"/>
                </a:cubicBezTo>
                <a:cubicBezTo>
                  <a:pt x="1185" y="979"/>
                  <a:pt x="1158" y="1027"/>
                  <a:pt x="1124" y="1046"/>
                </a:cubicBezTo>
                <a:cubicBezTo>
                  <a:pt x="654" y="1317"/>
                  <a:pt x="654" y="1317"/>
                  <a:pt x="654" y="1317"/>
                </a:cubicBezTo>
                <a:cubicBezTo>
                  <a:pt x="620" y="1337"/>
                  <a:pt x="565" y="1337"/>
                  <a:pt x="531" y="1317"/>
                </a:cubicBezTo>
                <a:cubicBezTo>
                  <a:pt x="62" y="1046"/>
                  <a:pt x="62" y="1046"/>
                  <a:pt x="62" y="1046"/>
                </a:cubicBezTo>
                <a:cubicBezTo>
                  <a:pt x="28" y="1027"/>
                  <a:pt x="0" y="979"/>
                  <a:pt x="0" y="939"/>
                </a:cubicBezTo>
                <a:lnTo>
                  <a:pt x="0" y="398"/>
                </a:lnTo>
                <a:close/>
              </a:path>
            </a:pathLst>
          </a:custGeom>
          <a:solidFill>
            <a:srgbClr val="44546A">
              <a:lumMod val="50000"/>
            </a:srgbClr>
          </a:solidFill>
          <a:ln>
            <a:noFill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104" name="Group 73">
            <a:extLst>
              <a:ext uri="{FF2B5EF4-FFF2-40B4-BE49-F238E27FC236}">
                <a16:creationId xmlns:a16="http://schemas.microsoft.com/office/drawing/2014/main" id="{B97609F9-7D97-4BE3-A99D-F93B164D0F07}"/>
              </a:ext>
            </a:extLst>
          </p:cNvPr>
          <p:cNvGrpSpPr/>
          <p:nvPr/>
        </p:nvGrpSpPr>
        <p:grpSpPr>
          <a:xfrm>
            <a:off x="5168203" y="1666763"/>
            <a:ext cx="1313599" cy="303931"/>
            <a:chOff x="4601440" y="2122789"/>
            <a:chExt cx="1313599" cy="278194"/>
          </a:xfrm>
        </p:grpSpPr>
        <p:sp>
          <p:nvSpPr>
            <p:cNvPr id="105" name="Oval 74">
              <a:extLst>
                <a:ext uri="{FF2B5EF4-FFF2-40B4-BE49-F238E27FC236}">
                  <a16:creationId xmlns:a16="http://schemas.microsoft.com/office/drawing/2014/main" id="{CAFF3EC5-27D3-475E-92AB-F8EC9DBEC97D}"/>
                </a:ext>
              </a:extLst>
            </p:cNvPr>
            <p:cNvSpPr/>
            <p:nvPr/>
          </p:nvSpPr>
          <p:spPr>
            <a:xfrm>
              <a:off x="4601440" y="2122789"/>
              <a:ext cx="278194" cy="27819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6" name="Straight Connector 75">
              <a:extLst>
                <a:ext uri="{FF2B5EF4-FFF2-40B4-BE49-F238E27FC236}">
                  <a16:creationId xmlns:a16="http://schemas.microsoft.com/office/drawing/2014/main" id="{19ADE5DD-680D-432D-AE25-28EEC5FD0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5502" y="2256623"/>
              <a:ext cx="999537" cy="8186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107" name="Rectangle: Rounded Corners 89">
            <a:extLst>
              <a:ext uri="{FF2B5EF4-FFF2-40B4-BE49-F238E27FC236}">
                <a16:creationId xmlns:a16="http://schemas.microsoft.com/office/drawing/2014/main" id="{AAE558D3-95FB-4C7C-A1C8-A52B28732D62}"/>
              </a:ext>
            </a:extLst>
          </p:cNvPr>
          <p:cNvSpPr/>
          <p:nvPr/>
        </p:nvSpPr>
        <p:spPr>
          <a:xfrm>
            <a:off x="6630479" y="869217"/>
            <a:ext cx="5338607" cy="1317323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Isosceles Triangle 90">
            <a:extLst>
              <a:ext uri="{FF2B5EF4-FFF2-40B4-BE49-F238E27FC236}">
                <a16:creationId xmlns:a16="http://schemas.microsoft.com/office/drawing/2014/main" id="{0670C70F-0787-40CF-BE2A-1F5E76B0E952}"/>
              </a:ext>
            </a:extLst>
          </p:cNvPr>
          <p:cNvSpPr/>
          <p:nvPr/>
        </p:nvSpPr>
        <p:spPr>
          <a:xfrm rot="16200000">
            <a:off x="6608200" y="1740575"/>
            <a:ext cx="228786" cy="144016"/>
          </a:xfrm>
          <a:prstGeom prst="triangl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9" name="Group 92">
            <a:extLst>
              <a:ext uri="{FF2B5EF4-FFF2-40B4-BE49-F238E27FC236}">
                <a16:creationId xmlns:a16="http://schemas.microsoft.com/office/drawing/2014/main" id="{EE624792-E8B3-4346-8C4C-2241B4169B29}"/>
              </a:ext>
            </a:extLst>
          </p:cNvPr>
          <p:cNvGrpSpPr/>
          <p:nvPr/>
        </p:nvGrpSpPr>
        <p:grpSpPr>
          <a:xfrm>
            <a:off x="6748405" y="1204374"/>
            <a:ext cx="491344" cy="536801"/>
            <a:chOff x="10551880" y="1483891"/>
            <a:chExt cx="364316" cy="364316"/>
          </a:xfrm>
          <a:solidFill>
            <a:srgbClr val="0070C0"/>
          </a:solidFill>
        </p:grpSpPr>
        <p:sp>
          <p:nvSpPr>
            <p:cNvPr id="110" name="Oval 93">
              <a:extLst>
                <a:ext uri="{FF2B5EF4-FFF2-40B4-BE49-F238E27FC236}">
                  <a16:creationId xmlns:a16="http://schemas.microsoft.com/office/drawing/2014/main" id="{45EDFBDD-2056-45D8-9507-DA125D4318F9}"/>
                </a:ext>
              </a:extLst>
            </p:cNvPr>
            <p:cNvSpPr/>
            <p:nvPr/>
          </p:nvSpPr>
          <p:spPr>
            <a:xfrm>
              <a:off x="10551880" y="1483891"/>
              <a:ext cx="364316" cy="36431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02">
              <a:extLst>
                <a:ext uri="{FF2B5EF4-FFF2-40B4-BE49-F238E27FC236}">
                  <a16:creationId xmlns:a16="http://schemas.microsoft.com/office/drawing/2014/main" id="{2FE6D6C7-8027-4021-941B-5443137C356C}"/>
                </a:ext>
              </a:extLst>
            </p:cNvPr>
            <p:cNvSpPr txBox="1"/>
            <p:nvPr/>
          </p:nvSpPr>
          <p:spPr>
            <a:xfrm>
              <a:off x="10640121" y="1561334"/>
              <a:ext cx="173532" cy="187994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01</a:t>
              </a:r>
            </a:p>
          </p:txBody>
        </p:sp>
      </p:grpSp>
      <p:sp>
        <p:nvSpPr>
          <p:cNvPr id="112" name="TextBox 103">
            <a:extLst>
              <a:ext uri="{FF2B5EF4-FFF2-40B4-BE49-F238E27FC236}">
                <a16:creationId xmlns:a16="http://schemas.microsoft.com/office/drawing/2014/main" id="{508DAA36-B735-47D3-9469-622743CABBFE}"/>
              </a:ext>
            </a:extLst>
          </p:cNvPr>
          <p:cNvSpPr txBox="1"/>
          <p:nvPr/>
        </p:nvSpPr>
        <p:spPr>
          <a:xfrm>
            <a:off x="7362992" y="1114313"/>
            <a:ext cx="440137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defRPr/>
            </a:pPr>
            <a:r>
              <a:rPr lang="es-ES" b="1" kern="0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TERRITORIO: </a:t>
            </a:r>
            <a:r>
              <a:rPr lang="es-ES" kern="0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 Subzona Los Ríos pertenece a la Zona No. 5 Especial, se conforma de:       </a:t>
            </a:r>
          </a:p>
          <a:p>
            <a:pPr algn="just">
              <a:defRPr/>
            </a:pPr>
            <a:r>
              <a:rPr lang="es-ES" kern="0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b="1" kern="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09 distritos, 92 circuitos, 258 subcircuitos.</a:t>
            </a:r>
          </a:p>
        </p:txBody>
      </p:sp>
      <p:grpSp>
        <p:nvGrpSpPr>
          <p:cNvPr id="113" name="Group 76">
            <a:extLst>
              <a:ext uri="{FF2B5EF4-FFF2-40B4-BE49-F238E27FC236}">
                <a16:creationId xmlns:a16="http://schemas.microsoft.com/office/drawing/2014/main" id="{D65FA45A-0935-4103-A2C4-0DA29F48BAFC}"/>
              </a:ext>
            </a:extLst>
          </p:cNvPr>
          <p:cNvGrpSpPr/>
          <p:nvPr/>
        </p:nvGrpSpPr>
        <p:grpSpPr>
          <a:xfrm>
            <a:off x="5317028" y="3019573"/>
            <a:ext cx="1313599" cy="303932"/>
            <a:chOff x="4601440" y="4425019"/>
            <a:chExt cx="1313599" cy="278194"/>
          </a:xfrm>
        </p:grpSpPr>
        <p:sp>
          <p:nvSpPr>
            <p:cNvPr id="114" name="Oval 77">
              <a:extLst>
                <a:ext uri="{FF2B5EF4-FFF2-40B4-BE49-F238E27FC236}">
                  <a16:creationId xmlns:a16="http://schemas.microsoft.com/office/drawing/2014/main" id="{0E4693A2-2CB4-4468-AF0F-27AB00ABE035}"/>
                </a:ext>
              </a:extLst>
            </p:cNvPr>
            <p:cNvSpPr/>
            <p:nvPr/>
          </p:nvSpPr>
          <p:spPr>
            <a:xfrm>
              <a:off x="4601440" y="4425019"/>
              <a:ext cx="278194" cy="27819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5" name="Straight Connector 78">
              <a:extLst>
                <a:ext uri="{FF2B5EF4-FFF2-40B4-BE49-F238E27FC236}">
                  <a16:creationId xmlns:a16="http://schemas.microsoft.com/office/drawing/2014/main" id="{79051296-2C27-495D-BDC8-BAC2F1651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5502" y="4557098"/>
              <a:ext cx="999537" cy="8186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116" name="Rectangle: Rounded Corners 104">
            <a:extLst>
              <a:ext uri="{FF2B5EF4-FFF2-40B4-BE49-F238E27FC236}">
                <a16:creationId xmlns:a16="http://schemas.microsoft.com/office/drawing/2014/main" id="{8A265130-FCF4-44E0-AA3C-E8592764EC61}"/>
              </a:ext>
            </a:extLst>
          </p:cNvPr>
          <p:cNvSpPr/>
          <p:nvPr/>
        </p:nvSpPr>
        <p:spPr>
          <a:xfrm>
            <a:off x="6679031" y="2496142"/>
            <a:ext cx="5290056" cy="126786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Isosceles Triangle 105">
            <a:extLst>
              <a:ext uri="{FF2B5EF4-FFF2-40B4-BE49-F238E27FC236}">
                <a16:creationId xmlns:a16="http://schemas.microsoft.com/office/drawing/2014/main" id="{3A7946D4-535E-4A77-A697-4BFB94B2CF92}"/>
              </a:ext>
            </a:extLst>
          </p:cNvPr>
          <p:cNvSpPr/>
          <p:nvPr/>
        </p:nvSpPr>
        <p:spPr>
          <a:xfrm rot="16200000">
            <a:off x="6762287" y="3095433"/>
            <a:ext cx="228786" cy="144016"/>
          </a:xfrm>
          <a:prstGeom prst="triangl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" name="Group 107">
            <a:extLst>
              <a:ext uri="{FF2B5EF4-FFF2-40B4-BE49-F238E27FC236}">
                <a16:creationId xmlns:a16="http://schemas.microsoft.com/office/drawing/2014/main" id="{D27AE7EC-1AD4-44D2-A459-C34F42FA38F1}"/>
              </a:ext>
            </a:extLst>
          </p:cNvPr>
          <p:cNvGrpSpPr/>
          <p:nvPr/>
        </p:nvGrpSpPr>
        <p:grpSpPr>
          <a:xfrm>
            <a:off x="6739096" y="2858096"/>
            <a:ext cx="491344" cy="536802"/>
            <a:chOff x="10551880" y="1585090"/>
            <a:chExt cx="364316" cy="364316"/>
          </a:xfrm>
          <a:solidFill>
            <a:srgbClr val="0070C0"/>
          </a:solidFill>
        </p:grpSpPr>
        <p:sp>
          <p:nvSpPr>
            <p:cNvPr id="119" name="Oval 108">
              <a:extLst>
                <a:ext uri="{FF2B5EF4-FFF2-40B4-BE49-F238E27FC236}">
                  <a16:creationId xmlns:a16="http://schemas.microsoft.com/office/drawing/2014/main" id="{A11A800F-46B6-4E6B-A663-1FC1E53E34F0}"/>
                </a:ext>
              </a:extLst>
            </p:cNvPr>
            <p:cNvSpPr/>
            <p:nvPr/>
          </p:nvSpPr>
          <p:spPr>
            <a:xfrm>
              <a:off x="10551880" y="1585090"/>
              <a:ext cx="364316" cy="36431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09">
              <a:extLst>
                <a:ext uri="{FF2B5EF4-FFF2-40B4-BE49-F238E27FC236}">
                  <a16:creationId xmlns:a16="http://schemas.microsoft.com/office/drawing/2014/main" id="{1BB746C0-A83E-4718-9A51-D9C6487A5ED8}"/>
                </a:ext>
              </a:extLst>
            </p:cNvPr>
            <p:cNvSpPr txBox="1"/>
            <p:nvPr/>
          </p:nvSpPr>
          <p:spPr>
            <a:xfrm>
              <a:off x="10640121" y="1662529"/>
              <a:ext cx="173532" cy="187993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02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054EE898-6AEF-4020-A73E-6011C32AE0C5}"/>
              </a:ext>
            </a:extLst>
          </p:cNvPr>
          <p:cNvSpPr txBox="1"/>
          <p:nvPr/>
        </p:nvSpPr>
        <p:spPr>
          <a:xfrm>
            <a:off x="7362992" y="2613444"/>
            <a:ext cx="4401378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s-ES" b="1" kern="0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POBLACIÓN: </a:t>
            </a:r>
            <a:r>
              <a:rPr lang="es-ES" b="1" kern="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Tiene 2.825.980 hab</a:t>
            </a:r>
            <a:r>
              <a:rPr lang="es-ES" kern="0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el 74% urbano y el 26% rural. La etnia es 83% mestiza, 7% blanca, 5% Afroecuatoriana, 4% indígena y 1% montubia.</a:t>
            </a:r>
          </a:p>
        </p:txBody>
      </p:sp>
      <p:grpSp>
        <p:nvGrpSpPr>
          <p:cNvPr id="122" name="Group 4">
            <a:extLst>
              <a:ext uri="{FF2B5EF4-FFF2-40B4-BE49-F238E27FC236}">
                <a16:creationId xmlns:a16="http://schemas.microsoft.com/office/drawing/2014/main" id="{B3E7AB27-0744-4310-8F5A-AFB6C6C54CE6}"/>
              </a:ext>
            </a:extLst>
          </p:cNvPr>
          <p:cNvGrpSpPr/>
          <p:nvPr/>
        </p:nvGrpSpPr>
        <p:grpSpPr>
          <a:xfrm>
            <a:off x="5184124" y="4148344"/>
            <a:ext cx="6784962" cy="1658159"/>
            <a:chOff x="5152078" y="4696576"/>
            <a:chExt cx="6784962" cy="1517743"/>
          </a:xfrm>
        </p:grpSpPr>
        <p:grpSp>
          <p:nvGrpSpPr>
            <p:cNvPr id="123" name="Group 79">
              <a:extLst>
                <a:ext uri="{FF2B5EF4-FFF2-40B4-BE49-F238E27FC236}">
                  <a16:creationId xmlns:a16="http://schemas.microsoft.com/office/drawing/2014/main" id="{C6A7915B-0FB5-4650-AA60-4449C3CC53E3}"/>
                </a:ext>
              </a:extLst>
            </p:cNvPr>
            <p:cNvGrpSpPr/>
            <p:nvPr/>
          </p:nvGrpSpPr>
          <p:grpSpPr>
            <a:xfrm>
              <a:off x="5152078" y="5298427"/>
              <a:ext cx="1313599" cy="278194"/>
              <a:chOff x="4617361" y="5589212"/>
              <a:chExt cx="1313599" cy="278194"/>
            </a:xfrm>
          </p:grpSpPr>
          <p:sp>
            <p:nvSpPr>
              <p:cNvPr id="130" name="Oval 80">
                <a:extLst>
                  <a:ext uri="{FF2B5EF4-FFF2-40B4-BE49-F238E27FC236}">
                    <a16:creationId xmlns:a16="http://schemas.microsoft.com/office/drawing/2014/main" id="{41904672-E0E3-4807-A30C-A099A924494A}"/>
                  </a:ext>
                </a:extLst>
              </p:cNvPr>
              <p:cNvSpPr/>
              <p:nvPr/>
            </p:nvSpPr>
            <p:spPr>
              <a:xfrm>
                <a:off x="4617361" y="5589212"/>
                <a:ext cx="278194" cy="278194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" name="Straight Connector 81">
                <a:extLst>
                  <a:ext uri="{FF2B5EF4-FFF2-40B4-BE49-F238E27FC236}">
                    <a16:creationId xmlns:a16="http://schemas.microsoft.com/office/drawing/2014/main" id="{6A3ADDAA-42A9-4073-9C1F-85CD2C062E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1423" y="5720705"/>
                <a:ext cx="999537" cy="8186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4" name="Rectangle: Rounded Corners 121">
              <a:extLst>
                <a:ext uri="{FF2B5EF4-FFF2-40B4-BE49-F238E27FC236}">
                  <a16:creationId xmlns:a16="http://schemas.microsoft.com/office/drawing/2014/main" id="{F01B3C8B-DB2C-48D9-A9D7-6DB584263F92}"/>
                </a:ext>
              </a:extLst>
            </p:cNvPr>
            <p:cNvSpPr/>
            <p:nvPr/>
          </p:nvSpPr>
          <p:spPr>
            <a:xfrm>
              <a:off x="6646984" y="4696576"/>
              <a:ext cx="5290056" cy="1517743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Isosceles Triangle 122">
              <a:extLst>
                <a:ext uri="{FF2B5EF4-FFF2-40B4-BE49-F238E27FC236}">
                  <a16:creationId xmlns:a16="http://schemas.microsoft.com/office/drawing/2014/main" id="{90DB3CCD-35A2-4328-BE72-896E69C0F0CE}"/>
                </a:ext>
              </a:extLst>
            </p:cNvPr>
            <p:cNvSpPr/>
            <p:nvPr/>
          </p:nvSpPr>
          <p:spPr>
            <a:xfrm rot="16200000">
              <a:off x="6565735" y="4966857"/>
              <a:ext cx="209412" cy="144016"/>
            </a:xfrm>
            <a:prstGeom prst="triangl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6" name="Group 127">
              <a:extLst>
                <a:ext uri="{FF2B5EF4-FFF2-40B4-BE49-F238E27FC236}">
                  <a16:creationId xmlns:a16="http://schemas.microsoft.com/office/drawing/2014/main" id="{D1273EC3-A92B-4206-BF35-8BC65CEB6DE3}"/>
                </a:ext>
              </a:extLst>
            </p:cNvPr>
            <p:cNvGrpSpPr/>
            <p:nvPr/>
          </p:nvGrpSpPr>
          <p:grpSpPr>
            <a:xfrm>
              <a:off x="6772626" y="5166328"/>
              <a:ext cx="491344" cy="491343"/>
              <a:chOff x="10577868" y="1861761"/>
              <a:chExt cx="364316" cy="364316"/>
            </a:xfrm>
          </p:grpSpPr>
          <p:sp>
            <p:nvSpPr>
              <p:cNvPr id="128" name="Oval 128">
                <a:extLst>
                  <a:ext uri="{FF2B5EF4-FFF2-40B4-BE49-F238E27FC236}">
                    <a16:creationId xmlns:a16="http://schemas.microsoft.com/office/drawing/2014/main" id="{7C69A967-1170-470D-A8F7-1A7E9EB28866}"/>
                  </a:ext>
                </a:extLst>
              </p:cNvPr>
              <p:cNvSpPr/>
              <p:nvPr/>
            </p:nvSpPr>
            <p:spPr>
              <a:xfrm>
                <a:off x="10577868" y="1861761"/>
                <a:ext cx="364316" cy="364316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TextBox 129">
                <a:extLst>
                  <a:ext uri="{FF2B5EF4-FFF2-40B4-BE49-F238E27FC236}">
                    <a16:creationId xmlns:a16="http://schemas.microsoft.com/office/drawing/2014/main" id="{1373BDB1-5403-41E4-9C90-E7732ADE66EB}"/>
                  </a:ext>
                </a:extLst>
              </p:cNvPr>
              <p:cNvSpPr txBox="1"/>
              <p:nvPr/>
            </p:nvSpPr>
            <p:spPr>
              <a:xfrm>
                <a:off x="10654938" y="1938733"/>
                <a:ext cx="244892" cy="1879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03</a:t>
                </a:r>
              </a:p>
            </p:txBody>
          </p:sp>
        </p:grpSp>
        <p:sp>
          <p:nvSpPr>
            <p:cNvPr id="127" name="TextBox 130">
              <a:extLst>
                <a:ext uri="{FF2B5EF4-FFF2-40B4-BE49-F238E27FC236}">
                  <a16:creationId xmlns:a16="http://schemas.microsoft.com/office/drawing/2014/main" id="{924AF0F9-39DD-48FD-AE6D-0138EDC34EEE}"/>
                </a:ext>
              </a:extLst>
            </p:cNvPr>
            <p:cNvSpPr txBox="1"/>
            <p:nvPr/>
          </p:nvSpPr>
          <p:spPr>
            <a:xfrm>
              <a:off x="7391322" y="4866612"/>
              <a:ext cx="4231820" cy="1267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Open Sans" panose="020B0606030504020204" pitchFamily="34" charset="0"/>
                  <a:cs typeface="Open Sans" panose="020B0606030504020204" pitchFamily="34" charset="0"/>
                </a:rPr>
                <a:t>ECONOMÍA: </a:t>
              </a:r>
              <a:r>
                <a:rPr kumimoji="0" lang="es-EC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Open Sans" panose="020B0606030504020204" pitchFamily="34" charset="0"/>
                  <a:cs typeface="Open Sans" panose="020B0606030504020204" pitchFamily="34" charset="0"/>
                </a:rPr>
                <a:t>Quito concentra en términos de Valor Agregado Bruto (VAB) 51,6% de la actividad pública, 42,5% de las actividades financieras y 39,5% de las actividades profesionales e inmobiliarias.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78636D54-4A2F-44F0-AB41-A824F9F2C3AB}"/>
              </a:ext>
            </a:extLst>
          </p:cNvPr>
          <p:cNvGrpSpPr/>
          <p:nvPr/>
        </p:nvGrpSpPr>
        <p:grpSpPr>
          <a:xfrm>
            <a:off x="1875367" y="5435074"/>
            <a:ext cx="1544563" cy="568063"/>
            <a:chOff x="0" y="744336"/>
            <a:chExt cx="1544671" cy="67651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3" name="Rectángulo: esquinas redondeadas 46">
              <a:extLst>
                <a:ext uri="{FF2B5EF4-FFF2-40B4-BE49-F238E27FC236}">
                  <a16:creationId xmlns:a16="http://schemas.microsoft.com/office/drawing/2014/main" id="{E9593D76-AD19-41AD-B32F-11930FCF3452}"/>
                </a:ext>
              </a:extLst>
            </p:cNvPr>
            <p:cNvSpPr/>
            <p:nvPr/>
          </p:nvSpPr>
          <p:spPr>
            <a:xfrm>
              <a:off x="0" y="744336"/>
              <a:ext cx="1544671" cy="676511"/>
            </a:xfrm>
            <a:prstGeom prst="roundRect">
              <a:avLst/>
            </a:prstGeom>
            <a:gradFill flip="none" rotWithShape="0">
              <a:gsLst>
                <a:gs pos="0">
                  <a:srgbClr val="4472C4">
                    <a:shade val="30000"/>
                    <a:satMod val="115000"/>
                  </a:srgbClr>
                </a:gs>
                <a:gs pos="50000">
                  <a:srgbClr val="4472C4">
                    <a:shade val="67500"/>
                    <a:satMod val="115000"/>
                  </a:srgbClr>
                </a:gs>
                <a:gs pos="100000">
                  <a:srgbClr val="4472C4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  <a:sp3d contourW="19050" prstMaterial="metal">
              <a:bevelT w="88900" h="203200"/>
              <a:bevelB w="165100" h="254000"/>
            </a:sp3d>
          </p:spPr>
        </p:sp>
        <p:sp>
          <p:nvSpPr>
            <p:cNvPr id="134" name="Rectángulo: esquinas redondeadas 4">
              <a:extLst>
                <a:ext uri="{FF2B5EF4-FFF2-40B4-BE49-F238E27FC236}">
                  <a16:creationId xmlns:a16="http://schemas.microsoft.com/office/drawing/2014/main" id="{99279B0B-B066-43F3-9A4D-AF28959CB72C}"/>
                </a:ext>
              </a:extLst>
            </p:cNvPr>
            <p:cNvSpPr txBox="1"/>
            <p:nvPr/>
          </p:nvSpPr>
          <p:spPr>
            <a:xfrm>
              <a:off x="33025" y="777361"/>
              <a:ext cx="1478621" cy="61046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75" tIns="34288" rIns="68575" bIns="34288" numCol="1" spcCol="1270" anchor="ctr" anchorCtr="0">
              <a:noAutofit/>
            </a:bodyPr>
            <a:lstStyle/>
            <a:p>
              <a:pPr marL="0" marR="0" lvl="0" indent="0" algn="ctr" defTabSz="800063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EXTENSIÓN</a:t>
              </a:r>
            </a:p>
          </p:txBody>
        </p:sp>
      </p:grpSp>
      <p:sp>
        <p:nvSpPr>
          <p:cNvPr id="135" name="6 CuadroTexto">
            <a:extLst>
              <a:ext uri="{FF2B5EF4-FFF2-40B4-BE49-F238E27FC236}">
                <a16:creationId xmlns:a16="http://schemas.microsoft.com/office/drawing/2014/main" id="{D3F0B139-C0F6-4D37-9BBC-1A019238358F}"/>
              </a:ext>
            </a:extLst>
          </p:cNvPr>
          <p:cNvSpPr txBox="1"/>
          <p:nvPr/>
        </p:nvSpPr>
        <p:spPr>
          <a:xfrm>
            <a:off x="1197917" y="5945067"/>
            <a:ext cx="298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 i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4.230 KM² (Aprox.)</a:t>
            </a:r>
            <a:endParaRPr kumimoji="0" lang="es-E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A07F3E-3106-4843-871E-3FADBA760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4" t="2347" r="23646" b="1248"/>
          <a:stretch/>
        </p:blipFill>
        <p:spPr>
          <a:xfrm>
            <a:off x="924843" y="1141791"/>
            <a:ext cx="3442488" cy="3758628"/>
          </a:xfrm>
          <a:prstGeom prst="heptagon">
            <a:avLst/>
          </a:prstGeom>
        </p:spPr>
      </p:pic>
      <p:sp>
        <p:nvSpPr>
          <p:cNvPr id="42" name="Rectángulo 12">
            <a:extLst>
              <a:ext uri="{FF2B5EF4-FFF2-40B4-BE49-F238E27FC236}">
                <a16:creationId xmlns:a16="http://schemas.microsoft.com/office/drawing/2014/main" id="{2D7DEA79-5D8F-4E5B-8895-33A7899A3726}"/>
              </a:ext>
            </a:extLst>
          </p:cNvPr>
          <p:cNvSpPr/>
          <p:nvPr/>
        </p:nvSpPr>
        <p:spPr>
          <a:xfrm>
            <a:off x="157272" y="6283984"/>
            <a:ext cx="3445915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t-BR" sz="900" b="1" dirty="0">
                <a:solidFill>
                  <a:schemeClr val="tx1"/>
                </a:solidFill>
                <a:cs typeface="Arial" pitchFamily="34" charset="0"/>
              </a:rPr>
              <a:t>Elaborado por: DAID - DMQ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3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92077"/>
            <a:ext cx="10198318" cy="6413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ELOY ALFARO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33425"/>
            <a:ext cx="12188825" cy="59594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4322763"/>
            <a:ext cx="1673225" cy="23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149227"/>
            <a:ext cx="10512862" cy="5270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EUGENIO ESPEJO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76478"/>
            <a:ext cx="12188825" cy="59291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49" y="4335463"/>
            <a:ext cx="1675964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0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161927"/>
            <a:ext cx="10325318" cy="5016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LA DELICIA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690752"/>
            <a:ext cx="5452554" cy="60275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690753"/>
            <a:ext cx="6736271" cy="60275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88" y="4259263"/>
            <a:ext cx="1050925" cy="2459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87" y="4259263"/>
            <a:ext cx="1058354" cy="24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70" y="60327"/>
            <a:ext cx="10376118" cy="704849"/>
          </a:xfrm>
        </p:spPr>
        <p:txBody>
          <a:bodyPr/>
          <a:lstStyle/>
          <a:p>
            <a:r>
              <a:rPr lang="es-EC" b="1" dirty="0"/>
              <a:t>DISTRITO DE POLICIA MANUELA SAENZ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65175"/>
            <a:ext cx="12288375" cy="5953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88" y="4348163"/>
            <a:ext cx="1734675" cy="23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67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149227"/>
            <a:ext cx="10045918" cy="5270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QUITUMBE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77875"/>
            <a:ext cx="12188825" cy="5915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88" y="4335463"/>
            <a:ext cx="1711325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3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123827"/>
            <a:ext cx="10071318" cy="5778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LOS CHILLOS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01675"/>
            <a:ext cx="12188825" cy="60039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88" y="4284663"/>
            <a:ext cx="1711325" cy="2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72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70" y="149227"/>
            <a:ext cx="10261818" cy="5270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TUMBACO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15976"/>
            <a:ext cx="12188825" cy="58910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88" y="4373563"/>
            <a:ext cx="1749425" cy="23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A8159-9CBE-5319-0992-40DBC701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70" y="187327"/>
            <a:ext cx="10249118" cy="450849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DISTRITO DE POLICIA NANEGAL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776478"/>
            <a:ext cx="12188825" cy="59164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4348163"/>
            <a:ext cx="1533525" cy="23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4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12751" y="685452"/>
            <a:ext cx="90187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37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254 UNIDADES DE POLICIA COMUNITARIA DE LA ZONA 9 DMQ HABITABLES</a:t>
            </a:r>
            <a:endParaRPr lang="es-EC" sz="3750" b="1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" y="2069860"/>
            <a:ext cx="2516608" cy="24125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12" y="1975876"/>
            <a:ext cx="2634265" cy="25252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88" y="2069860"/>
            <a:ext cx="2295160" cy="230019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69809" y="2485662"/>
            <a:ext cx="18802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86 UPC HABILITADAS PERMANENTE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484962" y="2466547"/>
            <a:ext cx="18595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 UPC HABILITADAS ACV – APC Y CONDICIONES HABITABILIDAD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00776" y="2525928"/>
            <a:ext cx="2386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24 UPC HABILITADAS CONVENIO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228C35-1EAA-E46B-334A-091088496C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06" y="2200981"/>
            <a:ext cx="2295160" cy="230019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1069915-B13B-6DAA-0F03-F052F30B8E4C}"/>
              </a:ext>
            </a:extLst>
          </p:cNvPr>
          <p:cNvSpPr/>
          <p:nvPr/>
        </p:nvSpPr>
        <p:spPr>
          <a:xfrm>
            <a:off x="9329306" y="2651213"/>
            <a:ext cx="2386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S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124 UPC HABILITADAS</a:t>
            </a:r>
          </a:p>
          <a:p>
            <a:pPr algn="ctr" defTabSz="914217"/>
            <a:r>
              <a:rPr lang="es-ES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08H00-20H00</a:t>
            </a:r>
            <a:endParaRPr lang="es-E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9C65EC-475B-A32E-CCD0-413BFFF7F9E5}"/>
              </a:ext>
            </a:extLst>
          </p:cNvPr>
          <p:cNvSpPr txBox="1"/>
          <p:nvPr/>
        </p:nvSpPr>
        <p:spPr>
          <a:xfrm>
            <a:off x="9520814" y="4770205"/>
            <a:ext cx="3194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217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FF0000"/>
                </a:solidFill>
                <a:latin typeface="Calibri" panose="020F0502020204030204"/>
              </a:rPr>
              <a:t>ATENCIÓN </a:t>
            </a:r>
          </a:p>
          <a:p>
            <a:pPr defTabSz="914217"/>
            <a:r>
              <a:rPr lang="es-ES" sz="2400" b="1" dirty="0">
                <a:solidFill>
                  <a:srgbClr val="FF0000"/>
                </a:solidFill>
                <a:latin typeface="Calibri" panose="020F0502020204030204"/>
              </a:rPr>
              <a:t>     CIUDADANA</a:t>
            </a:r>
          </a:p>
          <a:p>
            <a:pPr marL="342900" indent="-342900" defTabSz="914217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prstClr val="black"/>
                </a:solidFill>
                <a:latin typeface="Calibri" panose="020F0502020204030204"/>
              </a:rPr>
              <a:t>PATRULLAJE</a:t>
            </a:r>
          </a:p>
          <a:p>
            <a:pPr marL="342900" indent="-342900" defTabSz="914217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prstClr val="black"/>
                </a:solidFill>
                <a:latin typeface="Calibri" panose="020F0502020204030204"/>
              </a:rPr>
              <a:t>MOTORIZADO</a:t>
            </a:r>
          </a:p>
        </p:txBody>
      </p:sp>
      <p:graphicFrame>
        <p:nvGraphicFramePr>
          <p:cNvPr id="15" name="Tabla 15">
            <a:extLst>
              <a:ext uri="{FF2B5EF4-FFF2-40B4-BE49-F238E27FC236}">
                <a16:creationId xmlns:a16="http://schemas.microsoft.com/office/drawing/2014/main" id="{161BBB2D-46D7-BAB4-2A39-28F354786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85921"/>
              </p:ext>
            </p:extLst>
          </p:nvPr>
        </p:nvGraphicFramePr>
        <p:xfrm>
          <a:off x="314794" y="4604572"/>
          <a:ext cx="788482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965">
                  <a:extLst>
                    <a:ext uri="{9D8B030D-6E8A-4147-A177-3AD203B41FA5}">
                      <a16:colId xmlns:a16="http://schemas.microsoft.com/office/drawing/2014/main" val="1872301184"/>
                    </a:ext>
                  </a:extLst>
                </a:gridCol>
                <a:gridCol w="1576965">
                  <a:extLst>
                    <a:ext uri="{9D8B030D-6E8A-4147-A177-3AD203B41FA5}">
                      <a16:colId xmlns:a16="http://schemas.microsoft.com/office/drawing/2014/main" val="3682438785"/>
                    </a:ext>
                  </a:extLst>
                </a:gridCol>
                <a:gridCol w="1576965">
                  <a:extLst>
                    <a:ext uri="{9D8B030D-6E8A-4147-A177-3AD203B41FA5}">
                      <a16:colId xmlns:a16="http://schemas.microsoft.com/office/drawing/2014/main" val="1882252874"/>
                    </a:ext>
                  </a:extLst>
                </a:gridCol>
                <a:gridCol w="1774157">
                  <a:extLst>
                    <a:ext uri="{9D8B030D-6E8A-4147-A177-3AD203B41FA5}">
                      <a16:colId xmlns:a16="http://schemas.microsoft.com/office/drawing/2014/main" val="480172099"/>
                    </a:ext>
                  </a:extLst>
                </a:gridCol>
                <a:gridCol w="1379774">
                  <a:extLst>
                    <a:ext uri="{9D8B030D-6E8A-4147-A177-3AD203B41FA5}">
                      <a16:colId xmlns:a16="http://schemas.microsoft.com/office/drawing/2014/main" val="3559401885"/>
                    </a:ext>
                  </a:extLst>
                </a:gridCol>
              </a:tblGrid>
              <a:tr h="462011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MODELO SERVICIO</a:t>
                      </a:r>
                    </a:p>
                  </a:txBody>
                  <a:tcPr marL="45720" marR="45720" marT="22860" marB="2286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08H:00-20H00</a:t>
                      </a:r>
                    </a:p>
                    <a:p>
                      <a:pPr algn="ctr"/>
                      <a:r>
                        <a:rPr lang="es-EC" sz="1600" dirty="0"/>
                        <a:t>A</a:t>
                      </a:r>
                    </a:p>
                  </a:txBody>
                  <a:tcPr marL="45720" marR="45720" marT="22860" marB="2286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20H00-08H00</a:t>
                      </a:r>
                    </a:p>
                    <a:p>
                      <a:pPr algn="ctr"/>
                      <a:r>
                        <a:rPr lang="es-EC" sz="1600" dirty="0"/>
                        <a:t>B</a:t>
                      </a:r>
                    </a:p>
                  </a:txBody>
                  <a:tcPr marL="45720" marR="45720" marT="22860" marB="2286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RETEN/FRANCO</a:t>
                      </a:r>
                    </a:p>
                    <a:p>
                      <a:pPr algn="ctr"/>
                      <a:r>
                        <a:rPr lang="es-EC" sz="1600" dirty="0"/>
                        <a:t>C</a:t>
                      </a:r>
                    </a:p>
                  </a:txBody>
                  <a:tcPr marL="45720" marR="45720" marT="22860" marB="2286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TOTAL</a:t>
                      </a:r>
                    </a:p>
                  </a:txBody>
                  <a:tcPr marL="45720" marR="45720" marT="22860" marB="2286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62545"/>
                  </a:ext>
                </a:extLst>
              </a:tr>
              <a:tr h="514813">
                <a:tc>
                  <a:txBody>
                    <a:bodyPr/>
                    <a:lstStyle/>
                    <a:p>
                      <a:pPr algn="l"/>
                      <a:r>
                        <a:rPr lang="es-EC" sz="1800" b="1" dirty="0"/>
                        <a:t>ATENCIÓN CIUDADANA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3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023229367"/>
                  </a:ext>
                </a:extLst>
              </a:tr>
              <a:tr h="277207">
                <a:tc>
                  <a:txBody>
                    <a:bodyPr/>
                    <a:lstStyle/>
                    <a:p>
                      <a:pPr algn="l"/>
                      <a:r>
                        <a:rPr lang="es-EC" sz="1800" b="1" dirty="0"/>
                        <a:t>PATRULLAJE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6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048513574"/>
                  </a:ext>
                </a:extLst>
              </a:tr>
              <a:tr h="277207">
                <a:tc>
                  <a:txBody>
                    <a:bodyPr/>
                    <a:lstStyle/>
                    <a:p>
                      <a:pPr algn="l"/>
                      <a:r>
                        <a:rPr lang="es-EC" sz="1800" b="1" dirty="0"/>
                        <a:t>MOTORIZADO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1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412737605"/>
                  </a:ext>
                </a:extLst>
              </a:tr>
              <a:tr h="277207">
                <a:tc>
                  <a:txBody>
                    <a:bodyPr/>
                    <a:lstStyle/>
                    <a:p>
                      <a:pPr algn="l"/>
                      <a:endParaRPr lang="es-EC" sz="1800" b="1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10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652060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19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9C84A-1AD5-4F1A-B028-D38C78200634}"/>
              </a:ext>
            </a:extLst>
          </p:cNvPr>
          <p:cNvCxnSpPr>
            <a:cxnSpLocks/>
          </p:cNvCxnSpPr>
          <p:nvPr/>
        </p:nvCxnSpPr>
        <p:spPr>
          <a:xfrm flipH="1">
            <a:off x="6436925" y="893"/>
            <a:ext cx="3987012" cy="685621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BBE423-C1CF-4CD0-B19C-0B7E6B2F37EF}"/>
              </a:ext>
            </a:extLst>
          </p:cNvPr>
          <p:cNvCxnSpPr>
            <a:cxnSpLocks/>
          </p:cNvCxnSpPr>
          <p:nvPr/>
        </p:nvCxnSpPr>
        <p:spPr>
          <a:xfrm flipH="1">
            <a:off x="7747828" y="734034"/>
            <a:ext cx="3572169" cy="61230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1FA323-C51E-4D9B-9876-521FE6507656}"/>
              </a:ext>
            </a:extLst>
          </p:cNvPr>
          <p:cNvCxnSpPr>
            <a:cxnSpLocks/>
          </p:cNvCxnSpPr>
          <p:nvPr/>
        </p:nvCxnSpPr>
        <p:spPr>
          <a:xfrm flipH="1">
            <a:off x="8667926" y="1874473"/>
            <a:ext cx="2882875" cy="498263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751348-1B78-4F27-9514-1BAF7513E282}"/>
              </a:ext>
            </a:extLst>
          </p:cNvPr>
          <p:cNvCxnSpPr>
            <a:cxnSpLocks/>
          </p:cNvCxnSpPr>
          <p:nvPr/>
        </p:nvCxnSpPr>
        <p:spPr>
          <a:xfrm flipH="1">
            <a:off x="10488266" y="4671265"/>
            <a:ext cx="1219421" cy="218584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08C67B-CF04-4323-9512-2A7D32B40802}"/>
              </a:ext>
            </a:extLst>
          </p:cNvPr>
          <p:cNvCxnSpPr>
            <a:cxnSpLocks/>
          </p:cNvCxnSpPr>
          <p:nvPr/>
        </p:nvCxnSpPr>
        <p:spPr>
          <a:xfrm flipH="1">
            <a:off x="6120033" y="894"/>
            <a:ext cx="1333634" cy="218584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8CC7382-C3E4-3149-B968-7E133B93C986}"/>
              </a:ext>
            </a:extLst>
          </p:cNvPr>
          <p:cNvSpPr txBox="1"/>
          <p:nvPr/>
        </p:nvSpPr>
        <p:spPr>
          <a:xfrm>
            <a:off x="484314" y="5162430"/>
            <a:ext cx="2603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>
                <a:solidFill>
                  <a:srgbClr val="0070C0"/>
                </a:solidFill>
                <a:latin typeface="Arial Black" panose="020B0A04020102020204" pitchFamily="34" charset="0"/>
              </a:rPr>
              <a:t>¡GRACIAS!</a:t>
            </a:r>
            <a:endParaRPr lang="en-US" sz="33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Imagen 92">
            <a:extLst>
              <a:ext uri="{FF2B5EF4-FFF2-40B4-BE49-F238E27FC236}">
                <a16:creationId xmlns:a16="http://schemas.microsoft.com/office/drawing/2014/main" id="{CBA66744-6178-DA44-894B-6FF785D1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8" y="1069671"/>
            <a:ext cx="1290051" cy="160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arcador de posición de imagen 5" descr="Un grupo de personas en una motocicleta&#10;&#10;Descripción generada automáticamente">
            <a:extLst>
              <a:ext uri="{FF2B5EF4-FFF2-40B4-BE49-F238E27FC236}">
                <a16:creationId xmlns:a16="http://schemas.microsoft.com/office/drawing/2014/main" id="{986DD006-831B-0B45-AF48-B1264EC7B53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9906" r="19906"/>
          <a:stretch>
            <a:fillRect/>
          </a:stretch>
        </p:blipFill>
        <p:spPr>
          <a:xfrm>
            <a:off x="5567881" y="0"/>
            <a:ext cx="6206149" cy="6857107"/>
          </a:xfrm>
        </p:spPr>
      </p:pic>
      <p:sp>
        <p:nvSpPr>
          <p:cNvPr id="11" name="TextBox 41">
            <a:extLst>
              <a:ext uri="{FF2B5EF4-FFF2-40B4-BE49-F238E27FC236}">
                <a16:creationId xmlns:a16="http://schemas.microsoft.com/office/drawing/2014/main" id="{FED46F84-6417-43BB-A753-4028E5C2ACDC}"/>
              </a:ext>
            </a:extLst>
          </p:cNvPr>
          <p:cNvSpPr txBox="1"/>
          <p:nvPr/>
        </p:nvSpPr>
        <p:spPr>
          <a:xfrm>
            <a:off x="234850" y="2906765"/>
            <a:ext cx="48481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7339"/>
            <a:r>
              <a:rPr lang="es-EC" sz="2000" b="1" i="1" dirty="0">
                <a:latin typeface="+mj-lt"/>
                <a:ea typeface="Cambria" charset="0"/>
                <a:cs typeface="Cambria" charset="0"/>
              </a:rPr>
              <a:t>“</a:t>
            </a:r>
            <a:r>
              <a:rPr lang="es-ES" sz="2000" b="1" i="1" dirty="0">
                <a:latin typeface="+mj-lt"/>
                <a:ea typeface="Cambria" charset="0"/>
                <a:cs typeface="Cambria" charset="0"/>
              </a:rPr>
              <a:t>Solo el privilegio diario de servir a nuestra comunidad nos hace diferentes y permite trascender en el tiempo”.</a:t>
            </a:r>
          </a:p>
          <a:p>
            <a:pPr algn="just" defTabSz="1827339"/>
            <a:endParaRPr lang="es-ES" sz="2000" b="1" i="1" dirty="0">
              <a:latin typeface="+mj-lt"/>
              <a:ea typeface="Cambria" charset="0"/>
              <a:cs typeface="Cambria" charset="0"/>
            </a:endParaRPr>
          </a:p>
          <a:p>
            <a:pPr algn="just" defTabSz="1827339"/>
            <a:r>
              <a:rPr lang="es-ES" sz="14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Cambria" charset="0"/>
              </a:rPr>
              <a:t>(ANÓNIMO)</a:t>
            </a:r>
            <a:endParaRPr lang="es-ES" sz="14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5A070D8-9A0A-4AA9-B10E-4303565F9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23542" r="12349" b="26066"/>
          <a:stretch/>
        </p:blipFill>
        <p:spPr>
          <a:xfrm>
            <a:off x="1933350" y="1271309"/>
            <a:ext cx="3892521" cy="141106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BDACB5F-4408-474B-A17D-6B65549631CA}"/>
              </a:ext>
            </a:extLst>
          </p:cNvPr>
          <p:cNvGrpSpPr/>
          <p:nvPr/>
        </p:nvGrpSpPr>
        <p:grpSpPr>
          <a:xfrm>
            <a:off x="3155688" y="3531114"/>
            <a:ext cx="3761865" cy="3119622"/>
            <a:chOff x="3155688" y="3531114"/>
            <a:chExt cx="3761865" cy="311962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CA85E72-3098-4833-8365-46462C1C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688" y="3531114"/>
              <a:ext cx="3761865" cy="3071513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0999D9C-B0F0-4446-9246-3BAA0F52D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949" t="71570" r="4739" b="13622"/>
            <a:stretch/>
          </p:blipFill>
          <p:spPr>
            <a:xfrm>
              <a:off x="4848046" y="6350290"/>
              <a:ext cx="1685110" cy="300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87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ángulo 162">
            <a:extLst>
              <a:ext uri="{FF2B5EF4-FFF2-40B4-BE49-F238E27FC236}">
                <a16:creationId xmlns:a16="http://schemas.microsoft.com/office/drawing/2014/main" id="{47C16374-D9E3-45A5-930D-E1661C91AD95}"/>
              </a:ext>
            </a:extLst>
          </p:cNvPr>
          <p:cNvSpPr/>
          <p:nvPr/>
        </p:nvSpPr>
        <p:spPr>
          <a:xfrm>
            <a:off x="386102" y="174155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Índice de violencia a nivel Subzona DMQ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31853" y="803711"/>
            <a:ext cx="12192000" cy="5889683"/>
            <a:chOff x="0" y="649299"/>
            <a:chExt cx="12192000" cy="6126826"/>
          </a:xfrm>
        </p:grpSpPr>
        <p:sp>
          <p:nvSpPr>
            <p:cNvPr id="34" name="Título 1">
              <a:extLst>
                <a:ext uri="{FF2B5EF4-FFF2-40B4-BE49-F238E27FC236}">
                  <a16:creationId xmlns:a16="http://schemas.microsoft.com/office/drawing/2014/main" id="{7A816A29-B402-4ABD-B457-F4435E2A4FFD}"/>
                </a:ext>
              </a:extLst>
            </p:cNvPr>
            <p:cNvSpPr txBox="1">
              <a:spLocks/>
            </p:cNvSpPr>
            <p:nvPr/>
          </p:nvSpPr>
          <p:spPr>
            <a:xfrm>
              <a:off x="7013722" y="3611104"/>
              <a:ext cx="5178278" cy="354454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>
              <a:noAutofit/>
            </a:bodyPr>
            <a:lstStyle>
              <a:defPPr>
                <a:defRPr lang="es-EC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 i="1">
                  <a:latin typeface="Century Gothic"/>
                  <a:ea typeface="+mj-ea"/>
                  <a:cs typeface="Century Gothic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j-ea"/>
                </a:rPr>
                <a:t>TIPO DE ARMA UTILIZADA</a:t>
              </a:r>
              <a:endParaRPr kumimoji="0" lang="es-ES_tradnl" sz="16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9A806009-925C-4233-A293-5F33C146DC2B}"/>
                </a:ext>
              </a:extLst>
            </p:cNvPr>
            <p:cNvSpPr txBox="1"/>
            <p:nvPr/>
          </p:nvSpPr>
          <p:spPr>
            <a:xfrm>
              <a:off x="705979" y="6252905"/>
              <a:ext cx="6028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</a:rPr>
                <a:t>V. Interpersonal: 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</a:rPr>
                <a:t>Problemas de convivencia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</a:rPr>
                <a:t>V. Criminal: 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</a:rPr>
                <a:t>Persigue objetivo material económico y el poder</a:t>
              </a:r>
            </a:p>
          </p:txBody>
        </p:sp>
        <p:sp>
          <p:nvSpPr>
            <p:cNvPr id="36" name="Título 1">
              <a:extLst>
                <a:ext uri="{FF2B5EF4-FFF2-40B4-BE49-F238E27FC236}">
                  <a16:creationId xmlns:a16="http://schemas.microsoft.com/office/drawing/2014/main" id="{8EB681CB-8603-470A-BF72-B29DAF2B474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629981"/>
              <a:ext cx="5178278" cy="349342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>
              <a:noAutofit/>
            </a:bodyPr>
            <a:lstStyle>
              <a:defPPr>
                <a:defRPr lang="es-EC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 i="1">
                  <a:latin typeface="Century Gothic"/>
                  <a:ea typeface="+mj-ea"/>
                  <a:cs typeface="Century Gothic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j-ea"/>
                </a:rPr>
                <a:t>TIPO DE VIOLENCIA</a:t>
              </a:r>
              <a:endParaRPr kumimoji="0" lang="es-ES_tradnl" sz="16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5584874" y="649299"/>
              <a:ext cx="5999719" cy="1216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marR="0" lvl="0" indent="-1825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 observa el incremento en los últimos meses de la violencia interpersonal la misma que se origina por encontrarse libando en la vía pública o al interior de los domicilios.</a:t>
              </a:r>
            </a:p>
            <a:p>
              <a:pPr marL="182563" marR="0" lvl="0" indent="-1825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Los homicidios por amenaza las víctimas registran antecedentes penales por diferentes.</a:t>
              </a:r>
            </a:p>
          </p:txBody>
        </p:sp>
        <p:sp>
          <p:nvSpPr>
            <p:cNvPr id="38" name="Título 1">
              <a:extLst>
                <a:ext uri="{FF2B5EF4-FFF2-40B4-BE49-F238E27FC236}">
                  <a16:creationId xmlns:a16="http://schemas.microsoft.com/office/drawing/2014/main" id="{8EB681CB-8603-470A-BF72-B29DAF2B4743}"/>
                </a:ext>
              </a:extLst>
            </p:cNvPr>
            <p:cNvSpPr txBox="1">
              <a:spLocks/>
            </p:cNvSpPr>
            <p:nvPr/>
          </p:nvSpPr>
          <p:spPr>
            <a:xfrm>
              <a:off x="31853" y="886442"/>
              <a:ext cx="5178278" cy="267920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>
              <a:noAutofit/>
            </a:bodyPr>
            <a:lstStyle>
              <a:defPPr>
                <a:defRPr lang="es-EC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 i="1">
                  <a:latin typeface="Century Gothic"/>
                  <a:ea typeface="+mj-ea"/>
                  <a:cs typeface="Century Gothic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j-ea"/>
                </a:rPr>
                <a:t>TASA DE HOMICIDIOS </a:t>
              </a: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00000000-0008-0000-0200-000018000000}"/>
                </a:ext>
              </a:extLst>
            </p:cNvPr>
            <p:cNvGrpSpPr/>
            <p:nvPr/>
          </p:nvGrpSpPr>
          <p:grpSpPr>
            <a:xfrm>
              <a:off x="7459726" y="5254705"/>
              <a:ext cx="4408298" cy="1193132"/>
              <a:chOff x="7504009" y="3664943"/>
              <a:chExt cx="4317688" cy="1294784"/>
            </a:xfrm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id="{00000000-0008-0000-0200-000009000000}"/>
                  </a:ext>
                </a:extLst>
              </p:cNvPr>
              <p:cNvSpPr/>
              <p:nvPr/>
            </p:nvSpPr>
            <p:spPr>
              <a:xfrm>
                <a:off x="7504009" y="3664943"/>
                <a:ext cx="1392282" cy="30982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C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Arma de fuego</a:t>
                </a:r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00000000-0008-0000-0200-000017000000}"/>
                  </a:ext>
                </a:extLst>
              </p:cNvPr>
              <p:cNvSpPr/>
              <p:nvPr/>
            </p:nvSpPr>
            <p:spPr>
              <a:xfrm>
                <a:off x="7925511" y="4650946"/>
                <a:ext cx="3896186" cy="30878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C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 PERSONAS FALLECERON POR ARMA DE FUEGO. 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C60066C4-AE42-4F76-90CA-199A46BFCDA4}"/>
                </a:ext>
              </a:extLst>
            </p:cNvPr>
            <p:cNvSpPr txBox="1"/>
            <p:nvPr/>
          </p:nvSpPr>
          <p:spPr>
            <a:xfrm>
              <a:off x="8691800" y="6418548"/>
              <a:ext cx="2546316" cy="354230"/>
            </a:xfrm>
            <a:prstGeom prst="round2Diag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CORTE: 01 ENE /  </a:t>
              </a:r>
              <a:r>
                <a:rPr lang="es-EC" sz="1400" b="1" kern="0" dirty="0">
                  <a:solidFill>
                    <a:srgbClr val="5B9BD5">
                      <a:lumMod val="50000"/>
                    </a:srgbClr>
                  </a:solidFill>
                </a:rPr>
                <a:t>29</a:t>
              </a: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-MAY-2022</a:t>
              </a:r>
              <a:endPara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B6C1841-4216-46CA-9C55-4B7954BB9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5" r="3418"/>
          <a:stretch/>
        </p:blipFill>
        <p:spPr>
          <a:xfrm>
            <a:off x="737832" y="1352686"/>
            <a:ext cx="10622110" cy="23214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75D7E0-D6BE-4798-91E6-77D370917E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26"/>
          <a:stretch/>
        </p:blipFill>
        <p:spPr>
          <a:xfrm>
            <a:off x="1090079" y="4169416"/>
            <a:ext cx="3411022" cy="20401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96E9BFE-D69C-422E-AB10-15AE2C423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927" y="4085937"/>
            <a:ext cx="3348042" cy="20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2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AF94A26D-0459-42D2-A4AF-20468F2E8A75}"/>
              </a:ext>
            </a:extLst>
          </p:cNvPr>
          <p:cNvSpPr/>
          <p:nvPr/>
        </p:nvSpPr>
        <p:spPr>
          <a:xfrm>
            <a:off x="4658589" y="5697579"/>
            <a:ext cx="3160255" cy="830628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defTabSz="913944">
              <a:defRPr/>
            </a:pPr>
            <a:r>
              <a:rPr lang="es-ES" sz="4798" b="1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¡GRACIAS!</a:t>
            </a:r>
            <a:endParaRPr lang="es-ES" sz="4798" b="1" dirty="0">
              <a:ln w="0">
                <a:noFill/>
              </a:ln>
              <a:solidFill>
                <a:srgbClr val="29C6F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692812"/>
          </a:xfrm>
          <a:prstGeom prst="rect">
            <a:avLst/>
          </a:prstGeom>
        </p:spPr>
      </p:pic>
      <p:sp>
        <p:nvSpPr>
          <p:cNvPr id="21" name="TextBox 41">
            <a:extLst>
              <a:ext uri="{FF2B5EF4-FFF2-40B4-BE49-F238E27FC236}">
                <a16:creationId xmlns:a16="http://schemas.microsoft.com/office/drawing/2014/main" id="{70844269-B6DA-441D-9377-11A6B093FA50}"/>
              </a:ext>
            </a:extLst>
          </p:cNvPr>
          <p:cNvSpPr txBox="1"/>
          <p:nvPr/>
        </p:nvSpPr>
        <p:spPr>
          <a:xfrm>
            <a:off x="5306941" y="3554242"/>
            <a:ext cx="6692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s-ES" sz="2000" b="1" dirty="0">
                <a:solidFill>
                  <a:prstClr val="white"/>
                </a:solidFill>
                <a:latin typeface="Calibri" panose="020F0502020204030204"/>
              </a:rPr>
              <a:t>Los resultados que consigues estarán en proporción directa al esfuerzo que aplicas</a:t>
            </a:r>
          </a:p>
          <a:p>
            <a:pPr defTabSz="914217"/>
            <a:endParaRPr lang="es-ES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914217"/>
            <a:r>
              <a:rPr lang="es-ES" sz="2000" b="1" dirty="0">
                <a:solidFill>
                  <a:prstClr val="white"/>
                </a:solidFill>
                <a:latin typeface="Calibri" panose="020F0502020204030204"/>
              </a:rPr>
              <a:t> (Denis </a:t>
            </a:r>
            <a:r>
              <a:rPr lang="es-ES" sz="2000" b="1" dirty="0" err="1">
                <a:solidFill>
                  <a:prstClr val="white"/>
                </a:solidFill>
                <a:latin typeface="Calibri" panose="020F0502020204030204"/>
              </a:rPr>
              <a:t>Waitley</a:t>
            </a:r>
            <a:r>
              <a:rPr lang="es-ES" sz="2000" b="1" dirty="0">
                <a:solidFill>
                  <a:prstClr val="white"/>
                </a:solidFill>
                <a:latin typeface="Calibri" panose="020F0502020204030204"/>
              </a:rPr>
              <a:t>)</a:t>
            </a:r>
          </a:p>
          <a:p>
            <a:pPr defTabSz="914217"/>
            <a:endParaRPr lang="es-ES" sz="200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217"/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1827339"/>
            <a:endParaRPr lang="es-ES" sz="2000" b="1" i="1" dirty="0">
              <a:solidFill>
                <a:prstClr val="black"/>
              </a:solidFill>
              <a:latin typeface="Calibri Light" panose="020F0302020204030204"/>
              <a:ea typeface="Cambria" charset="0"/>
              <a:cs typeface="Cambria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9A70FAA-A3C8-46BD-A4E4-14C724A7B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" t="-2797" r="81211" b="78276"/>
          <a:stretch/>
        </p:blipFill>
        <p:spPr>
          <a:xfrm>
            <a:off x="1588" y="-110325"/>
            <a:ext cx="1117309" cy="900718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7AFF9CA3-041A-4776-B4DF-81CA9F5CC3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96" y="88"/>
            <a:ext cx="2322663" cy="8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6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ángulo 162">
            <a:extLst>
              <a:ext uri="{FF2B5EF4-FFF2-40B4-BE49-F238E27FC236}">
                <a16:creationId xmlns:a16="http://schemas.microsoft.com/office/drawing/2014/main" id="{47C16374-D9E3-45A5-930D-E1661C91AD95}"/>
              </a:ext>
            </a:extLst>
          </p:cNvPr>
          <p:cNvSpPr/>
          <p:nvPr/>
        </p:nvSpPr>
        <p:spPr>
          <a:xfrm>
            <a:off x="0" y="172000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Índice de violencia a nivel Distritos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sp>
        <p:nvSpPr>
          <p:cNvPr id="36" name="object 166"/>
          <p:cNvSpPr txBox="1"/>
          <p:nvPr/>
        </p:nvSpPr>
        <p:spPr>
          <a:xfrm>
            <a:off x="783881" y="956937"/>
            <a:ext cx="5576674" cy="1164564"/>
          </a:xfrm>
          <a:prstGeom prst="rect">
            <a:avLst/>
          </a:prstGeom>
          <a:solidFill>
            <a:srgbClr val="E7E6E6"/>
          </a:solidFill>
          <a:ln w="9525">
            <a:noFill/>
          </a:ln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0" algn="just" defTabSz="914400" eaLnBrk="1" fontAlgn="auto" latinLnBrk="0" hangingPunct="1">
              <a:lnSpc>
                <a:spcPct val="1117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600" kern="0" spc="33" dirty="0">
                <a:solidFill>
                  <a:srgbClr val="002060"/>
                </a:solidFill>
                <a:cs typeface="Arial"/>
              </a:rPr>
              <a:t>Lo</a:t>
            </a:r>
            <a:r>
              <a:rPr kumimoji="0" sz="1600" b="0" i="0" u="none" strike="noStrike" kern="0" cap="none" spc="3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s </a:t>
            </a:r>
            <a:r>
              <a:rPr kumimoji="0" lang="es-EC" sz="1600" b="0" i="0" u="none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Homicidios Intenciones</a:t>
            </a:r>
            <a:r>
              <a:rPr kumimoji="0" lang="es-EC" sz="1600" b="0" i="0" u="none" strike="noStrike" kern="0" cap="none" spc="55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de </a:t>
            </a:r>
            <a:r>
              <a:rPr kumimoji="0" lang="es-EC" sz="1600" b="0" i="0" u="none" strike="noStrike" kern="0" cap="none" spc="6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la Subzona DMQ, </a:t>
            </a:r>
            <a:r>
              <a:rPr kumimoji="0" sz="1600" b="0" i="0" u="none" strike="noStrike" kern="0" cap="none" spc="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e</a:t>
            </a:r>
            <a:r>
              <a:rPr kumimoji="0" lang="es-EC" sz="1600" b="0" i="0" u="none" strike="noStrike" kern="0" cap="none" spc="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l </a:t>
            </a:r>
            <a:r>
              <a:rPr kumimoji="0" lang="es-EC" b="1" i="0" u="none" strike="noStrike" kern="0" cap="none" spc="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74%</a:t>
            </a:r>
            <a:r>
              <a:rPr kumimoji="0" lang="es-EC" sz="1600" b="0" i="0" u="none" strike="noStrike" kern="0" cap="none" spc="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se</a:t>
            </a:r>
            <a:r>
              <a:rPr kumimoji="0" sz="1600" b="0" i="0" u="none" strike="noStrike" kern="0" cap="none" spc="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 </a:t>
            </a:r>
            <a:r>
              <a:rPr kumimoji="0" lang="es-EC" sz="1600" b="0" i="0" u="none" strike="noStrike" kern="0" cap="none" spc="64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concentran</a:t>
            </a:r>
            <a:r>
              <a:rPr kumimoji="0" sz="1600" b="0" i="0" u="none" strike="noStrike" kern="0" cap="none" spc="6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C" sz="1600" b="0" i="0" u="none" strike="noStrike" kern="0" cap="none" spc="64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en</a:t>
            </a:r>
            <a:r>
              <a:rPr kumimoji="0" sz="1600" b="0" i="0" u="none" strike="noStrike" kern="0" cap="none" spc="6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C" sz="1600" b="0" i="0" u="none" strike="noStrike" kern="0" cap="none" spc="18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los</a:t>
            </a:r>
            <a:r>
              <a:rPr kumimoji="0" lang="es-EC" sz="1600" b="0" i="0" u="none" strike="noStrike" kern="0" cap="none" spc="18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S" sz="1600" b="0" i="0" u="none" strike="noStrike" kern="0" cap="none" spc="42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Distritos:</a:t>
            </a:r>
            <a:r>
              <a:rPr kumimoji="0" sz="1600" b="0" i="0" u="none" strike="noStrike" kern="0" cap="none" spc="42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S" sz="1600" b="1" i="0" u="none" strike="noStrike" kern="0" cap="none" spc="42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Tumbaco, Calderón, Quitumbe, Eloy Alfaro y Eugenio Espejo</a:t>
            </a:r>
            <a:r>
              <a:rPr kumimoji="0" lang="es-ES" sz="1600" b="1" i="0" u="none" strike="noStrike" kern="0" cap="none" spc="3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; </a:t>
            </a:r>
            <a:r>
              <a:rPr kumimoji="0" lang="es-ES" sz="1600" i="0" u="none" strike="noStrike" kern="0" cap="none" spc="3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y el </a:t>
            </a:r>
            <a:r>
              <a:rPr kumimoji="0" lang="es-ES" b="1" i="0" u="none" strike="noStrike" kern="0" cap="none" spc="3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26%</a:t>
            </a:r>
            <a:r>
              <a:rPr kumimoji="0" lang="es-ES" i="0" u="none" strike="noStrike" kern="0" cap="none" spc="3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S" sz="1600" i="0" u="none" strike="noStrike" kern="0" cap="none" spc="3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se concentran en los Distritos: La Delicia, Manuela Sáenz, Los Chillos y Nanegal.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8" name="object 181">
            <a:extLst>
              <a:ext uri="{FF2B5EF4-FFF2-40B4-BE49-F238E27FC236}">
                <a16:creationId xmlns:a16="http://schemas.microsoft.com/office/drawing/2014/main" id="{3F0F1B8A-A42F-B384-8DCA-A509C102DD6A}"/>
              </a:ext>
            </a:extLst>
          </p:cNvPr>
          <p:cNvSpPr txBox="1"/>
          <p:nvPr/>
        </p:nvSpPr>
        <p:spPr>
          <a:xfrm>
            <a:off x="794927" y="5136671"/>
            <a:ext cx="5565628" cy="926279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-635" algn="just" defTabSz="914400" eaLnBrk="1" fontAlgn="auto" latinLnBrk="0" hangingPunct="1">
              <a:lnSpc>
                <a:spcPct val="111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El </a:t>
            </a:r>
            <a:r>
              <a:rPr lang="es-ES" sz="2000" b="1" kern="0" spc="120" dirty="0">
                <a:solidFill>
                  <a:srgbClr val="002060"/>
                </a:solidFill>
                <a:cs typeface="Arial"/>
              </a:rPr>
              <a:t>48</a:t>
            </a:r>
            <a:r>
              <a:rPr kumimoji="0" lang="es-ES" sz="20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%</a:t>
            </a:r>
            <a:r>
              <a:rPr kumimoji="0" lang="es-ES" sz="2000" b="1" i="0" u="none" strike="noStrike" kern="0" cap="none" spc="12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lang="es-ES" sz="1600" kern="0" spc="120" dirty="0">
                <a:solidFill>
                  <a:srgbClr val="002060"/>
                </a:solidFill>
                <a:cs typeface="Arial"/>
              </a:rPr>
              <a:t>de los HI</a:t>
            </a:r>
            <a:r>
              <a:rPr kumimoji="0" lang="es-ES" sz="2000" i="0" u="none" strike="noStrike" kern="0" cap="none" spc="12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,</a:t>
            </a:r>
            <a:r>
              <a:rPr kumimoji="0" lang="es-ES" sz="20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lang="es-ES" sz="1600" kern="0" spc="120" dirty="0">
                <a:solidFill>
                  <a:srgbClr val="002060"/>
                </a:solidFill>
                <a:cs typeface="Arial"/>
              </a:rPr>
              <a:t>es decir </a:t>
            </a:r>
            <a:r>
              <a:rPr lang="es-ES" sz="2000" b="1" kern="0" spc="120" dirty="0">
                <a:solidFill>
                  <a:srgbClr val="002060"/>
                </a:solidFill>
                <a:cs typeface="Arial"/>
              </a:rPr>
              <a:t>27</a:t>
            </a:r>
            <a:r>
              <a:rPr kumimoji="0" lang="es-ES" sz="20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lang="es-EC" sz="1600" kern="0" spc="120" dirty="0">
                <a:solidFill>
                  <a:srgbClr val="002060"/>
                </a:solidFill>
                <a:cs typeface="Arial"/>
              </a:rPr>
              <a:t>eventos de </a:t>
            </a:r>
            <a:r>
              <a:rPr kumimoji="0" lang="es-ES" sz="1600" b="0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la Subzona DMQ, se dan bajo la </a:t>
            </a:r>
            <a:r>
              <a:rPr kumimoji="0" lang="es-ES" sz="16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motivación</a:t>
            </a:r>
            <a:r>
              <a:rPr kumimoji="0" lang="es-ES" sz="1600" b="0" i="0" u="none" strike="noStrike" kern="0" cap="none" spc="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S" sz="1600" b="1" i="0" u="sng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RIÑAS</a:t>
            </a:r>
            <a:r>
              <a:rPr kumimoji="0" lang="es-ES" sz="16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, </a:t>
            </a:r>
            <a:r>
              <a:rPr kumimoji="0" lang="es-ES" sz="1600" b="0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seguido por </a:t>
            </a:r>
            <a:r>
              <a:rPr kumimoji="0" lang="es-ES" sz="1600" b="1" i="0" u="sng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LA AMENAZA</a:t>
            </a:r>
            <a:r>
              <a:rPr kumimoji="0" lang="es-ES" sz="1600" b="1" i="0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s-ES" sz="1600" b="0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que representa </a:t>
            </a:r>
            <a:r>
              <a:rPr kumimoji="0" lang="es-ES" sz="16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el </a:t>
            </a:r>
            <a:r>
              <a:rPr kumimoji="0" lang="es-ES" sz="1800" b="1" i="0" u="none" strike="noStrike" kern="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21%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7823383" y="1717513"/>
            <a:ext cx="2931377" cy="3389857"/>
            <a:chOff x="8852450" y="919148"/>
            <a:chExt cx="2931377" cy="3389857"/>
          </a:xfrm>
        </p:grpSpPr>
        <p:sp>
          <p:nvSpPr>
            <p:cNvPr id="52" name="object 222"/>
            <p:cNvSpPr/>
            <p:nvPr/>
          </p:nvSpPr>
          <p:spPr>
            <a:xfrm>
              <a:off x="9095087" y="1603265"/>
              <a:ext cx="493101" cy="1642416"/>
            </a:xfrm>
            <a:custGeom>
              <a:avLst/>
              <a:gdLst/>
              <a:ahLst/>
              <a:cxnLst/>
              <a:rect l="l" t="t" r="r" b="b"/>
              <a:pathLst>
                <a:path w="811529" h="2498090">
                  <a:moveTo>
                    <a:pt x="0" y="0"/>
                  </a:moveTo>
                  <a:lnTo>
                    <a:pt x="810936" y="0"/>
                  </a:lnTo>
                  <a:lnTo>
                    <a:pt x="810936" y="2497683"/>
                  </a:lnTo>
                  <a:lnTo>
                    <a:pt x="0" y="249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lumMod val="40000"/>
                <a:lumOff val="6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223"/>
            <p:cNvSpPr/>
            <p:nvPr/>
          </p:nvSpPr>
          <p:spPr>
            <a:xfrm>
              <a:off x="11161436" y="1594437"/>
              <a:ext cx="492113" cy="1685900"/>
            </a:xfrm>
            <a:custGeom>
              <a:avLst/>
              <a:gdLst/>
              <a:ahLst/>
              <a:cxnLst/>
              <a:rect l="l" t="t" r="r" b="b"/>
              <a:pathLst>
                <a:path w="811529" h="2498090">
                  <a:moveTo>
                    <a:pt x="0" y="0"/>
                  </a:moveTo>
                  <a:lnTo>
                    <a:pt x="810936" y="0"/>
                  </a:lnTo>
                  <a:lnTo>
                    <a:pt x="810936" y="2497683"/>
                  </a:lnTo>
                  <a:lnTo>
                    <a:pt x="0" y="249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lumMod val="40000"/>
                <a:lumOff val="6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227"/>
            <p:cNvSpPr txBox="1"/>
            <p:nvPr/>
          </p:nvSpPr>
          <p:spPr>
            <a:xfrm>
              <a:off x="8852450" y="937053"/>
              <a:ext cx="830584" cy="622873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0" lvl="0" indent="0" defTabSz="91440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2" b="0" i="0" u="none" strike="noStrike" kern="0" cap="none" spc="-437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/>
                </a:rPr>
                <a:t>20</a:t>
              </a:r>
              <a:r>
                <a:rPr kumimoji="0" lang="es-EC" sz="4002" b="0" i="0" u="none" strike="noStrike" kern="0" cap="none" spc="-437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/>
                </a:rPr>
                <a:t>21</a:t>
              </a:r>
              <a:endParaRPr kumimoji="0" sz="4002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5" name="object 234"/>
            <p:cNvSpPr txBox="1"/>
            <p:nvPr/>
          </p:nvSpPr>
          <p:spPr>
            <a:xfrm>
              <a:off x="11070835" y="3234503"/>
              <a:ext cx="627655" cy="622873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0" lvl="0" indent="0" defTabSz="91440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sz="4002" kern="0" spc="-431" dirty="0">
                  <a:solidFill>
                    <a:srgbClr val="002060"/>
                  </a:solidFill>
                  <a:cs typeface="Calibri"/>
                </a:rPr>
                <a:t>57</a:t>
              </a:r>
              <a:endParaRPr kumimoji="0" sz="4002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6" name="object 234">
              <a:extLst>
                <a:ext uri="{FF2B5EF4-FFF2-40B4-BE49-F238E27FC236}">
                  <a16:creationId xmlns:a16="http://schemas.microsoft.com/office/drawing/2014/main" id="{EA9914B3-348C-4089-BB53-131F05DE3B1E}"/>
                </a:ext>
              </a:extLst>
            </p:cNvPr>
            <p:cNvSpPr txBox="1"/>
            <p:nvPr/>
          </p:nvSpPr>
          <p:spPr>
            <a:xfrm>
              <a:off x="10142025" y="3686132"/>
              <a:ext cx="627655" cy="622873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0" lvl="0" indent="0" defTabSz="91440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2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7" name="object 227">
              <a:extLst>
                <a:ext uri="{FF2B5EF4-FFF2-40B4-BE49-F238E27FC236}">
                  <a16:creationId xmlns:a16="http://schemas.microsoft.com/office/drawing/2014/main" id="{F670D429-942E-91A8-9156-144D59C69517}"/>
                </a:ext>
              </a:extLst>
            </p:cNvPr>
            <p:cNvSpPr txBox="1"/>
            <p:nvPr/>
          </p:nvSpPr>
          <p:spPr>
            <a:xfrm>
              <a:off x="10920917" y="919148"/>
              <a:ext cx="830584" cy="622873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0" lvl="0" indent="0" defTabSz="91440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2" b="0" i="0" u="none" strike="noStrike" kern="0" cap="none" spc="-437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/>
                </a:rPr>
                <a:t>20</a:t>
              </a:r>
              <a:r>
                <a:rPr kumimoji="0" lang="es-EC" sz="4002" b="0" i="0" u="none" strike="noStrike" kern="0" cap="none" spc="-437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/>
                </a:rPr>
                <a:t>22</a:t>
              </a:r>
              <a:endParaRPr kumimoji="0" sz="4002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337A857C-015C-AC25-BCCF-D84D72B7696A}"/>
                </a:ext>
              </a:extLst>
            </p:cNvPr>
            <p:cNvSpPr txBox="1"/>
            <p:nvPr/>
          </p:nvSpPr>
          <p:spPr>
            <a:xfrm>
              <a:off x="8937787" y="1953134"/>
              <a:ext cx="284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13</a:t>
              </a:r>
              <a:r>
                <a:rPr kumimoji="0" lang="es-EC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ASESINATO      14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6C7BA35B-213E-D960-84F1-F1101A0DD28A}"/>
                </a:ext>
              </a:extLst>
            </p:cNvPr>
            <p:cNvSpPr txBox="1"/>
            <p:nvPr/>
          </p:nvSpPr>
          <p:spPr>
            <a:xfrm>
              <a:off x="9070307" y="1598254"/>
              <a:ext cx="2688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38        HOMICIDIO        41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997C5174-1287-112F-6E51-1968F2646CA4}"/>
                </a:ext>
              </a:extLst>
            </p:cNvPr>
            <p:cNvSpPr txBox="1"/>
            <p:nvPr/>
          </p:nvSpPr>
          <p:spPr>
            <a:xfrm>
              <a:off x="9076512" y="2405449"/>
              <a:ext cx="253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4</a:t>
              </a:r>
              <a:r>
                <a:rPr kumimoji="0" lang="es-EC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  SICARIATO        2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2737030-3C11-0A79-FD3B-B250D36AD31F}"/>
                </a:ext>
              </a:extLst>
            </p:cNvPr>
            <p:cNvSpPr txBox="1"/>
            <p:nvPr/>
          </p:nvSpPr>
          <p:spPr>
            <a:xfrm>
              <a:off x="9076512" y="2832424"/>
              <a:ext cx="253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0          FEMICIDIO       0</a:t>
              </a:r>
            </a:p>
          </p:txBody>
        </p:sp>
        <p:sp>
          <p:nvSpPr>
            <p:cNvPr id="62" name="object 234">
              <a:extLst>
                <a:ext uri="{FF2B5EF4-FFF2-40B4-BE49-F238E27FC236}">
                  <a16:creationId xmlns:a16="http://schemas.microsoft.com/office/drawing/2014/main" id="{4FC39CC5-4DD1-EF77-AA3C-5A6F41AF4B6B}"/>
                </a:ext>
              </a:extLst>
            </p:cNvPr>
            <p:cNvSpPr txBox="1"/>
            <p:nvPr/>
          </p:nvSpPr>
          <p:spPr>
            <a:xfrm>
              <a:off x="9132568" y="3241183"/>
              <a:ext cx="627655" cy="622873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0" lvl="0" indent="0" defTabSz="91440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sz="4002" kern="0" spc="-431" dirty="0">
                  <a:solidFill>
                    <a:srgbClr val="002060"/>
                  </a:solidFill>
                  <a:cs typeface="Calibri"/>
                </a:rPr>
                <a:t>55</a:t>
              </a:r>
              <a:endParaRPr kumimoji="0" sz="4002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endParaRPr>
            </a:p>
          </p:txBody>
        </p:sp>
      </p:grpSp>
      <p:sp>
        <p:nvSpPr>
          <p:cNvPr id="63" name="Elipse 62"/>
          <p:cNvSpPr/>
          <p:nvPr/>
        </p:nvSpPr>
        <p:spPr>
          <a:xfrm>
            <a:off x="8880954" y="4342247"/>
            <a:ext cx="986762" cy="87464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7094516" y="1089702"/>
            <a:ext cx="4416776" cy="5223073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206"/>
          <p:cNvSpPr txBox="1"/>
          <p:nvPr/>
        </p:nvSpPr>
        <p:spPr>
          <a:xfrm>
            <a:off x="7165947" y="963684"/>
            <a:ext cx="4273914" cy="57732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es-ES" b="1" spc="-27" dirty="0">
                <a:solidFill>
                  <a:prstClr val="white"/>
                </a:solidFill>
                <a:cs typeface="Calibri"/>
              </a:rPr>
              <a:t>HOMICIDIOS INTENCIONALES </a:t>
            </a:r>
          </a:p>
          <a:p>
            <a:pPr marL="7701" algn="ctr">
              <a:spcBef>
                <a:spcPts val="82"/>
              </a:spcBef>
            </a:pPr>
            <a:r>
              <a:rPr lang="es-ES" b="1" spc="-27" dirty="0">
                <a:solidFill>
                  <a:prstClr val="white"/>
                </a:solidFill>
                <a:cs typeface="Calibri"/>
              </a:rPr>
              <a:t>POR TIPOLOGÍA DEL DELITO</a:t>
            </a:r>
            <a:endParaRPr b="1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66" name="object 206">
            <a:extLst>
              <a:ext uri="{FF2B5EF4-FFF2-40B4-BE49-F238E27FC236}">
                <a16:creationId xmlns:a16="http://schemas.microsoft.com/office/drawing/2014/main" id="{DDF76BC2-F2C2-DA92-5064-2C34EAD72399}"/>
              </a:ext>
            </a:extLst>
          </p:cNvPr>
          <p:cNvSpPr txBox="1"/>
          <p:nvPr/>
        </p:nvSpPr>
        <p:spPr>
          <a:xfrm>
            <a:off x="7094516" y="5344085"/>
            <a:ext cx="4416776" cy="841495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vert="horz" wrap="square" lIns="0" tIns="10397" rIns="0" bIns="0" rtlCol="0">
            <a:spAutoFit/>
          </a:bodyPr>
          <a:lstStyle/>
          <a:p>
            <a:pPr marL="7701" marR="0" lvl="0" indent="0" algn="ctr" defTabSz="914400" eaLnBrk="1" fontAlgn="auto" latinLnBrk="0" hangingPunct="1">
              <a:lnSpc>
                <a:spcPct val="100000"/>
              </a:lnSpc>
              <a:spcBef>
                <a:spcPts val="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DE LOS </a:t>
            </a:r>
            <a:r>
              <a:rPr kumimoji="0" lang="es-ES" sz="1800" b="1" i="0" u="sng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57</a:t>
            </a:r>
            <a:r>
              <a:rPr kumimoji="0" lang="es-ES" sz="1800" b="1" i="0" u="none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H.I EL </a:t>
            </a:r>
            <a:r>
              <a:rPr lang="es-ES" b="1" u="sng" kern="0" spc="-27" dirty="0">
                <a:solidFill>
                  <a:prstClr val="black"/>
                </a:solidFill>
                <a:cs typeface="Calibri"/>
              </a:rPr>
              <a:t>27</a:t>
            </a:r>
            <a:r>
              <a:rPr kumimoji="0" lang="es-ES" sz="1800" b="1" i="0" u="sng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lang="es-ES" b="1" kern="0" spc="-27" dirty="0">
                <a:solidFill>
                  <a:prstClr val="black"/>
                </a:solidFill>
                <a:cs typeface="Calibri"/>
              </a:rPr>
              <a:t>EVENTOS</a:t>
            </a:r>
            <a:r>
              <a:rPr kumimoji="0" lang="es-ES" sz="1800" b="1" i="0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s-ES" sz="1800" b="1" i="0" u="none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SE DIERON POR LA MOTIVACIÓN</a:t>
            </a:r>
            <a:r>
              <a:rPr kumimoji="0" lang="es-ES" sz="1800" b="1" i="0" u="none" strike="noStrike" kern="0" cap="none" spc="-27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s-ES" sz="1800" b="1" i="0" u="none" strike="noStrike" kern="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RIÑAS, VIOLENCIA INTERPERSONAL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04397" y="2475904"/>
            <a:ext cx="2613445" cy="25698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Elipse 48"/>
          <p:cNvSpPr/>
          <p:nvPr/>
        </p:nvSpPr>
        <p:spPr>
          <a:xfrm>
            <a:off x="479030" y="2447097"/>
            <a:ext cx="589441" cy="489068"/>
          </a:xfrm>
          <a:prstGeom prst="ellips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0" dirty="0">
                <a:solidFill>
                  <a:prstClr val="white"/>
                </a:solidFill>
                <a:latin typeface="Calibri" panose="020F0502020204030204"/>
              </a:rPr>
              <a:t>42</a:t>
            </a:r>
            <a:endParaRPr kumimoji="0" lang="es-E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0" dirty="0">
                <a:solidFill>
                  <a:prstClr val="white"/>
                </a:solidFill>
                <a:latin typeface="Calibri" panose="020F0502020204030204"/>
              </a:rPr>
              <a:t>H.I</a:t>
            </a:r>
            <a:endParaRPr kumimoji="0" lang="es-EC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5418100" y="2559773"/>
            <a:ext cx="566618" cy="425357"/>
          </a:xfrm>
          <a:prstGeom prst="ellips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s-ES" sz="1200" b="1" kern="0" dirty="0">
                <a:solidFill>
                  <a:prstClr val="white"/>
                </a:solidFill>
                <a:latin typeface="Calibri" panose="020F0502020204030204"/>
              </a:rPr>
              <a:t>15</a:t>
            </a:r>
          </a:p>
          <a:p>
            <a:pPr algn="ctr"/>
            <a:r>
              <a:rPr lang="es-ES" sz="1200" b="1" kern="0" dirty="0">
                <a:solidFill>
                  <a:prstClr val="white"/>
                </a:solidFill>
                <a:latin typeface="Calibri" panose="020F0502020204030204"/>
              </a:rPr>
              <a:t>H.I</a:t>
            </a:r>
            <a:endParaRPr lang="es-EC" sz="1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bject 206"/>
          <p:cNvSpPr txBox="1"/>
          <p:nvPr/>
        </p:nvSpPr>
        <p:spPr>
          <a:xfrm>
            <a:off x="1388076" y="2138570"/>
            <a:ext cx="4550489" cy="257097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0397" rIns="0" bIns="0" rtlCol="0">
            <a:spAutoFit/>
          </a:bodyPr>
          <a:lstStyle/>
          <a:p>
            <a:pPr marL="7701" marR="0" lvl="0" indent="0" algn="ctr" defTabSz="914400" eaLnBrk="1" fontAlgn="auto" latinLnBrk="0" hangingPunct="1">
              <a:lnSpc>
                <a:spcPct val="100000"/>
              </a:lnSpc>
              <a:spcBef>
                <a:spcPts val="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-2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Calibri"/>
              </a:rPr>
              <a:t>HOMICIDIOS INTENCIONALES POR DISTRITOS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/>
            </a:endParaRPr>
          </a:p>
        </p:txBody>
      </p:sp>
      <p:sp>
        <p:nvSpPr>
          <p:cNvPr id="29" name="Rectángulo 12">
            <a:extLst>
              <a:ext uri="{FF2B5EF4-FFF2-40B4-BE49-F238E27FC236}">
                <a16:creationId xmlns:a16="http://schemas.microsoft.com/office/drawing/2014/main" id="{926EC947-5114-4BF3-9F98-A46DAC601024}"/>
              </a:ext>
            </a:extLst>
          </p:cNvPr>
          <p:cNvSpPr/>
          <p:nvPr/>
        </p:nvSpPr>
        <p:spPr>
          <a:xfrm>
            <a:off x="157272" y="6283984"/>
            <a:ext cx="3445915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C" sz="900" b="1" dirty="0">
                <a:solidFill>
                  <a:schemeClr val="tx1"/>
                </a:solidFill>
                <a:cs typeface="Arial" pitchFamily="34" charset="0"/>
              </a:rPr>
              <a:t>Fuente: DINASED</a:t>
            </a:r>
          </a:p>
          <a:p>
            <a:r>
              <a:rPr lang="da-DK" sz="900" b="1" dirty="0">
                <a:solidFill>
                  <a:schemeClr val="tx1"/>
                </a:solidFill>
                <a:cs typeface="Arial" pitchFamily="34" charset="0"/>
              </a:rPr>
              <a:t>Corte: 01 ENE – 29 MAY 2022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  <a:p>
            <a:pPr algn="just"/>
            <a:r>
              <a:rPr lang="pt-BR" sz="900" b="1" dirty="0">
                <a:solidFill>
                  <a:schemeClr val="tx1"/>
                </a:solidFill>
                <a:cs typeface="Arial" pitchFamily="34" charset="0"/>
              </a:rPr>
              <a:t>Elaborado por: DAI - DMQ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F4BB73-BE73-4F26-A917-0830779B7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7" r="5404"/>
          <a:stretch/>
        </p:blipFill>
        <p:spPr>
          <a:xfrm>
            <a:off x="983821" y="2475904"/>
            <a:ext cx="4895009" cy="26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1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C00152-7344-47DD-8956-FADB9FA7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11" y="4273954"/>
            <a:ext cx="10069816" cy="24839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FFDE20-88FE-46C5-AC23-4CAF7549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234" y="1530516"/>
            <a:ext cx="3830355" cy="27434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B6E3E7D-FFB3-3423-EC4A-2A7DCC2A95C1}"/>
              </a:ext>
            </a:extLst>
          </p:cNvPr>
          <p:cNvSpPr/>
          <p:nvPr/>
        </p:nvSpPr>
        <p:spPr>
          <a:xfrm>
            <a:off x="842943" y="0"/>
            <a:ext cx="290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Comparativo CMI </a:t>
            </a:r>
          </a:p>
          <a:p>
            <a:pPr algn="ctr" defTabSz="914217"/>
            <a:r>
              <a:rPr lang="es-EC" sz="16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01 ene - 27 </a:t>
            </a:r>
            <a:r>
              <a:rPr lang="es-EC" sz="1600" dirty="0" err="1">
                <a:solidFill>
                  <a:srgbClr val="44546A"/>
                </a:solidFill>
                <a:latin typeface="Arial Rounded MT Bold" panose="020F0704030504030204" pitchFamily="34" charset="0"/>
              </a:rPr>
              <a:t>may</a:t>
            </a:r>
            <a:r>
              <a:rPr lang="es-EC" sz="16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 2021 / 2022 </a:t>
            </a:r>
            <a:endParaRPr lang="es-EC" sz="2400" dirty="0">
              <a:solidFill>
                <a:srgbClr val="44546A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078FF0-0D4C-0C06-8B68-E7B8110762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3916887-6BBA-9419-2FF8-5C05EFDFFC4F}"/>
              </a:ext>
            </a:extLst>
          </p:cNvPr>
          <p:cNvGrpSpPr/>
          <p:nvPr/>
        </p:nvGrpSpPr>
        <p:grpSpPr>
          <a:xfrm>
            <a:off x="2382592" y="987815"/>
            <a:ext cx="9652396" cy="3710897"/>
            <a:chOff x="2438279" y="601239"/>
            <a:chExt cx="9652396" cy="3946933"/>
          </a:xfrm>
        </p:grpSpPr>
        <p:sp>
          <p:nvSpPr>
            <p:cNvPr id="7" name="Rectángulo 60">
              <a:extLst>
                <a:ext uri="{FF2B5EF4-FFF2-40B4-BE49-F238E27FC236}">
                  <a16:creationId xmlns:a16="http://schemas.microsoft.com/office/drawing/2014/main" id="{7525A5BB-9FC5-9AAD-EF5E-3DB9B2B234A1}"/>
                </a:ext>
              </a:extLst>
            </p:cNvPr>
            <p:cNvSpPr/>
            <p:nvPr/>
          </p:nvSpPr>
          <p:spPr>
            <a:xfrm>
              <a:off x="2438279" y="601239"/>
              <a:ext cx="6001554" cy="785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 el período comprendido entre 1 ENE/ </a:t>
              </a:r>
              <a:r>
                <a:rPr lang="es-EC" sz="1400" kern="0" noProof="0" dirty="0">
                  <a:solidFill>
                    <a:prstClr val="black"/>
                  </a:solidFill>
                </a:rPr>
                <a:t>27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MAY</a:t>
              </a: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2021 al  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 ENE/ </a:t>
              </a:r>
              <a:r>
                <a:rPr lang="es-EC" sz="1400" kern="0" noProof="0" dirty="0">
                  <a:solidFill>
                    <a:prstClr val="black"/>
                  </a:solidFill>
                </a:rPr>
                <a:t>27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MAY</a:t>
              </a: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2022, 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el los delitos del </a:t>
              </a: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CMI </a:t>
              </a:r>
              <a:r>
                <a:rPr kumimoji="0" lang="es-EC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presentan un incremento en todos sus distritos con mayor incidencia de igual manera se muestra el peso delictual: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F98E80C-9CC6-2D9F-C564-54F7C67332F9}"/>
                </a:ext>
              </a:extLst>
            </p:cNvPr>
            <p:cNvSpPr/>
            <p:nvPr/>
          </p:nvSpPr>
          <p:spPr>
            <a:xfrm>
              <a:off x="3888258" y="4209618"/>
              <a:ext cx="4307620" cy="33855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EVOLUTIVO CMI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424869C-8DCD-C207-B41C-6097DE8C1E0F}"/>
                </a:ext>
              </a:extLst>
            </p:cNvPr>
            <p:cNvSpPr/>
            <p:nvPr/>
          </p:nvSpPr>
          <p:spPr>
            <a:xfrm>
              <a:off x="9343939" y="633975"/>
              <a:ext cx="2746736" cy="36008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TOTAL DELITOS ZONA</a:t>
              </a:r>
              <a:endParaRPr kumimoji="0" lang="es-EC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1D63FED4-37AA-2825-0EAC-61CF3E2CC3AC}"/>
                </a:ext>
              </a:extLst>
            </p:cNvPr>
            <p:cNvSpPr/>
            <p:nvPr/>
          </p:nvSpPr>
          <p:spPr>
            <a:xfrm>
              <a:off x="10811457" y="1837995"/>
              <a:ext cx="989762" cy="5861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+1017</a:t>
              </a: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3EDE59BE-5136-A346-6835-7F2DAF7BE932}"/>
              </a:ext>
            </a:extLst>
          </p:cNvPr>
          <p:cNvSpPr/>
          <p:nvPr/>
        </p:nvSpPr>
        <p:spPr>
          <a:xfrm>
            <a:off x="10757938" y="2890877"/>
            <a:ext cx="989762" cy="55111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dirty="0">
                <a:solidFill>
                  <a:prstClr val="white"/>
                </a:solidFill>
                <a:latin typeface="Calibri" panose="020F0502020204030204"/>
              </a:rPr>
              <a:t>19%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2 CuadroTexto">
            <a:extLst>
              <a:ext uri="{FF2B5EF4-FFF2-40B4-BE49-F238E27FC236}">
                <a16:creationId xmlns:a16="http://schemas.microsoft.com/office/drawing/2014/main" id="{804AED32-0924-8A79-DE20-146CE4C84EA5}"/>
              </a:ext>
            </a:extLst>
          </p:cNvPr>
          <p:cNvSpPr txBox="1"/>
          <p:nvPr/>
        </p:nvSpPr>
        <p:spPr>
          <a:xfrm>
            <a:off x="1524177" y="5196627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38%</a:t>
            </a:r>
          </a:p>
        </p:txBody>
      </p:sp>
      <p:sp>
        <p:nvSpPr>
          <p:cNvPr id="22" name="22 CuadroTexto">
            <a:extLst>
              <a:ext uri="{FF2B5EF4-FFF2-40B4-BE49-F238E27FC236}">
                <a16:creationId xmlns:a16="http://schemas.microsoft.com/office/drawing/2014/main" id="{5B7955E7-9DFF-5C89-C1AD-A4308D18D8F5}"/>
              </a:ext>
            </a:extLst>
          </p:cNvPr>
          <p:cNvSpPr txBox="1"/>
          <p:nvPr/>
        </p:nvSpPr>
        <p:spPr>
          <a:xfrm>
            <a:off x="2128057" y="4691522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44%</a:t>
            </a:r>
          </a:p>
        </p:txBody>
      </p:sp>
      <p:sp>
        <p:nvSpPr>
          <p:cNvPr id="23" name="23 CuadroTexto">
            <a:extLst>
              <a:ext uri="{FF2B5EF4-FFF2-40B4-BE49-F238E27FC236}">
                <a16:creationId xmlns:a16="http://schemas.microsoft.com/office/drawing/2014/main" id="{99A25567-67F8-C12E-E0D1-0C1CE6AAA597}"/>
              </a:ext>
            </a:extLst>
          </p:cNvPr>
          <p:cNvSpPr txBox="1"/>
          <p:nvPr/>
        </p:nvSpPr>
        <p:spPr>
          <a:xfrm>
            <a:off x="3071286" y="5607687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21%</a:t>
            </a:r>
          </a:p>
        </p:txBody>
      </p:sp>
      <p:sp>
        <p:nvSpPr>
          <p:cNvPr id="24" name="24 CuadroTexto">
            <a:extLst>
              <a:ext uri="{FF2B5EF4-FFF2-40B4-BE49-F238E27FC236}">
                <a16:creationId xmlns:a16="http://schemas.microsoft.com/office/drawing/2014/main" id="{1A67D129-B899-2DB1-9842-D099D126D965}"/>
              </a:ext>
            </a:extLst>
          </p:cNvPr>
          <p:cNvSpPr txBox="1"/>
          <p:nvPr/>
        </p:nvSpPr>
        <p:spPr>
          <a:xfrm>
            <a:off x="3727107" y="5620939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17%</a:t>
            </a:r>
          </a:p>
        </p:txBody>
      </p:sp>
      <p:sp>
        <p:nvSpPr>
          <p:cNvPr id="25" name="25 CuadroTexto">
            <a:extLst>
              <a:ext uri="{FF2B5EF4-FFF2-40B4-BE49-F238E27FC236}">
                <a16:creationId xmlns:a16="http://schemas.microsoft.com/office/drawing/2014/main" id="{56436B0C-3CA0-481C-D75E-79905ED83EC9}"/>
              </a:ext>
            </a:extLst>
          </p:cNvPr>
          <p:cNvSpPr txBox="1"/>
          <p:nvPr/>
        </p:nvSpPr>
        <p:spPr>
          <a:xfrm>
            <a:off x="4733202" y="5745648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10%</a:t>
            </a:r>
          </a:p>
        </p:txBody>
      </p:sp>
      <p:sp>
        <p:nvSpPr>
          <p:cNvPr id="26" name="31 CuadroTexto">
            <a:extLst>
              <a:ext uri="{FF2B5EF4-FFF2-40B4-BE49-F238E27FC236}">
                <a16:creationId xmlns:a16="http://schemas.microsoft.com/office/drawing/2014/main" id="{F19266D3-9AB9-FCA4-3E56-B09B06F97CA9}"/>
              </a:ext>
            </a:extLst>
          </p:cNvPr>
          <p:cNvSpPr txBox="1"/>
          <p:nvPr/>
        </p:nvSpPr>
        <p:spPr>
          <a:xfrm>
            <a:off x="5382501" y="5705225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11%</a:t>
            </a:r>
          </a:p>
        </p:txBody>
      </p:sp>
      <p:sp>
        <p:nvSpPr>
          <p:cNvPr id="27" name="35 CuadroTexto">
            <a:extLst>
              <a:ext uri="{FF2B5EF4-FFF2-40B4-BE49-F238E27FC236}">
                <a16:creationId xmlns:a16="http://schemas.microsoft.com/office/drawing/2014/main" id="{1C0AF644-893D-EF9F-4985-2106D82C6B6D}"/>
              </a:ext>
            </a:extLst>
          </p:cNvPr>
          <p:cNvSpPr txBox="1"/>
          <p:nvPr/>
        </p:nvSpPr>
        <p:spPr>
          <a:xfrm>
            <a:off x="6405032" y="5773337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10%</a:t>
            </a:r>
          </a:p>
        </p:txBody>
      </p:sp>
      <p:sp>
        <p:nvSpPr>
          <p:cNvPr id="28" name="36 CuadroTexto">
            <a:extLst>
              <a:ext uri="{FF2B5EF4-FFF2-40B4-BE49-F238E27FC236}">
                <a16:creationId xmlns:a16="http://schemas.microsoft.com/office/drawing/2014/main" id="{3C64A8C1-1951-5D3F-E71F-34BBBCAEFA8F}"/>
              </a:ext>
            </a:extLst>
          </p:cNvPr>
          <p:cNvSpPr txBox="1"/>
          <p:nvPr/>
        </p:nvSpPr>
        <p:spPr>
          <a:xfrm>
            <a:off x="7045865" y="5771873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10%</a:t>
            </a:r>
          </a:p>
        </p:txBody>
      </p:sp>
      <p:sp>
        <p:nvSpPr>
          <p:cNvPr id="29" name="37 CuadroTexto">
            <a:extLst>
              <a:ext uri="{FF2B5EF4-FFF2-40B4-BE49-F238E27FC236}">
                <a16:creationId xmlns:a16="http://schemas.microsoft.com/office/drawing/2014/main" id="{7AD0D223-E655-6E06-91F6-AC00060C2FF7}"/>
              </a:ext>
            </a:extLst>
          </p:cNvPr>
          <p:cNvSpPr txBox="1"/>
          <p:nvPr/>
        </p:nvSpPr>
        <p:spPr>
          <a:xfrm>
            <a:off x="8684372" y="5774058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9%</a:t>
            </a:r>
          </a:p>
        </p:txBody>
      </p:sp>
      <p:sp>
        <p:nvSpPr>
          <p:cNvPr id="30" name="38 CuadroTexto">
            <a:extLst>
              <a:ext uri="{FF2B5EF4-FFF2-40B4-BE49-F238E27FC236}">
                <a16:creationId xmlns:a16="http://schemas.microsoft.com/office/drawing/2014/main" id="{46F7976C-F8D2-604A-19B9-E27A7007F439}"/>
              </a:ext>
            </a:extLst>
          </p:cNvPr>
          <p:cNvSpPr txBox="1"/>
          <p:nvPr/>
        </p:nvSpPr>
        <p:spPr>
          <a:xfrm>
            <a:off x="8056354" y="5745647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12%</a:t>
            </a:r>
          </a:p>
        </p:txBody>
      </p:sp>
      <p:sp>
        <p:nvSpPr>
          <p:cNvPr id="31" name="39 CuadroTexto">
            <a:extLst>
              <a:ext uri="{FF2B5EF4-FFF2-40B4-BE49-F238E27FC236}">
                <a16:creationId xmlns:a16="http://schemas.microsoft.com/office/drawing/2014/main" id="{6E6C7E99-5626-772D-8559-03D866DB8D33}"/>
              </a:ext>
            </a:extLst>
          </p:cNvPr>
          <p:cNvSpPr txBox="1"/>
          <p:nvPr/>
        </p:nvSpPr>
        <p:spPr>
          <a:xfrm>
            <a:off x="9675287" y="5776075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8%</a:t>
            </a:r>
          </a:p>
        </p:txBody>
      </p:sp>
      <p:sp>
        <p:nvSpPr>
          <p:cNvPr id="32" name="40 CuadroTexto">
            <a:extLst>
              <a:ext uri="{FF2B5EF4-FFF2-40B4-BE49-F238E27FC236}">
                <a16:creationId xmlns:a16="http://schemas.microsoft.com/office/drawing/2014/main" id="{61DD3B6D-7D81-8736-8CA1-5DB19D83011E}"/>
              </a:ext>
            </a:extLst>
          </p:cNvPr>
          <p:cNvSpPr txBox="1"/>
          <p:nvPr/>
        </p:nvSpPr>
        <p:spPr>
          <a:xfrm>
            <a:off x="10268057" y="5764023"/>
            <a:ext cx="60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8%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0198" r="75613"/>
                    </a14:imgEffect>
                  </a14:imgLayer>
                </a14:imgProps>
              </a:ext>
            </a:extLst>
          </a:blip>
          <a:srcRect l="20179" r="24296"/>
          <a:stretch/>
        </p:blipFill>
        <p:spPr>
          <a:xfrm>
            <a:off x="1" y="872820"/>
            <a:ext cx="2279560" cy="3643233"/>
          </a:xfrm>
          <a:prstGeom prst="rect">
            <a:avLst/>
          </a:prstGeom>
        </p:spPr>
      </p:pic>
      <p:sp>
        <p:nvSpPr>
          <p:cNvPr id="33" name="Rectángulo 12">
            <a:extLst>
              <a:ext uri="{FF2B5EF4-FFF2-40B4-BE49-F238E27FC236}">
                <a16:creationId xmlns:a16="http://schemas.microsoft.com/office/drawing/2014/main" id="{0537C43A-23EC-4B63-9FA8-A4E19C97A803}"/>
              </a:ext>
            </a:extLst>
          </p:cNvPr>
          <p:cNvSpPr/>
          <p:nvPr/>
        </p:nvSpPr>
        <p:spPr>
          <a:xfrm>
            <a:off x="157272" y="6283984"/>
            <a:ext cx="3445915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C" sz="900" b="1" dirty="0">
                <a:solidFill>
                  <a:schemeClr val="tx1"/>
                </a:solidFill>
                <a:cs typeface="Arial" pitchFamily="34" charset="0"/>
              </a:rPr>
              <a:t>Fuente: Sistema David 20i2</a:t>
            </a:r>
          </a:p>
          <a:p>
            <a:r>
              <a:rPr lang="da-DK" sz="900" b="1" dirty="0">
                <a:solidFill>
                  <a:schemeClr val="tx1"/>
                </a:solidFill>
                <a:cs typeface="Arial" pitchFamily="34" charset="0"/>
              </a:rPr>
              <a:t>Corte: 01 ENE – 27 MAY 2022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  <a:p>
            <a:pPr algn="just"/>
            <a:r>
              <a:rPr lang="pt-BR" sz="900" b="1" dirty="0">
                <a:solidFill>
                  <a:schemeClr val="tx1"/>
                </a:solidFill>
                <a:cs typeface="Arial" pitchFamily="34" charset="0"/>
              </a:rPr>
              <a:t>Elaborado por: DAI - DMQ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31FE6E-535E-47C7-A182-3A5338E9C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2592" y="1905487"/>
            <a:ext cx="6413677" cy="22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6E98A900-78E9-493A-B88D-0D3CC39A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633" y="2938086"/>
            <a:ext cx="1200530" cy="968005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/>
        </p:nvGraphicFramePr>
        <p:xfrm>
          <a:off x="6162247" y="783552"/>
          <a:ext cx="60093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5978E38-C52A-4CA0-9666-7899619D9E9F}"/>
              </a:ext>
            </a:extLst>
          </p:cNvPr>
          <p:cNvSpPr txBox="1"/>
          <p:nvPr/>
        </p:nvSpPr>
        <p:spPr>
          <a:xfrm>
            <a:off x="4990075" y="1261095"/>
            <a:ext cx="132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36%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43113B-7724-43A4-A14E-FD9243BD8B3A}"/>
              </a:ext>
            </a:extLst>
          </p:cNvPr>
          <p:cNvSpPr txBox="1"/>
          <p:nvPr/>
        </p:nvSpPr>
        <p:spPr>
          <a:xfrm>
            <a:off x="5532484" y="2341592"/>
            <a:ext cx="132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38%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7CA0EE-98C4-413F-90BE-9EFC1A90310E}"/>
              </a:ext>
            </a:extLst>
          </p:cNvPr>
          <p:cNvSpPr txBox="1"/>
          <p:nvPr/>
        </p:nvSpPr>
        <p:spPr>
          <a:xfrm>
            <a:off x="5656622" y="3308220"/>
            <a:ext cx="132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16%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58D143-10B5-434E-AF8C-92B7AFEC8336}"/>
              </a:ext>
            </a:extLst>
          </p:cNvPr>
          <p:cNvSpPr txBox="1"/>
          <p:nvPr/>
        </p:nvSpPr>
        <p:spPr>
          <a:xfrm>
            <a:off x="5551265" y="4313442"/>
            <a:ext cx="132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6%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4F52E8-D8C3-4F6E-8851-9BF88693B164}"/>
              </a:ext>
            </a:extLst>
          </p:cNvPr>
          <p:cNvSpPr txBox="1"/>
          <p:nvPr/>
        </p:nvSpPr>
        <p:spPr>
          <a:xfrm>
            <a:off x="4990074" y="5279215"/>
            <a:ext cx="132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4%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3D99DAA-C240-4EB8-A85E-84BE47E35EC1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4609898" y="1681062"/>
            <a:ext cx="719696" cy="1257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8E0E5F33-0CE1-4EC8-BE07-3C93557D3E60}"/>
              </a:ext>
            </a:extLst>
          </p:cNvPr>
          <p:cNvCxnSpPr>
            <a:cxnSpLocks/>
          </p:cNvCxnSpPr>
          <p:nvPr/>
        </p:nvCxnSpPr>
        <p:spPr>
          <a:xfrm flipV="1">
            <a:off x="4990075" y="2556083"/>
            <a:ext cx="761921" cy="331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5616AB02-82B1-4BBE-9D57-CA8149AAD9C8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210163" y="3422089"/>
            <a:ext cx="737467" cy="25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C51948DD-6B67-4C47-9F29-A0E538792A30}"/>
              </a:ext>
            </a:extLst>
          </p:cNvPr>
          <p:cNvCxnSpPr>
            <a:cxnSpLocks/>
          </p:cNvCxnSpPr>
          <p:nvPr/>
        </p:nvCxnSpPr>
        <p:spPr>
          <a:xfrm>
            <a:off x="5029462" y="3982074"/>
            <a:ext cx="798737" cy="431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7BB68A7D-4C85-440D-9B96-3E9B503F45A2}"/>
              </a:ext>
            </a:extLst>
          </p:cNvPr>
          <p:cNvCxnSpPr>
            <a:cxnSpLocks/>
          </p:cNvCxnSpPr>
          <p:nvPr/>
        </p:nvCxnSpPr>
        <p:spPr>
          <a:xfrm>
            <a:off x="4409417" y="3956726"/>
            <a:ext cx="879151" cy="142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 12">
            <a:extLst>
              <a:ext uri="{FF2B5EF4-FFF2-40B4-BE49-F238E27FC236}">
                <a16:creationId xmlns:a16="http://schemas.microsoft.com/office/drawing/2014/main" id="{58359ECC-7187-4FB0-AA99-4B33942F95A6}"/>
              </a:ext>
            </a:extLst>
          </p:cNvPr>
          <p:cNvSpPr/>
          <p:nvPr/>
        </p:nvSpPr>
        <p:spPr>
          <a:xfrm>
            <a:off x="157272" y="6283984"/>
            <a:ext cx="3445915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C" sz="900" b="1" dirty="0">
                <a:solidFill>
                  <a:schemeClr val="tx1"/>
                </a:solidFill>
                <a:cs typeface="Arial" pitchFamily="34" charset="0"/>
              </a:rPr>
              <a:t>Fuente: Ecu - 911</a:t>
            </a:r>
          </a:p>
          <a:p>
            <a:r>
              <a:rPr lang="da-DK" sz="900" b="1" dirty="0">
                <a:solidFill>
                  <a:schemeClr val="tx1"/>
                </a:solidFill>
                <a:cs typeface="Arial" pitchFamily="34" charset="0"/>
              </a:rPr>
              <a:t>Corte: 01 ENE – 15 MAY 2022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  <a:p>
            <a:pPr algn="just"/>
            <a:r>
              <a:rPr lang="pt-BR" sz="900" b="1" dirty="0">
                <a:solidFill>
                  <a:schemeClr val="tx1"/>
                </a:solidFill>
                <a:cs typeface="Arial" pitchFamily="34" charset="0"/>
              </a:rPr>
              <a:t>Elaborado por: DAID - DMQ</a:t>
            </a:r>
            <a:endParaRPr lang="es-EC" sz="9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19F4E5-C3E6-4691-A92A-0DE5A4CDB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21" y="2577048"/>
            <a:ext cx="3726381" cy="359092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2DED420-1DE1-4CAB-927C-EE16C5255CED}"/>
              </a:ext>
            </a:extLst>
          </p:cNvPr>
          <p:cNvSpPr txBox="1"/>
          <p:nvPr/>
        </p:nvSpPr>
        <p:spPr>
          <a:xfrm>
            <a:off x="183141" y="881847"/>
            <a:ext cx="4604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i="1" dirty="0"/>
              <a:t>En el DMQ, se puede evidenciar que el distrito Eloy Alfaro aporta con el 24% por otra parte las llamadas al Ecu911 registradas en el distrito es por incivilidades descritas.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47C16374-D9E3-45A5-930D-E1661C91AD95}"/>
              </a:ext>
            </a:extLst>
          </p:cNvPr>
          <p:cNvSpPr/>
          <p:nvPr/>
        </p:nvSpPr>
        <p:spPr>
          <a:xfrm>
            <a:off x="183141" y="113755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Delincuencia vs. llamadas Ecu-911</a:t>
            </a:r>
          </a:p>
        </p:txBody>
      </p:sp>
    </p:spTree>
    <p:extLst>
      <p:ext uri="{BB962C8B-B14F-4D97-AF65-F5344CB8AC3E}">
        <p14:creationId xmlns:p14="http://schemas.microsoft.com/office/powerpoint/2010/main" val="25810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D66A923-9E65-42AD-8BE3-F3FE81DD54B9}"/>
              </a:ext>
            </a:extLst>
          </p:cNvPr>
          <p:cNvSpPr/>
          <p:nvPr/>
        </p:nvSpPr>
        <p:spPr>
          <a:xfrm>
            <a:off x="514890" y="174155"/>
            <a:ext cx="8407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Técnicas de Intervención para la prevención del delito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E7F29C-396D-40B7-B173-0A35683126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E31A35F-013D-4F2B-8236-2EDCB036A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3139513"/>
              </p:ext>
            </p:extLst>
          </p:nvPr>
        </p:nvGraphicFramePr>
        <p:xfrm>
          <a:off x="593820" y="11197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SSPCM | Secretaría de Seguridad y Protecci&amp;iocute;n Ciudadana Municipal">
            <a:extLst>
              <a:ext uri="{FF2B5EF4-FFF2-40B4-BE49-F238E27FC236}">
                <a16:creationId xmlns:a16="http://schemas.microsoft.com/office/drawing/2014/main" id="{BCD7D44B-2FB5-4E09-AB24-7F32FAEF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648" y="1134728"/>
            <a:ext cx="2623631" cy="2494625"/>
          </a:xfrm>
          <a:prstGeom prst="rect">
            <a:avLst/>
          </a:prstGeom>
          <a:noFill/>
          <a:effectLst>
            <a:softEdge rad="3462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arrollo de Asambleas Comunitarias en sectores urbanos y rurales | Ecuador  - Guía Oficial de Trámites y Servicios">
            <a:extLst>
              <a:ext uri="{FF2B5EF4-FFF2-40B4-BE49-F238E27FC236}">
                <a16:creationId xmlns:a16="http://schemas.microsoft.com/office/drawing/2014/main" id="{2C9D0414-5498-C51B-42CD-D2EA2396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58" y="3599373"/>
            <a:ext cx="3222812" cy="17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8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D26EB20-1FF5-46AB-BB5C-BEBA4D12DF62}"/>
              </a:ext>
            </a:extLst>
          </p:cNvPr>
          <p:cNvGrpSpPr/>
          <p:nvPr/>
        </p:nvGrpSpPr>
        <p:grpSpPr>
          <a:xfrm>
            <a:off x="3925993" y="2464725"/>
            <a:ext cx="4606708" cy="2589738"/>
            <a:chOff x="3512185" y="2708920"/>
            <a:chExt cx="5164456" cy="29032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D7C5F57-6DEC-4F1A-A79F-D64F1852C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128" y="3016678"/>
              <a:ext cx="3942570" cy="1203816"/>
            </a:xfrm>
            <a:custGeom>
              <a:avLst/>
              <a:gdLst>
                <a:gd name="T0" fmla="*/ 611 w 1221"/>
                <a:gd name="T1" fmla="*/ 105 h 373"/>
                <a:gd name="T2" fmla="*/ 1203 w 1221"/>
                <a:gd name="T3" fmla="*/ 373 h 373"/>
                <a:gd name="T4" fmla="*/ 1221 w 1221"/>
                <a:gd name="T5" fmla="*/ 299 h 373"/>
                <a:gd name="T6" fmla="*/ 611 w 1221"/>
                <a:gd name="T7" fmla="*/ 0 h 373"/>
                <a:gd name="T8" fmla="*/ 0 w 1221"/>
                <a:gd name="T9" fmla="*/ 299 h 373"/>
                <a:gd name="T10" fmla="*/ 19 w 1221"/>
                <a:gd name="T11" fmla="*/ 373 h 373"/>
                <a:gd name="T12" fmla="*/ 611 w 1221"/>
                <a:gd name="T13" fmla="*/ 10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1" h="373">
                  <a:moveTo>
                    <a:pt x="611" y="105"/>
                  </a:moveTo>
                  <a:cubicBezTo>
                    <a:pt x="915" y="105"/>
                    <a:pt x="1166" y="222"/>
                    <a:pt x="1203" y="373"/>
                  </a:cubicBezTo>
                  <a:cubicBezTo>
                    <a:pt x="1215" y="349"/>
                    <a:pt x="1221" y="325"/>
                    <a:pt x="1221" y="299"/>
                  </a:cubicBezTo>
                  <a:cubicBezTo>
                    <a:pt x="1221" y="134"/>
                    <a:pt x="948" y="0"/>
                    <a:pt x="611" y="0"/>
                  </a:cubicBezTo>
                  <a:cubicBezTo>
                    <a:pt x="274" y="0"/>
                    <a:pt x="0" y="134"/>
                    <a:pt x="0" y="299"/>
                  </a:cubicBezTo>
                  <a:cubicBezTo>
                    <a:pt x="0" y="325"/>
                    <a:pt x="7" y="349"/>
                    <a:pt x="19" y="373"/>
                  </a:cubicBezTo>
                  <a:cubicBezTo>
                    <a:pt x="56" y="222"/>
                    <a:pt x="307" y="105"/>
                    <a:pt x="611" y="105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91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IN" sz="160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3149D38-A09B-44E0-98AA-5D0D3529B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185" y="4002327"/>
              <a:ext cx="5164456" cy="1609879"/>
            </a:xfrm>
            <a:custGeom>
              <a:avLst/>
              <a:gdLst>
                <a:gd name="T0" fmla="*/ 1619 w 1619"/>
                <a:gd name="T1" fmla="*/ 84 h 505"/>
                <a:gd name="T2" fmla="*/ 1619 w 1619"/>
                <a:gd name="T3" fmla="*/ 3 h 505"/>
                <a:gd name="T4" fmla="*/ 1548 w 1619"/>
                <a:gd name="T5" fmla="*/ 34 h 505"/>
                <a:gd name="T6" fmla="*/ 1538 w 1619"/>
                <a:gd name="T7" fmla="*/ 140 h 505"/>
                <a:gd name="T8" fmla="*/ 1577 w 1619"/>
                <a:gd name="T9" fmla="*/ 130 h 505"/>
                <a:gd name="T10" fmla="*/ 810 w 1619"/>
                <a:gd name="T11" fmla="*/ 405 h 505"/>
                <a:gd name="T12" fmla="*/ 28 w 1619"/>
                <a:gd name="T13" fmla="*/ 105 h 505"/>
                <a:gd name="T14" fmla="*/ 42 w 1619"/>
                <a:gd name="T15" fmla="*/ 32 h 505"/>
                <a:gd name="T16" fmla="*/ 31 w 1619"/>
                <a:gd name="T17" fmla="*/ 0 h 505"/>
                <a:gd name="T18" fmla="*/ 0 w 1619"/>
                <a:gd name="T19" fmla="*/ 0 h 505"/>
                <a:gd name="T20" fmla="*/ 0 w 1619"/>
                <a:gd name="T21" fmla="*/ 114 h 505"/>
                <a:gd name="T22" fmla="*/ 1 w 1619"/>
                <a:gd name="T23" fmla="*/ 114 h 505"/>
                <a:gd name="T24" fmla="*/ 810 w 1619"/>
                <a:gd name="T25" fmla="*/ 505 h 505"/>
                <a:gd name="T26" fmla="*/ 1619 w 1619"/>
                <a:gd name="T27" fmla="*/ 119 h 505"/>
                <a:gd name="T28" fmla="*/ 1619 w 1619"/>
                <a:gd name="T29" fmla="*/ 119 h 505"/>
                <a:gd name="T30" fmla="*/ 1619 w 1619"/>
                <a:gd name="T31" fmla="*/ 119 h 505"/>
                <a:gd name="T32" fmla="*/ 1619 w 1619"/>
                <a:gd name="T33" fmla="*/ 100 h 505"/>
                <a:gd name="T34" fmla="*/ 1619 w 1619"/>
                <a:gd name="T35" fmla="*/ 8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9" h="505">
                  <a:moveTo>
                    <a:pt x="1619" y="84"/>
                  </a:moveTo>
                  <a:cubicBezTo>
                    <a:pt x="1619" y="3"/>
                    <a:pt x="1619" y="3"/>
                    <a:pt x="1619" y="3"/>
                  </a:cubicBezTo>
                  <a:cubicBezTo>
                    <a:pt x="1548" y="34"/>
                    <a:pt x="1548" y="34"/>
                    <a:pt x="1548" y="34"/>
                  </a:cubicBezTo>
                  <a:cubicBezTo>
                    <a:pt x="1538" y="140"/>
                    <a:pt x="1538" y="140"/>
                    <a:pt x="1538" y="140"/>
                  </a:cubicBezTo>
                  <a:cubicBezTo>
                    <a:pt x="1577" y="130"/>
                    <a:pt x="1577" y="130"/>
                    <a:pt x="1577" y="130"/>
                  </a:cubicBezTo>
                  <a:cubicBezTo>
                    <a:pt x="1469" y="290"/>
                    <a:pt x="1166" y="405"/>
                    <a:pt x="810" y="405"/>
                  </a:cubicBezTo>
                  <a:cubicBezTo>
                    <a:pt x="435" y="405"/>
                    <a:pt x="120" y="278"/>
                    <a:pt x="28" y="10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6" y="331"/>
                    <a:pt x="372" y="505"/>
                    <a:pt x="810" y="505"/>
                  </a:cubicBezTo>
                  <a:cubicBezTo>
                    <a:pt x="1244" y="505"/>
                    <a:pt x="1598" y="334"/>
                    <a:pt x="1619" y="119"/>
                  </a:cubicBezTo>
                  <a:cubicBezTo>
                    <a:pt x="1619" y="119"/>
                    <a:pt x="1619" y="119"/>
                    <a:pt x="1619" y="119"/>
                  </a:cubicBezTo>
                  <a:cubicBezTo>
                    <a:pt x="1619" y="119"/>
                    <a:pt x="1619" y="119"/>
                    <a:pt x="1619" y="119"/>
                  </a:cubicBezTo>
                  <a:cubicBezTo>
                    <a:pt x="1619" y="112"/>
                    <a:pt x="1619" y="106"/>
                    <a:pt x="1619" y="100"/>
                  </a:cubicBezTo>
                  <a:cubicBezTo>
                    <a:pt x="1619" y="94"/>
                    <a:pt x="1619" y="89"/>
                    <a:pt x="1619" y="8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4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IN" sz="16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768F92-D8A3-409C-807D-8CF1AF7AB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2185" y="2708920"/>
              <a:ext cx="5164456" cy="2583757"/>
            </a:xfrm>
            <a:custGeom>
              <a:avLst/>
              <a:gdLst>
                <a:gd name="T0" fmla="*/ 810 w 1619"/>
                <a:gd name="T1" fmla="*/ 0 h 811"/>
                <a:gd name="T2" fmla="*/ 0 w 1619"/>
                <a:gd name="T3" fmla="*/ 406 h 811"/>
                <a:gd name="T4" fmla="*/ 810 w 1619"/>
                <a:gd name="T5" fmla="*/ 811 h 811"/>
                <a:gd name="T6" fmla="*/ 1619 w 1619"/>
                <a:gd name="T7" fmla="*/ 406 h 811"/>
                <a:gd name="T8" fmla="*/ 810 w 1619"/>
                <a:gd name="T9" fmla="*/ 0 h 811"/>
                <a:gd name="T10" fmla="*/ 810 w 1619"/>
                <a:gd name="T11" fmla="*/ 698 h 811"/>
                <a:gd name="T12" fmla="*/ 199 w 1619"/>
                <a:gd name="T13" fmla="*/ 398 h 811"/>
                <a:gd name="T14" fmla="*/ 810 w 1619"/>
                <a:gd name="T15" fmla="*/ 99 h 811"/>
                <a:gd name="T16" fmla="*/ 1420 w 1619"/>
                <a:gd name="T17" fmla="*/ 398 h 811"/>
                <a:gd name="T18" fmla="*/ 810 w 1619"/>
                <a:gd name="T19" fmla="*/ 698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9" h="811">
                  <a:moveTo>
                    <a:pt x="810" y="0"/>
                  </a:moveTo>
                  <a:cubicBezTo>
                    <a:pt x="363" y="0"/>
                    <a:pt x="0" y="182"/>
                    <a:pt x="0" y="406"/>
                  </a:cubicBezTo>
                  <a:cubicBezTo>
                    <a:pt x="0" y="630"/>
                    <a:pt x="363" y="811"/>
                    <a:pt x="810" y="811"/>
                  </a:cubicBezTo>
                  <a:cubicBezTo>
                    <a:pt x="1257" y="811"/>
                    <a:pt x="1619" y="630"/>
                    <a:pt x="1619" y="406"/>
                  </a:cubicBezTo>
                  <a:cubicBezTo>
                    <a:pt x="1619" y="182"/>
                    <a:pt x="1257" y="0"/>
                    <a:pt x="810" y="0"/>
                  </a:cubicBezTo>
                  <a:close/>
                  <a:moveTo>
                    <a:pt x="810" y="698"/>
                  </a:moveTo>
                  <a:cubicBezTo>
                    <a:pt x="473" y="698"/>
                    <a:pt x="199" y="564"/>
                    <a:pt x="199" y="398"/>
                  </a:cubicBezTo>
                  <a:cubicBezTo>
                    <a:pt x="199" y="233"/>
                    <a:pt x="473" y="99"/>
                    <a:pt x="810" y="99"/>
                  </a:cubicBezTo>
                  <a:cubicBezTo>
                    <a:pt x="1147" y="99"/>
                    <a:pt x="1420" y="233"/>
                    <a:pt x="1420" y="398"/>
                  </a:cubicBezTo>
                  <a:cubicBezTo>
                    <a:pt x="1420" y="564"/>
                    <a:pt x="1147" y="698"/>
                    <a:pt x="810" y="6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IN" sz="16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B48D94-B965-4F27-BD29-B61EED03F2B7}"/>
              </a:ext>
            </a:extLst>
          </p:cNvPr>
          <p:cNvGrpSpPr/>
          <p:nvPr/>
        </p:nvGrpSpPr>
        <p:grpSpPr>
          <a:xfrm>
            <a:off x="6999757" y="4833585"/>
            <a:ext cx="841820" cy="720080"/>
            <a:chOff x="6927882" y="5013176"/>
            <a:chExt cx="1196615" cy="72008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C9645B6-BFC6-4842-B65D-5E386AF99626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C444AC8-45FF-4A99-AF49-C1E8BD1416C0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CDEB8C-C0ED-4CA1-8CA8-41E6BE9C26FC}"/>
              </a:ext>
            </a:extLst>
          </p:cNvPr>
          <p:cNvGrpSpPr/>
          <p:nvPr/>
        </p:nvGrpSpPr>
        <p:grpSpPr>
          <a:xfrm flipV="1">
            <a:off x="6999757" y="1245444"/>
            <a:ext cx="841820" cy="1304387"/>
            <a:chOff x="6927882" y="5013176"/>
            <a:chExt cx="1196615" cy="72008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E3D258-4A17-4CBC-A526-BCCD14B123D7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41C5C7-46C4-4A35-BFC5-91F5AFA44DA8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44AA8D0-4B73-4CFA-AA8B-29B9CEED0706}"/>
              </a:ext>
            </a:extLst>
          </p:cNvPr>
          <p:cNvGrpSpPr/>
          <p:nvPr/>
        </p:nvGrpSpPr>
        <p:grpSpPr>
          <a:xfrm flipV="1">
            <a:off x="8030166" y="2380560"/>
            <a:ext cx="1037229" cy="672000"/>
            <a:chOff x="6927882" y="5013176"/>
            <a:chExt cx="1196615" cy="7200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04F78E4-53F0-47BD-925B-2ABEDA8BA76A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B10705-D139-49C2-AF6E-2507BFB8E1F1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7F5B34F-4637-4665-8BBD-C1FAB985D5CF}"/>
              </a:ext>
            </a:extLst>
          </p:cNvPr>
          <p:cNvCxnSpPr>
            <a:cxnSpLocks/>
          </p:cNvCxnSpPr>
          <p:nvPr/>
        </p:nvCxnSpPr>
        <p:spPr>
          <a:xfrm flipV="1">
            <a:off x="8152996" y="4000354"/>
            <a:ext cx="914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607A54-C5A7-4D2D-9BC6-D7BA4808EF64}"/>
              </a:ext>
            </a:extLst>
          </p:cNvPr>
          <p:cNvGrpSpPr/>
          <p:nvPr/>
        </p:nvGrpSpPr>
        <p:grpSpPr>
          <a:xfrm flipH="1">
            <a:off x="4532118" y="4833585"/>
            <a:ext cx="841820" cy="720080"/>
            <a:chOff x="6927882" y="5013176"/>
            <a:chExt cx="1196615" cy="72008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0107FA4-0A85-475E-AA03-85BF53EF1FD9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71DF4D6-9A66-48A0-BE72-C73AEED729BF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087DF7A-F431-445C-9AA8-A0D2BE5B4DCC}"/>
              </a:ext>
            </a:extLst>
          </p:cNvPr>
          <p:cNvGrpSpPr/>
          <p:nvPr/>
        </p:nvGrpSpPr>
        <p:grpSpPr>
          <a:xfrm flipH="1" flipV="1">
            <a:off x="4541846" y="1245444"/>
            <a:ext cx="841820" cy="1304387"/>
            <a:chOff x="6927882" y="5013176"/>
            <a:chExt cx="1196615" cy="720080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F9333FE-59DE-4EFB-B472-B16903BBA986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ED94D5B-3BDF-4925-BE31-67B6430CF34F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02F07-1351-4A16-A30E-6C7CFC9DB2C3}"/>
              </a:ext>
            </a:extLst>
          </p:cNvPr>
          <p:cNvGrpSpPr/>
          <p:nvPr/>
        </p:nvGrpSpPr>
        <p:grpSpPr>
          <a:xfrm flipH="1" flipV="1">
            <a:off x="3335486" y="2380560"/>
            <a:ext cx="1037229" cy="672000"/>
            <a:chOff x="6927882" y="5013176"/>
            <a:chExt cx="1196615" cy="7200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2156F98-4D6D-4C3D-B625-5DBE1F6AF6F5}"/>
                </a:ext>
              </a:extLst>
            </p:cNvPr>
            <p:cNvCxnSpPr/>
            <p:nvPr/>
          </p:nvCxnSpPr>
          <p:spPr>
            <a:xfrm>
              <a:off x="6927882" y="5013176"/>
              <a:ext cx="0" cy="7200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5529263-C2E0-45BD-AA16-B13583A8F2E8}"/>
                </a:ext>
              </a:extLst>
            </p:cNvPr>
            <p:cNvCxnSpPr/>
            <p:nvPr/>
          </p:nvCxnSpPr>
          <p:spPr>
            <a:xfrm>
              <a:off x="6927882" y="5733256"/>
              <a:ext cx="1196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0629679-56E3-44E7-98A8-E9C9E109E70D}"/>
              </a:ext>
            </a:extLst>
          </p:cNvPr>
          <p:cNvCxnSpPr>
            <a:cxnSpLocks/>
          </p:cNvCxnSpPr>
          <p:nvPr/>
        </p:nvCxnSpPr>
        <p:spPr>
          <a:xfrm flipH="1" flipV="1">
            <a:off x="3316030" y="4000354"/>
            <a:ext cx="914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8C8AE0E-BA6B-48A6-859E-1D0A398CD020}"/>
              </a:ext>
            </a:extLst>
          </p:cNvPr>
          <p:cNvSpPr txBox="1"/>
          <p:nvPr/>
        </p:nvSpPr>
        <p:spPr>
          <a:xfrm>
            <a:off x="8889218" y="750953"/>
            <a:ext cx="3177998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CONTROL Y SUPERVISIÓN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51C8F0-612D-4199-9711-2F796F3E00BF}"/>
              </a:ext>
            </a:extLst>
          </p:cNvPr>
          <p:cNvSpPr/>
          <p:nvPr/>
        </p:nvSpPr>
        <p:spPr>
          <a:xfrm>
            <a:off x="8091909" y="1066024"/>
            <a:ext cx="3692723" cy="584775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Mejora en la gestión y la optimización  del talento humano y el recurso logístico.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F70796-17EE-4494-8A93-AE6AA8BC063A}"/>
              </a:ext>
            </a:extLst>
          </p:cNvPr>
          <p:cNvSpPr txBox="1"/>
          <p:nvPr/>
        </p:nvSpPr>
        <p:spPr>
          <a:xfrm>
            <a:off x="8232461" y="5335329"/>
            <a:ext cx="2245756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CIUDAD SEGURA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0BC072-8403-4E14-9F8A-9C1C21A86BA3}"/>
              </a:ext>
            </a:extLst>
          </p:cNvPr>
          <p:cNvSpPr/>
          <p:nvPr/>
        </p:nvSpPr>
        <p:spPr>
          <a:xfrm>
            <a:off x="8014821" y="5688918"/>
            <a:ext cx="2760083" cy="830997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Aplicar operativos en lugares neurálgicos de gran afluencia de personas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5C7F14-47B9-45FF-950D-11E6C0DA2B5B}"/>
              </a:ext>
            </a:extLst>
          </p:cNvPr>
          <p:cNvSpPr txBox="1"/>
          <p:nvPr/>
        </p:nvSpPr>
        <p:spPr>
          <a:xfrm>
            <a:off x="9394862" y="1968353"/>
            <a:ext cx="238977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MEGAOPERATIVOS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40F59F-CC13-477A-B9D9-81165F51C077}"/>
              </a:ext>
            </a:extLst>
          </p:cNvPr>
          <p:cNvSpPr/>
          <p:nvPr/>
        </p:nvSpPr>
        <p:spPr>
          <a:xfrm>
            <a:off x="9398806" y="2276873"/>
            <a:ext cx="2589137" cy="830997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Incrementar la percepción de seguridad ciudadana y reducir el índice delincuencial.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5EA84E3-23D2-4077-B72F-8DBC11D1623F}"/>
              </a:ext>
            </a:extLst>
          </p:cNvPr>
          <p:cNvSpPr txBox="1"/>
          <p:nvPr/>
        </p:nvSpPr>
        <p:spPr>
          <a:xfrm>
            <a:off x="9394862" y="3591879"/>
            <a:ext cx="238977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NOCHE SEGURA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A9AC87-98FA-41CA-85D7-92022063846A}"/>
              </a:ext>
            </a:extLst>
          </p:cNvPr>
          <p:cNvSpPr/>
          <p:nvPr/>
        </p:nvSpPr>
        <p:spPr>
          <a:xfrm>
            <a:off x="9394862" y="3933056"/>
            <a:ext cx="2593080" cy="1077218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Intervención policial en espacios públicos y centros de tolerancia y diversión nocturna.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79CDC76-E6A0-4979-985E-61C7B736DED1}"/>
              </a:ext>
            </a:extLst>
          </p:cNvPr>
          <p:cNvSpPr txBox="1"/>
          <p:nvPr/>
        </p:nvSpPr>
        <p:spPr>
          <a:xfrm>
            <a:off x="1536223" y="855319"/>
            <a:ext cx="238977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INTERAGENCIALES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4F6D728-9450-4A97-953C-A460B6BE34F2}"/>
              </a:ext>
            </a:extLst>
          </p:cNvPr>
          <p:cNvSpPr/>
          <p:nvPr/>
        </p:nvSpPr>
        <p:spPr>
          <a:xfrm>
            <a:off x="324692" y="1092493"/>
            <a:ext cx="3912941" cy="830997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Realizar operativos para la desarticulación de grupos delictivos en conjunto con los tres ejes preventivo, investigativo e inteligencia.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0341A5-23B2-41B4-B670-5E14DE379ED3}"/>
              </a:ext>
            </a:extLst>
          </p:cNvPr>
          <p:cNvSpPr txBox="1"/>
          <p:nvPr/>
        </p:nvSpPr>
        <p:spPr>
          <a:xfrm>
            <a:off x="479377" y="2298358"/>
            <a:ext cx="2760077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CONCENTRACIÓN DINAMICA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939B3AB-08C4-487E-87FD-EFD681068B2F}"/>
              </a:ext>
            </a:extLst>
          </p:cNvPr>
          <p:cNvSpPr/>
          <p:nvPr/>
        </p:nvSpPr>
        <p:spPr>
          <a:xfrm>
            <a:off x="371594" y="2639814"/>
            <a:ext cx="2844086" cy="1077218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Operativos distribuidos por   rangos de horas y lugares de incidencia de violencia y delincuencia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3BB8F15-04E7-495A-9878-A51BA75421A8}"/>
              </a:ext>
            </a:extLst>
          </p:cNvPr>
          <p:cNvSpPr txBox="1"/>
          <p:nvPr/>
        </p:nvSpPr>
        <p:spPr>
          <a:xfrm>
            <a:off x="825910" y="3954542"/>
            <a:ext cx="238977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MESAS DE SEGURIDAD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7086920-1C9E-43CF-9991-FC32F61F2B02}"/>
              </a:ext>
            </a:extLst>
          </p:cNvPr>
          <p:cNvSpPr/>
          <p:nvPr/>
        </p:nvSpPr>
        <p:spPr>
          <a:xfrm>
            <a:off x="443602" y="4254188"/>
            <a:ext cx="2916094" cy="830997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Reuniones permanentes a nivel provincial y cantonal para formular estrategias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089E9D1-20F2-4464-8070-DF64BD8BA5F3}"/>
              </a:ext>
            </a:extLst>
          </p:cNvPr>
          <p:cNvSpPr txBox="1"/>
          <p:nvPr/>
        </p:nvSpPr>
        <p:spPr>
          <a:xfrm>
            <a:off x="1906028" y="5322694"/>
            <a:ext cx="2245756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en-IN" sz="1600" b="1" dirty="0">
                <a:ea typeface="Open Sans" panose="020B0606030504020204" pitchFamily="34" charset="0"/>
                <a:cs typeface="Open Sans" panose="020B0606030504020204" pitchFamily="34" charset="0"/>
              </a:rPr>
              <a:t>OPERATIVOS CAMEX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EA26EEA-34CF-42BD-89A2-9644ADA39044}"/>
              </a:ext>
            </a:extLst>
          </p:cNvPr>
          <p:cNvSpPr/>
          <p:nvPr/>
        </p:nvSpPr>
        <p:spPr>
          <a:xfrm>
            <a:off x="371595" y="5643245"/>
            <a:ext cx="4087891" cy="7386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Operativos conjuntos con las FF.AA, a fin de evitar el porte de armas de fuego, municiones, y explosivos en lugares estratégicos 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E7C4F77-D0CE-48EC-9EAE-0911413DB290}"/>
              </a:ext>
            </a:extLst>
          </p:cNvPr>
          <p:cNvGrpSpPr/>
          <p:nvPr/>
        </p:nvGrpSpPr>
        <p:grpSpPr>
          <a:xfrm>
            <a:off x="3278831" y="971463"/>
            <a:ext cx="5912721" cy="4823222"/>
            <a:chOff x="3143895" y="1338402"/>
            <a:chExt cx="5912721" cy="4823222"/>
          </a:xfrm>
          <a:gradFill>
            <a:gsLst>
              <a:gs pos="0">
                <a:schemeClr val="accent3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CC00E5B-CB46-4DD3-87D5-8967804EF071}"/>
                </a:ext>
              </a:extLst>
            </p:cNvPr>
            <p:cNvSpPr/>
            <p:nvPr/>
          </p:nvSpPr>
          <p:spPr>
            <a:xfrm>
              <a:off x="4350125" y="1338402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2D314C4-01D0-44A8-94DB-80271D666376}"/>
                </a:ext>
              </a:extLst>
            </p:cNvPr>
            <p:cNvSpPr/>
            <p:nvPr/>
          </p:nvSpPr>
          <p:spPr>
            <a:xfrm>
              <a:off x="7190602" y="1338402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15D0FE5-C6F2-4FA4-9CCB-99AF5FD82CD7}"/>
                </a:ext>
              </a:extLst>
            </p:cNvPr>
            <p:cNvSpPr/>
            <p:nvPr/>
          </p:nvSpPr>
          <p:spPr>
            <a:xfrm>
              <a:off x="3143895" y="2486266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C75F2A3-D259-4E76-A10D-40F16CDC32A8}"/>
                </a:ext>
              </a:extLst>
            </p:cNvPr>
            <p:cNvSpPr/>
            <p:nvPr/>
          </p:nvSpPr>
          <p:spPr>
            <a:xfrm>
              <a:off x="8523292" y="2486266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97A248-81B8-4712-B256-C166AC7EFC88}"/>
                </a:ext>
              </a:extLst>
            </p:cNvPr>
            <p:cNvSpPr/>
            <p:nvPr/>
          </p:nvSpPr>
          <p:spPr>
            <a:xfrm>
              <a:off x="3143895" y="4101057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C1C13CE-FDF9-4D89-A6FB-C06C50BED6FC}"/>
                </a:ext>
              </a:extLst>
            </p:cNvPr>
            <p:cNvSpPr/>
            <p:nvPr/>
          </p:nvSpPr>
          <p:spPr>
            <a:xfrm>
              <a:off x="8523292" y="4081602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658863D-E0B8-46F4-B91B-0456625DC838}"/>
                </a:ext>
              </a:extLst>
            </p:cNvPr>
            <p:cNvSpPr/>
            <p:nvPr/>
          </p:nvSpPr>
          <p:spPr>
            <a:xfrm>
              <a:off x="4311214" y="5628300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76AF402-D9F4-438F-A021-ECB1A249982B}"/>
                </a:ext>
              </a:extLst>
            </p:cNvPr>
            <p:cNvSpPr/>
            <p:nvPr/>
          </p:nvSpPr>
          <p:spPr>
            <a:xfrm>
              <a:off x="7365699" y="5628300"/>
              <a:ext cx="533324" cy="533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</p:grpSp>
      <p:pic>
        <p:nvPicPr>
          <p:cNvPr id="1026" name="Picture 2" descr="Logos – Policia Nacional del Ecuad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8"/>
          <a:stretch/>
        </p:blipFill>
        <p:spPr bwMode="auto">
          <a:xfrm>
            <a:off x="4372715" y="2588455"/>
            <a:ext cx="3739510" cy="1971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6936" y="164592"/>
            <a:ext cx="9213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Planes operativos y disposiciones emitidas por la DGSCOP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8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344B7DB-F1F4-E7B7-C68C-D23C41EF16E5}"/>
              </a:ext>
            </a:extLst>
          </p:cNvPr>
          <p:cNvSpPr/>
          <p:nvPr/>
        </p:nvSpPr>
        <p:spPr>
          <a:xfrm>
            <a:off x="105892" y="160195"/>
            <a:ext cx="72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s-EC" sz="2400" dirty="0">
                <a:solidFill>
                  <a:srgbClr val="44546A"/>
                </a:solidFill>
                <a:latin typeface="Arial Rounded MT Bold" panose="020F0704030504030204" pitchFamily="34" charset="0"/>
              </a:rPr>
              <a:t>Estrategias operativas D.M.Q.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4E28B3-594A-B8A9-70EA-30CB58AB7A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92" y="113755"/>
            <a:ext cx="555840" cy="522065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C588BE9-58F2-28CB-16E0-60EC396877D3}"/>
              </a:ext>
            </a:extLst>
          </p:cNvPr>
          <p:cNvGrpSpPr/>
          <p:nvPr/>
        </p:nvGrpSpPr>
        <p:grpSpPr>
          <a:xfrm>
            <a:off x="105892" y="740441"/>
            <a:ext cx="11612143" cy="5825797"/>
            <a:chOff x="354583" y="986235"/>
            <a:chExt cx="11612143" cy="5825797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916673F-60BE-B526-435D-C627AA83C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4270012"/>
              <a:ext cx="885825" cy="235221"/>
            </a:xfrm>
            <a:prstGeom prst="rect">
              <a:avLst/>
            </a:prstGeom>
            <a:solidFill>
              <a:srgbClr val="6BC2ED">
                <a:lumMod val="7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0E89D7A-9731-D645-A4D9-7396E9D23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4505233"/>
              <a:ext cx="885825" cy="233277"/>
            </a:xfrm>
            <a:prstGeom prst="rect">
              <a:avLst/>
            </a:prstGeom>
            <a:solidFill>
              <a:srgbClr val="6BC2E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C78FC69D-0184-1CB4-0029-0B7A58A57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4034791"/>
              <a:ext cx="885825" cy="235221"/>
            </a:xfrm>
            <a:prstGeom prst="rect">
              <a:avLst/>
            </a:prstGeom>
            <a:solidFill>
              <a:srgbClr val="6BC2E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87476E8E-30BF-0570-85B6-5AAE19D53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3799571"/>
              <a:ext cx="885825" cy="235221"/>
            </a:xfrm>
            <a:prstGeom prst="rect">
              <a:avLst/>
            </a:prstGeom>
            <a:solidFill>
              <a:srgbClr val="6BC2ED">
                <a:lumMod val="60000"/>
                <a:lumOff val="4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33BD4C38-9C8D-7373-08FD-88D4DB435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3095853"/>
              <a:ext cx="885825" cy="235221"/>
            </a:xfrm>
            <a:prstGeom prst="rect">
              <a:avLst/>
            </a:prstGeom>
            <a:solidFill>
              <a:srgbClr val="6BC2ED">
                <a:lumMod val="7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92DC8E8E-E131-6FCF-2D44-37EB84DCC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3566295"/>
              <a:ext cx="885825" cy="233277"/>
            </a:xfrm>
            <a:prstGeom prst="rect">
              <a:avLst/>
            </a:prstGeom>
            <a:solidFill>
              <a:srgbClr val="6BC2ED">
                <a:lumMod val="7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46B02D22-63FB-4E5A-A68F-ECD49C0E1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908" y="3331073"/>
              <a:ext cx="885825" cy="235221"/>
            </a:xfrm>
            <a:prstGeom prst="rect">
              <a:avLst/>
            </a:prstGeom>
            <a:solidFill>
              <a:srgbClr val="6BC2E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6749C9E-6F9D-44BE-B19F-0A4EA1835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5144801"/>
              <a:ext cx="3177531" cy="820357"/>
            </a:xfrm>
            <a:custGeom>
              <a:avLst/>
              <a:gdLst>
                <a:gd name="T0" fmla="*/ 0 w 1830"/>
                <a:gd name="T1" fmla="*/ 422 h 422"/>
                <a:gd name="T2" fmla="*/ 1654 w 1830"/>
                <a:gd name="T3" fmla="*/ 422 h 422"/>
                <a:gd name="T4" fmla="*/ 1830 w 1830"/>
                <a:gd name="T5" fmla="*/ 211 h 422"/>
                <a:gd name="T6" fmla="*/ 1654 w 1830"/>
                <a:gd name="T7" fmla="*/ 0 h 422"/>
                <a:gd name="T8" fmla="*/ 0 w 1830"/>
                <a:gd name="T9" fmla="*/ 0 h 422"/>
                <a:gd name="T10" fmla="*/ 0 w 1830"/>
                <a:gd name="T11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0" h="422">
                  <a:moveTo>
                    <a:pt x="0" y="422"/>
                  </a:moveTo>
                  <a:lnTo>
                    <a:pt x="1654" y="422"/>
                  </a:lnTo>
                  <a:lnTo>
                    <a:pt x="1830" y="211"/>
                  </a:lnTo>
                  <a:lnTo>
                    <a:pt x="1654" y="0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6BC2ED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5B4F11F-8DF8-7D45-E0BC-3F08334C8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4326387"/>
              <a:ext cx="3294668" cy="818414"/>
            </a:xfrm>
            <a:custGeom>
              <a:avLst/>
              <a:gdLst>
                <a:gd name="T0" fmla="*/ 0 w 1654"/>
                <a:gd name="T1" fmla="*/ 421 h 421"/>
                <a:gd name="T2" fmla="*/ 1478 w 1654"/>
                <a:gd name="T3" fmla="*/ 421 h 421"/>
                <a:gd name="T4" fmla="*/ 1654 w 1654"/>
                <a:gd name="T5" fmla="*/ 212 h 421"/>
                <a:gd name="T6" fmla="*/ 1478 w 1654"/>
                <a:gd name="T7" fmla="*/ 0 h 421"/>
                <a:gd name="T8" fmla="*/ 0 w 1654"/>
                <a:gd name="T9" fmla="*/ 0 h 421"/>
                <a:gd name="T10" fmla="*/ 0 w 1654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4" h="421">
                  <a:moveTo>
                    <a:pt x="0" y="421"/>
                  </a:moveTo>
                  <a:lnTo>
                    <a:pt x="1478" y="421"/>
                  </a:lnTo>
                  <a:lnTo>
                    <a:pt x="1654" y="212"/>
                  </a:lnTo>
                  <a:lnTo>
                    <a:pt x="1478" y="0"/>
                  </a:lnTo>
                  <a:lnTo>
                    <a:pt x="0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6BC2E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31C5A99-3990-CEF1-161C-8ABBDF3F7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5965157"/>
              <a:ext cx="3177531" cy="818414"/>
            </a:xfrm>
            <a:custGeom>
              <a:avLst/>
              <a:gdLst>
                <a:gd name="T0" fmla="*/ 0 w 1885"/>
                <a:gd name="T1" fmla="*/ 421 h 421"/>
                <a:gd name="T2" fmla="*/ 1709 w 1885"/>
                <a:gd name="T3" fmla="*/ 421 h 421"/>
                <a:gd name="T4" fmla="*/ 1885 w 1885"/>
                <a:gd name="T5" fmla="*/ 210 h 421"/>
                <a:gd name="T6" fmla="*/ 1709 w 1885"/>
                <a:gd name="T7" fmla="*/ 0 h 421"/>
                <a:gd name="T8" fmla="*/ 0 w 1885"/>
                <a:gd name="T9" fmla="*/ 0 h 421"/>
                <a:gd name="T10" fmla="*/ 0 w 1885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5" h="421">
                  <a:moveTo>
                    <a:pt x="0" y="421"/>
                  </a:moveTo>
                  <a:lnTo>
                    <a:pt x="1709" y="421"/>
                  </a:lnTo>
                  <a:lnTo>
                    <a:pt x="1885" y="210"/>
                  </a:lnTo>
                  <a:lnTo>
                    <a:pt x="1709" y="0"/>
                  </a:lnTo>
                  <a:lnTo>
                    <a:pt x="0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6BC2E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D1B42D8-6DD4-70F0-A9F8-361B43464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1871150"/>
              <a:ext cx="3294668" cy="818414"/>
            </a:xfrm>
            <a:custGeom>
              <a:avLst/>
              <a:gdLst>
                <a:gd name="T0" fmla="*/ 0 w 1908"/>
                <a:gd name="T1" fmla="*/ 421 h 421"/>
                <a:gd name="T2" fmla="*/ 1732 w 1908"/>
                <a:gd name="T3" fmla="*/ 421 h 421"/>
                <a:gd name="T4" fmla="*/ 1908 w 1908"/>
                <a:gd name="T5" fmla="*/ 210 h 421"/>
                <a:gd name="T6" fmla="*/ 1732 w 1908"/>
                <a:gd name="T7" fmla="*/ 0 h 421"/>
                <a:gd name="T8" fmla="*/ 0 w 1908"/>
                <a:gd name="T9" fmla="*/ 0 h 421"/>
                <a:gd name="T10" fmla="*/ 0 w 1908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8" h="421">
                  <a:moveTo>
                    <a:pt x="0" y="421"/>
                  </a:moveTo>
                  <a:lnTo>
                    <a:pt x="1732" y="421"/>
                  </a:lnTo>
                  <a:lnTo>
                    <a:pt x="1908" y="210"/>
                  </a:lnTo>
                  <a:lnTo>
                    <a:pt x="1732" y="0"/>
                  </a:lnTo>
                  <a:lnTo>
                    <a:pt x="0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6BC2E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96AFF1D-9BC9-D736-7954-BBE9C472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3507975"/>
              <a:ext cx="3294668" cy="818414"/>
            </a:xfrm>
            <a:custGeom>
              <a:avLst/>
              <a:gdLst>
                <a:gd name="T0" fmla="*/ 0 w 1908"/>
                <a:gd name="T1" fmla="*/ 421 h 421"/>
                <a:gd name="T2" fmla="*/ 1732 w 1908"/>
                <a:gd name="T3" fmla="*/ 421 h 421"/>
                <a:gd name="T4" fmla="*/ 1908 w 1908"/>
                <a:gd name="T5" fmla="*/ 211 h 421"/>
                <a:gd name="T6" fmla="*/ 1732 w 1908"/>
                <a:gd name="T7" fmla="*/ 0 h 421"/>
                <a:gd name="T8" fmla="*/ 0 w 1908"/>
                <a:gd name="T9" fmla="*/ 0 h 421"/>
                <a:gd name="T10" fmla="*/ 0 w 1908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8" h="421">
                  <a:moveTo>
                    <a:pt x="0" y="421"/>
                  </a:moveTo>
                  <a:lnTo>
                    <a:pt x="1732" y="421"/>
                  </a:lnTo>
                  <a:lnTo>
                    <a:pt x="1908" y="211"/>
                  </a:lnTo>
                  <a:lnTo>
                    <a:pt x="1732" y="0"/>
                  </a:lnTo>
                  <a:lnTo>
                    <a:pt x="0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6BC2ED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5CDC445B-DC74-0E10-1692-B3EBA554E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1052736"/>
              <a:ext cx="3308350" cy="818414"/>
            </a:xfrm>
            <a:custGeom>
              <a:avLst/>
              <a:gdLst>
                <a:gd name="T0" fmla="*/ 0 w 2084"/>
                <a:gd name="T1" fmla="*/ 0 h 421"/>
                <a:gd name="T2" fmla="*/ 0 w 2084"/>
                <a:gd name="T3" fmla="*/ 421 h 421"/>
                <a:gd name="T4" fmla="*/ 1908 w 2084"/>
                <a:gd name="T5" fmla="*/ 421 h 421"/>
                <a:gd name="T6" fmla="*/ 2084 w 2084"/>
                <a:gd name="T7" fmla="*/ 210 h 421"/>
                <a:gd name="T8" fmla="*/ 1908 w 2084"/>
                <a:gd name="T9" fmla="*/ 0 h 421"/>
                <a:gd name="T10" fmla="*/ 0 w 2084"/>
                <a:gd name="T1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4" h="421">
                  <a:moveTo>
                    <a:pt x="0" y="0"/>
                  </a:moveTo>
                  <a:lnTo>
                    <a:pt x="0" y="421"/>
                  </a:lnTo>
                  <a:lnTo>
                    <a:pt x="1908" y="421"/>
                  </a:lnTo>
                  <a:lnTo>
                    <a:pt x="2084" y="210"/>
                  </a:lnTo>
                  <a:lnTo>
                    <a:pt x="19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C2ED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2E484EB5-0C62-FE8E-EA02-3049AA9C3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708" y="2689562"/>
              <a:ext cx="3338804" cy="818414"/>
            </a:xfrm>
            <a:custGeom>
              <a:avLst/>
              <a:gdLst>
                <a:gd name="T0" fmla="*/ 0 w 1717"/>
                <a:gd name="T1" fmla="*/ 421 h 421"/>
                <a:gd name="T2" fmla="*/ 1541 w 1717"/>
                <a:gd name="T3" fmla="*/ 421 h 421"/>
                <a:gd name="T4" fmla="*/ 1717 w 1717"/>
                <a:gd name="T5" fmla="*/ 210 h 421"/>
                <a:gd name="T6" fmla="*/ 1541 w 1717"/>
                <a:gd name="T7" fmla="*/ 0 h 421"/>
                <a:gd name="T8" fmla="*/ 0 w 1717"/>
                <a:gd name="T9" fmla="*/ 0 h 421"/>
                <a:gd name="T10" fmla="*/ 0 w 1717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7" h="421">
                  <a:moveTo>
                    <a:pt x="0" y="421"/>
                  </a:moveTo>
                  <a:lnTo>
                    <a:pt x="1541" y="421"/>
                  </a:lnTo>
                  <a:lnTo>
                    <a:pt x="1717" y="210"/>
                  </a:lnTo>
                  <a:lnTo>
                    <a:pt x="1541" y="0"/>
                  </a:lnTo>
                  <a:lnTo>
                    <a:pt x="0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6BC2ED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A0E315C0-2092-57F2-B809-29C394FCA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4270012"/>
              <a:ext cx="815975" cy="1695145"/>
            </a:xfrm>
            <a:custGeom>
              <a:avLst/>
              <a:gdLst>
                <a:gd name="T0" fmla="*/ 514 w 514"/>
                <a:gd name="T1" fmla="*/ 872 h 872"/>
                <a:gd name="T2" fmla="*/ 0 w 514"/>
                <a:gd name="T3" fmla="*/ 121 h 872"/>
                <a:gd name="T4" fmla="*/ 0 w 514"/>
                <a:gd name="T5" fmla="*/ 0 h 872"/>
                <a:gd name="T6" fmla="*/ 514 w 514"/>
                <a:gd name="T7" fmla="*/ 450 h 872"/>
                <a:gd name="T8" fmla="*/ 514 w 514"/>
                <a:gd name="T9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872">
                  <a:moveTo>
                    <a:pt x="514" y="872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514" y="450"/>
                  </a:lnTo>
                  <a:lnTo>
                    <a:pt x="514" y="872"/>
                  </a:lnTo>
                  <a:close/>
                </a:path>
              </a:pathLst>
            </a:custGeom>
            <a:gradFill>
              <a:gsLst>
                <a:gs pos="0">
                  <a:srgbClr val="6BC2ED"/>
                </a:gs>
                <a:gs pos="100000">
                  <a:srgbClr val="6BC2ED">
                    <a:lumMod val="75000"/>
                  </a:srgb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1C1E3095-D690-F052-371B-D71BECE25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4505233"/>
              <a:ext cx="815975" cy="2278337"/>
            </a:xfrm>
            <a:custGeom>
              <a:avLst/>
              <a:gdLst>
                <a:gd name="T0" fmla="*/ 514 w 514"/>
                <a:gd name="T1" fmla="*/ 1172 h 1172"/>
                <a:gd name="T2" fmla="*/ 0 w 514"/>
                <a:gd name="T3" fmla="*/ 120 h 1172"/>
                <a:gd name="T4" fmla="*/ 0 w 514"/>
                <a:gd name="T5" fmla="*/ 0 h 1172"/>
                <a:gd name="T6" fmla="*/ 514 w 514"/>
                <a:gd name="T7" fmla="*/ 751 h 1172"/>
                <a:gd name="T8" fmla="*/ 514 w 514"/>
                <a:gd name="T9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1172">
                  <a:moveTo>
                    <a:pt x="514" y="1172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514" y="751"/>
                  </a:lnTo>
                  <a:lnTo>
                    <a:pt x="514" y="1172"/>
                  </a:lnTo>
                  <a:close/>
                </a:path>
              </a:pathLst>
            </a:custGeom>
            <a:gradFill>
              <a:gsLst>
                <a:gs pos="0">
                  <a:srgbClr val="6BC2ED">
                    <a:lumMod val="40000"/>
                    <a:lumOff val="60000"/>
                  </a:srgbClr>
                </a:gs>
                <a:gs pos="100000">
                  <a:srgbClr val="6BC2E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C166CC53-4FA3-303D-8610-C92800D07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4034791"/>
              <a:ext cx="815975" cy="1110009"/>
            </a:xfrm>
            <a:custGeom>
              <a:avLst/>
              <a:gdLst>
                <a:gd name="T0" fmla="*/ 514 w 514"/>
                <a:gd name="T1" fmla="*/ 571 h 571"/>
                <a:gd name="T2" fmla="*/ 0 w 514"/>
                <a:gd name="T3" fmla="*/ 121 h 571"/>
                <a:gd name="T4" fmla="*/ 0 w 514"/>
                <a:gd name="T5" fmla="*/ 0 h 571"/>
                <a:gd name="T6" fmla="*/ 514 w 514"/>
                <a:gd name="T7" fmla="*/ 150 h 571"/>
                <a:gd name="T8" fmla="*/ 514 w 514"/>
                <a:gd name="T9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571">
                  <a:moveTo>
                    <a:pt x="514" y="57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514" y="150"/>
                  </a:lnTo>
                  <a:lnTo>
                    <a:pt x="514" y="571"/>
                  </a:lnTo>
                  <a:close/>
                </a:path>
              </a:pathLst>
            </a:custGeom>
            <a:gradFill>
              <a:gsLst>
                <a:gs pos="0">
                  <a:srgbClr val="6BC2ED">
                    <a:lumMod val="40000"/>
                    <a:lumOff val="60000"/>
                  </a:srgbClr>
                </a:gs>
                <a:gs pos="100000">
                  <a:srgbClr val="6BC2ED">
                    <a:lumMod val="60000"/>
                    <a:lumOff val="40000"/>
                  </a:srgb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98EA5D4-0BFA-57B5-7B63-938537F50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3507975"/>
              <a:ext cx="815975" cy="818414"/>
            </a:xfrm>
            <a:custGeom>
              <a:avLst/>
              <a:gdLst>
                <a:gd name="T0" fmla="*/ 514 w 514"/>
                <a:gd name="T1" fmla="*/ 421 h 421"/>
                <a:gd name="T2" fmla="*/ 0 w 514"/>
                <a:gd name="T3" fmla="*/ 271 h 421"/>
                <a:gd name="T4" fmla="*/ 0 w 514"/>
                <a:gd name="T5" fmla="*/ 150 h 421"/>
                <a:gd name="T6" fmla="*/ 514 w 514"/>
                <a:gd name="T7" fmla="*/ 0 h 421"/>
                <a:gd name="T8" fmla="*/ 514 w 514"/>
                <a:gd name="T9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421">
                  <a:moveTo>
                    <a:pt x="514" y="421"/>
                  </a:moveTo>
                  <a:lnTo>
                    <a:pt x="0" y="271"/>
                  </a:lnTo>
                  <a:lnTo>
                    <a:pt x="0" y="150"/>
                  </a:lnTo>
                  <a:lnTo>
                    <a:pt x="514" y="0"/>
                  </a:lnTo>
                  <a:lnTo>
                    <a:pt x="514" y="421"/>
                  </a:lnTo>
                  <a:close/>
                </a:path>
              </a:pathLst>
            </a:custGeom>
            <a:gradFill>
              <a:gsLst>
                <a:gs pos="0">
                  <a:srgbClr val="6BC2ED">
                    <a:lumMod val="20000"/>
                    <a:lumOff val="80000"/>
                  </a:srgbClr>
                </a:gs>
                <a:gs pos="100000">
                  <a:srgbClr val="6BC2ED">
                    <a:lumMod val="60000"/>
                    <a:lumOff val="40000"/>
                  </a:srgb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7815BF91-91B0-48CE-B9A9-C5DDE50A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1052736"/>
              <a:ext cx="815975" cy="2278337"/>
            </a:xfrm>
            <a:custGeom>
              <a:avLst/>
              <a:gdLst>
                <a:gd name="T0" fmla="*/ 514 w 514"/>
                <a:gd name="T1" fmla="*/ 0 h 1172"/>
                <a:gd name="T2" fmla="*/ 514 w 514"/>
                <a:gd name="T3" fmla="*/ 421 h 1172"/>
                <a:gd name="T4" fmla="*/ 0 w 514"/>
                <a:gd name="T5" fmla="*/ 1172 h 1172"/>
                <a:gd name="T6" fmla="*/ 0 w 514"/>
                <a:gd name="T7" fmla="*/ 1051 h 1172"/>
                <a:gd name="T8" fmla="*/ 514 w 514"/>
                <a:gd name="T9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1172">
                  <a:moveTo>
                    <a:pt x="514" y="0"/>
                  </a:moveTo>
                  <a:lnTo>
                    <a:pt x="514" y="421"/>
                  </a:lnTo>
                  <a:lnTo>
                    <a:pt x="0" y="1172"/>
                  </a:lnTo>
                  <a:lnTo>
                    <a:pt x="0" y="1051"/>
                  </a:lnTo>
                  <a:lnTo>
                    <a:pt x="514" y="0"/>
                  </a:lnTo>
                  <a:close/>
                </a:path>
              </a:pathLst>
            </a:custGeom>
            <a:gradFill>
              <a:gsLst>
                <a:gs pos="0">
                  <a:srgbClr val="6BC2ED"/>
                </a:gs>
                <a:gs pos="100000">
                  <a:srgbClr val="6BC2ED">
                    <a:lumMod val="75000"/>
                  </a:srgb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E11E4F3-D4B7-C8BD-D431-D49884EC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2689562"/>
              <a:ext cx="815975" cy="1110009"/>
            </a:xfrm>
            <a:custGeom>
              <a:avLst/>
              <a:gdLst>
                <a:gd name="T0" fmla="*/ 514 w 514"/>
                <a:gd name="T1" fmla="*/ 421 h 571"/>
                <a:gd name="T2" fmla="*/ 0 w 514"/>
                <a:gd name="T3" fmla="*/ 571 h 571"/>
                <a:gd name="T4" fmla="*/ 0 w 514"/>
                <a:gd name="T5" fmla="*/ 451 h 571"/>
                <a:gd name="T6" fmla="*/ 514 w 514"/>
                <a:gd name="T7" fmla="*/ 0 h 571"/>
                <a:gd name="T8" fmla="*/ 514 w 514"/>
                <a:gd name="T9" fmla="*/ 42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571">
                  <a:moveTo>
                    <a:pt x="514" y="421"/>
                  </a:moveTo>
                  <a:lnTo>
                    <a:pt x="0" y="571"/>
                  </a:lnTo>
                  <a:lnTo>
                    <a:pt x="0" y="451"/>
                  </a:lnTo>
                  <a:lnTo>
                    <a:pt x="514" y="0"/>
                  </a:lnTo>
                  <a:lnTo>
                    <a:pt x="514" y="421"/>
                  </a:lnTo>
                  <a:close/>
                </a:path>
              </a:pathLst>
            </a:custGeom>
            <a:gradFill>
              <a:gsLst>
                <a:gs pos="0">
                  <a:srgbClr val="6BC2ED"/>
                </a:gs>
                <a:gs pos="100000">
                  <a:srgbClr val="6BC2ED">
                    <a:lumMod val="75000"/>
                  </a:srgb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F7D127F5-E281-015F-CD66-0DDBE3EFD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733" y="1871150"/>
              <a:ext cx="815975" cy="1695145"/>
            </a:xfrm>
            <a:custGeom>
              <a:avLst/>
              <a:gdLst>
                <a:gd name="T0" fmla="*/ 514 w 514"/>
                <a:gd name="T1" fmla="*/ 421 h 872"/>
                <a:gd name="T2" fmla="*/ 0 w 514"/>
                <a:gd name="T3" fmla="*/ 872 h 872"/>
                <a:gd name="T4" fmla="*/ 0 w 514"/>
                <a:gd name="T5" fmla="*/ 751 h 872"/>
                <a:gd name="T6" fmla="*/ 514 w 514"/>
                <a:gd name="T7" fmla="*/ 0 h 872"/>
                <a:gd name="T8" fmla="*/ 514 w 514"/>
                <a:gd name="T9" fmla="*/ 421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872">
                  <a:moveTo>
                    <a:pt x="514" y="421"/>
                  </a:moveTo>
                  <a:lnTo>
                    <a:pt x="0" y="872"/>
                  </a:lnTo>
                  <a:lnTo>
                    <a:pt x="0" y="751"/>
                  </a:lnTo>
                  <a:lnTo>
                    <a:pt x="514" y="0"/>
                  </a:lnTo>
                  <a:lnTo>
                    <a:pt x="514" y="421"/>
                  </a:lnTo>
                  <a:close/>
                </a:path>
              </a:pathLst>
            </a:custGeom>
            <a:gradFill>
              <a:gsLst>
                <a:gs pos="0">
                  <a:srgbClr val="6BC2ED">
                    <a:lumMod val="40000"/>
                    <a:lumOff val="60000"/>
                  </a:srgbClr>
                </a:gs>
                <a:gs pos="100000">
                  <a:srgbClr val="6BC2E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136">
              <a:extLst>
                <a:ext uri="{FF2B5EF4-FFF2-40B4-BE49-F238E27FC236}">
                  <a16:creationId xmlns:a16="http://schemas.microsoft.com/office/drawing/2014/main" id="{4CA199E1-F371-3AC7-5627-2961E748B500}"/>
                </a:ext>
              </a:extLst>
            </p:cNvPr>
            <p:cNvSpPr txBox="1"/>
            <p:nvPr/>
          </p:nvSpPr>
          <p:spPr>
            <a:xfrm>
              <a:off x="3291364" y="1308054"/>
              <a:ext cx="5056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sz="1400" b="1" dirty="0">
                  <a:ea typeface="Calibri Light" charset="0"/>
                  <a:cs typeface="Calibri Light" charset="0"/>
                </a:rPr>
                <a:t>01</a:t>
              </a:r>
            </a:p>
          </p:txBody>
        </p:sp>
        <p:sp>
          <p:nvSpPr>
            <p:cNvPr id="27" name="TextBox 137">
              <a:extLst>
                <a:ext uri="{FF2B5EF4-FFF2-40B4-BE49-F238E27FC236}">
                  <a16:creationId xmlns:a16="http://schemas.microsoft.com/office/drawing/2014/main" id="{4730E212-D983-9948-7FDB-3D867F56F0A0}"/>
                </a:ext>
              </a:extLst>
            </p:cNvPr>
            <p:cNvSpPr txBox="1"/>
            <p:nvPr/>
          </p:nvSpPr>
          <p:spPr>
            <a:xfrm>
              <a:off x="3291364" y="2095691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02</a:t>
              </a:r>
            </a:p>
          </p:txBody>
        </p:sp>
        <p:sp>
          <p:nvSpPr>
            <p:cNvPr id="28" name="TextBox 138">
              <a:extLst>
                <a:ext uri="{FF2B5EF4-FFF2-40B4-BE49-F238E27FC236}">
                  <a16:creationId xmlns:a16="http://schemas.microsoft.com/office/drawing/2014/main" id="{76E40CBC-EBAB-E1B5-C45E-D8F3714D9F64}"/>
                </a:ext>
              </a:extLst>
            </p:cNvPr>
            <p:cNvSpPr txBox="1"/>
            <p:nvPr/>
          </p:nvSpPr>
          <p:spPr>
            <a:xfrm>
              <a:off x="3291364" y="2914103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03</a:t>
              </a:r>
            </a:p>
          </p:txBody>
        </p:sp>
        <p:sp>
          <p:nvSpPr>
            <p:cNvPr id="29" name="TextBox 139">
              <a:extLst>
                <a:ext uri="{FF2B5EF4-FFF2-40B4-BE49-F238E27FC236}">
                  <a16:creationId xmlns:a16="http://schemas.microsoft.com/office/drawing/2014/main" id="{CC7683E9-EA82-3074-E46A-53B35A7BAA46}"/>
                </a:ext>
              </a:extLst>
            </p:cNvPr>
            <p:cNvSpPr txBox="1"/>
            <p:nvPr/>
          </p:nvSpPr>
          <p:spPr>
            <a:xfrm>
              <a:off x="3291364" y="3732516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04</a:t>
              </a:r>
            </a:p>
          </p:txBody>
        </p:sp>
        <p:sp>
          <p:nvSpPr>
            <p:cNvPr id="30" name="TextBox 140">
              <a:extLst>
                <a:ext uri="{FF2B5EF4-FFF2-40B4-BE49-F238E27FC236}">
                  <a16:creationId xmlns:a16="http://schemas.microsoft.com/office/drawing/2014/main" id="{8CA8AE3A-0A47-F5A9-6230-FD297D620F6D}"/>
                </a:ext>
              </a:extLst>
            </p:cNvPr>
            <p:cNvSpPr txBox="1"/>
            <p:nvPr/>
          </p:nvSpPr>
          <p:spPr>
            <a:xfrm>
              <a:off x="3291364" y="4550928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05</a:t>
              </a:r>
            </a:p>
          </p:txBody>
        </p:sp>
        <p:sp>
          <p:nvSpPr>
            <p:cNvPr id="31" name="TextBox 141">
              <a:extLst>
                <a:ext uri="{FF2B5EF4-FFF2-40B4-BE49-F238E27FC236}">
                  <a16:creationId xmlns:a16="http://schemas.microsoft.com/office/drawing/2014/main" id="{499C67D6-82B3-0579-8083-5F1282180074}"/>
                </a:ext>
              </a:extLst>
            </p:cNvPr>
            <p:cNvSpPr txBox="1"/>
            <p:nvPr/>
          </p:nvSpPr>
          <p:spPr>
            <a:xfrm>
              <a:off x="3291364" y="5370314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06</a:t>
              </a:r>
              <a:endParaRPr lang="en-US" sz="1400" b="1" dirty="0">
                <a:ea typeface="Calibri Light" charset="0"/>
                <a:cs typeface="Calibri Light" charset="0"/>
              </a:endParaRPr>
            </a:p>
          </p:txBody>
        </p:sp>
        <p:sp>
          <p:nvSpPr>
            <p:cNvPr id="32" name="TextBox 142">
              <a:extLst>
                <a:ext uri="{FF2B5EF4-FFF2-40B4-BE49-F238E27FC236}">
                  <a16:creationId xmlns:a16="http://schemas.microsoft.com/office/drawing/2014/main" id="{298064D1-210D-B79E-480B-6B3C7AF85BE4}"/>
                </a:ext>
              </a:extLst>
            </p:cNvPr>
            <p:cNvSpPr txBox="1"/>
            <p:nvPr/>
          </p:nvSpPr>
          <p:spPr>
            <a:xfrm>
              <a:off x="3291364" y="6189698"/>
              <a:ext cx="50562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Calibri Light" charset="0"/>
                </a:rPr>
                <a:t>07</a:t>
              </a:r>
            </a:p>
          </p:txBody>
        </p:sp>
        <p:sp>
          <p:nvSpPr>
            <p:cNvPr id="33" name="TextBox 179">
              <a:extLst>
                <a:ext uri="{FF2B5EF4-FFF2-40B4-BE49-F238E27FC236}">
                  <a16:creationId xmlns:a16="http://schemas.microsoft.com/office/drawing/2014/main" id="{7B675BD2-211A-5908-8EA7-96CB84BDB321}"/>
                </a:ext>
              </a:extLst>
            </p:cNvPr>
            <p:cNvSpPr txBox="1"/>
            <p:nvPr/>
          </p:nvSpPr>
          <p:spPr>
            <a:xfrm>
              <a:off x="3828644" y="1184944"/>
              <a:ext cx="2477861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Identificar Áreas con Problemas Crónicos (APC)</a:t>
              </a:r>
            </a:p>
          </p:txBody>
        </p:sp>
        <p:sp>
          <p:nvSpPr>
            <p:cNvPr id="34" name="TextBox 180">
              <a:extLst>
                <a:ext uri="{FF2B5EF4-FFF2-40B4-BE49-F238E27FC236}">
                  <a16:creationId xmlns:a16="http://schemas.microsoft.com/office/drawing/2014/main" id="{484B616E-2771-2BB7-22CB-53626DD6DF08}"/>
                </a:ext>
              </a:extLst>
            </p:cNvPr>
            <p:cNvSpPr txBox="1"/>
            <p:nvPr/>
          </p:nvSpPr>
          <p:spPr>
            <a:xfrm>
              <a:off x="3796988" y="1864859"/>
              <a:ext cx="2248719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Identificar Áreas de Concentración de Violencia (ACV)</a:t>
              </a:r>
            </a:p>
          </p:txBody>
        </p:sp>
        <p:sp>
          <p:nvSpPr>
            <p:cNvPr id="35" name="TextBox 181">
              <a:extLst>
                <a:ext uri="{FF2B5EF4-FFF2-40B4-BE49-F238E27FC236}">
                  <a16:creationId xmlns:a16="http://schemas.microsoft.com/office/drawing/2014/main" id="{698E0CAC-9367-ED5E-EFDA-0A2CB49A4AB7}"/>
                </a:ext>
              </a:extLst>
            </p:cNvPr>
            <p:cNvSpPr txBox="1"/>
            <p:nvPr/>
          </p:nvSpPr>
          <p:spPr>
            <a:xfrm>
              <a:off x="3827089" y="2945633"/>
              <a:ext cx="159097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Enfoque Integral</a:t>
              </a:r>
            </a:p>
          </p:txBody>
        </p:sp>
        <p:sp>
          <p:nvSpPr>
            <p:cNvPr id="36" name="TextBox 182">
              <a:extLst>
                <a:ext uri="{FF2B5EF4-FFF2-40B4-BE49-F238E27FC236}">
                  <a16:creationId xmlns:a16="http://schemas.microsoft.com/office/drawing/2014/main" id="{4076CAC6-83BA-D178-02C9-121D44D6F09B}"/>
                </a:ext>
              </a:extLst>
            </p:cNvPr>
            <p:cNvSpPr txBox="1"/>
            <p:nvPr/>
          </p:nvSpPr>
          <p:spPr>
            <a:xfrm>
              <a:off x="3890197" y="3670147"/>
              <a:ext cx="145256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Estrategias por Subsistemas</a:t>
              </a:r>
              <a:endParaRPr lang="en-US" sz="1400" b="1" dirty="0"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183">
              <a:extLst>
                <a:ext uri="{FF2B5EF4-FFF2-40B4-BE49-F238E27FC236}">
                  <a16:creationId xmlns:a16="http://schemas.microsoft.com/office/drawing/2014/main" id="{5146B001-1A3B-7534-6706-A3FC383454C0}"/>
                </a:ext>
              </a:extLst>
            </p:cNvPr>
            <p:cNvSpPr txBox="1"/>
            <p:nvPr/>
          </p:nvSpPr>
          <p:spPr>
            <a:xfrm>
              <a:off x="3804877" y="4611187"/>
              <a:ext cx="2088444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Cero Impunidad</a:t>
              </a:r>
              <a:endParaRPr lang="en-US" sz="1400" b="1" dirty="0"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38" name="TextBox 184">
              <a:extLst>
                <a:ext uri="{FF2B5EF4-FFF2-40B4-BE49-F238E27FC236}">
                  <a16:creationId xmlns:a16="http://schemas.microsoft.com/office/drawing/2014/main" id="{0C55350B-3C47-699F-CB66-F215F84587F4}"/>
                </a:ext>
              </a:extLst>
            </p:cNvPr>
            <p:cNvSpPr txBox="1"/>
            <p:nvPr/>
          </p:nvSpPr>
          <p:spPr>
            <a:xfrm>
              <a:off x="3828645" y="5277981"/>
              <a:ext cx="188808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b="1" dirty="0">
                  <a:ea typeface="Calibri Light" charset="0"/>
                  <a:cs typeface="Segoe UI" panose="020B0502040204020203" pitchFamily="34" charset="0"/>
                </a:rPr>
                <a:t>Seguimiento y Evaluación</a:t>
              </a:r>
            </a:p>
          </p:txBody>
        </p:sp>
        <p:sp>
          <p:nvSpPr>
            <p:cNvPr id="39" name="TextBox 185">
              <a:extLst>
                <a:ext uri="{FF2B5EF4-FFF2-40B4-BE49-F238E27FC236}">
                  <a16:creationId xmlns:a16="http://schemas.microsoft.com/office/drawing/2014/main" id="{6BA90AA5-9221-011B-3B9F-94EFBEBECCB9}"/>
                </a:ext>
              </a:extLst>
            </p:cNvPr>
            <p:cNvSpPr txBox="1"/>
            <p:nvPr/>
          </p:nvSpPr>
          <p:spPr>
            <a:xfrm>
              <a:off x="3737424" y="5981035"/>
              <a:ext cx="2308283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s-ES" b="1" dirty="0">
                  <a:ea typeface="Calibri Light" charset="0"/>
                  <a:cs typeface="Segoe UI" panose="020B0502040204020203" pitchFamily="34" charset="0"/>
                </a:rPr>
                <a:t>Campañas que se están realizando dentro </a:t>
              </a:r>
              <a:r>
                <a:rPr lang="es-ES" b="1" dirty="0" err="1">
                  <a:ea typeface="Calibri Light" charset="0"/>
                  <a:cs typeface="Segoe UI" panose="020B0502040204020203" pitchFamily="34" charset="0"/>
                </a:rPr>
                <a:t>deL</a:t>
              </a:r>
              <a:r>
                <a:rPr lang="es-ES" b="1" dirty="0">
                  <a:ea typeface="Calibri Light" charset="0"/>
                  <a:cs typeface="Segoe UI" panose="020B0502040204020203" pitchFamily="34" charset="0"/>
                </a:rPr>
                <a:t> DMQ</a:t>
              </a:r>
            </a:p>
          </p:txBody>
        </p:sp>
        <p:sp>
          <p:nvSpPr>
            <p:cNvPr id="40" name="TextBox 188">
              <a:extLst>
                <a:ext uri="{FF2B5EF4-FFF2-40B4-BE49-F238E27FC236}">
                  <a16:creationId xmlns:a16="http://schemas.microsoft.com/office/drawing/2014/main" id="{3F32864B-EFC9-03B7-8BC2-4E592FE5FCEE}"/>
                </a:ext>
              </a:extLst>
            </p:cNvPr>
            <p:cNvSpPr txBox="1"/>
            <p:nvPr/>
          </p:nvSpPr>
          <p:spPr>
            <a:xfrm>
              <a:off x="6652559" y="986235"/>
              <a:ext cx="5174042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s-E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Georreferenciación de los delitos</a:t>
              </a:r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 del CMI del año 2020, se determinó la concentración dinámica de </a:t>
              </a:r>
              <a:r>
                <a:rPr lang="es-E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34 APC</a:t>
              </a:r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, cada una dentro de un diámetro 1 km2 . La finalidad es realizar los operativos con el eje preventivo bajo el principio de la </a:t>
              </a:r>
              <a:r>
                <a:rPr lang="es-E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focalización en los lugares de mayor incidencia</a:t>
              </a:r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41" name="TextBox 189">
              <a:extLst>
                <a:ext uri="{FF2B5EF4-FFF2-40B4-BE49-F238E27FC236}">
                  <a16:creationId xmlns:a16="http://schemas.microsoft.com/office/drawing/2014/main" id="{E9637D8E-BF8C-B542-839F-14282CC5E625}"/>
                </a:ext>
              </a:extLst>
            </p:cNvPr>
            <p:cNvSpPr txBox="1"/>
            <p:nvPr/>
          </p:nvSpPr>
          <p:spPr>
            <a:xfrm>
              <a:off x="6644341" y="1854594"/>
              <a:ext cx="525854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s-E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Georreferenciación de los Homicidios Intencionales </a:t>
              </a:r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de los 5 últimos años, se determinó la concentración dinámica de </a:t>
              </a:r>
              <a:r>
                <a:rPr lang="es-E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16 ACV</a:t>
              </a:r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, cada una dentro de un diámetro  1 km2 .  La finalidad es realizar los operativos con el eje preventivo bajo el principio de la focalización en los lugares de mayor incidencia</a:t>
              </a:r>
            </a:p>
            <a:p>
              <a:pPr algn="just"/>
              <a:endPara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42" name="TextBox 190">
              <a:extLst>
                <a:ext uri="{FF2B5EF4-FFF2-40B4-BE49-F238E27FC236}">
                  <a16:creationId xmlns:a16="http://schemas.microsoft.com/office/drawing/2014/main" id="{EF8C2736-608B-F122-0E3C-0E9E8C1C1EF2}"/>
                </a:ext>
              </a:extLst>
            </p:cNvPr>
            <p:cNvSpPr txBox="1"/>
            <p:nvPr/>
          </p:nvSpPr>
          <p:spPr>
            <a:xfrm>
              <a:off x="6568058" y="3093177"/>
              <a:ext cx="5398668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Reuniones con autoridades locales, para definir estrategias conjuntas</a:t>
              </a:r>
              <a:endPara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43" name="TextBox 191">
              <a:extLst>
                <a:ext uri="{FF2B5EF4-FFF2-40B4-BE49-F238E27FC236}">
                  <a16:creationId xmlns:a16="http://schemas.microsoft.com/office/drawing/2014/main" id="{4B137C65-43B7-A9B6-F67C-7E7A343A82FF}"/>
                </a:ext>
              </a:extLst>
            </p:cNvPr>
            <p:cNvSpPr txBox="1"/>
            <p:nvPr/>
          </p:nvSpPr>
          <p:spPr>
            <a:xfrm>
              <a:off x="6656533" y="3594017"/>
              <a:ext cx="244738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Eje Preventivo </a:t>
              </a:r>
            </a:p>
            <a:p>
              <a:pPr algn="just"/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Eje Investigativo</a:t>
              </a:r>
            </a:p>
            <a:p>
              <a:pPr algn="just"/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Eje de Inteligencia</a:t>
              </a:r>
            </a:p>
          </p:txBody>
        </p:sp>
        <p:sp>
          <p:nvSpPr>
            <p:cNvPr id="44" name="TextBox 192">
              <a:extLst>
                <a:ext uri="{FF2B5EF4-FFF2-40B4-BE49-F238E27FC236}">
                  <a16:creationId xmlns:a16="http://schemas.microsoft.com/office/drawing/2014/main" id="{1CFCAA45-79A4-5AA8-5EDC-6F4D6A4EF92E}"/>
                </a:ext>
              </a:extLst>
            </p:cNvPr>
            <p:cNvSpPr txBox="1"/>
            <p:nvPr/>
          </p:nvSpPr>
          <p:spPr>
            <a:xfrm>
              <a:off x="6598512" y="4581549"/>
              <a:ext cx="4154984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just"/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Seguimiento a las Casos Judiciales de mayor connotación</a:t>
              </a:r>
            </a:p>
          </p:txBody>
        </p:sp>
        <p:sp>
          <p:nvSpPr>
            <p:cNvPr id="45" name="TextBox 193">
              <a:extLst>
                <a:ext uri="{FF2B5EF4-FFF2-40B4-BE49-F238E27FC236}">
                  <a16:creationId xmlns:a16="http://schemas.microsoft.com/office/drawing/2014/main" id="{DEB38B52-2D0F-A00F-90D5-8BFCEBD283A6}"/>
                </a:ext>
              </a:extLst>
            </p:cNvPr>
            <p:cNvSpPr txBox="1"/>
            <p:nvPr/>
          </p:nvSpPr>
          <p:spPr>
            <a:xfrm>
              <a:off x="6554376" y="5303618"/>
              <a:ext cx="517006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Reuniones semanales con los jefes de Distrito, fin evaluar el cumplimiento de metas propuestas</a:t>
              </a:r>
              <a:endPara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46" name="TextBox 194">
              <a:extLst>
                <a:ext uri="{FF2B5EF4-FFF2-40B4-BE49-F238E27FC236}">
                  <a16:creationId xmlns:a16="http://schemas.microsoft.com/office/drawing/2014/main" id="{29D4CB10-76AD-258D-2C4D-7C648C12ECE6}"/>
                </a:ext>
              </a:extLst>
            </p:cNvPr>
            <p:cNvSpPr txBox="1"/>
            <p:nvPr/>
          </p:nvSpPr>
          <p:spPr>
            <a:xfrm>
              <a:off x="6568058" y="6158920"/>
              <a:ext cx="5166604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es-E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Calibri Light" charset="0"/>
                  <a:cs typeface="Segoe UI" panose="020B0502040204020203" pitchFamily="34" charset="0"/>
                </a:rPr>
                <a:t>“Yo vivo sin violencia, Yo vivo sin drogas, Yo vivo seguro en mi comunidad y Yo vivo con solidaridad”. </a:t>
              </a:r>
            </a:p>
          </p:txBody>
        </p:sp>
        <p:cxnSp>
          <p:nvCxnSpPr>
            <p:cNvPr id="47" name="Straight Connector 197">
              <a:extLst>
                <a:ext uri="{FF2B5EF4-FFF2-40B4-BE49-F238E27FC236}">
                  <a16:creationId xmlns:a16="http://schemas.microsoft.com/office/drawing/2014/main" id="{55B7AAB9-187C-2427-D860-199C223FE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820" y="1862507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198">
              <a:extLst>
                <a:ext uri="{FF2B5EF4-FFF2-40B4-BE49-F238E27FC236}">
                  <a16:creationId xmlns:a16="http://schemas.microsoft.com/office/drawing/2014/main" id="{4F7CEA01-82FB-8AF1-DC58-3A0EDF463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820" y="2685078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199">
              <a:extLst>
                <a:ext uri="{FF2B5EF4-FFF2-40B4-BE49-F238E27FC236}">
                  <a16:creationId xmlns:a16="http://schemas.microsoft.com/office/drawing/2014/main" id="{50FDCBDD-5E8E-5467-48E1-F6DC8D789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820" y="3502434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50" name="Straight Connector 200">
              <a:extLst>
                <a:ext uri="{FF2B5EF4-FFF2-40B4-BE49-F238E27FC236}">
                  <a16:creationId xmlns:a16="http://schemas.microsoft.com/office/drawing/2014/main" id="{945AD180-1A1D-D63B-AD27-311FA8F13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820" y="4324512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201">
              <a:extLst>
                <a:ext uri="{FF2B5EF4-FFF2-40B4-BE49-F238E27FC236}">
                  <a16:creationId xmlns:a16="http://schemas.microsoft.com/office/drawing/2014/main" id="{7E45559A-C184-92C5-074C-AA2351F90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820" y="5141868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pic>
          <p:nvPicPr>
            <p:cNvPr id="52" name="Picture 2" descr="Logos – Policia Nacional del Ecuador">
              <a:extLst>
                <a:ext uri="{FF2B5EF4-FFF2-40B4-BE49-F238E27FC236}">
                  <a16:creationId xmlns:a16="http://schemas.microsoft.com/office/drawing/2014/main" id="{EE866584-0FB1-28E5-4EC0-8956CC6DF2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52"/>
            <a:stretch/>
          </p:blipFill>
          <p:spPr bwMode="auto">
            <a:xfrm>
              <a:off x="354583" y="2555222"/>
              <a:ext cx="2477758" cy="2613992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Straight Connector 201">
              <a:extLst>
                <a:ext uri="{FF2B5EF4-FFF2-40B4-BE49-F238E27FC236}">
                  <a16:creationId xmlns:a16="http://schemas.microsoft.com/office/drawing/2014/main" id="{262654BD-DE7B-6E41-A6C8-983BB86B6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4220" y="5945551"/>
              <a:ext cx="6605113" cy="3729"/>
            </a:xfrm>
            <a:prstGeom prst="line">
              <a:avLst/>
            </a:prstGeom>
            <a:noFill/>
            <a:ln w="9525" cap="flat" cmpd="sng" algn="ctr">
              <a:solidFill>
                <a:srgbClr val="6BC2ED">
                  <a:lumMod val="40000"/>
                  <a:lumOff val="60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90800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4" id="{393E1D21-C429-411E-8C80-3688CF7BE852}" vid="{206812F8-4234-4CA5-8F67-0934FE4C326D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23934</TotalTime>
  <Words>1497</Words>
  <Application>Microsoft Macintosh PowerPoint</Application>
  <PresentationFormat>Panorámica</PresentationFormat>
  <Paragraphs>324</Paragraphs>
  <Slides>30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Arial</vt:lpstr>
      <vt:lpstr>Arial Black</vt:lpstr>
      <vt:lpstr>Arial Rounded MT Bold</vt:lpstr>
      <vt:lpstr>Calibri</vt:lpstr>
      <vt:lpstr>Calibri Light</vt:lpstr>
      <vt:lpstr>Century Gothic</vt:lpstr>
      <vt:lpstr>Helvetica</vt:lpstr>
      <vt:lpstr>Open Sans</vt:lpstr>
      <vt:lpstr>Times New Roman</vt:lpstr>
      <vt:lpstr>Wingdings</vt:lpstr>
      <vt:lpstr>Tema de Office</vt:lpstr>
      <vt:lpstr>Tema4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281 UNIDADES DE POLICIA COMUNITARIA DE LA ZONA 9 DMQ</vt:lpstr>
      <vt:lpstr>Presentación de PowerPoint</vt:lpstr>
      <vt:lpstr>254 UPC HABITABLES </vt:lpstr>
      <vt:lpstr>254 UPC HABITABLES </vt:lpstr>
      <vt:lpstr>254 UPC HABITABLES </vt:lpstr>
      <vt:lpstr>DISTRIBUTIVO POR DISTRITOS</vt:lpstr>
      <vt:lpstr>Presentación de PowerPoint</vt:lpstr>
      <vt:lpstr>DISTRITO DE POLICIA CALDERÓN</vt:lpstr>
      <vt:lpstr>DISTRITO DE POLICIA ELOY ALFARO</vt:lpstr>
      <vt:lpstr>DISTRITO DE POLICIA EUGENIO ESPEJO</vt:lpstr>
      <vt:lpstr>DISTRITO DE POLICIA LA DELICIA</vt:lpstr>
      <vt:lpstr>DISTRITO DE POLICIA MANUELA SAENZ </vt:lpstr>
      <vt:lpstr>DISTRITO DE POLICIA QUITUMBE</vt:lpstr>
      <vt:lpstr>DISTRITO DE POLICIA LOS CHILLOS</vt:lpstr>
      <vt:lpstr>DISTRITO DE POLICIA TUMBACO</vt:lpstr>
      <vt:lpstr>DISTRITO DE POLICIA NANEGAL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DGSCOP DPTO. EVALUACIÓN</dc:creator>
  <cp:lastModifiedBy>Microsoft Office User</cp:lastModifiedBy>
  <cp:revision>1765</cp:revision>
  <dcterms:created xsi:type="dcterms:W3CDTF">2021-01-18T14:28:18Z</dcterms:created>
  <dcterms:modified xsi:type="dcterms:W3CDTF">2022-05-31T07:21:03Z</dcterms:modified>
</cp:coreProperties>
</file>