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3" r:id="rId3"/>
    <p:sldId id="256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viewProps" Target="view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0619F-370F-8B40-AB5F-0D206F01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EA1CB8-26CD-4049-98A4-210B87619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74EFF-5FE8-A74C-914C-0A3429A7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C1AB0-9946-C847-8F34-8624C6C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20386-43DB-7043-A932-9E3D1826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86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1A1D5-806A-D54F-8B24-6F2389EA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C061A3-694D-894A-AF2A-EE0258C1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A3016-BCED-F846-ADE6-86ECD2ED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E3AF2-419B-0D41-96B4-1A0AF562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A6B50-2695-2B4B-8007-663312CB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61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CDBE0-B282-C144-BEF2-8DADCD349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0587AE-0206-AD4A-A06F-D3CBC4958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0295F-9F47-444F-8198-58536B71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89CEF-6FB9-734A-9D17-0204A463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7D1CFB-8FBE-C346-9A27-C0C40136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13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2F606-C6E2-CF49-B2EB-1EE3EA1F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0CBDA-6ADD-0241-A66F-93F4F9BEC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84DEA-7697-5945-81A1-1C2F6F61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359C5-E48F-9845-A25F-13911D0D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6B51C-8929-174D-BDCD-15B1F8D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37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F2BC-75B0-BD49-8A40-5D143B96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19F32-1B4E-3A40-878F-CBDD715B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E0F9C-0567-BA49-B5FB-DDA83B33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8FB2-C27D-7847-95AF-E1CEEAF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1F162-9FD7-0B43-A670-3C15FBBD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602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78130-AE8E-C549-94C5-60B50C86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3D4C5B-EE2E-DB44-8CA0-637B0BB0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B78D-05E7-7041-9818-9E647670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B61F3-D66F-4449-8813-5FDD8AB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7CA1B-63F3-C843-8B00-48231926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818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07BD-607F-674D-8F49-7C5F56DF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5B27A-7441-6748-8C7C-17916AAE3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0F4F6-A6E9-B44E-85A0-DC8B9BCB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915C-ECAF-134E-B011-6A9EF02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5ABA3-77D5-3648-8A15-A6FF5F2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6D552-8A74-074F-8FF7-65AF08D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659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CDDA-C575-354A-BA25-3A89FC06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96DF-3F67-EA4B-A87A-014C87B4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B31852-AF21-8545-91DB-E6C16C287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6FEC0-3229-5841-BE86-1520BC6C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A8DB89-16BD-E149-93FA-69D83BF9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6AD6C-2D0A-1849-991D-D1506579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F2BD1-8BDD-DB4C-86CF-CA092AD5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82589-9370-EB4C-A0F7-9D1C34A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461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0992-6214-C64A-B407-4A6B6948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46073-34F4-D046-AB33-895BF605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8417CD-E922-0A47-BB33-7391239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DF494-5A54-7B44-BE2F-A54086A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061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A08883-3E72-5141-BAE6-6FBD5500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E725EA-62F9-7A4A-B91F-7C7163D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7F1E0D-AEE5-8F4C-94FC-9581E23B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526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6D8E9-2866-D34A-9C21-52086B7C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8951C-03D6-D24D-A9B5-A9C13855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68298-13C5-8D40-B00E-7372478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65997-295E-A245-927F-1CAC6098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C09F4-3EAB-BE41-9AD0-FA33522C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2AB46-B672-474A-8B9C-2A24102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615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6A732-B1A6-FF4A-BB06-D277D73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306208-FA66-DA41-A809-0E608600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12A9DE-CF34-084A-AD12-55331E0E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00915-4B8A-AB48-89A8-AB63C6E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8229C-17F1-624B-9D1F-09F2C62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147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B0923-BA6C-E242-8981-87AF12C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6E2AD4-1CD1-214C-A5A7-C57694C7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FBC77-2CAE-354E-8508-E35F633A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E028-A9A3-424E-8DB3-F160A99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7B3ECE-BC12-5B43-A966-34E5F50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ED709-1EC1-7C4E-B69A-7168A996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075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27242-1FE7-C245-A078-64F27E2A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F25EE-C5DC-914C-9F37-78982067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191A-406B-1344-89B2-BF27DD5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16BC1-4A40-7848-AA87-0AA3116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620D3-4548-634D-96CE-64D5C0D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899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B1FB5A-54B9-A144-93F8-98267336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BFAB1E-B95A-BD45-8B17-F11EFDCB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FE14A-C5F9-3A45-B5EB-E2EEF98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09664-3666-3F4E-A1C2-7AF385C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AB559-69CE-7F48-8248-2D98A0BF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414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F1FC-3DDB-0244-BB51-CF63E9BD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1564F-3A7C-3B40-A104-BDB88990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B0D2E-3AF0-C947-BDF7-A6ADCB4D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35752-87A0-4543-BD5C-48053126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4879D-AB78-2443-81D2-EB2CFC6C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2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7BD1A-80AE-964C-A7AA-83E633D0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23818-A392-304A-9AD1-E8070077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E04CE7-6A0C-E240-8B88-CC97189D1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EA77D-A37B-FB49-A292-6F16EE24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0D88DB-5AA1-AB47-8E42-146AE057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7D35C-19F7-4447-8733-78E59224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55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98748-0003-FE47-980C-6014323C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97786-7D1B-7C40-B460-7020D787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F1111D-3281-944D-8B08-418E94082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DCD1D5-19EF-8E42-AD4C-B2C976606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3E8DEC-8985-EC41-AC2D-CF9171348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44D1AD-BA20-854F-BD50-9FDAE6BD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784A0D-6867-6A49-8464-185466AA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76625C-269E-5C4A-A6E8-DD5636C8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14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6B1F8-22C3-2347-916C-1B78EF76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7329CD-39FA-9749-9D98-FEF1FDE7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76CB70-5C9D-8F4F-909A-46F19E04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78192E-9E85-F64D-951D-66A2FFCF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1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9C00EB-BED8-A448-89DB-FB01EDA7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770069-EB3C-684E-877F-82F63418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60173-8547-2645-9B53-00A2282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571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DB93D-30A1-7445-BA27-79B29222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33D5A-0097-9D45-A450-433DC181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29FC4C-4B4F-AF45-9605-14CC540D8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48B83-2941-F448-A628-84BC37E7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0BC065-409D-3245-A326-D27E370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10D638-850F-FA44-9982-2FF52D34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6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DD978-A256-F848-B701-EC092299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52463C-EE30-DF44-A624-8C9A04374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33D38-BA8B-1F4D-B158-C53BA68D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247B1-7283-D643-8CA2-80797C70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BBD0C7-573D-8240-ABB4-CC8C5DDE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51A2F-B26B-3A49-BB23-2437F87A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16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3BB53B-C156-124F-BAD9-8425BFFF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07C1B-7B48-9147-9292-66E709D6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96B47-9023-8A47-B1C0-013CF351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CE87-4AE2-2B45-8A84-43F5822E522B}" type="datetimeFigureOut">
              <a:rPr lang="es-EC" smtClean="0"/>
              <a:t>17/5/2022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D8B70-48E0-AF42-95F4-D827D89F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B15C0-4781-724A-A296-BB0AD602A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50FE-E5C2-7D45-B84E-B459F4E07B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44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70DAA-A901-C241-8F4E-88BAAA14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483C3-59C8-314B-902E-9309598A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7D78A-530E-C048-BDF5-B510E5298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17/5/2022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2472F-E724-2240-A34E-F410B92A4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A10D2-E127-1644-B05F-722703A5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6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6.em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46808"/>
            <a:ext cx="8915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Unidad Educativa Fernández Madrid, estudiante </a:t>
            </a:r>
            <a:r>
              <a:rPr lang="es-ES" b="1" dirty="0"/>
              <a:t>MELANY ALEJANDRA PANOLUISA GANCHALA</a:t>
            </a:r>
            <a:r>
              <a:rPr lang="es-ES" dirty="0"/>
              <a:t>; quien falleció a causa del aluvión ocurrido el 31 de enero de 2022 en el sector de la Gasca. Hecho que fue informado por la institución educativa con el Oficio Nro. GADDMQ-SERD-UEMFM-2022-00027-O de 1 de febrero de 2022.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r>
              <a:rPr lang="es-ES" dirty="0"/>
              <a:t>Se pone en consideración del Concejo Metropolitanos, la entrega de una placa de reconocimiento póstumo a la estudiante. </a:t>
            </a:r>
            <a:endParaRPr lang="es-EC" u="sng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CASO ESPECIAL</a:t>
            </a:r>
            <a:endParaRPr lang="es-EC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1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PROPUESTA DE RECONOCIMIENTO (placa):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Quito, mayo de 2022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Concejo del Distrito Metropolitano de Quito, plasma el presente reconocimiento póstumo a:</a:t>
            </a:r>
          </a:p>
          <a:p>
            <a:pPr marL="0" indent="0">
              <a:buNone/>
            </a:pPr>
            <a:r>
              <a:rPr lang="es-ES" b="1" dirty="0"/>
              <a:t>MELANY ALEJANDRA PANOLUISA GANCHALA</a:t>
            </a:r>
            <a:r>
              <a:rPr lang="es-ES" dirty="0"/>
              <a:t> (+)</a:t>
            </a:r>
          </a:p>
          <a:p>
            <a:pPr marL="0" indent="0">
              <a:buNone/>
            </a:pPr>
            <a:r>
              <a:rPr lang="es-ES" dirty="0"/>
              <a:t>Estudiante de la Unidad Educativa Fernández Madrid, y proclamada como </a:t>
            </a:r>
            <a:r>
              <a:rPr lang="es-EC" dirty="0"/>
              <a:t>Primera Escolta del Pabellón de la Ciudad.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*Firmas de los miembros del Concejo Metropolitano</a:t>
            </a:r>
            <a:endParaRPr lang="es-EC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3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122A1-A228-5040-A8AD-49922E9A9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4E8CBE-7D01-9340-A74D-0B72E71CF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fondo_ppt_Mesa de trabajo 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2192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3127" y="133004"/>
            <a:ext cx="1210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4000" b="1" dirty="0">
              <a:solidFill>
                <a:schemeClr val="tx2">
                  <a:satMod val="130000"/>
                </a:schemeClr>
              </a:solidFill>
              <a:cs typeface="Arial" pitchFamily="34" charset="0"/>
            </a:endParaRPr>
          </a:p>
          <a:p>
            <a:pPr algn="ctr"/>
            <a:r>
              <a:rPr lang="es-ES" sz="4000" b="1" dirty="0">
                <a:solidFill>
                  <a:srgbClr val="002060"/>
                </a:solidFill>
                <a:cs typeface="Arial" pitchFamily="34" charset="0"/>
              </a:rPr>
              <a:t>INFORME BECAS OTORGADAS POR EL CONCEJO METROPOLITANO</a:t>
            </a:r>
            <a:br>
              <a:rPr lang="es-ES" sz="4000" b="1" dirty="0">
                <a:solidFill>
                  <a:srgbClr val="002060"/>
                </a:solidFill>
                <a:cs typeface="Arial" pitchFamily="34" charset="0"/>
              </a:rPr>
            </a:br>
            <a:br>
              <a:rPr lang="es-ES" sz="40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s-ES" sz="4000" b="1" dirty="0">
                <a:solidFill>
                  <a:srgbClr val="002060"/>
                </a:solidFill>
                <a:cs typeface="Arial" pitchFamily="34" charset="0"/>
              </a:rPr>
              <a:t>AÑO 2022</a:t>
            </a:r>
            <a:endParaRPr lang="es-E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0985"/>
            <a:ext cx="10515600" cy="92612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MARCO LEGAL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es-ES" altLang="es-EC" dirty="0"/>
              <a:t>Código Municipal; Art. 567 - 573</a:t>
            </a:r>
          </a:p>
          <a:p>
            <a:pPr algn="just">
              <a:spcBef>
                <a:spcPct val="20000"/>
              </a:spcBef>
            </a:pPr>
            <a:endParaRPr lang="es-ES" altLang="es-EC" dirty="0"/>
          </a:p>
          <a:p>
            <a:pPr algn="just">
              <a:spcBef>
                <a:spcPct val="20000"/>
              </a:spcBef>
            </a:pPr>
            <a:r>
              <a:rPr lang="es-ES" dirty="0"/>
              <a:t>Art. 571, Trámite para el Otorgamiento de Becas, señala que:</a:t>
            </a:r>
            <a:r>
              <a:rPr lang="es-ES" altLang="es-EC" dirty="0"/>
              <a:t>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s-ES" altLang="es-EC" i="1" dirty="0"/>
              <a:t>“</a:t>
            </a:r>
            <a:r>
              <a:rPr lang="es-ES" i="1" dirty="0"/>
              <a:t>La Unidad ABC obtendrá la disponibilidad presupuestaria, revisará la documentación y </a:t>
            </a:r>
            <a:r>
              <a:rPr lang="es-ES" i="1" u="sng" dirty="0"/>
              <a:t>presentará el informe a la Comisión competente en materia de educación y cultura, instancia que hasta la segunda semana del mes de febrero de cada año, emitirá el respectivo informe al Concejo Metropolitano</a:t>
            </a:r>
            <a:r>
              <a:rPr lang="es-ES" i="1" dirty="0"/>
              <a:t>, quien aprobará las becas a entregarse, hasta la cuarta semana del mes de febrero de cada año.”</a:t>
            </a:r>
            <a:endParaRPr lang="es-ES" altLang="es-EC" dirty="0"/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es-ES" altLang="es-EC" dirty="0"/>
              <a:t>	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7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076" y="0"/>
            <a:ext cx="11479876" cy="141636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cs typeface="Arial" pitchFamily="34" charset="0"/>
              </a:rPr>
              <a:t>TIPOS DE BECAS QUE CONCEDE </a:t>
            </a:r>
            <a:br>
              <a:rPr lang="es-ES" sz="40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s-ES" sz="4000" b="1" dirty="0">
                <a:solidFill>
                  <a:srgbClr val="002060"/>
                </a:solidFill>
                <a:cs typeface="Arial" pitchFamily="34" charset="0"/>
              </a:rPr>
              <a:t>EL CONCEJO METROPOLITANO</a:t>
            </a:r>
            <a:endParaRPr lang="es-ES" sz="40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1" y="1690688"/>
            <a:ext cx="9102437" cy="405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8200" y="5665949"/>
            <a:ext cx="8528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C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s-ES" sz="12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Código Municipal, Artículo 570.- Becas que concede el Concejo. </a:t>
            </a:r>
            <a:endParaRPr lang="es-ES" sz="1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9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3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cs typeface="Arial" pitchFamily="34" charset="0"/>
              </a:rPr>
              <a:t>INSTITUCIONES EDUCATIVAS Y CUPOS POR TIPO DE BECA</a:t>
            </a:r>
            <a:endParaRPr lang="es-ES" sz="3200" dirty="0">
              <a:solidFill>
                <a:srgbClr val="002060"/>
              </a:solidFill>
            </a:endParaRPr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60203"/>
              </p:ext>
            </p:extLst>
          </p:nvPr>
        </p:nvGraphicFramePr>
        <p:xfrm>
          <a:off x="2485292" y="1090245"/>
          <a:ext cx="6717323" cy="515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Hoja de cálculo" r:id="rId3" imgW="6400838" imgH="9924918" progId="Excel.Sheet.12">
                  <p:embed/>
                </p:oleObj>
              </mc:Choice>
              <mc:Fallback>
                <p:oleObj name="Hoja de cálculo" r:id="rId3" imgW="6400838" imgH="9924918" progId="Excel.Sheet.12">
                  <p:embed/>
                  <p:pic>
                    <p:nvPicPr>
                      <p:cNvPr id="13" name="1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5292" y="1090245"/>
                        <a:ext cx="6717323" cy="515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838200" y="5665949"/>
            <a:ext cx="8528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C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s-ES" sz="12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Código Municipal, Artículo 570.- Becas que concede el Concejo. </a:t>
            </a:r>
          </a:p>
          <a:p>
            <a:r>
              <a:rPr lang="es-ES" sz="12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El número de becas se establece en relación al número de estudiantes (500)</a:t>
            </a:r>
            <a:endParaRPr lang="es-ES" sz="1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007" y="365126"/>
            <a:ext cx="11546378" cy="60746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CARACTERÍSTICAS DEL GRUPO DE BECARIOS/AS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" y="1071822"/>
            <a:ext cx="10515600" cy="42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6117" y="6012610"/>
            <a:ext cx="8190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Art. 35 de la Constitución (Grupos de Atención Prioritaria), Ordenanza Metropolitana Nro. 016-2020 (trabajo infantil); Ordenanza 0271 (movilidad humana) y ordenanza 0216 del 2007 (pueblo afroecuatoriano):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2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122A1-A228-5040-A8AD-49922E9A9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4E8CBE-7D01-9340-A74D-0B72E71CF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fondo_ppt_Mesa de trabajo 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77"/>
            <a:ext cx="12192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61138" y="510421"/>
            <a:ext cx="8006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INFORMACIÓN AMPLIADA RESPECTO A LAS CONDICIONES DE VULNERABILIDAD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6520"/>
            <a:ext cx="9772650" cy="51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7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6213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PRESUPUESTO</a:t>
            </a:r>
            <a:endParaRPr lang="es-EC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13635"/>
              </p:ext>
            </p:extLst>
          </p:nvPr>
        </p:nvGraphicFramePr>
        <p:xfrm>
          <a:off x="1312985" y="1690689"/>
          <a:ext cx="9155723" cy="388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7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No.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Beca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Mujeres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Hombres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 becarios/as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en USD por becario/a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 en USD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Alfredo Pareja </a:t>
                      </a:r>
                      <a:r>
                        <a:rPr lang="es-ES" sz="1800" dirty="0" err="1">
                          <a:effectLst/>
                        </a:rPr>
                        <a:t>Diezcanseco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61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29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800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72.000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5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Municipalidad de Quito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82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68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150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400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5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Luis Calderón Gallardo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38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60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400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24.000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165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135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156.000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CONCLUSIONES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069" y="1090247"/>
            <a:ext cx="11112731" cy="49198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000" dirty="0"/>
              <a:t>De 165 estudiantes mujeres en total (55%); 3 son adolescentes embarazadas (1,82%) y una estudiante es madre adolescente (0,61%).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dirty="0"/>
              <a:t>De 300 estudiantes en total: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138 estudiantes se ha identificado que pertenecen a  Grupos de Atención Prioritaria y/o que presentan además, condiciones de vulnerabilidad, (46%)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102 estudiantes residen en parroquias rurales, (34%)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10 estudiantes se autoidentifican como afrodescendientes (3,33%), 15 como indígenas (5%) y el 91,33% se auto identifican como mestizos.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34 estudiantes tienen algún tipo de discapacidad, (11,33 %).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10 padecen una enfermedad catastróficas o de alta complejidad (3,33%).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5 han sido víctimas de violencia doméstica y/o sexual (1,67%), y 4 estudiantes han sido víctimas de maltrato infantil (1,33%).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7 son hijos/as de personas en condición de movilidad humana, (2,33%).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1 estudiante es hijo/a de persona privada de libertad, (0,33%).</a:t>
            </a:r>
            <a:endParaRPr lang="es-EC" sz="2000" dirty="0"/>
          </a:p>
          <a:p>
            <a:pPr marL="0" indent="0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579390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560</Words>
  <Application>Microsoft Office PowerPoint</Application>
  <PresentationFormat>Panorámica</PresentationFormat>
  <Paragraphs>79</Paragraphs>
  <Slides>11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Presentación de PowerPoint</vt:lpstr>
      <vt:lpstr>Presentación de PowerPoint</vt:lpstr>
      <vt:lpstr>MARCO LEGAL</vt:lpstr>
      <vt:lpstr>TIPOS DE BECAS QUE CONCEDE  EL CONCEJO METROPOLITANO</vt:lpstr>
      <vt:lpstr>INSTITUCIONES EDUCATIVAS Y CUPOS POR TIPO DE BECA</vt:lpstr>
      <vt:lpstr>CARACTERÍSTICAS DEL GRUPO DE BECARIOS/AS</vt:lpstr>
      <vt:lpstr>Presentación de PowerPoint</vt:lpstr>
      <vt:lpstr>PRESUPUESTO</vt:lpstr>
      <vt:lpstr>CONCLUSIONES</vt:lpstr>
      <vt:lpstr>CASO ESPECIAL</vt:lpstr>
      <vt:lpstr>PROPUESTA DE RECONOCIMIENTO (placa):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Sofi Guerrero</cp:lastModifiedBy>
  <cp:revision>34</cp:revision>
  <dcterms:created xsi:type="dcterms:W3CDTF">2021-10-13T16:49:59Z</dcterms:created>
  <dcterms:modified xsi:type="dcterms:W3CDTF">2022-05-17T13:47:36Z</dcterms:modified>
</cp:coreProperties>
</file>