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364" r:id="rId3"/>
    <p:sldId id="366" r:id="rId4"/>
    <p:sldId id="362" r:id="rId5"/>
    <p:sldId id="265" r:id="rId6"/>
    <p:sldId id="313" r:id="rId7"/>
    <p:sldId id="344" r:id="rId8"/>
    <p:sldId id="347" r:id="rId9"/>
    <p:sldId id="360" r:id="rId10"/>
    <p:sldId id="361" r:id="rId11"/>
    <p:sldId id="365" r:id="rId12"/>
    <p:sldId id="378" r:id="rId13"/>
    <p:sldId id="369" r:id="rId14"/>
    <p:sldId id="374" r:id="rId15"/>
    <p:sldId id="379" r:id="rId16"/>
    <p:sldId id="375" r:id="rId17"/>
    <p:sldId id="376" r:id="rId18"/>
    <p:sldId id="380" r:id="rId19"/>
    <p:sldId id="373" r:id="rId20"/>
    <p:sldId id="381" r:id="rId21"/>
    <p:sldId id="377" r:id="rId22"/>
    <p:sldId id="371" r:id="rId23"/>
    <p:sldId id="372" r:id="rId24"/>
    <p:sldId id="367" r:id="rId25"/>
    <p:sldId id="368" r:id="rId26"/>
    <p:sldId id="370" r:id="rId27"/>
    <p:sldId id="31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7" autoAdjust="0"/>
    <p:restoredTop sz="94690"/>
  </p:normalViewPr>
  <p:slideViewPr>
    <p:cSldViewPr snapToGrid="0">
      <p:cViewPr>
        <p:scale>
          <a:sx n="84" d="100"/>
          <a:sy n="84" d="100"/>
        </p:scale>
        <p:origin x="892"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129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833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462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399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5962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6249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6503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2436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351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322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a45e8617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a45e8617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1205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7782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1525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4999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575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819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110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486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82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a45e8617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a45e8617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856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a45e8617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a45e8617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058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dirty="0">
                <a:solidFill>
                  <a:schemeClr val="dk1"/>
                </a:solidFill>
              </a:rPr>
              <a:t>El Fideicomiso </a:t>
            </a:r>
            <a:r>
              <a:rPr lang="es-ES" sz="1100" dirty="0" err="1">
                <a:solidFill>
                  <a:schemeClr val="dk1"/>
                </a:solidFill>
              </a:rPr>
              <a:t>Botániqo</a:t>
            </a:r>
            <a:r>
              <a:rPr lang="es-ES" sz="1100" dirty="0">
                <a:solidFill>
                  <a:schemeClr val="dk1"/>
                </a:solidFill>
              </a:rPr>
              <a:t> y la EPMMOP suscribieron una adenda al convenio el 11 de enero de 2022, en la que modificaron los plazos de entrega de los estudios para la Estación de Transporte Público a 6 meses. Se mantiene el plazo final de entrega de los aportes urbanísticos ,</a:t>
            </a:r>
            <a:r>
              <a:rPr lang="es-ES" sz="1100" baseline="0" dirty="0">
                <a:solidFill>
                  <a:schemeClr val="dk1"/>
                </a:solidFill>
              </a:rPr>
              <a:t> y 75 días a partir del 11 de junio de 2022 para la aprobación de los diseños por parte de la EPMMOP</a:t>
            </a:r>
            <a:endParaRPr lang="es-ES" sz="1100"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557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a45e8617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a45e8617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302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a45e8617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a45e8617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248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516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bc9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a52bc9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090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extLst>
      <p:ext uri="{BB962C8B-B14F-4D97-AF65-F5344CB8AC3E}">
        <p14:creationId xmlns:p14="http://schemas.microsoft.com/office/powerpoint/2010/main" val="25618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699" y="682135"/>
            <a:ext cx="8520600" cy="1038871"/>
          </a:xfrm>
          <a:prstGeom prst="rect">
            <a:avLst/>
          </a:prstGeom>
        </p:spPr>
        <p:txBody>
          <a:bodyPr spcFirstLastPara="1" wrap="square" lIns="91425" tIns="91425" rIns="91425" bIns="91425" anchor="b" anchorCtr="0">
            <a:noAutofit/>
          </a:bodyPr>
          <a:lstStyle/>
          <a:p>
            <a:pPr lvl="0">
              <a:buSzPts val="990"/>
            </a:pPr>
            <a:r>
              <a:rPr lang="es-ES" sz="3000" b="1" dirty="0">
                <a:solidFill>
                  <a:srgbClr val="002060"/>
                </a:solidFill>
              </a:rPr>
              <a:t>PROYECTO URBANO ARQUITECTÓNICO</a:t>
            </a:r>
            <a:br>
              <a:rPr lang="es-ES" sz="3000" b="1" dirty="0">
                <a:solidFill>
                  <a:srgbClr val="002060"/>
                </a:solidFill>
              </a:rPr>
            </a:br>
            <a:r>
              <a:rPr lang="es-ES" sz="3000" b="1" dirty="0">
                <a:solidFill>
                  <a:srgbClr val="002060"/>
                </a:solidFill>
              </a:rPr>
              <a:t>BOTÁNIQO</a:t>
            </a:r>
            <a:r>
              <a:rPr lang="es-EC" sz="3000" dirty="0">
                <a:solidFill>
                  <a:srgbClr val="002060"/>
                </a:solidFill>
              </a:rPr>
              <a:t> </a:t>
            </a:r>
            <a:endParaRPr sz="3000" b="1" dirty="0">
              <a:solidFill>
                <a:srgbClr val="002060"/>
              </a:solidFill>
            </a:endParaRPr>
          </a:p>
        </p:txBody>
      </p:sp>
      <p:pic>
        <p:nvPicPr>
          <p:cNvPr id="55" name="Google Shape;55;p13"/>
          <p:cNvPicPr preferRelativeResize="0"/>
          <p:nvPr/>
        </p:nvPicPr>
        <p:blipFill>
          <a:blip r:embed="rId3">
            <a:alphaModFix/>
          </a:blip>
          <a:stretch>
            <a:fillRect/>
          </a:stretch>
        </p:blipFill>
        <p:spPr>
          <a:xfrm>
            <a:off x="0" y="4167879"/>
            <a:ext cx="9144001" cy="975621"/>
          </a:xfrm>
          <a:prstGeom prst="rect">
            <a:avLst/>
          </a:prstGeom>
          <a:noFill/>
          <a:ln>
            <a:noFill/>
          </a:ln>
        </p:spPr>
      </p:pic>
      <p:pic>
        <p:nvPicPr>
          <p:cNvPr id="56" name="Google Shape;56;p13"/>
          <p:cNvPicPr preferRelativeResize="0"/>
          <p:nvPr/>
        </p:nvPicPr>
        <p:blipFill rotWithShape="1">
          <a:blip r:embed="rId4">
            <a:alphaModFix/>
          </a:blip>
          <a:srcRect t="14929" b="23201"/>
          <a:stretch/>
        </p:blipFill>
        <p:spPr>
          <a:xfrm>
            <a:off x="2593950" y="2379517"/>
            <a:ext cx="3723723" cy="8578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142362"/>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ASPECTOS COMPLEMENTARIOS DEL PROYECTO BOTANIQO</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49717" y="492574"/>
            <a:ext cx="8598192" cy="434092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2" indent="-285750" algn="just">
              <a:buFont typeface="Arial" panose="020B0604020202020204" pitchFamily="34" charset="0"/>
              <a:buChar char="•"/>
            </a:pPr>
            <a:r>
              <a:rPr lang="es-ES" dirty="0">
                <a:solidFill>
                  <a:schemeClr val="dk1"/>
                </a:solidFill>
              </a:rPr>
              <a:t>Sobre la Acción de Protección planteada en contra del Municipio, en Audiencia Pública del 28 de enero de 2022, la jueza competente resolvió:</a:t>
            </a:r>
            <a:endParaRPr lang="es-EC" dirty="0">
              <a:solidFill>
                <a:schemeClr val="dk1"/>
              </a:solidFill>
            </a:endParaRPr>
          </a:p>
          <a:p>
            <a:r>
              <a:rPr lang="es-ES" dirty="0">
                <a:solidFill>
                  <a:schemeClr val="dk1"/>
                </a:solidFill>
              </a:rPr>
              <a:t> </a:t>
            </a:r>
            <a:endParaRPr lang="es-EC" dirty="0">
              <a:solidFill>
                <a:schemeClr val="dk1"/>
              </a:solidFill>
            </a:endParaRPr>
          </a:p>
          <a:p>
            <a:pPr algn="just"/>
            <a:r>
              <a:rPr lang="es-ES" sz="1100" i="1" dirty="0">
                <a:solidFill>
                  <a:schemeClr val="dk1"/>
                </a:solidFill>
              </a:rPr>
              <a:t>	“(…) ADMINISTRANDO JUSTICIA EN NOMBRE DEL PUEBLO SOBERANO DEL ECUADOR Y POR 	AUTORIDAD DE LA CONSTITUCIÓN Y DE LAS LEYES DE LA REPUBLICA”,	RESUELVE: 1.- Negar por 	improcedente la acción de protección propuesta por el señor Pablo 	Luzuriaga Jurado en contra del Gobierno 	Autónomo Descentralizado del Distrito Metropolitano 	de Quito a través de su máxima autoridad el Doctor 	Santiago Guarderas Izquierdo Alcalde de Quito y el Doctor Sandro Vallejo Procurador Síndico del Municipio de 	Quito conforme me establece en esta sentencia la resolución motivada se notificara en la casilla judicial señalada por las partes para el efecto (…)”.</a:t>
            </a:r>
          </a:p>
          <a:p>
            <a:pPr algn="just"/>
            <a:endParaRPr lang="es-ES" i="1" dirty="0">
              <a:solidFill>
                <a:schemeClr val="dk1"/>
              </a:solidFill>
            </a:endParaRPr>
          </a:p>
          <a:p>
            <a:pPr marL="285750" indent="-285750" algn="just">
              <a:buFont typeface="Arial" panose="020B0604020202020204" pitchFamily="34" charset="0"/>
              <a:buChar char="•"/>
            </a:pPr>
            <a:r>
              <a:rPr lang="es-ES" dirty="0">
                <a:solidFill>
                  <a:schemeClr val="dk1"/>
                </a:solidFill>
              </a:rPr>
              <a:t>El 07 de diciembre de 2021, la Administración Zonal dio a conocer las acciones técnicas jurídicas referente al proyecto BOTANIQO a los miembros del Concejo Metropolitano realizadas a la fecha.</a:t>
            </a:r>
          </a:p>
          <a:p>
            <a:pPr algn="just"/>
            <a:endParaRPr lang="es-ES" i="1" dirty="0">
              <a:solidFill>
                <a:schemeClr val="dk1"/>
              </a:solidFill>
            </a:endParaRPr>
          </a:p>
          <a:p>
            <a:pPr marL="285750" indent="-285750" algn="just">
              <a:buFont typeface="Arial" panose="020B0604020202020204" pitchFamily="34" charset="0"/>
              <a:buChar char="•"/>
            </a:pPr>
            <a:r>
              <a:rPr lang="es-ES" dirty="0">
                <a:solidFill>
                  <a:schemeClr val="dk1"/>
                </a:solidFill>
              </a:rPr>
              <a:t>El 02 de febrero de 2022, la empresa privada ingresó a la Administración Zonal una carta de intención para recuperación y manejo de la quebrada el Tejar.</a:t>
            </a:r>
          </a:p>
          <a:p>
            <a:pPr algn="just"/>
            <a:endParaRPr lang="es-ES" dirty="0">
              <a:solidFill>
                <a:schemeClr val="dk1"/>
              </a:solidFill>
            </a:endParaRPr>
          </a:p>
          <a:p>
            <a:pPr marL="285750" indent="-285750" algn="just">
              <a:lnSpc>
                <a:spcPct val="150000"/>
              </a:lnSpc>
              <a:buFont typeface="Arial" panose="020B0604020202020204" pitchFamily="34" charset="0"/>
              <a:buChar char="•"/>
            </a:pPr>
            <a:r>
              <a:rPr lang="es-ES" dirty="0">
                <a:solidFill>
                  <a:schemeClr val="dk1"/>
                </a:solidFill>
              </a:rPr>
              <a:t>El 14 de febrero de 2022, la Secretaría de Ambiente remite el Informe Técnico provisional referente al Certificado Ambiental del Proyecto </a:t>
            </a:r>
            <a:r>
              <a:rPr lang="es-ES" dirty="0" err="1">
                <a:solidFill>
                  <a:schemeClr val="dk1"/>
                </a:solidFill>
              </a:rPr>
              <a:t>Botaniqo</a:t>
            </a:r>
            <a:r>
              <a:rPr lang="es-ES" dirty="0">
                <a:solidFill>
                  <a:schemeClr val="dk1"/>
                </a:solidFill>
              </a:rPr>
              <a:t>.</a:t>
            </a:r>
          </a:p>
          <a:p>
            <a:pPr marL="285750" indent="-285750" algn="just">
              <a:lnSpc>
                <a:spcPct val="150000"/>
              </a:lnSpc>
              <a:buFont typeface="Arial" panose="020B0604020202020204" pitchFamily="34" charset="0"/>
              <a:buChar char="•"/>
            </a:pPr>
            <a:r>
              <a:rPr lang="es-ES" dirty="0">
                <a:solidFill>
                  <a:schemeClr val="dk1"/>
                </a:solidFill>
              </a:rPr>
              <a:t>El 9 de marzo del 2022, la Secretaría de Ambiente remite el Informe Técnico referente al Certificado Ambiental del Proyecto </a:t>
            </a:r>
            <a:r>
              <a:rPr lang="es-ES" dirty="0" err="1">
                <a:solidFill>
                  <a:schemeClr val="dk1"/>
                </a:solidFill>
              </a:rPr>
              <a:t>Botaniqo</a:t>
            </a:r>
            <a:r>
              <a:rPr lang="es-ES" dirty="0">
                <a:solidFill>
                  <a:schemeClr val="dk1"/>
                </a:solidFill>
              </a:rPr>
              <a:t>.</a:t>
            </a:r>
          </a:p>
          <a:p>
            <a:pPr algn="just"/>
            <a:endParaRPr lang="es-EC" i="1" dirty="0">
              <a:solidFill>
                <a:schemeClr val="dk1"/>
              </a:solidFill>
            </a:endParaRPr>
          </a:p>
          <a:p>
            <a:pPr marL="285750" lvl="2" indent="-285750" algn="just">
              <a:buFont typeface="Arial" panose="020B0604020202020204" pitchFamily="34" charset="0"/>
              <a:buChar char="•"/>
            </a:pPr>
            <a:endParaRPr lang="es-ES" sz="1600" dirty="0">
              <a:solidFill>
                <a:schemeClr val="dk1"/>
              </a:solidFill>
            </a:endParaRPr>
          </a:p>
          <a:p>
            <a:pPr marL="285750" lvl="2" indent="-285750" algn="just">
              <a:buFont typeface="Arial" panose="020B0604020202020204" pitchFamily="34" charset="0"/>
              <a:buChar char="•"/>
            </a:pPr>
            <a:endParaRPr lang="es-EC" sz="1600" dirty="0"/>
          </a:p>
          <a:p>
            <a:pPr lvl="6" algn="just">
              <a:spcBef>
                <a:spcPts val="1200"/>
              </a:spcBef>
            </a:pPr>
            <a:endParaRPr lang="es-ES" sz="1800" dirty="0">
              <a:solidFill>
                <a:schemeClr val="dk1"/>
              </a:solidFill>
            </a:endParaRPr>
          </a:p>
          <a:p>
            <a:pPr lvl="3" algn="just">
              <a:spcBef>
                <a:spcPts val="1200"/>
              </a:spcBef>
            </a:pPr>
            <a:endParaRPr lang="es-ES" sz="1200" dirty="0">
              <a:solidFill>
                <a:schemeClr val="dk1"/>
              </a:solidFill>
            </a:endParaRPr>
          </a:p>
          <a:p>
            <a:pPr algn="just">
              <a:spcBef>
                <a:spcPts val="1200"/>
              </a:spcBef>
            </a:pPr>
            <a:endParaRPr lang="es-ES" sz="1200" dirty="0">
              <a:solidFill>
                <a:schemeClr val="dk1"/>
              </a:solidFill>
            </a:endParaRPr>
          </a:p>
        </p:txBody>
      </p:sp>
    </p:spTree>
    <p:extLst>
      <p:ext uri="{BB962C8B-B14F-4D97-AF65-F5344CB8AC3E}">
        <p14:creationId xmlns:p14="http://schemas.microsoft.com/office/powerpoint/2010/main" val="262304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CONCLUSIÓN</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EC" dirty="0">
              <a:solidFill>
                <a:schemeClr val="dk1"/>
              </a:solidFill>
            </a:endParaRPr>
          </a:p>
          <a:p>
            <a:pPr algn="just"/>
            <a:r>
              <a:rPr lang="es-EC" dirty="0">
                <a:solidFill>
                  <a:schemeClr val="dk1"/>
                </a:solidFill>
              </a:rPr>
              <a:t>La Administración Zonal Tumbaco, dentro del ámbito de sus competencias, ha velado por el cumplimiento del debido proceso en amparo a lo dispuesto por el Concejo Metropolitano en la Resolución C-021-2021, y de acuerdo a lo estipulado en los informes de la Secretaría de Territorio Hábitat </a:t>
            </a:r>
            <a:r>
              <a:rPr lang="es-EC">
                <a:solidFill>
                  <a:schemeClr val="dk1"/>
                </a:solidFill>
              </a:rPr>
              <a:t>y Vivienda </a:t>
            </a:r>
            <a:r>
              <a:rPr lang="es-EC" dirty="0">
                <a:solidFill>
                  <a:schemeClr val="dk1"/>
                </a:solidFill>
              </a:rPr>
              <a:t>que viabilizan el desarrollo de los proyectos urbanísticos arquitectónicos.</a:t>
            </a:r>
          </a:p>
          <a:p>
            <a:pPr algn="just"/>
            <a:endParaRPr lang="es-EC" dirty="0">
              <a:solidFill>
                <a:schemeClr val="dk1"/>
              </a:solidFill>
            </a:endParaRPr>
          </a:p>
          <a:p>
            <a:pPr algn="just"/>
            <a:r>
              <a:rPr lang="es-EC" dirty="0">
                <a:solidFill>
                  <a:schemeClr val="dk1"/>
                </a:solidFill>
              </a:rPr>
              <a:t>FIDEICOMISO BOTANIQO, ha entregado a la Administración Zonal los requisitos obligatorios para la realización del proyecto arquitectónico BOTANIQO, mismos que fueron certificados técnicamente por la Entidad Colaboradora CAE-ECP, Colegio de Arquitectos de Pichincha.  </a:t>
            </a:r>
          </a:p>
          <a:p>
            <a:pPr algn="just"/>
            <a:endParaRPr lang="es-EC" dirty="0">
              <a:solidFill>
                <a:schemeClr val="dk1"/>
              </a:solidFill>
            </a:endParaRPr>
          </a:p>
          <a:p>
            <a:pPr lvl="2" algn="just"/>
            <a:r>
              <a:rPr lang="es-ES" dirty="0">
                <a:solidFill>
                  <a:schemeClr val="dk1"/>
                </a:solidFill>
              </a:rPr>
              <a:t>Además, se ha cumplido con informar a la comunidad de Cumbayá sobre los aportes urbanísticos que recibirá la municipalidad.</a:t>
            </a:r>
            <a:endParaRPr lang="es-EC" dirty="0"/>
          </a:p>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Tree>
    <p:extLst>
      <p:ext uri="{BB962C8B-B14F-4D97-AF65-F5344CB8AC3E}">
        <p14:creationId xmlns:p14="http://schemas.microsoft.com/office/powerpoint/2010/main" val="277537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275321"/>
            <a:ext cx="8099262" cy="592858"/>
          </a:xfrm>
          <a:prstGeom prst="rect">
            <a:avLst/>
          </a:prstGeom>
        </p:spPr>
        <p:txBody>
          <a:bodyPr spcFirstLastPara="1" wrap="square" lIns="91425" tIns="91425" rIns="91425" bIns="91425" anchor="ctr" anchorCtr="0">
            <a:noAutofit/>
          </a:bodyPr>
          <a:lstStyle/>
          <a:p>
            <a:pPr lvl="0"/>
            <a:r>
              <a:rPr lang="es-ES" sz="5000" b="1" dirty="0">
                <a:solidFill>
                  <a:srgbClr val="073763"/>
                </a:solidFill>
              </a:rPr>
              <a:t>ANEXOS</a:t>
            </a:r>
            <a:endParaRPr sz="50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Tree>
    <p:extLst>
      <p:ext uri="{BB962C8B-B14F-4D97-AF65-F5344CB8AC3E}">
        <p14:creationId xmlns:p14="http://schemas.microsoft.com/office/powerpoint/2010/main" val="241106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CONVENIO DE APORTES URBANÍSTICOS CON EPMOP</a:t>
            </a: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7337" y="857489"/>
            <a:ext cx="2427494"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8 DE ABRIL DE 2021</a:t>
            </a:r>
          </a:p>
        </p:txBody>
      </p:sp>
      <p:pic>
        <p:nvPicPr>
          <p:cNvPr id="4" name="Imagen 3">
            <a:extLst>
              <a:ext uri="{FF2B5EF4-FFF2-40B4-BE49-F238E27FC236}">
                <a16:creationId xmlns:a16="http://schemas.microsoft.com/office/drawing/2014/main" id="{EC941042-EF36-4B97-BBEC-167F1EBE214E}"/>
              </a:ext>
            </a:extLst>
          </p:cNvPr>
          <p:cNvPicPr>
            <a:picLocks noChangeAspect="1"/>
          </p:cNvPicPr>
          <p:nvPr/>
        </p:nvPicPr>
        <p:blipFill>
          <a:blip r:embed="rId5"/>
          <a:stretch>
            <a:fillRect/>
          </a:stretch>
        </p:blipFill>
        <p:spPr>
          <a:xfrm>
            <a:off x="3781191" y="776304"/>
            <a:ext cx="3479048" cy="4245534"/>
          </a:xfrm>
          <a:prstGeom prst="rect">
            <a:avLst/>
          </a:prstGeom>
        </p:spPr>
      </p:pic>
    </p:spTree>
    <p:extLst>
      <p:ext uri="{BB962C8B-B14F-4D97-AF65-F5344CB8AC3E}">
        <p14:creationId xmlns:p14="http://schemas.microsoft.com/office/powerpoint/2010/main" val="260605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INFORME TÉCNICO SECRETARÍA DE MOVILIDAD</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3710" y="780569"/>
            <a:ext cx="3466996" cy="6831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17 DE DICIEMBRE DE 2021</a:t>
            </a:r>
          </a:p>
        </p:txBody>
      </p:sp>
      <p:pic>
        <p:nvPicPr>
          <p:cNvPr id="3" name="Imagen 2">
            <a:extLst>
              <a:ext uri="{FF2B5EF4-FFF2-40B4-BE49-F238E27FC236}">
                <a16:creationId xmlns:a16="http://schemas.microsoft.com/office/drawing/2014/main" id="{0DF0CF7B-2A0F-4927-9006-63D953334835}"/>
              </a:ext>
            </a:extLst>
          </p:cNvPr>
          <p:cNvPicPr>
            <a:picLocks noChangeAspect="1"/>
          </p:cNvPicPr>
          <p:nvPr/>
        </p:nvPicPr>
        <p:blipFill>
          <a:blip r:embed="rId5"/>
          <a:stretch>
            <a:fillRect/>
          </a:stretch>
        </p:blipFill>
        <p:spPr>
          <a:xfrm>
            <a:off x="4087737" y="825942"/>
            <a:ext cx="3466996" cy="4286011"/>
          </a:xfrm>
          <a:prstGeom prst="rect">
            <a:avLst/>
          </a:prstGeom>
        </p:spPr>
      </p:pic>
    </p:spTree>
    <p:extLst>
      <p:ext uri="{BB962C8B-B14F-4D97-AF65-F5344CB8AC3E}">
        <p14:creationId xmlns:p14="http://schemas.microsoft.com/office/powerpoint/2010/main" val="47567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INFORME TÉCNICO SECRETARÍA DE MOVILIDAD</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3710" y="780569"/>
            <a:ext cx="3466996" cy="6831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17 DE DICIEMBRE DE 2021</a:t>
            </a:r>
          </a:p>
        </p:txBody>
      </p:sp>
      <p:pic>
        <p:nvPicPr>
          <p:cNvPr id="4" name="Imagen 3">
            <a:extLst>
              <a:ext uri="{FF2B5EF4-FFF2-40B4-BE49-F238E27FC236}">
                <a16:creationId xmlns:a16="http://schemas.microsoft.com/office/drawing/2014/main" id="{2C39A908-A787-4C67-8906-784A6B5EA7D3}"/>
              </a:ext>
            </a:extLst>
          </p:cNvPr>
          <p:cNvPicPr>
            <a:picLocks noChangeAspect="1"/>
          </p:cNvPicPr>
          <p:nvPr/>
        </p:nvPicPr>
        <p:blipFill>
          <a:blip r:embed="rId5"/>
          <a:stretch>
            <a:fillRect/>
          </a:stretch>
        </p:blipFill>
        <p:spPr>
          <a:xfrm>
            <a:off x="1015867" y="1463670"/>
            <a:ext cx="7337733" cy="3080624"/>
          </a:xfrm>
          <a:prstGeom prst="rect">
            <a:avLst/>
          </a:prstGeom>
        </p:spPr>
      </p:pic>
    </p:spTree>
    <p:extLst>
      <p:ext uri="{BB962C8B-B14F-4D97-AF65-F5344CB8AC3E}">
        <p14:creationId xmlns:p14="http://schemas.microsoft.com/office/powerpoint/2010/main" val="285452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INFORME TÉCNICO GESTIÓN DE RIESGOS</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7337" y="857489"/>
            <a:ext cx="3325866" cy="5161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20 DE DICIEMBRE DE 2021</a:t>
            </a:r>
          </a:p>
        </p:txBody>
      </p:sp>
      <p:pic>
        <p:nvPicPr>
          <p:cNvPr id="4" name="Imagen 3">
            <a:extLst>
              <a:ext uri="{FF2B5EF4-FFF2-40B4-BE49-F238E27FC236}">
                <a16:creationId xmlns:a16="http://schemas.microsoft.com/office/drawing/2014/main" id="{99F5ACD6-D66D-49C2-9429-361D3FDE6824}"/>
              </a:ext>
            </a:extLst>
          </p:cNvPr>
          <p:cNvPicPr>
            <a:picLocks noChangeAspect="1"/>
          </p:cNvPicPr>
          <p:nvPr/>
        </p:nvPicPr>
        <p:blipFill>
          <a:blip r:embed="rId5"/>
          <a:stretch>
            <a:fillRect/>
          </a:stretch>
        </p:blipFill>
        <p:spPr>
          <a:xfrm>
            <a:off x="3871671" y="825942"/>
            <a:ext cx="3532653" cy="3791685"/>
          </a:xfrm>
          <a:prstGeom prst="rect">
            <a:avLst/>
          </a:prstGeom>
        </p:spPr>
      </p:pic>
    </p:spTree>
    <p:extLst>
      <p:ext uri="{BB962C8B-B14F-4D97-AF65-F5344CB8AC3E}">
        <p14:creationId xmlns:p14="http://schemas.microsoft.com/office/powerpoint/2010/main" val="2246927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INFORME FAVORABLE STHV</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7337" y="864181"/>
            <a:ext cx="3335593" cy="5161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23 DE DICIEMBRE DE 2021</a:t>
            </a:r>
          </a:p>
        </p:txBody>
      </p:sp>
      <p:pic>
        <p:nvPicPr>
          <p:cNvPr id="3" name="Imagen 2">
            <a:extLst>
              <a:ext uri="{FF2B5EF4-FFF2-40B4-BE49-F238E27FC236}">
                <a16:creationId xmlns:a16="http://schemas.microsoft.com/office/drawing/2014/main" id="{ACA6533A-D355-42E1-A18A-28561C524E03}"/>
              </a:ext>
            </a:extLst>
          </p:cNvPr>
          <p:cNvPicPr>
            <a:picLocks noChangeAspect="1"/>
          </p:cNvPicPr>
          <p:nvPr/>
        </p:nvPicPr>
        <p:blipFill>
          <a:blip r:embed="rId5"/>
          <a:stretch>
            <a:fillRect/>
          </a:stretch>
        </p:blipFill>
        <p:spPr>
          <a:xfrm>
            <a:off x="4074933" y="850797"/>
            <a:ext cx="3335593" cy="4236302"/>
          </a:xfrm>
          <a:prstGeom prst="rect">
            <a:avLst/>
          </a:prstGeom>
        </p:spPr>
      </p:pic>
    </p:spTree>
    <p:extLst>
      <p:ext uri="{BB962C8B-B14F-4D97-AF65-F5344CB8AC3E}">
        <p14:creationId xmlns:p14="http://schemas.microsoft.com/office/powerpoint/2010/main" val="67643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INFORME FAVORABLE STHV</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7337" y="864181"/>
            <a:ext cx="3335593" cy="5161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23 DE DICIEMBRE DE 2021</a:t>
            </a:r>
          </a:p>
        </p:txBody>
      </p:sp>
      <p:pic>
        <p:nvPicPr>
          <p:cNvPr id="9" name="Imagen 8">
            <a:extLst>
              <a:ext uri="{FF2B5EF4-FFF2-40B4-BE49-F238E27FC236}">
                <a16:creationId xmlns:a16="http://schemas.microsoft.com/office/drawing/2014/main" id="{3F72374B-ABC5-4BAE-98F4-D8379AE97715}"/>
              </a:ext>
            </a:extLst>
          </p:cNvPr>
          <p:cNvPicPr>
            <a:picLocks noChangeAspect="1"/>
          </p:cNvPicPr>
          <p:nvPr/>
        </p:nvPicPr>
        <p:blipFill>
          <a:blip r:embed="rId5"/>
          <a:stretch>
            <a:fillRect/>
          </a:stretch>
        </p:blipFill>
        <p:spPr>
          <a:xfrm>
            <a:off x="813072" y="1702134"/>
            <a:ext cx="7486721" cy="2377440"/>
          </a:xfrm>
          <a:prstGeom prst="rect">
            <a:avLst/>
          </a:prstGeom>
        </p:spPr>
      </p:pic>
    </p:spTree>
    <p:extLst>
      <p:ext uri="{BB962C8B-B14F-4D97-AF65-F5344CB8AC3E}">
        <p14:creationId xmlns:p14="http://schemas.microsoft.com/office/powerpoint/2010/main" val="1613573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CERTIFICADO DE CONFORMIDAD ENTIDAD COLABORADORA</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455457" y="847531"/>
            <a:ext cx="2645883" cy="5089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3 DE ENERO DE 2022</a:t>
            </a:r>
          </a:p>
        </p:txBody>
      </p:sp>
      <p:pic>
        <p:nvPicPr>
          <p:cNvPr id="3" name="Imagen 2">
            <a:extLst>
              <a:ext uri="{FF2B5EF4-FFF2-40B4-BE49-F238E27FC236}">
                <a16:creationId xmlns:a16="http://schemas.microsoft.com/office/drawing/2014/main" id="{71B1D35B-8FD2-40A9-87C2-E5EDC5AAF449}"/>
              </a:ext>
            </a:extLst>
          </p:cNvPr>
          <p:cNvPicPr>
            <a:picLocks noChangeAspect="1"/>
          </p:cNvPicPr>
          <p:nvPr/>
        </p:nvPicPr>
        <p:blipFill>
          <a:blip r:embed="rId5"/>
          <a:stretch>
            <a:fillRect/>
          </a:stretch>
        </p:blipFill>
        <p:spPr>
          <a:xfrm>
            <a:off x="4249997" y="812138"/>
            <a:ext cx="3525134" cy="4066731"/>
          </a:xfrm>
          <a:prstGeom prst="rect">
            <a:avLst/>
          </a:prstGeom>
        </p:spPr>
      </p:pic>
    </p:spTree>
    <p:extLst>
      <p:ext uri="{BB962C8B-B14F-4D97-AF65-F5344CB8AC3E}">
        <p14:creationId xmlns:p14="http://schemas.microsoft.com/office/powerpoint/2010/main" val="421634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2" name="Google Shape;72;p15"/>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pic>
        <p:nvPicPr>
          <p:cNvPr id="73" name="Google Shape;73;p15"/>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4" name="Título 3"/>
          <p:cNvSpPr>
            <a:spLocks noGrp="1"/>
          </p:cNvSpPr>
          <p:nvPr>
            <p:ph type="title"/>
          </p:nvPr>
        </p:nvSpPr>
        <p:spPr>
          <a:xfrm>
            <a:off x="206478" y="217436"/>
            <a:ext cx="8147122" cy="612950"/>
          </a:xfrm>
        </p:spPr>
        <p:txBody>
          <a:bodyPr>
            <a:noAutofit/>
          </a:bodyPr>
          <a:lstStyle/>
          <a:p>
            <a:pPr algn="ctr"/>
            <a:r>
              <a:rPr lang="es-ES" sz="2000" b="1" dirty="0">
                <a:solidFill>
                  <a:srgbClr val="002060"/>
                </a:solidFill>
              </a:rPr>
              <a:t>MARCO JURÍDICO QUE RIGE A LA ADMINISTRACIÓN ZONAL</a:t>
            </a:r>
            <a:endParaRPr lang="es-EC" sz="2000" dirty="0">
              <a:solidFill>
                <a:srgbClr val="002060"/>
              </a:solidFill>
            </a:endParaRPr>
          </a:p>
        </p:txBody>
      </p:sp>
      <p:sp>
        <p:nvSpPr>
          <p:cNvPr id="15" name="Google Shape;62;p14"/>
          <p:cNvSpPr txBox="1">
            <a:spLocks noGrp="1"/>
          </p:cNvSpPr>
          <p:nvPr>
            <p:ph type="body" idx="1"/>
          </p:nvPr>
        </p:nvSpPr>
        <p:spPr>
          <a:xfrm>
            <a:off x="206478" y="985760"/>
            <a:ext cx="8520600" cy="4030457"/>
          </a:xfrm>
          <a:prstGeom prst="rect">
            <a:avLst/>
          </a:prstGeom>
        </p:spPr>
        <p:txBody>
          <a:bodyPr spcFirstLastPara="1" wrap="square" lIns="91425" tIns="91425" rIns="91425" bIns="91425" anchor="t" anchorCtr="0">
            <a:noAutofit/>
          </a:bodyPr>
          <a:lstStyle/>
          <a:p>
            <a:pPr algn="just">
              <a:lnSpc>
                <a:spcPct val="150000"/>
              </a:lnSpc>
            </a:pPr>
            <a:r>
              <a:rPr lang="es-MX" sz="1400" dirty="0">
                <a:solidFill>
                  <a:schemeClr val="tx1"/>
                </a:solidFill>
              </a:rPr>
              <a:t>Artículo 226 de la </a:t>
            </a:r>
            <a:r>
              <a:rPr lang="es-MX" sz="1400" b="1" dirty="0">
                <a:solidFill>
                  <a:schemeClr val="tx1"/>
                </a:solidFill>
              </a:rPr>
              <a:t>Constitución de la República</a:t>
            </a:r>
            <a:r>
              <a:rPr lang="es-MX" sz="1400" dirty="0">
                <a:solidFill>
                  <a:schemeClr val="tx1"/>
                </a:solidFill>
              </a:rPr>
              <a:t> establece que </a:t>
            </a:r>
            <a:r>
              <a:rPr lang="es-ES" sz="1400" dirty="0">
                <a:solidFill>
                  <a:schemeClr val="tx1"/>
                </a:solidFill>
              </a:rPr>
              <a:t>los servidores públicos ejercerán solamente las competencias y facultades que les sean atribuidas en la Constitución y la ley.</a:t>
            </a:r>
          </a:p>
          <a:p>
            <a:pPr algn="just">
              <a:lnSpc>
                <a:spcPct val="150000"/>
              </a:lnSpc>
            </a:pPr>
            <a:r>
              <a:rPr lang="es-ES" sz="1400" dirty="0">
                <a:solidFill>
                  <a:schemeClr val="tx1"/>
                </a:solidFill>
              </a:rPr>
              <a:t>El Artículo 34, numeral 1, de la </a:t>
            </a:r>
            <a:r>
              <a:rPr lang="es-ES" sz="1400" b="1" dirty="0">
                <a:solidFill>
                  <a:schemeClr val="tx1"/>
                </a:solidFill>
              </a:rPr>
              <a:t>Ley para la Optimización y Eficiencia de Trámites</a:t>
            </a:r>
            <a:r>
              <a:rPr lang="es-ES" sz="1400" dirty="0">
                <a:solidFill>
                  <a:schemeClr val="tx1"/>
                </a:solidFill>
              </a:rPr>
              <a:t> establece que exigir requisitos, trámites o procedimientos que no están determinados en la ley es una infracción por parte de los servidores públicos y que se la sanciona con suspensión temporal de remuneración o sumario administrativo. </a:t>
            </a:r>
          </a:p>
          <a:p>
            <a:pPr algn="just">
              <a:lnSpc>
                <a:spcPct val="150000"/>
              </a:lnSpc>
            </a:pPr>
            <a:r>
              <a:rPr lang="es-ES" sz="1400" dirty="0">
                <a:solidFill>
                  <a:schemeClr val="tx1"/>
                </a:solidFill>
              </a:rPr>
              <a:t>La </a:t>
            </a:r>
            <a:r>
              <a:rPr lang="es-ES" sz="1400" b="1" dirty="0">
                <a:solidFill>
                  <a:schemeClr val="tx1"/>
                </a:solidFill>
              </a:rPr>
              <a:t>Procuraduría General del Estado,</a:t>
            </a:r>
            <a:r>
              <a:rPr lang="es-ES" sz="1400" dirty="0">
                <a:solidFill>
                  <a:schemeClr val="tx1"/>
                </a:solidFill>
              </a:rPr>
              <a:t> en su criterio vinculante establecido en Oficio PGE No. 01619 de 16-11-2018, determina que el principio de legalidad se garantiza a través de la existencia de normas previas claras y públicas, aplicadas por las autoridades competentes, teniendo en cuenta para el efecto que </a:t>
            </a:r>
            <a:r>
              <a:rPr lang="es-ES" sz="1400" b="1" dirty="0">
                <a:solidFill>
                  <a:schemeClr val="tx1"/>
                </a:solidFill>
              </a:rPr>
              <a:t>los servidores públicos solo pueden ejercer las competencias y facultades atribuidas en el ordenamiento jurídico.</a:t>
            </a:r>
            <a:endParaRPr lang="es-ES" sz="600" b="1" dirty="0">
              <a:solidFill>
                <a:schemeClr val="dk1"/>
              </a:solidFill>
            </a:endParaRPr>
          </a:p>
        </p:txBody>
      </p:sp>
    </p:spTree>
    <p:extLst>
      <p:ext uri="{BB962C8B-B14F-4D97-AF65-F5344CB8AC3E}">
        <p14:creationId xmlns:p14="http://schemas.microsoft.com/office/powerpoint/2010/main" val="169182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CERTIFICADO DE CONFORMIDAD ENTIDAD COLABORADORA</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pic>
        <p:nvPicPr>
          <p:cNvPr id="4" name="Imagen 3">
            <a:extLst>
              <a:ext uri="{FF2B5EF4-FFF2-40B4-BE49-F238E27FC236}">
                <a16:creationId xmlns:a16="http://schemas.microsoft.com/office/drawing/2014/main" id="{AFE2B6F7-3FCF-4182-882A-990AF637E3E1}"/>
              </a:ext>
            </a:extLst>
          </p:cNvPr>
          <p:cNvPicPr>
            <a:picLocks noChangeAspect="1"/>
          </p:cNvPicPr>
          <p:nvPr/>
        </p:nvPicPr>
        <p:blipFill>
          <a:blip r:embed="rId5"/>
          <a:stretch>
            <a:fillRect/>
          </a:stretch>
        </p:blipFill>
        <p:spPr>
          <a:xfrm>
            <a:off x="1952662" y="879085"/>
            <a:ext cx="4708611" cy="3922865"/>
          </a:xfrm>
          <a:prstGeom prst="rect">
            <a:avLst/>
          </a:prstGeom>
        </p:spPr>
      </p:pic>
    </p:spTree>
    <p:extLst>
      <p:ext uri="{BB962C8B-B14F-4D97-AF65-F5344CB8AC3E}">
        <p14:creationId xmlns:p14="http://schemas.microsoft.com/office/powerpoint/2010/main" val="69127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r>
              <a:rPr lang="es-ES" sz="1800" b="1" dirty="0">
                <a:solidFill>
                  <a:srgbClr val="073763"/>
                </a:solidFill>
              </a:rPr>
              <a:t>CERTIFICADO DE CONFORMIDAD ENTIDAD COLABORADORA</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pic>
        <p:nvPicPr>
          <p:cNvPr id="5" name="Imagen 4">
            <a:extLst>
              <a:ext uri="{FF2B5EF4-FFF2-40B4-BE49-F238E27FC236}">
                <a16:creationId xmlns:a16="http://schemas.microsoft.com/office/drawing/2014/main" id="{F94C24B2-6B6E-4598-8AA1-1BEAB3A11534}"/>
              </a:ext>
            </a:extLst>
          </p:cNvPr>
          <p:cNvPicPr>
            <a:picLocks noChangeAspect="1"/>
          </p:cNvPicPr>
          <p:nvPr/>
        </p:nvPicPr>
        <p:blipFill>
          <a:blip r:embed="rId5"/>
          <a:stretch>
            <a:fillRect/>
          </a:stretch>
        </p:blipFill>
        <p:spPr>
          <a:xfrm>
            <a:off x="717847" y="1122120"/>
            <a:ext cx="7642379" cy="3608225"/>
          </a:xfrm>
          <a:prstGeom prst="rect">
            <a:avLst/>
          </a:prstGeom>
        </p:spPr>
      </p:pic>
    </p:spTree>
    <p:extLst>
      <p:ext uri="{BB962C8B-B14F-4D97-AF65-F5344CB8AC3E}">
        <p14:creationId xmlns:p14="http://schemas.microsoft.com/office/powerpoint/2010/main" val="2251961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CERTIFICADO DE BOMBEROS</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3710" y="857489"/>
            <a:ext cx="2988783" cy="4552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11 DE ENERO DE 2022</a:t>
            </a:r>
          </a:p>
        </p:txBody>
      </p:sp>
      <p:pic>
        <p:nvPicPr>
          <p:cNvPr id="4" name="Imagen 3">
            <a:extLst>
              <a:ext uri="{FF2B5EF4-FFF2-40B4-BE49-F238E27FC236}">
                <a16:creationId xmlns:a16="http://schemas.microsoft.com/office/drawing/2014/main" id="{CFD7429F-4C05-4C0B-81BD-A60435FAE891}"/>
              </a:ext>
            </a:extLst>
          </p:cNvPr>
          <p:cNvPicPr>
            <a:picLocks noChangeAspect="1"/>
          </p:cNvPicPr>
          <p:nvPr/>
        </p:nvPicPr>
        <p:blipFill>
          <a:blip r:embed="rId5"/>
          <a:stretch>
            <a:fillRect/>
          </a:stretch>
        </p:blipFill>
        <p:spPr>
          <a:xfrm>
            <a:off x="3685058" y="771776"/>
            <a:ext cx="3662918" cy="3774338"/>
          </a:xfrm>
          <a:prstGeom prst="rect">
            <a:avLst/>
          </a:prstGeom>
        </p:spPr>
      </p:pic>
    </p:spTree>
    <p:extLst>
      <p:ext uri="{BB962C8B-B14F-4D97-AF65-F5344CB8AC3E}">
        <p14:creationId xmlns:p14="http://schemas.microsoft.com/office/powerpoint/2010/main" val="274517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CONTRATO EMGIRS</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3710" y="857487"/>
            <a:ext cx="2805903" cy="60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12 DE ENERO DE 2022</a:t>
            </a:r>
          </a:p>
        </p:txBody>
      </p:sp>
      <p:pic>
        <p:nvPicPr>
          <p:cNvPr id="3" name="Imagen 2">
            <a:extLst>
              <a:ext uri="{FF2B5EF4-FFF2-40B4-BE49-F238E27FC236}">
                <a16:creationId xmlns:a16="http://schemas.microsoft.com/office/drawing/2014/main" id="{D44EE47F-210D-4D68-AF31-AE1D1E215E60}"/>
              </a:ext>
            </a:extLst>
          </p:cNvPr>
          <p:cNvPicPr>
            <a:picLocks noChangeAspect="1"/>
          </p:cNvPicPr>
          <p:nvPr/>
        </p:nvPicPr>
        <p:blipFill>
          <a:blip r:embed="rId5"/>
          <a:stretch>
            <a:fillRect/>
          </a:stretch>
        </p:blipFill>
        <p:spPr>
          <a:xfrm>
            <a:off x="3779583" y="771777"/>
            <a:ext cx="3383655" cy="4152444"/>
          </a:xfrm>
          <a:prstGeom prst="rect">
            <a:avLst/>
          </a:prstGeom>
        </p:spPr>
      </p:pic>
    </p:spTree>
    <p:extLst>
      <p:ext uri="{BB962C8B-B14F-4D97-AF65-F5344CB8AC3E}">
        <p14:creationId xmlns:p14="http://schemas.microsoft.com/office/powerpoint/2010/main" val="2446419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LICENCIA METROPOLITANA URBANÍSTICA 20</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pic>
        <p:nvPicPr>
          <p:cNvPr id="5" name="Imagen 4">
            <a:extLst>
              <a:ext uri="{FF2B5EF4-FFF2-40B4-BE49-F238E27FC236}">
                <a16:creationId xmlns:a16="http://schemas.microsoft.com/office/drawing/2014/main" id="{4837A3B0-5B15-4CCF-9EF7-53817812EACA}"/>
              </a:ext>
            </a:extLst>
          </p:cNvPr>
          <p:cNvPicPr>
            <a:picLocks noChangeAspect="1"/>
          </p:cNvPicPr>
          <p:nvPr/>
        </p:nvPicPr>
        <p:blipFill>
          <a:blip r:embed="rId5"/>
          <a:stretch>
            <a:fillRect/>
          </a:stretch>
        </p:blipFill>
        <p:spPr>
          <a:xfrm>
            <a:off x="4488653" y="735220"/>
            <a:ext cx="2912460" cy="4066730"/>
          </a:xfrm>
          <a:prstGeom prst="rect">
            <a:avLst/>
          </a:prstGeom>
        </p:spPr>
      </p:pic>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3710" y="805599"/>
            <a:ext cx="3125943" cy="592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21 DE FEBRERO DE 2022</a:t>
            </a:r>
          </a:p>
        </p:txBody>
      </p:sp>
    </p:spTree>
    <p:extLst>
      <p:ext uri="{BB962C8B-B14F-4D97-AF65-F5344CB8AC3E}">
        <p14:creationId xmlns:p14="http://schemas.microsoft.com/office/powerpoint/2010/main" val="2762782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fontScale="90000"/>
          </a:bodyPr>
          <a:lstStyle/>
          <a:p>
            <a:pPr lvl="0"/>
            <a:r>
              <a:rPr lang="es-ES" sz="1800" b="1" dirty="0">
                <a:solidFill>
                  <a:srgbClr val="073763"/>
                </a:solidFill>
              </a:rPr>
              <a:t>CERTIFICADO MINISTERIO DE AMBIENTE, AGUA Y TRANSICIÓN ECOLÓGICA</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3710" y="776304"/>
            <a:ext cx="2752563" cy="5928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9 DE MARZO DE 2022</a:t>
            </a:r>
          </a:p>
        </p:txBody>
      </p:sp>
      <p:pic>
        <p:nvPicPr>
          <p:cNvPr id="3" name="Imagen 2">
            <a:extLst>
              <a:ext uri="{FF2B5EF4-FFF2-40B4-BE49-F238E27FC236}">
                <a16:creationId xmlns:a16="http://schemas.microsoft.com/office/drawing/2014/main" id="{2906335B-331E-4161-9CFE-0D03B09B51E9}"/>
              </a:ext>
            </a:extLst>
          </p:cNvPr>
          <p:cNvPicPr>
            <a:picLocks noChangeAspect="1"/>
          </p:cNvPicPr>
          <p:nvPr/>
        </p:nvPicPr>
        <p:blipFill>
          <a:blip r:embed="rId5"/>
          <a:stretch>
            <a:fillRect/>
          </a:stretch>
        </p:blipFill>
        <p:spPr>
          <a:xfrm>
            <a:off x="4107488" y="776304"/>
            <a:ext cx="3261517" cy="4229100"/>
          </a:xfrm>
          <a:prstGeom prst="rect">
            <a:avLst/>
          </a:prstGeom>
        </p:spPr>
      </p:pic>
    </p:spTree>
    <p:extLst>
      <p:ext uri="{BB962C8B-B14F-4D97-AF65-F5344CB8AC3E}">
        <p14:creationId xmlns:p14="http://schemas.microsoft.com/office/powerpoint/2010/main" val="2901619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CERTIFICADO SECRETARÍA DE AMBIENTE DEL DMQ</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57337" y="857489"/>
            <a:ext cx="859819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6" algn="just">
              <a:spcBef>
                <a:spcPts val="1200"/>
              </a:spcBef>
            </a:pPr>
            <a:endParaRPr lang="es-ES" dirty="0">
              <a:solidFill>
                <a:schemeClr val="dk1"/>
              </a:solidFill>
            </a:endParaRPr>
          </a:p>
          <a:p>
            <a:pPr lvl="3" algn="just">
              <a:spcBef>
                <a:spcPts val="1200"/>
              </a:spcBef>
            </a:pPr>
            <a:endParaRPr lang="es-ES" dirty="0">
              <a:solidFill>
                <a:schemeClr val="dk1"/>
              </a:solidFill>
            </a:endParaRPr>
          </a:p>
          <a:p>
            <a:pPr algn="just">
              <a:spcBef>
                <a:spcPts val="1200"/>
              </a:spcBef>
            </a:pPr>
            <a:endParaRPr lang="es-ES" dirty="0">
              <a:solidFill>
                <a:schemeClr val="dk1"/>
              </a:solidFill>
            </a:endParaRPr>
          </a:p>
        </p:txBody>
      </p:sp>
      <p:sp>
        <p:nvSpPr>
          <p:cNvPr id="11" name="Google Shape;134;p21">
            <a:extLst>
              <a:ext uri="{FF2B5EF4-FFF2-40B4-BE49-F238E27FC236}">
                <a16:creationId xmlns:a16="http://schemas.microsoft.com/office/drawing/2014/main" id="{F685B940-69A4-43E7-BDD4-26AFF67A3267}"/>
              </a:ext>
            </a:extLst>
          </p:cNvPr>
          <p:cNvSpPr txBox="1">
            <a:spLocks/>
          </p:cNvSpPr>
          <p:nvPr/>
        </p:nvSpPr>
        <p:spPr>
          <a:xfrm>
            <a:off x="253710" y="857489"/>
            <a:ext cx="2691603" cy="60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lnSpc>
                <a:spcPct val="170000"/>
              </a:lnSpc>
            </a:pPr>
            <a:r>
              <a:rPr lang="es-ES" sz="1800" b="1" dirty="0">
                <a:solidFill>
                  <a:srgbClr val="073763"/>
                </a:solidFill>
              </a:rPr>
              <a:t>9 DE MARZO DE 2022</a:t>
            </a:r>
          </a:p>
        </p:txBody>
      </p:sp>
      <p:pic>
        <p:nvPicPr>
          <p:cNvPr id="3" name="Imagen 2">
            <a:extLst>
              <a:ext uri="{FF2B5EF4-FFF2-40B4-BE49-F238E27FC236}">
                <a16:creationId xmlns:a16="http://schemas.microsoft.com/office/drawing/2014/main" id="{CF41D720-59A7-43CB-8BF8-3353CA94531C}"/>
              </a:ext>
            </a:extLst>
          </p:cNvPr>
          <p:cNvPicPr>
            <a:picLocks noChangeAspect="1"/>
          </p:cNvPicPr>
          <p:nvPr/>
        </p:nvPicPr>
        <p:blipFill>
          <a:blip r:embed="rId5"/>
          <a:stretch>
            <a:fillRect/>
          </a:stretch>
        </p:blipFill>
        <p:spPr>
          <a:xfrm>
            <a:off x="3873119" y="776304"/>
            <a:ext cx="3286796" cy="4307027"/>
          </a:xfrm>
          <a:prstGeom prst="rect">
            <a:avLst/>
          </a:prstGeom>
        </p:spPr>
      </p:pic>
    </p:spTree>
    <p:extLst>
      <p:ext uri="{BB962C8B-B14F-4D97-AF65-F5344CB8AC3E}">
        <p14:creationId xmlns:p14="http://schemas.microsoft.com/office/powerpoint/2010/main" val="1939556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3" name="Imagen 2">
            <a:extLst>
              <a:ext uri="{FF2B5EF4-FFF2-40B4-BE49-F238E27FC236}">
                <a16:creationId xmlns:a16="http://schemas.microsoft.com/office/drawing/2014/main" id="{84A92B26-BCEE-C743-921C-BC3CCA4C5363}"/>
              </a:ext>
            </a:extLst>
          </p:cNvPr>
          <p:cNvPicPr>
            <a:picLocks noChangeAspect="1"/>
          </p:cNvPicPr>
          <p:nvPr/>
        </p:nvPicPr>
        <p:blipFill>
          <a:blip r:embed="rId3"/>
          <a:stretch>
            <a:fillRect/>
          </a:stretch>
        </p:blipFill>
        <p:spPr>
          <a:xfrm>
            <a:off x="971056" y="1671514"/>
            <a:ext cx="7201889" cy="1800473"/>
          </a:xfrm>
          <a:prstGeom prst="rect">
            <a:avLst/>
          </a:prstGeom>
        </p:spPr>
      </p:pic>
      <p:pic>
        <p:nvPicPr>
          <p:cNvPr id="4" name="Picture 2" descr="https://www.quito.gob.ec/images/c/b/administraciones/tumbaco.jpg"/>
          <p:cNvPicPr>
            <a:picLocks noChangeAspect="1" noChangeArrowheads="1"/>
          </p:cNvPicPr>
          <p:nvPr/>
        </p:nvPicPr>
        <p:blipFill rotWithShape="1">
          <a:blip r:embed="rId4">
            <a:extLst>
              <a:ext uri="{28A0092B-C50C-407E-A947-70E740481C1C}">
                <a14:useLocalDpi xmlns:a14="http://schemas.microsoft.com/office/drawing/2010/main" val="0"/>
              </a:ext>
            </a:extLst>
          </a:blip>
          <a:srcRect l="39936" b="53950"/>
          <a:stretch/>
        </p:blipFill>
        <p:spPr bwMode="auto">
          <a:xfrm>
            <a:off x="377082" y="2090707"/>
            <a:ext cx="3560348" cy="962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2" name="Google Shape;72;p15"/>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pic>
        <p:nvPicPr>
          <p:cNvPr id="73" name="Google Shape;73;p15"/>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4" name="Título 3"/>
          <p:cNvSpPr>
            <a:spLocks noGrp="1"/>
          </p:cNvSpPr>
          <p:nvPr>
            <p:ph type="title"/>
          </p:nvPr>
        </p:nvSpPr>
        <p:spPr>
          <a:xfrm>
            <a:off x="206478" y="217436"/>
            <a:ext cx="8147122" cy="612950"/>
          </a:xfrm>
        </p:spPr>
        <p:txBody>
          <a:bodyPr>
            <a:noAutofit/>
          </a:bodyPr>
          <a:lstStyle/>
          <a:p>
            <a:pPr algn="ctr"/>
            <a:r>
              <a:rPr lang="es-ES" sz="2000" b="1" dirty="0">
                <a:solidFill>
                  <a:srgbClr val="002060"/>
                </a:solidFill>
              </a:rPr>
              <a:t>COMPETENCIAS DE LA ADMINISTRACIÓN ZONAL TUMBACO</a:t>
            </a:r>
            <a:endParaRPr lang="es-EC" sz="2000" dirty="0">
              <a:solidFill>
                <a:srgbClr val="002060"/>
              </a:solidFill>
            </a:endParaRPr>
          </a:p>
        </p:txBody>
      </p:sp>
      <p:sp>
        <p:nvSpPr>
          <p:cNvPr id="15" name="Google Shape;62;p14"/>
          <p:cNvSpPr txBox="1">
            <a:spLocks noGrp="1"/>
          </p:cNvSpPr>
          <p:nvPr>
            <p:ph type="body" idx="1"/>
          </p:nvPr>
        </p:nvSpPr>
        <p:spPr>
          <a:xfrm>
            <a:off x="206478" y="985760"/>
            <a:ext cx="8520600" cy="4030457"/>
          </a:xfrm>
          <a:prstGeom prst="rect">
            <a:avLst/>
          </a:prstGeom>
        </p:spPr>
        <p:txBody>
          <a:bodyPr spcFirstLastPara="1" wrap="square" lIns="91425" tIns="91425" rIns="91425" bIns="91425" anchor="t" anchorCtr="0">
            <a:noAutofit/>
          </a:bodyPr>
          <a:lstStyle/>
          <a:p>
            <a:pPr algn="just"/>
            <a:r>
              <a:rPr lang="es-MX" sz="1400" dirty="0">
                <a:solidFill>
                  <a:schemeClr val="tx1"/>
                </a:solidFill>
              </a:rPr>
              <a:t>La Administración Zonal Tumbaco actúa según lo dispuesto por la Resolución A-089 del 08 de diciembre de 2020, mediante la cual el Alcalde del Ilustre Municipio del Distrito Metropolitano de Quito delegó a las Administraciones Zonales en el artículo 12 lo siguiente:</a:t>
            </a:r>
          </a:p>
          <a:p>
            <a:pPr algn="just"/>
            <a:endParaRPr lang="es-MX" sz="1400" dirty="0">
              <a:solidFill>
                <a:schemeClr val="tx1"/>
              </a:solidFill>
            </a:endParaRPr>
          </a:p>
          <a:p>
            <a:pPr marL="114300" indent="0" algn="just">
              <a:lnSpc>
                <a:spcPct val="150000"/>
              </a:lnSpc>
              <a:buNone/>
            </a:pPr>
            <a:r>
              <a:rPr lang="es-MX" sz="1400" dirty="0">
                <a:solidFill>
                  <a:schemeClr val="tx1"/>
                </a:solidFill>
              </a:rPr>
              <a:t>	- Autorizar permisos administrativos de los solicitantes cuyos inmuebles, establecimientos o 	actividades que se encuentren en su circunscripcion territorial.</a:t>
            </a:r>
          </a:p>
          <a:p>
            <a:pPr marL="114300" indent="0" algn="just">
              <a:lnSpc>
                <a:spcPct val="150000"/>
              </a:lnSpc>
              <a:buNone/>
            </a:pPr>
            <a:r>
              <a:rPr lang="es-MX" sz="1400" dirty="0">
                <a:solidFill>
                  <a:schemeClr val="tx1"/>
                </a:solidFill>
              </a:rPr>
              <a:t>	- Procesar los asuntos relacionados a fraccionamientos / subdivisiones de bienes inmuebles</a:t>
            </a:r>
          </a:p>
          <a:p>
            <a:pPr marL="114300" indent="0" algn="just">
              <a:lnSpc>
                <a:spcPct val="150000"/>
              </a:lnSpc>
              <a:buNone/>
            </a:pPr>
            <a:r>
              <a:rPr lang="es-MX" sz="1400" dirty="0">
                <a:solidFill>
                  <a:schemeClr val="tx1"/>
                </a:solidFill>
              </a:rPr>
              <a:t>	- Facilitación de procesos de participación ciudadana dentro de las 8 parroquias que conforma 	la Administración Zonal Tumbaco.</a:t>
            </a:r>
          </a:p>
          <a:p>
            <a:pPr marL="114300" indent="0" algn="just">
              <a:lnSpc>
                <a:spcPct val="150000"/>
              </a:lnSpc>
              <a:buNone/>
            </a:pPr>
            <a:r>
              <a:rPr lang="es-MX" sz="1400" dirty="0">
                <a:solidFill>
                  <a:schemeClr val="tx1"/>
                </a:solidFill>
              </a:rPr>
              <a:t>	-Ser el brazo ejecutor de las disposiciones que emite la Alcaldía Metropolitana.</a:t>
            </a:r>
          </a:p>
          <a:p>
            <a:pPr marL="114300" indent="0" algn="just">
              <a:buNone/>
            </a:pPr>
            <a:r>
              <a:rPr lang="es-MX" sz="1400" dirty="0">
                <a:solidFill>
                  <a:schemeClr val="tx1"/>
                </a:solidFill>
              </a:rPr>
              <a:t>	</a:t>
            </a:r>
          </a:p>
          <a:p>
            <a:pPr marL="114300" indent="0" algn="just">
              <a:buNone/>
            </a:pPr>
            <a:endParaRPr lang="es-ES" sz="1400" dirty="0">
              <a:solidFill>
                <a:schemeClr val="dk1"/>
              </a:solidFill>
            </a:endParaRPr>
          </a:p>
          <a:p>
            <a:pPr algn="just"/>
            <a:endParaRPr lang="es-MX" sz="1400" dirty="0">
              <a:solidFill>
                <a:schemeClr val="tx1"/>
              </a:solidFill>
            </a:endParaRPr>
          </a:p>
          <a:p>
            <a:pPr lvl="1" algn="just"/>
            <a:endParaRPr lang="es-MX" sz="1000" dirty="0">
              <a:solidFill>
                <a:schemeClr val="tx1"/>
              </a:solidFill>
            </a:endParaRPr>
          </a:p>
          <a:p>
            <a:pPr algn="just"/>
            <a:endParaRPr lang="es-MX" sz="1400" dirty="0">
              <a:solidFill>
                <a:schemeClr val="tx1"/>
              </a:solidFill>
            </a:endParaRPr>
          </a:p>
          <a:p>
            <a:pPr lvl="1" algn="just"/>
            <a:endParaRPr lang="es-MX" sz="900" dirty="0">
              <a:solidFill>
                <a:schemeClr val="tx1"/>
              </a:solidFill>
            </a:endParaRPr>
          </a:p>
          <a:p>
            <a:pPr algn="just"/>
            <a:endParaRPr lang="es-ES" sz="1400" dirty="0">
              <a:solidFill>
                <a:schemeClr val="tx1"/>
              </a:solidFill>
            </a:endParaRPr>
          </a:p>
          <a:p>
            <a:pPr marL="628650" lvl="1" indent="-171450" algn="just">
              <a:spcBef>
                <a:spcPts val="1200"/>
              </a:spcBef>
            </a:pPr>
            <a:endParaRPr lang="es-ES" sz="1050" dirty="0">
              <a:solidFill>
                <a:schemeClr val="dk1"/>
              </a:solidFill>
            </a:endParaRPr>
          </a:p>
          <a:p>
            <a:pPr marL="628650" lvl="1" indent="-171450" algn="just">
              <a:spcBef>
                <a:spcPts val="1200"/>
              </a:spcBef>
            </a:pPr>
            <a:endParaRPr lang="es-ES" sz="1050" dirty="0">
              <a:solidFill>
                <a:schemeClr val="dk1"/>
              </a:solidFill>
            </a:endParaRPr>
          </a:p>
          <a:p>
            <a:pPr marL="628650" lvl="1" indent="-171450" algn="just">
              <a:spcBef>
                <a:spcPts val="1200"/>
              </a:spcBef>
            </a:pPr>
            <a:endParaRPr lang="es-ES" sz="1050" dirty="0">
              <a:solidFill>
                <a:schemeClr val="dk1"/>
              </a:solidFill>
            </a:endParaRPr>
          </a:p>
          <a:p>
            <a:pPr marL="628650" lvl="1" indent="-171450" algn="just">
              <a:spcBef>
                <a:spcPts val="1200"/>
              </a:spcBef>
            </a:pPr>
            <a:endParaRPr lang="es-ES" sz="600" dirty="0">
              <a:solidFill>
                <a:schemeClr val="dk1"/>
              </a:solidFill>
            </a:endParaRPr>
          </a:p>
        </p:txBody>
      </p:sp>
    </p:spTree>
    <p:extLst>
      <p:ext uri="{BB962C8B-B14F-4D97-AF65-F5344CB8AC3E}">
        <p14:creationId xmlns:p14="http://schemas.microsoft.com/office/powerpoint/2010/main" val="192831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2" name="Google Shape;72;p15"/>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pic>
        <p:nvPicPr>
          <p:cNvPr id="73" name="Google Shape;73;p15"/>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4" name="Título 3"/>
          <p:cNvSpPr>
            <a:spLocks noGrp="1"/>
          </p:cNvSpPr>
          <p:nvPr>
            <p:ph type="title"/>
          </p:nvPr>
        </p:nvSpPr>
        <p:spPr>
          <a:xfrm>
            <a:off x="311698" y="127671"/>
            <a:ext cx="8520600" cy="572700"/>
          </a:xfrm>
        </p:spPr>
        <p:txBody>
          <a:bodyPr>
            <a:normAutofit fontScale="90000"/>
          </a:bodyPr>
          <a:lstStyle/>
          <a:p>
            <a:pPr algn="ctr"/>
            <a:r>
              <a:rPr lang="es-ES" b="1" dirty="0">
                <a:solidFill>
                  <a:srgbClr val="002060"/>
                </a:solidFill>
              </a:rPr>
              <a:t>ANTECEDENTES RELEVANTES</a:t>
            </a:r>
            <a:endParaRPr lang="es-EC" dirty="0">
              <a:solidFill>
                <a:srgbClr val="002060"/>
              </a:solidFill>
            </a:endParaRPr>
          </a:p>
        </p:txBody>
      </p:sp>
      <p:sp>
        <p:nvSpPr>
          <p:cNvPr id="15" name="Google Shape;62;p14"/>
          <p:cNvSpPr txBox="1">
            <a:spLocks noGrp="1"/>
          </p:cNvSpPr>
          <p:nvPr>
            <p:ph type="body" idx="1"/>
          </p:nvPr>
        </p:nvSpPr>
        <p:spPr>
          <a:xfrm>
            <a:off x="206478" y="503764"/>
            <a:ext cx="8520600" cy="4030457"/>
          </a:xfrm>
          <a:prstGeom prst="rect">
            <a:avLst/>
          </a:prstGeom>
        </p:spPr>
        <p:txBody>
          <a:bodyPr spcFirstLastPara="1" wrap="square" lIns="91425" tIns="91425" rIns="91425" bIns="91425" anchor="t" anchorCtr="0">
            <a:noAutofit/>
          </a:bodyPr>
          <a:lstStyle/>
          <a:p>
            <a:pPr marL="0" indent="0" algn="just">
              <a:spcBef>
                <a:spcPts val="1200"/>
              </a:spcBef>
              <a:buNone/>
            </a:pPr>
            <a:r>
              <a:rPr lang="es-ES" sz="1400" dirty="0">
                <a:solidFill>
                  <a:schemeClr val="dk1"/>
                </a:solidFill>
              </a:rPr>
              <a:t>1. El Concejo Metropolitano emitió la </a:t>
            </a:r>
            <a:r>
              <a:rPr lang="es-ES" sz="1400" b="1" dirty="0">
                <a:solidFill>
                  <a:schemeClr val="dk1"/>
                </a:solidFill>
              </a:rPr>
              <a:t>Resolución No. C 021-2021 del 14 de marzo del 2021</a:t>
            </a:r>
            <a:r>
              <a:rPr lang="es-ES" sz="1400" dirty="0">
                <a:solidFill>
                  <a:schemeClr val="dk1"/>
                </a:solidFill>
              </a:rPr>
              <a:t>, con la cual se dispuso:</a:t>
            </a:r>
          </a:p>
          <a:p>
            <a:pPr marL="628650" lvl="1" indent="-171450" algn="just">
              <a:spcBef>
                <a:spcPts val="1200"/>
              </a:spcBef>
            </a:pPr>
            <a:r>
              <a:rPr lang="es-ES" dirty="0">
                <a:solidFill>
                  <a:schemeClr val="dk1"/>
                </a:solidFill>
              </a:rPr>
              <a:t>Asignar los datos de zonificación al Lote de predio No. 279520 </a:t>
            </a:r>
          </a:p>
          <a:p>
            <a:pPr marL="628650" lvl="1" indent="-171450" algn="just">
              <a:spcBef>
                <a:spcPts val="1200"/>
              </a:spcBef>
            </a:pPr>
            <a:r>
              <a:rPr lang="es-ES" dirty="0">
                <a:solidFill>
                  <a:schemeClr val="dk1"/>
                </a:solidFill>
              </a:rPr>
              <a:t>Celebración de un convenio entre el propietario y la Empresa Pública Metropolitana de Movilidad y Obras Públicas, documento necesario para que la Secretaría de Territorio, Hábitat y Vivienda asigne los datos de uso de suelo.</a:t>
            </a:r>
          </a:p>
          <a:p>
            <a:pPr marL="628650" lvl="1" indent="-171450" algn="just">
              <a:spcBef>
                <a:spcPts val="1200"/>
              </a:spcBef>
            </a:pPr>
            <a:r>
              <a:rPr lang="es-ES" dirty="0">
                <a:solidFill>
                  <a:schemeClr val="dk1"/>
                </a:solidFill>
              </a:rPr>
              <a:t>En el </a:t>
            </a:r>
            <a:r>
              <a:rPr lang="es-ES" u="sng" dirty="0">
                <a:solidFill>
                  <a:schemeClr val="dk1"/>
                </a:solidFill>
              </a:rPr>
              <a:t>plazo de 3 años contados desde la emisión de la LMU 10</a:t>
            </a:r>
            <a:r>
              <a:rPr lang="es-ES" dirty="0">
                <a:solidFill>
                  <a:schemeClr val="dk1"/>
                </a:solidFill>
              </a:rPr>
              <a:t>, el propietario, dentro de lo más relevante, tiene que:</a:t>
            </a:r>
          </a:p>
          <a:p>
            <a:pPr marL="914400" lvl="2" indent="0" algn="just">
              <a:spcBef>
                <a:spcPts val="1200"/>
              </a:spcBef>
              <a:buNone/>
            </a:pPr>
            <a:r>
              <a:rPr lang="es-ES" dirty="0">
                <a:solidFill>
                  <a:schemeClr val="dk1"/>
                </a:solidFill>
              </a:rPr>
              <a:t>1. Transferir al Municipio del Distrito Metropolitano de Quito, de manera gratuita y obligatoria las áreas verdes, áreas de vías y de equipamiento público.</a:t>
            </a:r>
          </a:p>
          <a:p>
            <a:pPr marL="914400" lvl="2" indent="0" algn="just">
              <a:spcBef>
                <a:spcPts val="1200"/>
              </a:spcBef>
              <a:buNone/>
            </a:pPr>
            <a:r>
              <a:rPr lang="es-ES" dirty="0">
                <a:solidFill>
                  <a:schemeClr val="dk1"/>
                </a:solidFill>
              </a:rPr>
              <a:t>2. Desarrollar a su costo, observando la normativa prevista para el efecto, las obras de infraestructura y vialidad previstas por el proyecto.</a:t>
            </a:r>
          </a:p>
          <a:p>
            <a:pPr marL="914400" lvl="2" indent="0" algn="just">
              <a:spcBef>
                <a:spcPts val="1200"/>
              </a:spcBef>
              <a:buNone/>
            </a:pPr>
            <a:r>
              <a:rPr lang="es-ES" dirty="0">
                <a:solidFill>
                  <a:schemeClr val="dk1"/>
                </a:solidFill>
              </a:rPr>
              <a:t>3. Ejecutar las obras para la habilitación de las áreas verdes públicas  </a:t>
            </a:r>
          </a:p>
        </p:txBody>
      </p:sp>
    </p:spTree>
    <p:extLst>
      <p:ext uri="{BB962C8B-B14F-4D97-AF65-F5344CB8AC3E}">
        <p14:creationId xmlns:p14="http://schemas.microsoft.com/office/powerpoint/2010/main" val="157218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125929" y="0"/>
            <a:ext cx="8318499" cy="1076304"/>
          </a:xfrm>
          <a:prstGeom prst="rect">
            <a:avLst/>
          </a:prstGeom>
        </p:spPr>
        <p:txBody>
          <a:bodyPr spcFirstLastPara="1" wrap="square" lIns="91425" tIns="91425" rIns="91425" bIns="91425" anchor="ctr" anchorCtr="0">
            <a:noAutofit/>
          </a:bodyPr>
          <a:lstStyle/>
          <a:p>
            <a:pPr lvl="0"/>
            <a:r>
              <a:rPr lang="es-ES" sz="2800" b="1" dirty="0">
                <a:solidFill>
                  <a:srgbClr val="002060"/>
                </a:solidFill>
              </a:rPr>
              <a:t>ANTECEDENTES RELEVANTES</a:t>
            </a:r>
            <a:endParaRPr lang="es-EC" sz="2800" dirty="0">
              <a:solidFill>
                <a:srgbClr val="002060"/>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132555" y="891311"/>
            <a:ext cx="8813800" cy="39186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1200"/>
              </a:spcBef>
            </a:pPr>
            <a:r>
              <a:rPr lang="es-ES" dirty="0">
                <a:solidFill>
                  <a:schemeClr val="dk1"/>
                </a:solidFill>
              </a:rPr>
              <a:t>2. Convenio suscrito entre la EPMMOP y la compañía TOMORAGUADUA S.A. (ahora FIDEICOMISO BOTÁNIQO), el </a:t>
            </a:r>
            <a:r>
              <a:rPr lang="es-ES" b="1" dirty="0">
                <a:solidFill>
                  <a:schemeClr val="dk1"/>
                </a:solidFill>
              </a:rPr>
              <a:t>08 de abril de 2021</a:t>
            </a:r>
            <a:r>
              <a:rPr lang="es-ES" dirty="0">
                <a:solidFill>
                  <a:schemeClr val="dk1"/>
                </a:solidFill>
              </a:rPr>
              <a:t>, mediante el cual se acordó lo siguiente:</a:t>
            </a:r>
          </a:p>
          <a:p>
            <a:pPr algn="just">
              <a:spcBef>
                <a:spcPts val="1200"/>
              </a:spcBef>
            </a:pPr>
            <a:r>
              <a:rPr lang="es-ES" dirty="0">
                <a:solidFill>
                  <a:schemeClr val="dk1"/>
                </a:solidFill>
              </a:rPr>
              <a:t>	a. Estudios: Diseños arquitectónicos definitivos de los aportes urbanísticos para la zona.</a:t>
            </a:r>
          </a:p>
          <a:p>
            <a:pPr algn="just">
              <a:spcBef>
                <a:spcPts val="1200"/>
              </a:spcBef>
            </a:pPr>
            <a:r>
              <a:rPr lang="es-ES" dirty="0">
                <a:solidFill>
                  <a:schemeClr val="dk1"/>
                </a:solidFill>
              </a:rPr>
              <a:t>	b. Aporte adicional de suelo para área verde y equipamiento comunitario</a:t>
            </a:r>
          </a:p>
          <a:p>
            <a:pPr algn="just">
              <a:spcBef>
                <a:spcPts val="1200"/>
              </a:spcBef>
            </a:pPr>
            <a:r>
              <a:rPr lang="es-ES" dirty="0">
                <a:solidFill>
                  <a:schemeClr val="dk1"/>
                </a:solidFill>
              </a:rPr>
              <a:t>	c. Construcción de la primera fase del proyecto de la Estación de Transporte Público</a:t>
            </a:r>
          </a:p>
          <a:p>
            <a:pPr algn="just">
              <a:spcBef>
                <a:spcPts val="1200"/>
              </a:spcBef>
            </a:pPr>
            <a:r>
              <a:rPr lang="es-ES" dirty="0">
                <a:solidFill>
                  <a:schemeClr val="dk1"/>
                </a:solidFill>
              </a:rPr>
              <a:t>	d. Equipamiento de áreas verdes, conector escénico y bulevar.</a:t>
            </a:r>
          </a:p>
          <a:p>
            <a:pPr marL="171450" lvl="7" indent="-171450" algn="just">
              <a:spcBef>
                <a:spcPts val="1200"/>
              </a:spcBef>
              <a:buFont typeface="Arial" panose="020B0604020202020204" pitchFamily="34" charset="0"/>
              <a:buChar char="•"/>
            </a:pPr>
            <a:r>
              <a:rPr lang="es-ES" dirty="0">
                <a:solidFill>
                  <a:schemeClr val="dk1"/>
                </a:solidFill>
              </a:rPr>
              <a:t>Plazo del Convenio: se empezó a contar desde su suscripción:</a:t>
            </a:r>
          </a:p>
          <a:p>
            <a:pPr lvl="7" algn="just">
              <a:spcBef>
                <a:spcPts val="1200"/>
              </a:spcBef>
            </a:pPr>
            <a:r>
              <a:rPr lang="es-ES" dirty="0">
                <a:solidFill>
                  <a:schemeClr val="dk1"/>
                </a:solidFill>
              </a:rPr>
              <a:t>	- La compañía realizará las obras de aportes urbanísticos en 36 meses desde la emisión de la 	LMU10.</a:t>
            </a:r>
          </a:p>
          <a:p>
            <a:pPr lvl="7" algn="just">
              <a:spcBef>
                <a:spcPts val="1200"/>
              </a:spcBef>
            </a:pPr>
            <a:r>
              <a:rPr lang="es-ES" dirty="0">
                <a:solidFill>
                  <a:schemeClr val="dk1"/>
                </a:solidFill>
              </a:rPr>
              <a:t>	- </a:t>
            </a:r>
            <a:r>
              <a:rPr lang="es-ES" b="1" dirty="0">
                <a:solidFill>
                  <a:schemeClr val="dk1"/>
                </a:solidFill>
              </a:rPr>
              <a:t>Este plazo empezó a regir desde el 04 de noviembre de 2021, con la emisión de la (LMU-	10) Nro. 2021-279520-04</a:t>
            </a:r>
          </a:p>
          <a:p>
            <a:pPr marL="171450" indent="-171450" algn="just">
              <a:spcBef>
                <a:spcPts val="1200"/>
              </a:spcBef>
              <a:buFont typeface="Arial" panose="020B0604020202020204" pitchFamily="34" charset="0"/>
              <a:buChar char="•"/>
            </a:pPr>
            <a:endParaRPr lang="es-ES" dirty="0">
              <a:solidFill>
                <a:schemeClr val="dk1"/>
              </a:solidFill>
            </a:endParaRPr>
          </a:p>
        </p:txBody>
      </p:sp>
    </p:spTree>
    <p:extLst>
      <p:ext uri="{BB962C8B-B14F-4D97-AF65-F5344CB8AC3E}">
        <p14:creationId xmlns:p14="http://schemas.microsoft.com/office/powerpoint/2010/main" val="165640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2" name="Google Shape;72;p15"/>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pic>
        <p:nvPicPr>
          <p:cNvPr id="73" name="Google Shape;73;p15"/>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4" name="Título 3"/>
          <p:cNvSpPr>
            <a:spLocks noGrp="1"/>
          </p:cNvSpPr>
          <p:nvPr>
            <p:ph type="title"/>
          </p:nvPr>
        </p:nvSpPr>
        <p:spPr>
          <a:xfrm>
            <a:off x="206478" y="183728"/>
            <a:ext cx="8147122" cy="612950"/>
          </a:xfrm>
        </p:spPr>
        <p:txBody>
          <a:bodyPr>
            <a:noAutofit/>
          </a:bodyPr>
          <a:lstStyle/>
          <a:p>
            <a:pPr algn="ctr"/>
            <a:r>
              <a:rPr lang="es-ES" sz="1800" b="1" dirty="0">
                <a:solidFill>
                  <a:srgbClr val="002060"/>
                </a:solidFill>
              </a:rPr>
              <a:t>ACCIONES REALIZADAS POR ADMINISTRACIÓN ZONAL TUMBACO</a:t>
            </a:r>
            <a:endParaRPr lang="es-EC" sz="1800" dirty="0">
              <a:solidFill>
                <a:srgbClr val="002060"/>
              </a:solidFill>
            </a:endParaRPr>
          </a:p>
        </p:txBody>
      </p:sp>
      <p:sp>
        <p:nvSpPr>
          <p:cNvPr id="15" name="Google Shape;62;p14"/>
          <p:cNvSpPr txBox="1">
            <a:spLocks noGrp="1"/>
          </p:cNvSpPr>
          <p:nvPr>
            <p:ph type="body" idx="1"/>
          </p:nvPr>
        </p:nvSpPr>
        <p:spPr>
          <a:xfrm>
            <a:off x="116166" y="609597"/>
            <a:ext cx="8520600" cy="4472125"/>
          </a:xfrm>
          <a:prstGeom prst="rect">
            <a:avLst/>
          </a:prstGeom>
        </p:spPr>
        <p:txBody>
          <a:bodyPr spcFirstLastPara="1" wrap="square" lIns="91425" tIns="91425" rIns="91425" bIns="91425" anchor="t" anchorCtr="0">
            <a:noAutofit/>
          </a:bodyPr>
          <a:lstStyle/>
          <a:p>
            <a:pPr algn="just"/>
            <a:r>
              <a:rPr lang="es-MX" sz="1200" dirty="0">
                <a:solidFill>
                  <a:schemeClr val="tx1"/>
                </a:solidFill>
              </a:rPr>
              <a:t>En respuesta a lo solicitado por el FIDEICOMISO BOTANIQO, la Administración Zonal Tumbaco, dentro de sus competencias, ha emitido:</a:t>
            </a:r>
          </a:p>
          <a:p>
            <a:pPr algn="just"/>
            <a:endParaRPr lang="es-MX" sz="1200" dirty="0">
              <a:solidFill>
                <a:schemeClr val="tx1"/>
              </a:solidFill>
            </a:endParaRPr>
          </a:p>
          <a:p>
            <a:pPr lvl="1" algn="just"/>
            <a:r>
              <a:rPr lang="es-MX" sz="1200" dirty="0">
                <a:solidFill>
                  <a:schemeClr val="tx1"/>
                </a:solidFill>
              </a:rPr>
              <a:t>Licencia LMU 20 Simplificada No. 2021-279520-01 del 15 de enero de 2021 por la Administración Zonal Tumbaco, a nombre TOMORAGUADUA S.A en el predio 279520.</a:t>
            </a:r>
          </a:p>
          <a:p>
            <a:pPr lvl="1" algn="just"/>
            <a:r>
              <a:rPr lang="es-MX" sz="1200" dirty="0">
                <a:solidFill>
                  <a:schemeClr val="tx1"/>
                </a:solidFill>
              </a:rPr>
              <a:t>La Licencia LMU 20 Simplificada No. 2021-279520-02 del 05 de mayo de 2021 a nombre de TOMORAGUADUA S.A en el predio 279520.</a:t>
            </a:r>
          </a:p>
          <a:p>
            <a:pPr lvl="1" algn="just"/>
            <a:r>
              <a:rPr lang="es-MX" sz="1200" dirty="0">
                <a:solidFill>
                  <a:schemeClr val="tx1"/>
                </a:solidFill>
              </a:rPr>
              <a:t>Autorización temporal del espacio público: Paso sobre el predio 3697579 desde el 27 de abril al 31 de diciembre de 2021, mediante Oficio Nro. GADDMQ-AZT-2021-1043-O </a:t>
            </a:r>
          </a:p>
          <a:p>
            <a:pPr lvl="1" algn="just"/>
            <a:r>
              <a:rPr lang="es-MX" sz="1200" dirty="0">
                <a:solidFill>
                  <a:schemeClr val="tx1"/>
                </a:solidFill>
              </a:rPr>
              <a:t>La Licencia LMU 20 Ordinaria No. 2021-279520-03 del día 21 de junio de 2021 a nombre TOMORAGUADUA S.A en el predio 279520.</a:t>
            </a:r>
          </a:p>
          <a:p>
            <a:pPr lvl="1" algn="just"/>
            <a:endParaRPr lang="es-MX" sz="1200" dirty="0">
              <a:solidFill>
                <a:schemeClr val="tx1"/>
              </a:solidFill>
            </a:endParaRPr>
          </a:p>
          <a:p>
            <a:pPr lvl="1" algn="just">
              <a:buFont typeface="Wingdings" panose="05000000000000000000" pitchFamily="2" charset="2"/>
              <a:buChar char="v"/>
            </a:pPr>
            <a:r>
              <a:rPr lang="es-MX" sz="1200" dirty="0">
                <a:solidFill>
                  <a:schemeClr val="tx1"/>
                </a:solidFill>
              </a:rPr>
              <a:t>La Licencia LMU 20 Ordinaria No. 2021-279520-05 del día 18 de octubre de 2021 a nombre de FIDEICOMISO BOTANIQO en el predio 279520.</a:t>
            </a:r>
          </a:p>
          <a:p>
            <a:pPr lvl="1" algn="just">
              <a:buFont typeface="Wingdings" panose="05000000000000000000" pitchFamily="2" charset="2"/>
              <a:buChar char="v"/>
            </a:pPr>
            <a:r>
              <a:rPr lang="es-MX" sz="1200" dirty="0">
                <a:solidFill>
                  <a:schemeClr val="tx1"/>
                </a:solidFill>
              </a:rPr>
              <a:t>La Licencia LMU 10 SUB-ORD No. 2021-279520-04 del día 04 de noviembre 2021 a nombre de FIDEICOMISO BOTANIQO en el predio 279520.</a:t>
            </a:r>
          </a:p>
          <a:p>
            <a:pPr lvl="1" algn="just">
              <a:buFont typeface="Wingdings" panose="05000000000000000000" pitchFamily="2" charset="2"/>
              <a:buChar char="v"/>
            </a:pPr>
            <a:r>
              <a:rPr lang="es-MX" sz="1200" dirty="0">
                <a:solidFill>
                  <a:schemeClr val="tx1"/>
                </a:solidFill>
              </a:rPr>
              <a:t>Unificación de los Predios 336443 y 3733694, mediante Oficio Nro. GADDMQ-STHV-DMC-UGT-AZT-2021-2257-O.</a:t>
            </a:r>
          </a:p>
          <a:p>
            <a:pPr lvl="1" algn="just">
              <a:buFont typeface="Wingdings" panose="05000000000000000000" pitchFamily="2" charset="2"/>
              <a:buChar char="v"/>
            </a:pPr>
            <a:r>
              <a:rPr lang="es-MX" sz="1200" dirty="0">
                <a:solidFill>
                  <a:schemeClr val="tx1"/>
                </a:solidFill>
              </a:rPr>
              <a:t>Oficio Nro. GADDMQ-AZT-2021-2936-O del 22 diciembre de 2021, permiso vigente hasta 31 diciembre 2022</a:t>
            </a:r>
          </a:p>
          <a:p>
            <a:pPr lvl="1" algn="just">
              <a:buFont typeface="Wingdings" panose="05000000000000000000" pitchFamily="2" charset="2"/>
              <a:buChar char="v"/>
            </a:pPr>
            <a:r>
              <a:rPr lang="es-MX" sz="1200" dirty="0">
                <a:solidFill>
                  <a:schemeClr val="tx1"/>
                </a:solidFill>
              </a:rPr>
              <a:t>Licencia LMU 20 No. 2022- 3735017-01 del 21 de febrero de 2022.</a:t>
            </a:r>
          </a:p>
          <a:p>
            <a:pPr algn="just"/>
            <a:endParaRPr lang="es-MX" sz="1200" dirty="0">
              <a:solidFill>
                <a:schemeClr val="tx1"/>
              </a:solidFill>
            </a:endParaRPr>
          </a:p>
          <a:p>
            <a:pPr lvl="1" algn="just"/>
            <a:endParaRPr lang="es-MX" sz="1200" dirty="0">
              <a:solidFill>
                <a:schemeClr val="tx1"/>
              </a:solidFill>
            </a:endParaRPr>
          </a:p>
          <a:p>
            <a:pPr algn="just"/>
            <a:endParaRPr lang="es-ES" sz="1200" dirty="0">
              <a:solidFill>
                <a:schemeClr val="tx1"/>
              </a:solidFill>
            </a:endParaRPr>
          </a:p>
          <a:p>
            <a:pPr marL="628650" lvl="1" indent="-171450" algn="just">
              <a:spcBef>
                <a:spcPts val="1200"/>
              </a:spcBef>
            </a:pPr>
            <a:endParaRPr lang="es-ES" sz="1200" dirty="0">
              <a:solidFill>
                <a:schemeClr val="dk1"/>
              </a:solidFill>
            </a:endParaRPr>
          </a:p>
          <a:p>
            <a:pPr marL="628650" lvl="1" indent="-171450" algn="just">
              <a:spcBef>
                <a:spcPts val="1200"/>
              </a:spcBef>
            </a:pPr>
            <a:endParaRPr lang="es-ES" dirty="0">
              <a:solidFill>
                <a:schemeClr val="dk1"/>
              </a:solidFill>
            </a:endParaRPr>
          </a:p>
          <a:p>
            <a:pPr marL="628650" lvl="1" indent="-171450" algn="just">
              <a:spcBef>
                <a:spcPts val="1200"/>
              </a:spcBef>
            </a:pPr>
            <a:endParaRPr lang="es-ES" dirty="0">
              <a:solidFill>
                <a:schemeClr val="dk1"/>
              </a:solidFill>
            </a:endParaRPr>
          </a:p>
          <a:p>
            <a:pPr marL="628650" lvl="1" indent="-171450" algn="just">
              <a:spcBef>
                <a:spcPts val="1200"/>
              </a:spcBef>
            </a:pPr>
            <a:endParaRPr lang="es-ES" dirty="0">
              <a:solidFill>
                <a:schemeClr val="dk1"/>
              </a:solidFill>
            </a:endParaRPr>
          </a:p>
        </p:txBody>
      </p:sp>
    </p:spTree>
    <p:extLst>
      <p:ext uri="{BB962C8B-B14F-4D97-AF65-F5344CB8AC3E}">
        <p14:creationId xmlns:p14="http://schemas.microsoft.com/office/powerpoint/2010/main" val="349949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2" name="Google Shape;72;p15"/>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pic>
        <p:nvPicPr>
          <p:cNvPr id="73" name="Google Shape;73;p15"/>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4" name="Título 3"/>
          <p:cNvSpPr>
            <a:spLocks noGrp="1"/>
          </p:cNvSpPr>
          <p:nvPr>
            <p:ph type="title"/>
          </p:nvPr>
        </p:nvSpPr>
        <p:spPr>
          <a:xfrm>
            <a:off x="311698" y="274428"/>
            <a:ext cx="8520600" cy="500272"/>
          </a:xfrm>
        </p:spPr>
        <p:txBody>
          <a:bodyPr>
            <a:normAutofit fontScale="90000"/>
          </a:bodyPr>
          <a:lstStyle/>
          <a:p>
            <a:pPr algn="ctr"/>
            <a:r>
              <a:rPr lang="es-ES" b="1" dirty="0">
                <a:solidFill>
                  <a:srgbClr val="002060"/>
                </a:solidFill>
              </a:rPr>
              <a:t>EMISIÓN DE LICENCIA LMU 20 ORD - BOTANIQO</a:t>
            </a:r>
            <a:endParaRPr lang="es-EC" dirty="0">
              <a:solidFill>
                <a:srgbClr val="002060"/>
              </a:solidFill>
            </a:endParaRPr>
          </a:p>
        </p:txBody>
      </p:sp>
      <p:sp>
        <p:nvSpPr>
          <p:cNvPr id="15" name="Google Shape;62;p14"/>
          <p:cNvSpPr txBox="1">
            <a:spLocks noGrp="1"/>
          </p:cNvSpPr>
          <p:nvPr>
            <p:ph type="body" idx="1"/>
          </p:nvPr>
        </p:nvSpPr>
        <p:spPr>
          <a:xfrm>
            <a:off x="206478" y="612950"/>
            <a:ext cx="8520600" cy="4192207"/>
          </a:xfrm>
          <a:prstGeom prst="rect">
            <a:avLst/>
          </a:prstGeom>
        </p:spPr>
        <p:txBody>
          <a:bodyPr spcFirstLastPara="1" wrap="square" lIns="91425" tIns="91425" rIns="91425" bIns="91425" anchor="t" anchorCtr="0">
            <a:noAutofit/>
          </a:bodyPr>
          <a:lstStyle/>
          <a:p>
            <a:pPr marL="285750" lvl="3" indent="-285750" algn="just">
              <a:spcBef>
                <a:spcPts val="1200"/>
              </a:spcBef>
              <a:buFont typeface="Arial" panose="020B0604020202020204" pitchFamily="34" charset="0"/>
              <a:buChar char="•"/>
            </a:pPr>
            <a:r>
              <a:rPr lang="es-MX" sz="1200" dirty="0">
                <a:solidFill>
                  <a:schemeClr val="dk1"/>
                </a:solidFill>
              </a:rPr>
              <a:t>La Secretaría de Territorio, Hábitat y Vivienda – Dirección Metropolitana de Gestión Territorial: </a:t>
            </a:r>
            <a:r>
              <a:rPr lang="es-MX" sz="1200" i="1" dirty="0">
                <a:solidFill>
                  <a:schemeClr val="dk1"/>
                </a:solidFill>
              </a:rPr>
              <a:t>“(…)</a:t>
            </a:r>
            <a:r>
              <a:rPr lang="es-MX" sz="1200" b="1" i="1" u="sng" dirty="0">
                <a:solidFill>
                  <a:schemeClr val="dk1"/>
                </a:solidFill>
              </a:rPr>
              <a:t>considera factible que el Proyecto Arquitectónico “BOTANIQO”, continúe con el trámite administrativo en una de las Entidades Colaboradoras acreditadas para el efecto (…)”</a:t>
            </a:r>
            <a:r>
              <a:rPr lang="es-MX" sz="1200" i="1" dirty="0">
                <a:solidFill>
                  <a:schemeClr val="dk1"/>
                </a:solidFill>
              </a:rPr>
              <a:t>. </a:t>
            </a:r>
            <a:r>
              <a:rPr lang="es-MX" sz="1200" dirty="0">
                <a:solidFill>
                  <a:schemeClr val="dk1"/>
                </a:solidFill>
              </a:rPr>
              <a:t>Agrega que se cuente con el Visto Bueno del Cuerpo de Bomberos.</a:t>
            </a:r>
          </a:p>
          <a:p>
            <a:pPr marL="285750" lvl="3" indent="-285750" algn="just">
              <a:spcBef>
                <a:spcPts val="1200"/>
              </a:spcBef>
              <a:buFont typeface="Arial" panose="020B0604020202020204" pitchFamily="34" charset="0"/>
              <a:buChar char="•"/>
            </a:pPr>
            <a:r>
              <a:rPr lang="es-ES" sz="1200" dirty="0">
                <a:solidFill>
                  <a:schemeClr val="dk1"/>
                </a:solidFill>
              </a:rPr>
              <a:t>Los requisitos para el ingreso de la emisión de una LMU 20 Ordinaria, acorde a la Resolución No.017. son:</a:t>
            </a:r>
          </a:p>
          <a:p>
            <a:pPr marL="114300" indent="0">
              <a:buNone/>
            </a:pPr>
            <a:endParaRPr lang="es-ES" sz="1200" dirty="0">
              <a:solidFill>
                <a:schemeClr val="tx1"/>
              </a:solidFill>
            </a:endParaRPr>
          </a:p>
          <a:p>
            <a:pPr lvl="1"/>
            <a:r>
              <a:rPr lang="es-MX" sz="1200" dirty="0">
                <a:solidFill>
                  <a:schemeClr val="tx1"/>
                </a:solidFill>
              </a:rPr>
              <a:t>Planos de la propuesta de edificación arquitectónicos y estructurales </a:t>
            </a:r>
            <a:r>
              <a:rPr lang="es-MX" sz="1200" b="1" u="sng" dirty="0">
                <a:solidFill>
                  <a:schemeClr val="tx1"/>
                </a:solidFill>
              </a:rPr>
              <a:t>debidamente aprobados y certificados por la Entidad Colaboradora competente</a:t>
            </a:r>
            <a:r>
              <a:rPr lang="es-MX" sz="1200" dirty="0">
                <a:solidFill>
                  <a:schemeClr val="tx1"/>
                </a:solidFill>
              </a:rPr>
              <a:t>, a través del Certificado de Conformidad.</a:t>
            </a:r>
          </a:p>
          <a:p>
            <a:pPr lvl="1"/>
            <a:r>
              <a:rPr lang="es-MX" sz="1200" dirty="0">
                <a:solidFill>
                  <a:schemeClr val="tx1"/>
                </a:solidFill>
              </a:rPr>
              <a:t>Contrato suscrito por la Empresa Pública Metropolitana de Gestión Integral de Residuos Sólidos o cualquier entidad legalmente autorizada para el efecto, respecto a la disposición final de tierras y escombros producto de desbanques y desalojos.</a:t>
            </a:r>
            <a:endParaRPr lang="es-ES" sz="1200" dirty="0">
              <a:solidFill>
                <a:schemeClr val="dk1"/>
              </a:solidFill>
            </a:endParaRPr>
          </a:p>
          <a:p>
            <a:pPr marL="271463" lvl="4" indent="-271463" algn="just">
              <a:spcBef>
                <a:spcPts val="1200"/>
              </a:spcBef>
              <a:buFont typeface="Arial" panose="020B0604020202020204" pitchFamily="34" charset="0"/>
              <a:buChar char="•"/>
            </a:pPr>
            <a:r>
              <a:rPr lang="es-ES" sz="1200" dirty="0">
                <a:solidFill>
                  <a:schemeClr val="dk1"/>
                </a:solidFill>
              </a:rPr>
              <a:t>El artículo 1884 del Código Municipal aclara que: </a:t>
            </a:r>
            <a:r>
              <a:rPr lang="es-ES" sz="1200" i="1" dirty="0">
                <a:solidFill>
                  <a:schemeClr val="dk1"/>
                </a:solidFill>
              </a:rPr>
              <a:t>”(…) La aprobación se realizará sobre la base de los Certificados de Conformidad adjuntados a la solicitud del administrado y </a:t>
            </a:r>
            <a:r>
              <a:rPr lang="es-ES" sz="1200" b="1" i="1" dirty="0">
                <a:solidFill>
                  <a:schemeClr val="dk1"/>
                </a:solidFill>
              </a:rPr>
              <a:t>no implicará nueva revisión</a:t>
            </a:r>
            <a:r>
              <a:rPr lang="es-ES" sz="1200" i="1" dirty="0">
                <a:solidFill>
                  <a:schemeClr val="dk1"/>
                </a:solidFill>
              </a:rPr>
              <a:t> por parte de la Autoridad Administrativa Otorgante, sin perjuicio de las potestades de control posterior al otorgamiento de la licencia metropolitana (…)”.</a:t>
            </a:r>
          </a:p>
          <a:p>
            <a:pPr marL="800100" lvl="4" indent="-342900" algn="just">
              <a:spcBef>
                <a:spcPts val="1200"/>
              </a:spcBef>
              <a:buFont typeface="+mj-lt"/>
              <a:buAutoNum type="arabicParenR"/>
            </a:pPr>
            <a:endParaRPr lang="es-ES" sz="1200" dirty="0">
              <a:solidFill>
                <a:schemeClr val="dk1"/>
              </a:solidFill>
            </a:endParaRPr>
          </a:p>
          <a:p>
            <a:pPr marL="596900" lvl="1" indent="0" algn="just">
              <a:buNone/>
            </a:pPr>
            <a:endParaRPr lang="es-MX" sz="1200" dirty="0">
              <a:solidFill>
                <a:schemeClr val="tx1"/>
              </a:solidFill>
            </a:endParaRPr>
          </a:p>
          <a:p>
            <a:pPr marL="596900" lvl="1" indent="0" algn="just">
              <a:buNone/>
            </a:pPr>
            <a:endParaRPr lang="es-MX" sz="1200" dirty="0">
              <a:solidFill>
                <a:schemeClr val="tx1"/>
              </a:solidFill>
            </a:endParaRPr>
          </a:p>
          <a:p>
            <a:pPr marL="596900" lvl="1" indent="0" algn="just">
              <a:buNone/>
            </a:pPr>
            <a:endParaRPr lang="es-MX" sz="1200" dirty="0">
              <a:solidFill>
                <a:schemeClr val="tx1"/>
              </a:solidFill>
            </a:endParaRPr>
          </a:p>
          <a:p>
            <a:pPr marL="596900" lvl="1" indent="0" algn="just">
              <a:buNone/>
            </a:pPr>
            <a:endParaRPr lang="es-MX" sz="1200" dirty="0">
              <a:solidFill>
                <a:schemeClr val="tx1"/>
              </a:solidFill>
            </a:endParaRPr>
          </a:p>
          <a:p>
            <a:pPr lvl="1" algn="just"/>
            <a:endParaRPr lang="es-MX" sz="1200" dirty="0">
              <a:solidFill>
                <a:schemeClr val="tx1"/>
              </a:solidFill>
            </a:endParaRPr>
          </a:p>
          <a:p>
            <a:pPr lvl="1" algn="just"/>
            <a:endParaRPr lang="es-MX" sz="1200" dirty="0">
              <a:solidFill>
                <a:schemeClr val="tx1"/>
              </a:solidFill>
            </a:endParaRPr>
          </a:p>
          <a:p>
            <a:pPr marL="176213" lvl="1" indent="0" algn="just">
              <a:lnSpc>
                <a:spcPct val="100000"/>
              </a:lnSpc>
              <a:buNone/>
            </a:pPr>
            <a:endParaRPr lang="es-ES" sz="1200" dirty="0">
              <a:solidFill>
                <a:schemeClr val="dk1"/>
              </a:solidFill>
            </a:endParaRPr>
          </a:p>
          <a:p>
            <a:pPr marL="176213" lvl="1" indent="0" algn="just">
              <a:lnSpc>
                <a:spcPct val="100000"/>
              </a:lnSpc>
              <a:buNone/>
            </a:pPr>
            <a:endParaRPr lang="es-ES" sz="1200" dirty="0">
              <a:solidFill>
                <a:schemeClr val="dk1"/>
              </a:solidFill>
            </a:endParaRPr>
          </a:p>
          <a:p>
            <a:pPr marL="457200" lvl="1" indent="0" algn="just">
              <a:lnSpc>
                <a:spcPct val="100000"/>
              </a:lnSpc>
              <a:buNone/>
            </a:pPr>
            <a:endParaRPr lang="es-ES" sz="1200" dirty="0">
              <a:solidFill>
                <a:schemeClr val="dk1"/>
              </a:solidFill>
            </a:endParaRPr>
          </a:p>
          <a:p>
            <a:pPr marL="628650" lvl="1" indent="-171450" algn="just">
              <a:lnSpc>
                <a:spcPct val="100000"/>
              </a:lnSpc>
            </a:pPr>
            <a:endParaRPr lang="es-ES" sz="1200" dirty="0">
              <a:solidFill>
                <a:schemeClr val="dk1"/>
              </a:solidFill>
            </a:endParaRPr>
          </a:p>
          <a:p>
            <a:pPr marL="628650" lvl="1" indent="-171450" algn="just">
              <a:lnSpc>
                <a:spcPct val="100000"/>
              </a:lnSpc>
            </a:pPr>
            <a:endParaRPr lang="es-ES" sz="1200" dirty="0">
              <a:solidFill>
                <a:schemeClr val="dk1"/>
              </a:solidFill>
            </a:endParaRPr>
          </a:p>
          <a:p>
            <a:pPr marL="628650" lvl="1" indent="-171450" algn="just">
              <a:lnSpc>
                <a:spcPct val="100000"/>
              </a:lnSpc>
            </a:pPr>
            <a:endParaRPr lang="es-ES" sz="1200" dirty="0">
              <a:solidFill>
                <a:schemeClr val="dk1"/>
              </a:solidFill>
            </a:endParaRPr>
          </a:p>
          <a:p>
            <a:pPr marL="628650" lvl="1" indent="-171450" algn="just">
              <a:lnSpc>
                <a:spcPct val="100000"/>
              </a:lnSpc>
            </a:pPr>
            <a:endParaRPr lang="es-ES" sz="1200" dirty="0">
              <a:solidFill>
                <a:schemeClr val="dk1"/>
              </a:solidFill>
            </a:endParaRPr>
          </a:p>
          <a:p>
            <a:pPr marL="628650" lvl="1" indent="-171450" algn="just">
              <a:lnSpc>
                <a:spcPct val="100000"/>
              </a:lnSpc>
            </a:pPr>
            <a:endParaRPr lang="es-ES" sz="1200" dirty="0">
              <a:solidFill>
                <a:schemeClr val="dk1"/>
              </a:solidFill>
            </a:endParaRPr>
          </a:p>
          <a:p>
            <a:pPr marL="628650" lvl="1" indent="-171450" algn="just">
              <a:spcBef>
                <a:spcPts val="1200"/>
              </a:spcBef>
            </a:pPr>
            <a:endParaRPr lang="es-ES" sz="1200" dirty="0">
              <a:solidFill>
                <a:schemeClr val="dk1"/>
              </a:solidFill>
            </a:endParaRPr>
          </a:p>
          <a:p>
            <a:pPr marL="628650" lvl="1" indent="-171450" algn="just">
              <a:spcBef>
                <a:spcPts val="1200"/>
              </a:spcBef>
            </a:pPr>
            <a:endParaRPr lang="es-ES" sz="1200" dirty="0">
              <a:solidFill>
                <a:schemeClr val="dk1"/>
              </a:solidFill>
            </a:endParaRPr>
          </a:p>
          <a:p>
            <a:pPr marL="628650" lvl="1" indent="-171450" algn="just">
              <a:spcBef>
                <a:spcPts val="1200"/>
              </a:spcBef>
            </a:pPr>
            <a:endParaRPr lang="es-ES" sz="1200" dirty="0">
              <a:solidFill>
                <a:schemeClr val="dk1"/>
              </a:solidFill>
            </a:endParaRPr>
          </a:p>
          <a:p>
            <a:pPr marL="628650" lvl="1" indent="-171450" algn="just">
              <a:spcBef>
                <a:spcPts val="1200"/>
              </a:spcBef>
            </a:pPr>
            <a:endParaRPr lang="es-ES" sz="1200" dirty="0">
              <a:solidFill>
                <a:schemeClr val="dk1"/>
              </a:solidFill>
            </a:endParaRPr>
          </a:p>
          <a:p>
            <a:pPr marL="628650" lvl="1" indent="-171450" algn="just">
              <a:spcBef>
                <a:spcPts val="1200"/>
              </a:spcBef>
            </a:pPr>
            <a:endParaRPr lang="es-ES" sz="1200" dirty="0">
              <a:solidFill>
                <a:schemeClr val="dk1"/>
              </a:solidFill>
            </a:endParaRPr>
          </a:p>
        </p:txBody>
      </p:sp>
    </p:spTree>
    <p:extLst>
      <p:ext uri="{BB962C8B-B14F-4D97-AF65-F5344CB8AC3E}">
        <p14:creationId xmlns:p14="http://schemas.microsoft.com/office/powerpoint/2010/main" val="420326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0"/>
            <a:ext cx="8099262" cy="673223"/>
          </a:xfrm>
          <a:prstGeom prst="rect">
            <a:avLst/>
          </a:prstGeom>
        </p:spPr>
        <p:txBody>
          <a:bodyPr spcFirstLastPara="1" wrap="square" lIns="91425" tIns="91425" rIns="91425" bIns="91425" anchor="ctr" anchorCtr="0">
            <a:normAutofit fontScale="90000"/>
          </a:bodyPr>
          <a:lstStyle/>
          <a:p>
            <a:pPr lvl="0"/>
            <a:r>
              <a:rPr lang="es-ES" sz="1800" b="1" dirty="0">
                <a:solidFill>
                  <a:srgbClr val="073763"/>
                </a:solidFill>
              </a:rPr>
              <a:t>CRITERIO DE LA ENTIDAD COLABORADORA: COLEGIO DE ARQUITECTOS DE PICHINCHA Y CONTRATO CON LA EMGIRS</a:t>
            </a:r>
            <a:endParaRPr sz="18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247711" y="877581"/>
            <a:ext cx="8607817" cy="39027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ES" sz="1300" dirty="0">
                <a:solidFill>
                  <a:schemeClr val="dk1"/>
                </a:solidFill>
              </a:rPr>
              <a:t>1. El FIDEICOMISO BOTANIQO presentó el proyecto ante la Entidad Colaboradora CAE-ECP, quien emitió el 3 de enero de 2022 el Certificado de Conformidad No. 2021-3735017-ARQ-ORD-02 y, el 4 de enero de 2022 el Certificado de Conformidad No. 2021-3735017-ESTRUCT-IN-01.</a:t>
            </a:r>
          </a:p>
          <a:p>
            <a:pPr algn="just"/>
            <a:endParaRPr lang="es-ES" sz="1300" dirty="0">
              <a:solidFill>
                <a:schemeClr val="dk1"/>
              </a:solidFill>
            </a:endParaRPr>
          </a:p>
          <a:p>
            <a:pPr marL="285750" indent="-285750" algn="just">
              <a:buFont typeface="Arial" panose="020B0604020202020204" pitchFamily="34" charset="0"/>
              <a:buChar char="•"/>
            </a:pPr>
            <a:r>
              <a:rPr lang="es-ES" sz="1300" b="1" dirty="0">
                <a:solidFill>
                  <a:schemeClr val="dk1"/>
                </a:solidFill>
              </a:rPr>
              <a:t>El proyecto arquitectónico aprobado por el Colegio de Arquitectos de Pichincha comprende</a:t>
            </a:r>
            <a:r>
              <a:rPr lang="es-ES" sz="1300" dirty="0">
                <a:solidFill>
                  <a:schemeClr val="dk1"/>
                </a:solidFill>
              </a:rPr>
              <a:t>:</a:t>
            </a:r>
          </a:p>
          <a:p>
            <a:pPr marL="285750" indent="-285750" algn="just">
              <a:buFont typeface="Arial" panose="020B0604020202020204" pitchFamily="34" charset="0"/>
              <a:buChar char="•"/>
            </a:pPr>
            <a:endParaRPr lang="es-ES" sz="1300" dirty="0">
              <a:solidFill>
                <a:schemeClr val="dk1"/>
              </a:solidFill>
            </a:endParaRPr>
          </a:p>
          <a:p>
            <a:pPr marL="285750" indent="-285750" algn="just">
              <a:buFont typeface="Arial" panose="020B0604020202020204" pitchFamily="34" charset="0"/>
              <a:buChar char="•"/>
            </a:pPr>
            <a:r>
              <a:rPr lang="es-ES" sz="1300" dirty="0">
                <a:solidFill>
                  <a:schemeClr val="dk1"/>
                </a:solidFill>
              </a:rPr>
              <a:t>201 unidades de vivienda desarrolladas en 8 torres de 4 pisos y 2 subsuelos.</a:t>
            </a:r>
          </a:p>
          <a:p>
            <a:pPr marL="285750" indent="-285750" algn="just">
              <a:buFont typeface="Arial" panose="020B0604020202020204" pitchFamily="34" charset="0"/>
              <a:buChar char="•"/>
            </a:pPr>
            <a:r>
              <a:rPr lang="es-ES" sz="1300" dirty="0">
                <a:solidFill>
                  <a:schemeClr val="dk1"/>
                </a:solidFill>
              </a:rPr>
              <a:t>375 estacionamientos exclusivos y de visitas.</a:t>
            </a:r>
          </a:p>
          <a:p>
            <a:pPr marL="285750" indent="-285750" algn="just">
              <a:buFont typeface="Arial" panose="020B0604020202020204" pitchFamily="34" charset="0"/>
              <a:buChar char="•"/>
            </a:pPr>
            <a:r>
              <a:rPr lang="es-ES" sz="1300" dirty="0">
                <a:solidFill>
                  <a:schemeClr val="dk1"/>
                </a:solidFill>
              </a:rPr>
              <a:t>Áreas verdes recreativas 2932.15 m2.</a:t>
            </a:r>
          </a:p>
          <a:p>
            <a:pPr marL="285750" indent="-285750" algn="just">
              <a:buFont typeface="Arial" panose="020B0604020202020204" pitchFamily="34" charset="0"/>
              <a:buChar char="•"/>
            </a:pPr>
            <a:r>
              <a:rPr lang="es-ES" sz="1300" dirty="0">
                <a:solidFill>
                  <a:schemeClr val="dk1"/>
                </a:solidFill>
              </a:rPr>
              <a:t>Circulaciones peatonales 5185.03 m2.</a:t>
            </a:r>
          </a:p>
          <a:p>
            <a:pPr marL="285750" indent="-285750" algn="just">
              <a:buFont typeface="Arial" panose="020B0604020202020204" pitchFamily="34" charset="0"/>
              <a:buChar char="•"/>
            </a:pPr>
            <a:r>
              <a:rPr lang="es-ES" sz="1300" dirty="0">
                <a:solidFill>
                  <a:schemeClr val="dk1"/>
                </a:solidFill>
              </a:rPr>
              <a:t>Circulaciones vehiculares 4938.16 m2.</a:t>
            </a:r>
          </a:p>
          <a:p>
            <a:pPr marL="285750" indent="-285750" algn="just">
              <a:buFont typeface="Arial" panose="020B0604020202020204" pitchFamily="34" charset="0"/>
              <a:buChar char="•"/>
            </a:pPr>
            <a:r>
              <a:rPr lang="es-ES" sz="1300" dirty="0">
                <a:solidFill>
                  <a:schemeClr val="dk1"/>
                </a:solidFill>
              </a:rPr>
              <a:t>Áreas comunales abiertas y construidas 34806.29 m2.</a:t>
            </a:r>
          </a:p>
          <a:p>
            <a:pPr marL="285750" indent="-285750" algn="just">
              <a:buFont typeface="Arial" panose="020B0604020202020204" pitchFamily="34" charset="0"/>
              <a:buChar char="•"/>
            </a:pPr>
            <a:r>
              <a:rPr lang="es-ES" sz="1300" dirty="0">
                <a:solidFill>
                  <a:schemeClr val="dk1"/>
                </a:solidFill>
              </a:rPr>
              <a:t>Área útil total 19,067.42 m2.</a:t>
            </a:r>
          </a:p>
          <a:p>
            <a:pPr marL="285750" indent="-285750" algn="just">
              <a:buFont typeface="Arial" panose="020B0604020202020204" pitchFamily="34" charset="0"/>
              <a:buChar char="•"/>
            </a:pPr>
            <a:r>
              <a:rPr lang="es-ES" sz="1300" dirty="0">
                <a:solidFill>
                  <a:schemeClr val="dk1"/>
                </a:solidFill>
              </a:rPr>
              <a:t>Área bruta total 39,527.82 m2.</a:t>
            </a:r>
          </a:p>
          <a:p>
            <a:pPr marL="285750" indent="-285750" algn="just">
              <a:buFont typeface="Arial" panose="020B0604020202020204" pitchFamily="34" charset="0"/>
              <a:buChar char="•"/>
            </a:pPr>
            <a:endParaRPr lang="es-ES" sz="1300" dirty="0">
              <a:solidFill>
                <a:schemeClr val="dk1"/>
              </a:solidFill>
            </a:endParaRPr>
          </a:p>
          <a:p>
            <a:pPr algn="just"/>
            <a:r>
              <a:rPr lang="es-ES" sz="1200" dirty="0">
                <a:solidFill>
                  <a:schemeClr val="dk1"/>
                </a:solidFill>
              </a:rPr>
              <a:t>2. </a:t>
            </a:r>
            <a:r>
              <a:rPr lang="es-ES" sz="1300" dirty="0">
                <a:solidFill>
                  <a:schemeClr val="dk1"/>
                </a:solidFill>
              </a:rPr>
              <a:t>El FIDEICOMISO BOTANIQO </a:t>
            </a:r>
            <a:r>
              <a:rPr lang="es-ES" sz="1200" dirty="0">
                <a:solidFill>
                  <a:schemeClr val="dk1"/>
                </a:solidFill>
              </a:rPr>
              <a:t>suscribió el Contrato para la Prestación del  Servicio de Disposición Final de Escombros con la EMGIRS, con el contrato No. 11792 para el predio No. 3735017 el 12 de enero del 2022.</a:t>
            </a:r>
          </a:p>
          <a:p>
            <a:pPr marL="285750" indent="-285750" algn="just">
              <a:buFont typeface="Arial" panose="020B0604020202020204" pitchFamily="34" charset="0"/>
              <a:buChar char="•"/>
            </a:pPr>
            <a:endParaRPr lang="es-ES" sz="1300" dirty="0">
              <a:solidFill>
                <a:schemeClr val="dk1"/>
              </a:solidFill>
            </a:endParaRPr>
          </a:p>
          <a:p>
            <a:pPr marL="285750" indent="-285750" algn="just">
              <a:buFont typeface="Arial" panose="020B0604020202020204" pitchFamily="34" charset="0"/>
              <a:buChar char="•"/>
            </a:pPr>
            <a:endParaRPr lang="es-ES" sz="1300" dirty="0">
              <a:solidFill>
                <a:schemeClr val="dk1"/>
              </a:solidFill>
            </a:endParaRPr>
          </a:p>
          <a:p>
            <a:pPr algn="just"/>
            <a:endParaRPr lang="es-ES" sz="1300" dirty="0">
              <a:solidFill>
                <a:schemeClr val="dk1"/>
              </a:solidFill>
            </a:endParaRPr>
          </a:p>
          <a:p>
            <a:pPr lvl="6" algn="just">
              <a:spcBef>
                <a:spcPts val="1200"/>
              </a:spcBef>
            </a:pPr>
            <a:endParaRPr lang="es-ES" sz="1300" dirty="0">
              <a:solidFill>
                <a:schemeClr val="dk1"/>
              </a:solidFill>
            </a:endParaRPr>
          </a:p>
          <a:p>
            <a:pPr lvl="3" algn="just">
              <a:spcBef>
                <a:spcPts val="1200"/>
              </a:spcBef>
            </a:pPr>
            <a:endParaRPr lang="es-ES" sz="1000" dirty="0">
              <a:solidFill>
                <a:schemeClr val="dk1"/>
              </a:solidFill>
            </a:endParaRPr>
          </a:p>
          <a:p>
            <a:pPr algn="just">
              <a:spcBef>
                <a:spcPts val="1200"/>
              </a:spcBef>
            </a:pPr>
            <a:endParaRPr lang="es-ES" sz="1000" dirty="0">
              <a:solidFill>
                <a:schemeClr val="dk1"/>
              </a:solidFill>
            </a:endParaRPr>
          </a:p>
        </p:txBody>
      </p:sp>
    </p:spTree>
    <p:extLst>
      <p:ext uri="{BB962C8B-B14F-4D97-AF65-F5344CB8AC3E}">
        <p14:creationId xmlns:p14="http://schemas.microsoft.com/office/powerpoint/2010/main" val="404901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l="10225" t="10144"/>
          <a:stretch/>
        </p:blipFill>
        <p:spPr>
          <a:xfrm>
            <a:off x="8360226" y="0"/>
            <a:ext cx="790400" cy="612950"/>
          </a:xfrm>
          <a:prstGeom prst="rect">
            <a:avLst/>
          </a:prstGeom>
          <a:noFill/>
          <a:ln>
            <a:noFill/>
          </a:ln>
        </p:spPr>
      </p:pic>
      <p:pic>
        <p:nvPicPr>
          <p:cNvPr id="133" name="Google Shape;133;p21"/>
          <p:cNvPicPr preferRelativeResize="0"/>
          <p:nvPr/>
        </p:nvPicPr>
        <p:blipFill rotWithShape="1">
          <a:blip r:embed="rId4">
            <a:alphaModFix/>
          </a:blip>
          <a:srcRect l="675"/>
          <a:stretch/>
        </p:blipFill>
        <p:spPr>
          <a:xfrm>
            <a:off x="0" y="4460400"/>
            <a:ext cx="9143997" cy="683100"/>
          </a:xfrm>
          <a:prstGeom prst="rect">
            <a:avLst/>
          </a:prstGeom>
          <a:noFill/>
          <a:ln>
            <a:noFill/>
          </a:ln>
        </p:spPr>
      </p:pic>
      <p:sp>
        <p:nvSpPr>
          <p:cNvPr id="134" name="Google Shape;134;p21"/>
          <p:cNvSpPr txBox="1">
            <a:spLocks noGrp="1"/>
          </p:cNvSpPr>
          <p:nvPr>
            <p:ph type="title"/>
          </p:nvPr>
        </p:nvSpPr>
        <p:spPr>
          <a:xfrm>
            <a:off x="257337" y="264631"/>
            <a:ext cx="8099262" cy="592858"/>
          </a:xfrm>
          <a:prstGeom prst="rect">
            <a:avLst/>
          </a:prstGeom>
        </p:spPr>
        <p:txBody>
          <a:bodyPr spcFirstLastPara="1" wrap="square" lIns="91425" tIns="91425" rIns="91425" bIns="91425" anchor="ctr" anchorCtr="0">
            <a:normAutofit/>
          </a:bodyPr>
          <a:lstStyle/>
          <a:p>
            <a:pPr lvl="0"/>
            <a:r>
              <a:rPr lang="es-ES" sz="1800" b="1" dirty="0">
                <a:solidFill>
                  <a:srgbClr val="073763"/>
                </a:solidFill>
              </a:rPr>
              <a:t>ASPECTOS</a:t>
            </a:r>
            <a:r>
              <a:rPr lang="es-ES" sz="1600" b="1" dirty="0">
                <a:solidFill>
                  <a:srgbClr val="073763"/>
                </a:solidFill>
              </a:rPr>
              <a:t> COMPLEMENTARIOS DEL PROYECTO BOTANIQO</a:t>
            </a:r>
            <a:endParaRPr sz="1600" b="1" dirty="0">
              <a:solidFill>
                <a:srgbClr val="073763"/>
              </a:solidFill>
            </a:endParaRPr>
          </a:p>
        </p:txBody>
      </p:sp>
      <p:pic>
        <p:nvPicPr>
          <p:cNvPr id="12" name="Google Shape;132;p21"/>
          <p:cNvPicPr preferRelativeResize="0"/>
          <p:nvPr/>
        </p:nvPicPr>
        <p:blipFill rotWithShape="1">
          <a:blip r:embed="rId3">
            <a:alphaModFix/>
          </a:blip>
          <a:srcRect l="10225" t="10144"/>
          <a:stretch/>
        </p:blipFill>
        <p:spPr>
          <a:xfrm>
            <a:off x="8353600" y="0"/>
            <a:ext cx="790400" cy="612950"/>
          </a:xfrm>
          <a:prstGeom prst="rect">
            <a:avLst/>
          </a:prstGeom>
          <a:noFill/>
          <a:ln>
            <a:noFill/>
          </a:ln>
        </p:spPr>
      </p:pic>
      <p:sp>
        <p:nvSpPr>
          <p:cNvPr id="13" name="Google Shape;62;p14"/>
          <p:cNvSpPr txBox="1">
            <a:spLocks/>
          </p:cNvSpPr>
          <p:nvPr/>
        </p:nvSpPr>
        <p:spPr>
          <a:xfrm>
            <a:off x="148857" y="857489"/>
            <a:ext cx="8706672" cy="4066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buFont typeface="Arial" panose="020B0604020202020204" pitchFamily="34" charset="0"/>
              <a:buChar char="•"/>
            </a:pPr>
            <a:r>
              <a:rPr lang="es-ES" dirty="0">
                <a:solidFill>
                  <a:schemeClr val="dk1"/>
                </a:solidFill>
              </a:rPr>
              <a:t>Respuesta al pedido de información del Examen Especial DNA-5 de la Contraloría General del Estado referente al PUA TOMORAGUADUA, enviada el 20 de diciembre de 2021.</a:t>
            </a:r>
          </a:p>
          <a:p>
            <a:pPr marL="285750" lvl="2" indent="-285750" algn="just">
              <a:buFont typeface="Arial" panose="020B0604020202020204" pitchFamily="34" charset="0"/>
              <a:buChar char="•"/>
            </a:pPr>
            <a:endParaRPr lang="es-ES" dirty="0">
              <a:solidFill>
                <a:schemeClr val="dk1"/>
              </a:solidFill>
            </a:endParaRPr>
          </a:p>
          <a:p>
            <a:pPr marL="285750" lvl="2" indent="-285750" algn="just">
              <a:buFont typeface="Arial" panose="020B0604020202020204" pitchFamily="34" charset="0"/>
              <a:buChar char="•"/>
            </a:pPr>
            <a:r>
              <a:rPr lang="es-ES" dirty="0">
                <a:solidFill>
                  <a:schemeClr val="dk1"/>
                </a:solidFill>
              </a:rPr>
              <a:t>Con fecha 29 de enero de 2022, se realizó la primera </a:t>
            </a:r>
            <a:r>
              <a:rPr lang="es-ES" b="1" dirty="0">
                <a:solidFill>
                  <a:schemeClr val="dk1"/>
                </a:solidFill>
              </a:rPr>
              <a:t>mesa informativa </a:t>
            </a:r>
            <a:r>
              <a:rPr lang="es-ES" dirty="0">
                <a:solidFill>
                  <a:schemeClr val="dk1"/>
                </a:solidFill>
              </a:rPr>
              <a:t>junto a activistas y representantes de colectivos ciudadanos, donde se mantuvo un diálogo técnico y transparente respecto a la Estación de Transferencia. Esta fue transmitida en vivo a través de la cuenta oficial de la Administración Zonal Tumbaco en Instagram.</a:t>
            </a:r>
          </a:p>
          <a:p>
            <a:pPr lvl="2" algn="just"/>
            <a:endParaRPr lang="es-ES" dirty="0">
              <a:solidFill>
                <a:schemeClr val="dk1"/>
              </a:solidFill>
            </a:endParaRPr>
          </a:p>
          <a:p>
            <a:pPr marL="285750" lvl="2" indent="-285750" algn="just">
              <a:buFont typeface="Arial" panose="020B0604020202020204" pitchFamily="34" charset="0"/>
              <a:buChar char="•"/>
            </a:pPr>
            <a:r>
              <a:rPr lang="es-ES" dirty="0">
                <a:solidFill>
                  <a:schemeClr val="dk1"/>
                </a:solidFill>
              </a:rPr>
              <a:t>Respuesta al pedido de información realizado por la Comisión Metropolitana de Lucha Contra la Corrupción Quito Honesto, el 03 de febrero de 2022.</a:t>
            </a:r>
          </a:p>
          <a:p>
            <a:pPr marL="285750" lvl="2" indent="-285750" algn="just">
              <a:buFont typeface="Arial" panose="020B0604020202020204" pitchFamily="34" charset="0"/>
              <a:buChar char="•"/>
            </a:pPr>
            <a:endParaRPr lang="es-ES" dirty="0">
              <a:solidFill>
                <a:schemeClr val="dk1"/>
              </a:solidFill>
            </a:endParaRPr>
          </a:p>
          <a:p>
            <a:pPr marL="285750" lvl="2" indent="-285750" algn="just">
              <a:buFont typeface="Arial" panose="020B0604020202020204" pitchFamily="34" charset="0"/>
              <a:buChar char="•"/>
            </a:pPr>
            <a:r>
              <a:rPr lang="es-ES" dirty="0">
                <a:solidFill>
                  <a:schemeClr val="dk1"/>
                </a:solidFill>
              </a:rPr>
              <a:t>Habilitación de carpeta informativa de libre acceso a la documentación relacionada a este proyecto, que se encuentra disponible en el siguiente link: </a:t>
            </a:r>
            <a:r>
              <a:rPr lang="es-ES" i="1" dirty="0"/>
              <a:t>https://tinyurl.com/3mk6zrmp. </a:t>
            </a:r>
          </a:p>
          <a:p>
            <a:pPr marL="285750" lvl="2" indent="-285750" algn="just">
              <a:buFont typeface="Arial" panose="020B0604020202020204" pitchFamily="34" charset="0"/>
              <a:buChar char="•"/>
            </a:pPr>
            <a:endParaRPr lang="es-ES" i="1" dirty="0"/>
          </a:p>
          <a:p>
            <a:pPr marL="285750" lvl="2" indent="-285750" algn="just">
              <a:buFont typeface="Arial" panose="020B0604020202020204" pitchFamily="34" charset="0"/>
              <a:buChar char="•"/>
            </a:pPr>
            <a:r>
              <a:rPr lang="es-ES" dirty="0">
                <a:solidFill>
                  <a:schemeClr val="dk1"/>
                </a:solidFill>
              </a:rPr>
              <a:t>El 8 de febrero de 2022, la Administración Zonal asistió a una mesa de socialización organizada por el GAD de Cumbayá en la cual se comunicó sobre la obra pública de Estación de Transferencia para Cumbayá, en presencia de los miembros de la junta parroquial.</a:t>
            </a:r>
          </a:p>
          <a:p>
            <a:pPr marL="285750" lvl="2" indent="-285750" algn="just">
              <a:buFont typeface="Arial" panose="020B0604020202020204" pitchFamily="34" charset="0"/>
              <a:buChar char="•"/>
            </a:pPr>
            <a:endParaRPr lang="es-ES" dirty="0">
              <a:solidFill>
                <a:schemeClr val="dk1"/>
              </a:solidFill>
            </a:endParaRPr>
          </a:p>
          <a:p>
            <a:pPr lvl="2" algn="just"/>
            <a:endParaRPr lang="es-ES" dirty="0">
              <a:solidFill>
                <a:schemeClr val="dk1"/>
              </a:solidFill>
            </a:endParaRPr>
          </a:p>
          <a:p>
            <a:pPr lvl="6" algn="just">
              <a:spcBef>
                <a:spcPts val="1200"/>
              </a:spcBef>
            </a:pPr>
            <a:endParaRPr lang="es-ES" sz="1600" dirty="0">
              <a:solidFill>
                <a:schemeClr val="dk1"/>
              </a:solidFill>
            </a:endParaRPr>
          </a:p>
          <a:p>
            <a:pPr lvl="3" algn="just">
              <a:spcBef>
                <a:spcPts val="1200"/>
              </a:spcBef>
            </a:pPr>
            <a:endParaRPr lang="es-ES" sz="1100" dirty="0">
              <a:solidFill>
                <a:schemeClr val="dk1"/>
              </a:solidFill>
            </a:endParaRPr>
          </a:p>
          <a:p>
            <a:pPr algn="just">
              <a:spcBef>
                <a:spcPts val="1200"/>
              </a:spcBef>
            </a:pPr>
            <a:endParaRPr lang="es-ES" sz="1100" dirty="0">
              <a:solidFill>
                <a:schemeClr val="dk1"/>
              </a:solidFill>
            </a:endParaRPr>
          </a:p>
        </p:txBody>
      </p:sp>
    </p:spTree>
    <p:extLst>
      <p:ext uri="{BB962C8B-B14F-4D97-AF65-F5344CB8AC3E}">
        <p14:creationId xmlns:p14="http://schemas.microsoft.com/office/powerpoint/2010/main" val="345518840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2765</TotalTime>
  <Words>1992</Words>
  <Application>Microsoft Office PowerPoint</Application>
  <PresentationFormat>Presentación en pantalla (16:9)</PresentationFormat>
  <Paragraphs>178</Paragraphs>
  <Slides>27</Slides>
  <Notes>27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27</vt:i4>
      </vt:variant>
    </vt:vector>
  </HeadingPairs>
  <TitlesOfParts>
    <vt:vector size="30" baseType="lpstr">
      <vt:lpstr>Arial</vt:lpstr>
      <vt:lpstr>Wingdings</vt:lpstr>
      <vt:lpstr>Simple Light</vt:lpstr>
      <vt:lpstr>PROYECTO URBANO ARQUITECTÓNICO BOTÁNIQO </vt:lpstr>
      <vt:lpstr>MARCO JURÍDICO QUE RIGE A LA ADMINISTRACIÓN ZONAL</vt:lpstr>
      <vt:lpstr>COMPETENCIAS DE LA ADMINISTRACIÓN ZONAL TUMBACO</vt:lpstr>
      <vt:lpstr>ANTECEDENTES RELEVANTES</vt:lpstr>
      <vt:lpstr>ANTECEDENTES RELEVANTES</vt:lpstr>
      <vt:lpstr>ACCIONES REALIZADAS POR ADMINISTRACIÓN ZONAL TUMBACO</vt:lpstr>
      <vt:lpstr>EMISIÓN DE LICENCIA LMU 20 ORD - BOTANIQO</vt:lpstr>
      <vt:lpstr>CRITERIO DE LA ENTIDAD COLABORADORA: COLEGIO DE ARQUITECTOS DE PICHINCHA Y CONTRATO CON LA EMGIRS</vt:lpstr>
      <vt:lpstr>ASPECTOS COMPLEMENTARIOS DEL PROYECTO BOTANIQO</vt:lpstr>
      <vt:lpstr>ASPECTOS COMPLEMENTARIOS DEL PROYECTO BOTANIQO</vt:lpstr>
      <vt:lpstr>CONCLUSIÓN</vt:lpstr>
      <vt:lpstr>ANEXOS</vt:lpstr>
      <vt:lpstr>CONVENIO DE APORTES URBANÍSTICOS CON EPMOP</vt:lpstr>
      <vt:lpstr>INFORME TÉCNICO SECRETARÍA DE MOVILIDAD</vt:lpstr>
      <vt:lpstr>INFORME TÉCNICO SECRETARÍA DE MOVILIDAD</vt:lpstr>
      <vt:lpstr>INFORME TÉCNICO GESTIÓN DE RIESGOS</vt:lpstr>
      <vt:lpstr>INFORME FAVORABLE STHV</vt:lpstr>
      <vt:lpstr>INFORME FAVORABLE STHV</vt:lpstr>
      <vt:lpstr>CERTIFICADO DE CONFORMIDAD ENTIDAD COLABORADORA</vt:lpstr>
      <vt:lpstr>CERTIFICADO DE CONFORMIDAD ENTIDAD COLABORADORA</vt:lpstr>
      <vt:lpstr>CERTIFICADO DE CONFORMIDAD ENTIDAD COLABORADORA</vt:lpstr>
      <vt:lpstr>CERTIFICADO DE BOMBEROS</vt:lpstr>
      <vt:lpstr>CONTRATO EMGIRS</vt:lpstr>
      <vt:lpstr>LICENCIA METROPOLITANA URBANÍSTICA 20</vt:lpstr>
      <vt:lpstr>CERTIFICADO MINISTERIO DE AMBIENTE, AGUA Y TRANSICIÓN ECOLÓGICA</vt:lpstr>
      <vt:lpstr>CERTIFICADO SECRETARÍA DE AMBIENTE DEL DMQ</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EJECUCIÓN PRESUPUESTARIA</dc:title>
  <dc:creator>Maria Gabriela Jaramillo Marino</dc:creator>
  <cp:lastModifiedBy>Claudia Palma</cp:lastModifiedBy>
  <cp:revision>146</cp:revision>
  <dcterms:modified xsi:type="dcterms:W3CDTF">2022-05-10T04:04:01Z</dcterms:modified>
</cp:coreProperties>
</file>