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20"/>
  </p:notesMasterIdLst>
  <p:sldIdLst>
    <p:sldId id="266" r:id="rId2"/>
    <p:sldId id="269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00" r:id="rId11"/>
    <p:sldId id="291" r:id="rId12"/>
    <p:sldId id="292" r:id="rId13"/>
    <p:sldId id="296" r:id="rId14"/>
    <p:sldId id="301" r:id="rId15"/>
    <p:sldId id="297" r:id="rId16"/>
    <p:sldId id="298" r:id="rId17"/>
    <p:sldId id="299" r:id="rId18"/>
    <p:sldId id="302" r:id="rId19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C41F32"/>
    <a:srgbClr val="2F2C81"/>
    <a:srgbClr val="2F2C7E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606" y="78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54" y="742169"/>
            <a:ext cx="8743004" cy="28414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0350" y="4250528"/>
            <a:ext cx="974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GERENCIA DE TERMINALES Y ESTACIONAMIENTOS</a:t>
            </a:r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810106" y="19923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549500" y="247471"/>
            <a:ext cx="1041023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ÁREAS VERDES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36" y="1139521"/>
            <a:ext cx="10187501" cy="41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25083" y="247471"/>
            <a:ext cx="1166211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CONECTOR ESCÉNICO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39" y="1207031"/>
            <a:ext cx="9723322" cy="45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717454" y="247471"/>
            <a:ext cx="9706708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BULEVAR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98" y="1005840"/>
            <a:ext cx="10486990" cy="46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12;p34"/>
          <p:cNvPicPr preferRelativeResize="0"/>
          <p:nvPr/>
        </p:nvPicPr>
        <p:blipFill rotWithShape="1">
          <a:blip r:embed="rId3">
            <a:alphaModFix/>
          </a:blip>
          <a:srcRect l="22645" t="18876" r="23747" b="9944"/>
          <a:stretch/>
        </p:blipFill>
        <p:spPr>
          <a:xfrm>
            <a:off x="8003519" y="1985554"/>
            <a:ext cx="3820181" cy="300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018AC9CA-36D8-F944-8A5D-4BC148ED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77" y="2100178"/>
            <a:ext cx="72597" cy="72597"/>
          </a:xfrm>
          <a:custGeom>
            <a:avLst/>
            <a:gdLst>
              <a:gd name="T0" fmla="*/ 169 w 170"/>
              <a:gd name="T1" fmla="*/ 86 h 171"/>
              <a:gd name="T2" fmla="*/ 169 w 170"/>
              <a:gd name="T3" fmla="*/ 86 h 171"/>
              <a:gd name="T4" fmla="*/ 84 w 170"/>
              <a:gd name="T5" fmla="*/ 170 h 171"/>
              <a:gd name="T6" fmla="*/ 84 w 170"/>
              <a:gd name="T7" fmla="*/ 170 h 171"/>
              <a:gd name="T8" fmla="*/ 0 w 170"/>
              <a:gd name="T9" fmla="*/ 86 h 171"/>
              <a:gd name="T10" fmla="*/ 0 w 170"/>
              <a:gd name="T11" fmla="*/ 86 h 171"/>
              <a:gd name="T12" fmla="*/ 84 w 170"/>
              <a:gd name="T13" fmla="*/ 0 h 171"/>
              <a:gd name="T14" fmla="*/ 84 w 170"/>
              <a:gd name="T15" fmla="*/ 0 h 171"/>
              <a:gd name="T16" fmla="*/ 169 w 170"/>
              <a:gd name="T17" fmla="*/ 8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71">
                <a:moveTo>
                  <a:pt x="169" y="86"/>
                </a:moveTo>
                <a:lnTo>
                  <a:pt x="169" y="86"/>
                </a:lnTo>
                <a:cubicBezTo>
                  <a:pt x="169" y="132"/>
                  <a:pt x="131" y="170"/>
                  <a:pt x="84" y="170"/>
                </a:cubicBezTo>
                <a:lnTo>
                  <a:pt x="84" y="170"/>
                </a:lnTo>
                <a:cubicBezTo>
                  <a:pt x="37" y="170"/>
                  <a:pt x="0" y="132"/>
                  <a:pt x="0" y="86"/>
                </a:cubicBezTo>
                <a:lnTo>
                  <a:pt x="0" y="86"/>
                </a:lnTo>
                <a:cubicBezTo>
                  <a:pt x="0" y="38"/>
                  <a:pt x="37" y="0"/>
                  <a:pt x="84" y="0"/>
                </a:cubicBezTo>
                <a:lnTo>
                  <a:pt x="84" y="0"/>
                </a:lnTo>
                <a:cubicBezTo>
                  <a:pt x="131" y="0"/>
                  <a:pt x="169" y="38"/>
                  <a:pt x="169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62E72CC-293F-BA4D-B69B-9F02096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40" y="2906196"/>
            <a:ext cx="72599" cy="72599"/>
          </a:xfrm>
          <a:custGeom>
            <a:avLst/>
            <a:gdLst>
              <a:gd name="T0" fmla="*/ 170 w 171"/>
              <a:gd name="T1" fmla="*/ 85 h 170"/>
              <a:gd name="T2" fmla="*/ 170 w 171"/>
              <a:gd name="T3" fmla="*/ 85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5 h 170"/>
              <a:gd name="T10" fmla="*/ 0 w 171"/>
              <a:gd name="T11" fmla="*/ 85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5"/>
                </a:moveTo>
                <a:lnTo>
                  <a:pt x="170" y="85"/>
                </a:lnTo>
                <a:cubicBezTo>
                  <a:pt x="170" y="132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2"/>
                  <a:pt x="0" y="85"/>
                </a:cubicBezTo>
                <a:lnTo>
                  <a:pt x="0" y="85"/>
                </a:lnTo>
                <a:cubicBezTo>
                  <a:pt x="0" y="38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8"/>
                  <a:pt x="170" y="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ADB8361-D31B-0A4F-96AF-437927C9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79" y="4637064"/>
            <a:ext cx="72599" cy="72599"/>
          </a:xfrm>
          <a:custGeom>
            <a:avLst/>
            <a:gdLst>
              <a:gd name="T0" fmla="*/ 170 w 171"/>
              <a:gd name="T1" fmla="*/ 84 h 170"/>
              <a:gd name="T2" fmla="*/ 170 w 171"/>
              <a:gd name="T3" fmla="*/ 84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4 h 170"/>
              <a:gd name="T10" fmla="*/ 0 w 171"/>
              <a:gd name="T11" fmla="*/ 84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4"/>
                </a:moveTo>
                <a:lnTo>
                  <a:pt x="170" y="84"/>
                </a:lnTo>
                <a:cubicBezTo>
                  <a:pt x="170" y="131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1"/>
                  <a:pt x="0" y="84"/>
                </a:cubicBezTo>
                <a:lnTo>
                  <a:pt x="0" y="84"/>
                </a:lnTo>
                <a:cubicBezTo>
                  <a:pt x="0" y="37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7"/>
                  <a:pt x="170" y="8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92100" y="247471"/>
            <a:ext cx="1189990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SEGUNDA ADENDA MODIFICATORIA AL CONVENIO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6" y="935427"/>
            <a:ext cx="7713509" cy="48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>
            <a:extLst>
              <a:ext uri="{FF2B5EF4-FFF2-40B4-BE49-F238E27FC236}">
                <a16:creationId xmlns:a16="http://schemas.microsoft.com/office/drawing/2014/main" id="{018AC9CA-36D8-F944-8A5D-4BC148ED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77" y="2100178"/>
            <a:ext cx="72597" cy="72597"/>
          </a:xfrm>
          <a:custGeom>
            <a:avLst/>
            <a:gdLst>
              <a:gd name="T0" fmla="*/ 169 w 170"/>
              <a:gd name="T1" fmla="*/ 86 h 171"/>
              <a:gd name="T2" fmla="*/ 169 w 170"/>
              <a:gd name="T3" fmla="*/ 86 h 171"/>
              <a:gd name="T4" fmla="*/ 84 w 170"/>
              <a:gd name="T5" fmla="*/ 170 h 171"/>
              <a:gd name="T6" fmla="*/ 84 w 170"/>
              <a:gd name="T7" fmla="*/ 170 h 171"/>
              <a:gd name="T8" fmla="*/ 0 w 170"/>
              <a:gd name="T9" fmla="*/ 86 h 171"/>
              <a:gd name="T10" fmla="*/ 0 w 170"/>
              <a:gd name="T11" fmla="*/ 86 h 171"/>
              <a:gd name="T12" fmla="*/ 84 w 170"/>
              <a:gd name="T13" fmla="*/ 0 h 171"/>
              <a:gd name="T14" fmla="*/ 84 w 170"/>
              <a:gd name="T15" fmla="*/ 0 h 171"/>
              <a:gd name="T16" fmla="*/ 169 w 170"/>
              <a:gd name="T17" fmla="*/ 8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71">
                <a:moveTo>
                  <a:pt x="169" y="86"/>
                </a:moveTo>
                <a:lnTo>
                  <a:pt x="169" y="86"/>
                </a:lnTo>
                <a:cubicBezTo>
                  <a:pt x="169" y="132"/>
                  <a:pt x="131" y="170"/>
                  <a:pt x="84" y="170"/>
                </a:cubicBezTo>
                <a:lnTo>
                  <a:pt x="84" y="170"/>
                </a:lnTo>
                <a:cubicBezTo>
                  <a:pt x="37" y="170"/>
                  <a:pt x="0" y="132"/>
                  <a:pt x="0" y="86"/>
                </a:cubicBezTo>
                <a:lnTo>
                  <a:pt x="0" y="86"/>
                </a:lnTo>
                <a:cubicBezTo>
                  <a:pt x="0" y="38"/>
                  <a:pt x="37" y="0"/>
                  <a:pt x="84" y="0"/>
                </a:cubicBezTo>
                <a:lnTo>
                  <a:pt x="84" y="0"/>
                </a:lnTo>
                <a:cubicBezTo>
                  <a:pt x="131" y="0"/>
                  <a:pt x="169" y="38"/>
                  <a:pt x="169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62E72CC-293F-BA4D-B69B-9F02096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40" y="2906196"/>
            <a:ext cx="72599" cy="72599"/>
          </a:xfrm>
          <a:custGeom>
            <a:avLst/>
            <a:gdLst>
              <a:gd name="T0" fmla="*/ 170 w 171"/>
              <a:gd name="T1" fmla="*/ 85 h 170"/>
              <a:gd name="T2" fmla="*/ 170 w 171"/>
              <a:gd name="T3" fmla="*/ 85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5 h 170"/>
              <a:gd name="T10" fmla="*/ 0 w 171"/>
              <a:gd name="T11" fmla="*/ 85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5"/>
                </a:moveTo>
                <a:lnTo>
                  <a:pt x="170" y="85"/>
                </a:lnTo>
                <a:cubicBezTo>
                  <a:pt x="170" y="132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2"/>
                  <a:pt x="0" y="85"/>
                </a:cubicBezTo>
                <a:lnTo>
                  <a:pt x="0" y="85"/>
                </a:lnTo>
                <a:cubicBezTo>
                  <a:pt x="0" y="38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8"/>
                  <a:pt x="170" y="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ADB8361-D31B-0A4F-96AF-437927C9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79" y="4637064"/>
            <a:ext cx="72599" cy="72599"/>
          </a:xfrm>
          <a:custGeom>
            <a:avLst/>
            <a:gdLst>
              <a:gd name="T0" fmla="*/ 170 w 171"/>
              <a:gd name="T1" fmla="*/ 84 h 170"/>
              <a:gd name="T2" fmla="*/ 170 w 171"/>
              <a:gd name="T3" fmla="*/ 84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4 h 170"/>
              <a:gd name="T10" fmla="*/ 0 w 171"/>
              <a:gd name="T11" fmla="*/ 84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4"/>
                </a:moveTo>
                <a:lnTo>
                  <a:pt x="170" y="84"/>
                </a:lnTo>
                <a:cubicBezTo>
                  <a:pt x="170" y="131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1"/>
                  <a:pt x="0" y="84"/>
                </a:cubicBezTo>
                <a:lnTo>
                  <a:pt x="0" y="84"/>
                </a:lnTo>
                <a:cubicBezTo>
                  <a:pt x="0" y="37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7"/>
                  <a:pt x="170" y="8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92100" y="459391"/>
            <a:ext cx="1189990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sz="3600" dirty="0"/>
              <a:t>CONSIDERACIONES IMPORTANTES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15643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smtClean="0"/>
              <a:t>Expropiaciones: </a:t>
            </a:r>
            <a:r>
              <a:rPr lang="es-ES" smtClean="0"/>
              <a:t>Frecuentemente los propietarios de los predios expropiados recurren a procesos judiciales para demandar un mejor pago y, de ser el caso los valores sería mucho mayor.</a:t>
            </a:r>
          </a:p>
          <a:p>
            <a:pPr algn="just"/>
            <a:r>
              <a:rPr lang="es-ES" b="1" smtClean="0"/>
              <a:t>Trazado vial: </a:t>
            </a:r>
            <a:r>
              <a:rPr lang="es-ES" smtClean="0"/>
              <a:t>Para la implementación de las medidas de mitigación de la movilidad, se incluye ampliaciones y reformas geométricas a las vías colindantes (vía Interoceánica y la Praga), razón por la cual se debe gestionar las modificaciones viales a través del Concejo Metropolitano.</a:t>
            </a:r>
          </a:p>
          <a:p>
            <a:pPr algn="just"/>
            <a:r>
              <a:rPr lang="es-ES" b="1" smtClean="0"/>
              <a:t>Rutas y frecuencias: </a:t>
            </a:r>
            <a:r>
              <a:rPr lang="es-ES" smtClean="0"/>
              <a:t>La EPMMOP como ente administrativo y operativo de la Estación, requiere de la Secretaría de Movilidad el plan operativo de rutas y frecuencias.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55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8800489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Aportes </a:t>
            </a:r>
            <a:r>
              <a:rPr lang="es-EC" altLang="ko-KR" sz="3600" dirty="0" smtClean="0">
                <a:solidFill>
                  <a:schemeClr val="accent4"/>
                </a:solidFill>
              </a:rPr>
              <a:t>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1" y="846546"/>
            <a:ext cx="11246395" cy="52407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8800489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Aportes </a:t>
            </a:r>
            <a:r>
              <a:rPr lang="es-EC" altLang="ko-KR" sz="3600" dirty="0" smtClean="0">
                <a:solidFill>
                  <a:schemeClr val="accent4"/>
                </a:solidFill>
              </a:rPr>
              <a:t>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5" y="846546"/>
            <a:ext cx="10510521" cy="5310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81814" y="2243603"/>
            <a:ext cx="4171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/>
              <a:t>“CLÁUSULA SÉPTIMA. - FINANCIAMIENTO Y MECANISMO DE TRANSFERENCIA: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s-EC" dirty="0"/>
          </a:p>
          <a:p>
            <a:pPr fontAlgn="base"/>
            <a:r>
              <a:rPr lang="es-ES" i="1" dirty="0"/>
              <a:t>El trámite para la declaratoria de utilidad pública que se requiera en la ejecución de este convenio estará a cargo de la Empresa Pública Metropolitana de Movilidad y Obras Públicas. </a:t>
            </a:r>
            <a:endParaRPr lang="es-EC" dirty="0"/>
          </a:p>
          <a:p>
            <a:pPr fontAlgn="base"/>
            <a:r>
              <a:rPr lang="es-ES" i="1" dirty="0"/>
              <a:t>La promotora se compromete a entregar los valores que se requieren para el pago de la afectación, de acuerdo al siguiente procedimiento:</a:t>
            </a:r>
            <a:endParaRPr lang="es-EC" dirty="0"/>
          </a:p>
          <a:p>
            <a:pPr lvl="0" fontAlgn="base"/>
            <a:r>
              <a:rPr lang="es-EC" i="1" dirty="0"/>
              <a:t>Dentro del plazo de 15 días contados a partir de la firma de esta adenda transferirá a la EPMMOP el valor que establezca el estudio con referencia al costo de la afectación.</a:t>
            </a:r>
            <a:endParaRPr lang="es-EC" dirty="0"/>
          </a:p>
          <a:p>
            <a:pPr lvl="0" fontAlgn="base"/>
            <a:r>
              <a:rPr lang="es-EC" i="1" dirty="0"/>
              <a:t>Dentro del plazo de 15 días contados a partir de que la EPMMOP le notifique con la ficha técnica valorativa, transferirá la diferencia entre el valor de la misma, lo que ayudará a cubrir los gastos administrativos y judiciales que se presenten.”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2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582" y="1718219"/>
            <a:ext cx="7902311" cy="4021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3FA350-6FD6-FD4C-9871-C2E2E7DBD945}"/>
              </a:ext>
            </a:extLst>
          </p:cNvPr>
          <p:cNvSpPr txBox="1"/>
          <p:nvPr/>
        </p:nvSpPr>
        <p:spPr>
          <a:xfrm>
            <a:off x="1336431" y="159722"/>
            <a:ext cx="10244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Convenio de entrega de aportes Urbanísticos entre el Municipio del Distrito Metropolitano de Quito a través de la EPMMOP y </a:t>
            </a:r>
            <a:r>
              <a:rPr lang="es-ES" sz="2800" b="1" dirty="0" smtClean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TOMORAGUADUA </a:t>
            </a:r>
            <a:r>
              <a:rPr lang="es-ES" sz="2800" b="1" dirty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S.A.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35" y="457201"/>
            <a:ext cx="10585452" cy="55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0" y="561703"/>
            <a:ext cx="10815503" cy="5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00114" y="255274"/>
            <a:ext cx="891303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OBLIGACIONES CONJUNTAS CONVENIO 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8811872" y="1233045"/>
            <a:ext cx="3010745" cy="3179297"/>
          </a:xfrm>
          <a:prstGeom prst="wedgeRectCallout">
            <a:avLst>
              <a:gd name="adj1" fmla="val -65355"/>
              <a:gd name="adj2" fmla="val 46794"/>
            </a:avLst>
          </a:prstGeom>
          <a:solidFill>
            <a:srgbClr val="FFF8E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COMISIÓN TÉCNICA:</a:t>
            </a:r>
          </a:p>
          <a:p>
            <a:pPr algn="ctr"/>
            <a:r>
              <a:rPr lang="es-ES" sz="1050" b="1" dirty="0" smtClean="0">
                <a:solidFill>
                  <a:schemeClr val="accent1">
                    <a:lumMod val="75000"/>
                  </a:schemeClr>
                </a:solidFill>
              </a:rPr>
              <a:t>EPMMOP 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SECRETARIA DE TERRITORIO HÁBITAT Y VIVIENDA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SECRETARÍA DE MOVILIDAD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ADMINISTRADOR FIDEICOMISO BOTÁNICO (CON VOZ Y SIN VOTO)</a:t>
            </a:r>
          </a:p>
          <a:p>
            <a:pPr algn="ctr"/>
            <a:endParaRPr lang="es-ES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SUBCOMISIONES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ADMINISTRACIÓN DE PARQUES Y ESPACIOS VERDES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ESTUDIOS Y FISCALIZACIÓN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OPERACIONES DE LA MOVILIDAD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DIRECCIÓN DE TECNOLOGÍA DE LA INFORMACIÓN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 SOLICITÓ A LA ADMINISTRACIÓN ZONAL TUMBACO FORMAR PARTE DE LA SUBCOMISIÓN PERO SE EXCUSO MENCIONANDO QUE NO ES DE SU COMPETENCIA.</a:t>
            </a:r>
            <a:endParaRPr lang="es-EC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86" y="809272"/>
            <a:ext cx="8489157" cy="52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00114" y="255274"/>
            <a:ext cx="891303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OBLIGACIONES CONJUNTAS CONVENIO 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42" y="905885"/>
            <a:ext cx="9842269" cy="53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2">
            <a:extLst>
              <a:ext uri="{FF2B5EF4-FFF2-40B4-BE49-F238E27FC236}">
                <a16:creationId xmlns:a16="http://schemas.microsoft.com/office/drawing/2014/main" id="{213598C5-5845-418B-BD65-4E2B248FD50D}"/>
              </a:ext>
            </a:extLst>
          </p:cNvPr>
          <p:cNvGrpSpPr/>
          <p:nvPr/>
        </p:nvGrpSpPr>
        <p:grpSpPr>
          <a:xfrm rot="20369825">
            <a:off x="3471830" y="5058386"/>
            <a:ext cx="1375264" cy="2017901"/>
            <a:chOff x="4643042" y="1883668"/>
            <a:chExt cx="3889330" cy="5061926"/>
          </a:xfrm>
        </p:grpSpPr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06B3566D-4DA5-4732-86B5-98812402279A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6F604EB0-FA56-47F6-8B08-23983C59E279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 Same Side Corner Rectangle 2">
              <a:extLst>
                <a:ext uri="{FF2B5EF4-FFF2-40B4-BE49-F238E27FC236}">
                  <a16:creationId xmlns:a16="http://schemas.microsoft.com/office/drawing/2014/main" id="{F8A25227-813C-4A42-B5A3-D66B3220E6A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Trapezoid 6">
              <a:extLst>
                <a:ext uri="{FF2B5EF4-FFF2-40B4-BE49-F238E27FC236}">
                  <a16:creationId xmlns:a16="http://schemas.microsoft.com/office/drawing/2014/main" id="{C0C386E2-9847-4480-9EA2-AA3BC658DAE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24">
              <a:extLst>
                <a:ext uri="{FF2B5EF4-FFF2-40B4-BE49-F238E27FC236}">
                  <a16:creationId xmlns:a16="http://schemas.microsoft.com/office/drawing/2014/main" id="{0D69E175-BA3C-49F5-84D4-E824755E9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Isosceles Triangle 7">
              <a:extLst>
                <a:ext uri="{FF2B5EF4-FFF2-40B4-BE49-F238E27FC236}">
                  <a16:creationId xmlns:a16="http://schemas.microsoft.com/office/drawing/2014/main" id="{960018FE-A492-40BA-893D-FC3720C35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Isosceles Triangle 2">
              <a:extLst>
                <a:ext uri="{FF2B5EF4-FFF2-40B4-BE49-F238E27FC236}">
                  <a16:creationId xmlns:a16="http://schemas.microsoft.com/office/drawing/2014/main" id="{CEDEFBDD-284B-4299-B3DE-436C318FDB11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BF58F36A-3E51-4E28-BA20-235BE8B514B5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94">
              <a:extLst>
                <a:ext uri="{FF2B5EF4-FFF2-40B4-BE49-F238E27FC236}">
                  <a16:creationId xmlns:a16="http://schemas.microsoft.com/office/drawing/2014/main" id="{E133A7D5-B313-4FB3-972D-9AE4D7A9385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AEFD6B9E-62FD-4DFE-98B5-CB9CD707C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Isosceles Triangle 23">
              <a:extLst>
                <a:ext uri="{FF2B5EF4-FFF2-40B4-BE49-F238E27FC236}">
                  <a16:creationId xmlns:a16="http://schemas.microsoft.com/office/drawing/2014/main" id="{C64839FE-3CFD-4FD7-9C5A-4B1A63B7E4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Block Arc 19">
              <a:extLst>
                <a:ext uri="{FF2B5EF4-FFF2-40B4-BE49-F238E27FC236}">
                  <a16:creationId xmlns:a16="http://schemas.microsoft.com/office/drawing/2014/main" id="{DDE14E7D-EEA0-4086-B180-E3BA51F2961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844EB882-07B1-4EE1-84F1-A6F46551F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Parallelogram 2">
              <a:extLst>
                <a:ext uri="{FF2B5EF4-FFF2-40B4-BE49-F238E27FC236}">
                  <a16:creationId xmlns:a16="http://schemas.microsoft.com/office/drawing/2014/main" id="{B11FED5F-0F48-4D79-A01D-0A434FF7B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33">
              <a:extLst>
                <a:ext uri="{FF2B5EF4-FFF2-40B4-BE49-F238E27FC236}">
                  <a16:creationId xmlns:a16="http://schemas.microsoft.com/office/drawing/2014/main" id="{85C519E0-BAE7-4275-A8DA-8EB47AAE07C2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30EF696B-6CBC-4630-8DE7-2A14DB383D13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22">
              <a:extLst>
                <a:ext uri="{FF2B5EF4-FFF2-40B4-BE49-F238E27FC236}">
                  <a16:creationId xmlns:a16="http://schemas.microsoft.com/office/drawing/2014/main" id="{619C9964-9CE3-4711-AABA-E79F9C463632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25">
              <a:extLst>
                <a:ext uri="{FF2B5EF4-FFF2-40B4-BE49-F238E27FC236}">
                  <a16:creationId xmlns:a16="http://schemas.microsoft.com/office/drawing/2014/main" id="{63B3749B-1AA5-4337-B001-ED8B64AABF7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 Same Side Corner Rectangle 24">
              <a:extLst>
                <a:ext uri="{FF2B5EF4-FFF2-40B4-BE49-F238E27FC236}">
                  <a16:creationId xmlns:a16="http://schemas.microsoft.com/office/drawing/2014/main" id="{3AB4F434-D6AD-47ED-B5EA-5E32D91ED3C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EDFA7B78-8A46-4741-8BA3-F019AA2EF461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4EF33450-F2D9-4269-A2C7-33027766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11E8F8A6-3B94-4713-BDDF-A22090A449A7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Rounded Rectangle 4">
              <a:extLst>
                <a:ext uri="{FF2B5EF4-FFF2-40B4-BE49-F238E27FC236}">
                  <a16:creationId xmlns:a16="http://schemas.microsoft.com/office/drawing/2014/main" id="{95BA048C-00AB-41A7-B393-D061A15EA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9E152CD8-2F7F-48BB-83F3-3612F80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Rounded Rectangle 16">
              <a:extLst>
                <a:ext uri="{FF2B5EF4-FFF2-40B4-BE49-F238E27FC236}">
                  <a16:creationId xmlns:a16="http://schemas.microsoft.com/office/drawing/2014/main" id="{D257B73E-E490-4767-BC61-15C8D494B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 Same Side Corner Rectangle 20">
              <a:extLst>
                <a:ext uri="{FF2B5EF4-FFF2-40B4-BE49-F238E27FC236}">
                  <a16:creationId xmlns:a16="http://schemas.microsoft.com/office/drawing/2014/main" id="{B1792A95-5BCA-43D3-A258-11889FCD3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93">
              <a:extLst>
                <a:ext uri="{FF2B5EF4-FFF2-40B4-BE49-F238E27FC236}">
                  <a16:creationId xmlns:a16="http://schemas.microsoft.com/office/drawing/2014/main" id="{9EE58282-634F-47E3-A126-ABBCB2C5735E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Diagonal Stripe 18">
              <a:extLst>
                <a:ext uri="{FF2B5EF4-FFF2-40B4-BE49-F238E27FC236}">
                  <a16:creationId xmlns:a16="http://schemas.microsoft.com/office/drawing/2014/main" id="{E7C88794-B788-420B-800E-9D035932D9C6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3" name="TextBox 37">
              <a:extLst>
                <a:ext uri="{FF2B5EF4-FFF2-40B4-BE49-F238E27FC236}">
                  <a16:creationId xmlns:a16="http://schemas.microsoft.com/office/drawing/2014/main" id="{39F9F759-D959-4897-945F-2D70D388D00C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4" name="Group 38">
              <a:extLst>
                <a:ext uri="{FF2B5EF4-FFF2-40B4-BE49-F238E27FC236}">
                  <a16:creationId xmlns:a16="http://schemas.microsoft.com/office/drawing/2014/main" id="{56C82FC2-BD18-4096-92C1-BF32420B0BB6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68" name="Freeform 43">
                <a:extLst>
                  <a:ext uri="{FF2B5EF4-FFF2-40B4-BE49-F238E27FC236}">
                    <a16:creationId xmlns:a16="http://schemas.microsoft.com/office/drawing/2014/main" id="{0D4F3168-A1EE-492B-B36E-41E432E167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18A58299-A9DA-4D2C-84AF-7FD3C338AC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">
                <a:extLst>
                  <a:ext uri="{FF2B5EF4-FFF2-40B4-BE49-F238E27FC236}">
                    <a16:creationId xmlns:a16="http://schemas.microsoft.com/office/drawing/2014/main" id="{6C79A73B-29F2-4236-AB94-DB54CCEC6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Trapezoid 11">
                <a:extLst>
                  <a:ext uri="{FF2B5EF4-FFF2-40B4-BE49-F238E27FC236}">
                    <a16:creationId xmlns:a16="http://schemas.microsoft.com/office/drawing/2014/main" id="{95010A23-A795-438D-A4AA-65FFB305FD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">
                <a:extLst>
                  <a:ext uri="{FF2B5EF4-FFF2-40B4-BE49-F238E27FC236}">
                    <a16:creationId xmlns:a16="http://schemas.microsoft.com/office/drawing/2014/main" id="{DDA052E3-C266-4764-BEBF-6E72883C1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3">
                <a:extLst>
                  <a:ext uri="{FF2B5EF4-FFF2-40B4-BE49-F238E27FC236}">
                    <a16:creationId xmlns:a16="http://schemas.microsoft.com/office/drawing/2014/main" id="{92FBE30E-F30E-48B5-B817-072230A84F33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Block Arc 21">
                <a:extLst>
                  <a:ext uri="{FF2B5EF4-FFF2-40B4-BE49-F238E27FC236}">
                    <a16:creationId xmlns:a16="http://schemas.microsoft.com/office/drawing/2014/main" id="{39FDA307-3669-45A3-9431-84D7AA1B55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">
                <a:extLst>
                  <a:ext uri="{FF2B5EF4-FFF2-40B4-BE49-F238E27FC236}">
                    <a16:creationId xmlns:a16="http://schemas.microsoft.com/office/drawing/2014/main" id="{611E2BEF-EFB3-4FCD-969E-E39913AD8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44">
                <a:extLst>
                  <a:ext uri="{FF2B5EF4-FFF2-40B4-BE49-F238E27FC236}">
                    <a16:creationId xmlns:a16="http://schemas.microsoft.com/office/drawing/2014/main" id="{E7879CF0-A38A-4D79-8E29-18F6AADCD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50">
                <a:extLst>
                  <a:ext uri="{FF2B5EF4-FFF2-40B4-BE49-F238E27FC236}">
                    <a16:creationId xmlns:a16="http://schemas.microsoft.com/office/drawing/2014/main" id="{3E94DD41-62FE-404C-84C2-EE42816892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Isosceles Triangle 22">
                <a:extLst>
                  <a:ext uri="{FF2B5EF4-FFF2-40B4-BE49-F238E27FC236}">
                    <a16:creationId xmlns:a16="http://schemas.microsoft.com/office/drawing/2014/main" id="{6D52B615-7471-4BF7-BFEE-19D1853BEB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Pie 2">
                <a:extLst>
                  <a:ext uri="{FF2B5EF4-FFF2-40B4-BE49-F238E27FC236}">
                    <a16:creationId xmlns:a16="http://schemas.microsoft.com/office/drawing/2014/main" id="{9B3A32F3-75D0-4007-9416-8FA34A21A2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15">
                <a:extLst>
                  <a:ext uri="{FF2B5EF4-FFF2-40B4-BE49-F238E27FC236}">
                    <a16:creationId xmlns:a16="http://schemas.microsoft.com/office/drawing/2014/main" id="{128BF92C-FC34-4021-A898-F6011D2DE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Donut 21">
                <a:extLst>
                  <a:ext uri="{FF2B5EF4-FFF2-40B4-BE49-F238E27FC236}">
                    <a16:creationId xmlns:a16="http://schemas.microsoft.com/office/drawing/2014/main" id="{09BE1E0D-CA23-44BD-89A8-F64EA59AA2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 Same Side Corner Rectangle 3">
                <a:extLst>
                  <a:ext uri="{FF2B5EF4-FFF2-40B4-BE49-F238E27FC236}">
                    <a16:creationId xmlns:a16="http://schemas.microsoft.com/office/drawing/2014/main" id="{5FE87EF9-33F6-4861-848D-4CB95A3016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Donut 2">
                <a:extLst>
                  <a:ext uri="{FF2B5EF4-FFF2-40B4-BE49-F238E27FC236}">
                    <a16:creationId xmlns:a16="http://schemas.microsoft.com/office/drawing/2014/main" id="{0CBC0F50-E62E-442F-B902-89FAC1128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19">
                <a:extLst>
                  <a:ext uri="{FF2B5EF4-FFF2-40B4-BE49-F238E27FC236}">
                    <a16:creationId xmlns:a16="http://schemas.microsoft.com/office/drawing/2014/main" id="{FDD80831-B7FF-4A0F-8E75-6217B9102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ectangle 3">
                <a:extLst>
                  <a:ext uri="{FF2B5EF4-FFF2-40B4-BE49-F238E27FC236}">
                    <a16:creationId xmlns:a16="http://schemas.microsoft.com/office/drawing/2014/main" id="{B30823F7-9528-4A55-B959-981040657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ounded Rectangle 25">
                <a:extLst>
                  <a:ext uri="{FF2B5EF4-FFF2-40B4-BE49-F238E27FC236}">
                    <a16:creationId xmlns:a16="http://schemas.microsoft.com/office/drawing/2014/main" id="{041669F0-1A18-45CE-AAB5-8CDAD1A24B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5" name="자유형: 도형 96">
              <a:extLst>
                <a:ext uri="{FF2B5EF4-FFF2-40B4-BE49-F238E27FC236}">
                  <a16:creationId xmlns:a16="http://schemas.microsoft.com/office/drawing/2014/main" id="{1E35EFC6-0142-4377-813D-0B3C199B84D1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4">
              <a:extLst>
                <a:ext uri="{FF2B5EF4-FFF2-40B4-BE49-F238E27FC236}">
                  <a16:creationId xmlns:a16="http://schemas.microsoft.com/office/drawing/2014/main" id="{43CEDECD-F51A-4C67-90F5-39D1A9F0730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7" name="Round Same Side Corner Rectangle 5">
              <a:extLst>
                <a:ext uri="{FF2B5EF4-FFF2-40B4-BE49-F238E27FC236}">
                  <a16:creationId xmlns:a16="http://schemas.microsoft.com/office/drawing/2014/main" id="{0110DECD-9BEB-4D0F-88F6-0FBEAA24F57D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79EFE543-5886-43FA-A96C-58B8B80CD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" t="6473"/>
          <a:stretch/>
        </p:blipFill>
        <p:spPr>
          <a:xfrm>
            <a:off x="5070944" y="1125601"/>
            <a:ext cx="6997079" cy="4034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Freeform: Shape 123">
            <a:extLst>
              <a:ext uri="{FF2B5EF4-FFF2-40B4-BE49-F238E27FC236}">
                <a16:creationId xmlns:a16="http://schemas.microsoft.com/office/drawing/2014/main" id="{C6186BBF-CCAC-49AA-8365-A4785197E832}"/>
              </a:ext>
            </a:extLst>
          </p:cNvPr>
          <p:cNvSpPr/>
          <p:nvPr/>
        </p:nvSpPr>
        <p:spPr>
          <a:xfrm>
            <a:off x="3625370" y="6145423"/>
            <a:ext cx="2162913" cy="641996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E90F86A-242C-4164-8503-A88CF5158FE0}"/>
              </a:ext>
            </a:extLst>
          </p:cNvPr>
          <p:cNvGrpSpPr/>
          <p:nvPr/>
        </p:nvGrpSpPr>
        <p:grpSpPr>
          <a:xfrm>
            <a:off x="86207" y="2134720"/>
            <a:ext cx="874567" cy="574834"/>
            <a:chOff x="6104811" y="2645910"/>
            <a:chExt cx="5295876" cy="2649374"/>
          </a:xfrm>
          <a:solidFill>
            <a:schemeClr val="accent5">
              <a:lumMod val="75000"/>
            </a:schemeClr>
          </a:solidFill>
        </p:grpSpPr>
        <p:sp>
          <p:nvSpPr>
            <p:cNvPr id="10" name="Circle: Hollow 33">
              <a:extLst>
                <a:ext uri="{FF2B5EF4-FFF2-40B4-BE49-F238E27FC236}">
                  <a16:creationId xmlns:a16="http://schemas.microsoft.com/office/drawing/2014/main" id="{13BE7908-6D4C-48B6-B137-DA96DEA6D752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grpFill/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85B9FFC4-7C94-446D-B3CF-92F223C24B45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  <a:grpFill/>
          </p:grpSpPr>
          <p:sp>
            <p:nvSpPr>
              <p:cNvPr id="15" name="Freeform: Shape 38">
                <a:extLst>
                  <a:ext uri="{FF2B5EF4-FFF2-40B4-BE49-F238E27FC236}">
                    <a16:creationId xmlns:a16="http://schemas.microsoft.com/office/drawing/2014/main" id="{61F05614-516F-47BE-80E9-7BA4B9B249A0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39">
                <a:extLst>
                  <a:ext uri="{FF2B5EF4-FFF2-40B4-BE49-F238E27FC236}">
                    <a16:creationId xmlns:a16="http://schemas.microsoft.com/office/drawing/2014/main" id="{A6319ACD-1B5A-4F46-8E6B-E55B95EF2CEE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40">
                <a:extLst>
                  <a:ext uri="{FF2B5EF4-FFF2-40B4-BE49-F238E27FC236}">
                    <a16:creationId xmlns:a16="http://schemas.microsoft.com/office/drawing/2014/main" id="{1207EF33-78B9-4CD0-B824-4A26ED9B08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41">
                <a:extLst>
                  <a:ext uri="{FF2B5EF4-FFF2-40B4-BE49-F238E27FC236}">
                    <a16:creationId xmlns:a16="http://schemas.microsoft.com/office/drawing/2014/main" id="{8470E72D-3481-4848-9F54-8A0FE29FCB78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42">
                <a:extLst>
                  <a:ext uri="{FF2B5EF4-FFF2-40B4-BE49-F238E27FC236}">
                    <a16:creationId xmlns:a16="http://schemas.microsoft.com/office/drawing/2014/main" id="{70924542-7E4D-4A3C-8BB5-052C679249A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3">
                <a:extLst>
                  <a:ext uri="{FF2B5EF4-FFF2-40B4-BE49-F238E27FC236}">
                    <a16:creationId xmlns:a16="http://schemas.microsoft.com/office/drawing/2014/main" id="{79B69B4F-1DC6-46AE-8C0C-F173C81A2C61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5037BB58-A02D-4A5C-A788-6541D3E9022A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36">
              <a:extLst>
                <a:ext uri="{FF2B5EF4-FFF2-40B4-BE49-F238E27FC236}">
                  <a16:creationId xmlns:a16="http://schemas.microsoft.com/office/drawing/2014/main" id="{6D939086-8D03-4E4E-BCCA-BFE1141BDC6F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37">
              <a:extLst>
                <a:ext uri="{FF2B5EF4-FFF2-40B4-BE49-F238E27FC236}">
                  <a16:creationId xmlns:a16="http://schemas.microsoft.com/office/drawing/2014/main" id="{88E9CB3C-C16A-4973-A5C3-88707354B5E6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926584" y="2098357"/>
            <a:ext cx="358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ESTACIÓN DE TRANSPORTE PÚBLICO</a:t>
            </a:r>
            <a:endParaRPr lang="es-EC" dirty="0"/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259" y="1142864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20154" y="1125602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ESTUDIOS </a:t>
            </a:r>
            <a:endParaRPr lang="es-EC" dirty="0"/>
          </a:p>
        </p:txBody>
      </p:sp>
      <p:sp>
        <p:nvSpPr>
          <p:cNvPr id="24" name="Block Arc 11">
            <a:extLst>
              <a:ext uri="{FF2B5EF4-FFF2-40B4-BE49-F238E27FC236}">
                <a16:creationId xmlns:a16="http://schemas.microsoft.com/office/drawing/2014/main" id="{F475772E-925F-4609-8CB2-D1F26AAA474B}"/>
              </a:ext>
            </a:extLst>
          </p:cNvPr>
          <p:cNvSpPr/>
          <p:nvPr/>
        </p:nvSpPr>
        <p:spPr>
          <a:xfrm rot="10800000">
            <a:off x="290662" y="485308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1035908" y="1149042"/>
            <a:ext cx="2196000" cy="8654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100 mil dólares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18399" y="2385166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</a:t>
            </a:r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2 millones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Diagonal Stripe 18">
            <a:extLst>
              <a:ext uri="{FF2B5EF4-FFF2-40B4-BE49-F238E27FC236}">
                <a16:creationId xmlns:a16="http://schemas.microsoft.com/office/drawing/2014/main" id="{E8D06A7A-A6C6-43AB-853B-D17780BFAD95}"/>
              </a:ext>
            </a:extLst>
          </p:cNvPr>
          <p:cNvSpPr>
            <a:spLocks noChangeAspect="1"/>
          </p:cNvSpPr>
          <p:nvPr/>
        </p:nvSpPr>
        <p:spPr>
          <a:xfrm rot="2848566">
            <a:off x="212319" y="3166784"/>
            <a:ext cx="748922" cy="747808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08636" y="3109550"/>
            <a:ext cx="376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SUELO ADICIONAL AL 15% DE POR LEY</a:t>
            </a:r>
            <a:endParaRPr lang="es-EC" dirty="0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673457" y="3411245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USD. 521.467,20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2" y="4284662"/>
            <a:ext cx="1049679" cy="530442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34921" y="3951577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EQUIPAMIENTO, BULEVAR, ÁREA VERDES</a:t>
            </a:r>
          </a:p>
          <a:p>
            <a:r>
              <a:rPr lang="es-ES" dirty="0" smtClean="0"/>
              <a:t>Y CONECTOR ESCÉNICO</a:t>
            </a:r>
            <a:endParaRPr lang="es-EC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06169" y="4533539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</a:t>
            </a:r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2OO mil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65703" y="4848115"/>
            <a:ext cx="30595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C" altLang="ko-KR" sz="1600" b="1" dirty="0" smtClean="0">
                <a:solidFill>
                  <a:srgbClr val="FF0000"/>
                </a:solidFill>
                <a:cs typeface="Arial" pitchFamily="34" charset="0"/>
              </a:rPr>
              <a:t>TOTAL INVERSIÓN APORTES </a:t>
            </a:r>
            <a:r>
              <a:rPr lang="es-EC" altLang="ko-KR" sz="1600" b="1" dirty="0" smtClean="0">
                <a:solidFill>
                  <a:schemeClr val="accent1"/>
                </a:solidFill>
                <a:cs typeface="Arial" pitchFamily="34" charset="0"/>
              </a:rPr>
              <a:t>2’821.467,20 millones</a:t>
            </a:r>
            <a:endParaRPr lang="es-EC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669761" y="217104"/>
            <a:ext cx="934945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INVERSIÓN APORTES 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2208" y="5718911"/>
            <a:ext cx="403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IT Nro. 004-DMPPS-STHV-2021</a:t>
            </a:r>
            <a:endParaRPr lang="es-EC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abla 4">
            <a:extLst>
              <a:ext uri="{FF2B5EF4-FFF2-40B4-BE49-F238E27FC236}">
                <a16:creationId xmlns:a16="http://schemas.microsoft.com/office/drawing/2014/main" id="{479AFD86-BF24-42F4-A1AA-33206F2FE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69998"/>
              </p:ext>
            </p:extLst>
          </p:nvPr>
        </p:nvGraphicFramePr>
        <p:xfrm>
          <a:off x="311010" y="1528386"/>
          <a:ext cx="5373858" cy="1670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730">
                  <a:extLst>
                    <a:ext uri="{9D8B030D-6E8A-4147-A177-3AD203B41FA5}">
                      <a16:colId xmlns:a16="http://schemas.microsoft.com/office/drawing/2014/main" val="724081419"/>
                    </a:ext>
                  </a:extLst>
                </a:gridCol>
                <a:gridCol w="1578081">
                  <a:extLst>
                    <a:ext uri="{9D8B030D-6E8A-4147-A177-3AD203B41FA5}">
                      <a16:colId xmlns:a16="http://schemas.microsoft.com/office/drawing/2014/main" val="1174127693"/>
                    </a:ext>
                  </a:extLst>
                </a:gridCol>
                <a:gridCol w="2280047">
                  <a:extLst>
                    <a:ext uri="{9D8B030D-6E8A-4147-A177-3AD203B41FA5}">
                      <a16:colId xmlns:a16="http://schemas.microsoft.com/office/drawing/2014/main" val="1498955653"/>
                    </a:ext>
                  </a:extLst>
                </a:gridCol>
              </a:tblGrid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No. Predio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Propietario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Entrega Aporte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450006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3697579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Bulevar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96280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verde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062157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verde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978355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Equipamiento Estación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878544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Municipal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Equipamiento Estación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723022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3733695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Privado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Equipamiento Estación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570703"/>
                  </a:ext>
                </a:extLst>
              </a:tr>
            </a:tbl>
          </a:graphicData>
        </a:graphic>
      </p:graphicFrame>
      <p:pic>
        <p:nvPicPr>
          <p:cNvPr id="90" name="Imagen 1">
            <a:extLst>
              <a:ext uri="{FF2B5EF4-FFF2-40B4-BE49-F238E27FC236}">
                <a16:creationId xmlns:a16="http://schemas.microsoft.com/office/drawing/2014/main" id="{2724AFC6-12EB-44DA-BAA1-44773648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40" y="1528386"/>
            <a:ext cx="5838091" cy="4028352"/>
          </a:xfrm>
          <a:prstGeom prst="rect">
            <a:avLst/>
          </a:prstGeom>
        </p:spPr>
      </p:pic>
      <p:pic>
        <p:nvPicPr>
          <p:cNvPr id="91" name="Imagen 2">
            <a:extLst>
              <a:ext uri="{FF2B5EF4-FFF2-40B4-BE49-F238E27FC236}">
                <a16:creationId xmlns:a16="http://schemas.microsoft.com/office/drawing/2014/main" id="{4AFB904B-66F9-488C-AC9D-AE3FE698E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0" y="3955798"/>
            <a:ext cx="5323100" cy="16009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2" name="직사각형 3">
            <a:extLst>
              <a:ext uri="{FF2B5EF4-FFF2-40B4-BE49-F238E27FC236}">
                <a16:creationId xmlns:a16="http://schemas.microsoft.com/office/drawing/2014/main" id="{D5E9B265-57F0-407A-B2FF-41B7A5D7FDCC}"/>
              </a:ext>
            </a:extLst>
          </p:cNvPr>
          <p:cNvSpPr/>
          <p:nvPr/>
        </p:nvSpPr>
        <p:spPr>
          <a:xfrm>
            <a:off x="311010" y="3494133"/>
            <a:ext cx="496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ko-KR" sz="2400" dirty="0">
                <a:solidFill>
                  <a:schemeClr val="bg1">
                    <a:lumMod val="50000"/>
                  </a:schemeClr>
                </a:solidFill>
              </a:rPr>
              <a:t>Licencia Metropolitana Urbanística</a:t>
            </a:r>
          </a:p>
        </p:txBody>
      </p:sp>
      <p:sp>
        <p:nvSpPr>
          <p:cNvPr id="3" name="Forma libre 2"/>
          <p:cNvSpPr/>
          <p:nvPr/>
        </p:nvSpPr>
        <p:spPr>
          <a:xfrm>
            <a:off x="9640388" y="2037806"/>
            <a:ext cx="248195" cy="613954"/>
          </a:xfrm>
          <a:custGeom>
            <a:avLst/>
            <a:gdLst>
              <a:gd name="connsiteX0" fmla="*/ 91440 w 248195"/>
              <a:gd name="connsiteY0" fmla="*/ 0 h 613954"/>
              <a:gd name="connsiteX1" fmla="*/ 104503 w 248195"/>
              <a:gd name="connsiteY1" fmla="*/ 169817 h 613954"/>
              <a:gd name="connsiteX2" fmla="*/ 248195 w 248195"/>
              <a:gd name="connsiteY2" fmla="*/ 235131 h 613954"/>
              <a:gd name="connsiteX3" fmla="*/ 130629 w 248195"/>
              <a:gd name="connsiteY3" fmla="*/ 613954 h 613954"/>
              <a:gd name="connsiteX4" fmla="*/ 0 w 248195"/>
              <a:gd name="connsiteY4" fmla="*/ 209005 h 613954"/>
              <a:gd name="connsiteX5" fmla="*/ 91440 w 248195"/>
              <a:gd name="connsiteY5" fmla="*/ 0 h 61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95" h="613954">
                <a:moveTo>
                  <a:pt x="91440" y="0"/>
                </a:moveTo>
                <a:lnTo>
                  <a:pt x="104503" y="169817"/>
                </a:lnTo>
                <a:lnTo>
                  <a:pt x="248195" y="235131"/>
                </a:lnTo>
                <a:lnTo>
                  <a:pt x="130629" y="613954"/>
                </a:lnTo>
                <a:lnTo>
                  <a:pt x="0" y="209005"/>
                </a:lnTo>
                <a:lnTo>
                  <a:pt x="91440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669761" y="217104"/>
            <a:ext cx="934945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UBICACIÓN APORTES 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5202" y="4756268"/>
            <a:ext cx="2515735" cy="6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PREDIOS MUNICIPALES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57750" y="4476750"/>
            <a:ext cx="6477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Llamada con línea 1 1"/>
          <p:cNvSpPr/>
          <p:nvPr/>
        </p:nvSpPr>
        <p:spPr>
          <a:xfrm>
            <a:off x="6858000" y="3494133"/>
            <a:ext cx="783772" cy="202293"/>
          </a:xfrm>
          <a:prstGeom prst="borderCallout1">
            <a:avLst>
              <a:gd name="adj1" fmla="val 58750"/>
              <a:gd name="adj2" fmla="val 102537"/>
              <a:gd name="adj3" fmla="val 212074"/>
              <a:gd name="adj4" fmla="val 169348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smtClean="0"/>
              <a:t>BULEVAR</a:t>
            </a:r>
            <a:endParaRPr lang="es-EC" sz="1100" dirty="0"/>
          </a:p>
        </p:txBody>
      </p:sp>
      <p:sp>
        <p:nvSpPr>
          <p:cNvPr id="12" name="Llamada con línea 1 11"/>
          <p:cNvSpPr/>
          <p:nvPr/>
        </p:nvSpPr>
        <p:spPr>
          <a:xfrm>
            <a:off x="7403371" y="2718420"/>
            <a:ext cx="1704960" cy="202293"/>
          </a:xfrm>
          <a:prstGeom prst="borderCallout1">
            <a:avLst>
              <a:gd name="adj1" fmla="val 58750"/>
              <a:gd name="adj2" fmla="val 102537"/>
              <a:gd name="adj3" fmla="val 149487"/>
              <a:gd name="adj4" fmla="val 134056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EQUIPAMIENTO ESTACIÓN</a:t>
            </a:r>
            <a:endParaRPr lang="es-EC" sz="1100" dirty="0"/>
          </a:p>
        </p:txBody>
      </p:sp>
      <p:sp>
        <p:nvSpPr>
          <p:cNvPr id="13" name="Llamada con línea 1 12"/>
          <p:cNvSpPr/>
          <p:nvPr/>
        </p:nvSpPr>
        <p:spPr>
          <a:xfrm>
            <a:off x="10588319" y="2037806"/>
            <a:ext cx="1222511" cy="202293"/>
          </a:xfrm>
          <a:prstGeom prst="borderCallout1">
            <a:avLst>
              <a:gd name="adj1" fmla="val 100475"/>
              <a:gd name="adj2" fmla="val 41345"/>
              <a:gd name="adj3" fmla="val 837945"/>
              <a:gd name="adj4" fmla="val 22812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ÁRAS VERDES</a:t>
            </a:r>
            <a:endParaRPr lang="es-EC" sz="110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0227213" y="2240099"/>
            <a:ext cx="633045" cy="4116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12" idx="0"/>
          </p:cNvCxnSpPr>
          <p:nvPr/>
        </p:nvCxnSpPr>
        <p:spPr>
          <a:xfrm flipV="1">
            <a:off x="9108331" y="2445931"/>
            <a:ext cx="633045" cy="37363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lamada con línea 1 19"/>
          <p:cNvSpPr/>
          <p:nvPr/>
        </p:nvSpPr>
        <p:spPr>
          <a:xfrm>
            <a:off x="9114098" y="1732597"/>
            <a:ext cx="1704960" cy="202293"/>
          </a:xfrm>
          <a:prstGeom prst="borderCallout1">
            <a:avLst>
              <a:gd name="adj1" fmla="val 128291"/>
              <a:gd name="adj2" fmla="val 52205"/>
              <a:gd name="adj3" fmla="val 399834"/>
              <a:gd name="adj4" fmla="val 65573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CORREDOR ESCÉNICO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1079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998720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ESTACIÓN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97" y="704250"/>
            <a:ext cx="10431806" cy="54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497</Words>
  <Application>Microsoft Office PowerPoint</Application>
  <PresentationFormat>Panorámica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Gotham Bold</vt:lpstr>
      <vt:lpstr>Otterco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“CLÁUSULA SÉPTIMA. - FINANCIAMIENTO Y MECANISMO DE TRANSFERENCIA: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Oscar Fabian Ponce Ponce</cp:lastModifiedBy>
  <cp:revision>260</cp:revision>
  <cp:lastPrinted>2021-11-10T14:01:15Z</cp:lastPrinted>
  <dcterms:created xsi:type="dcterms:W3CDTF">2021-05-14T15:24:53Z</dcterms:created>
  <dcterms:modified xsi:type="dcterms:W3CDTF">2022-05-09T16:43:25Z</dcterms:modified>
</cp:coreProperties>
</file>