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</p:sldIdLst>
  <p:sldSz cx="12192000" cy="6858000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5791"/>
    <a:srgbClr val="F4C3C9"/>
    <a:srgbClr val="4B4C8A"/>
    <a:srgbClr val="5A5A5A"/>
    <a:srgbClr val="BDBDBD"/>
    <a:srgbClr val="2C2D76"/>
    <a:srgbClr val="E9434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Rectángulo 13"/>
          <p:cNvSpPr/>
          <p:nvPr userDrawn="1"/>
        </p:nvSpPr>
        <p:spPr>
          <a:xfrm>
            <a:off x="-1" y="278819"/>
            <a:ext cx="6327371" cy="397760"/>
          </a:xfrm>
          <a:custGeom>
            <a:avLst/>
            <a:gdLst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708478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450426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411157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8478" h="395612">
                <a:moveTo>
                  <a:pt x="0" y="0"/>
                </a:moveTo>
                <a:lnTo>
                  <a:pt x="4708478" y="0"/>
                </a:lnTo>
                <a:lnTo>
                  <a:pt x="4411157" y="395612"/>
                </a:lnTo>
                <a:lnTo>
                  <a:pt x="0" y="395612"/>
                </a:lnTo>
                <a:lnTo>
                  <a:pt x="0" y="0"/>
                </a:lnTo>
                <a:close/>
              </a:path>
            </a:pathLst>
          </a:custGeom>
          <a:solidFill>
            <a:srgbClr val="E943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ángulo 16"/>
          <p:cNvSpPr/>
          <p:nvPr userDrawn="1"/>
        </p:nvSpPr>
        <p:spPr>
          <a:xfrm>
            <a:off x="5920983" y="278819"/>
            <a:ext cx="748237" cy="397760"/>
          </a:xfrm>
          <a:custGeom>
            <a:avLst/>
            <a:gdLst>
              <a:gd name="connsiteX0" fmla="*/ 0 w 351576"/>
              <a:gd name="connsiteY0" fmla="*/ 0 h 395612"/>
              <a:gd name="connsiteX1" fmla="*/ 351576 w 351576"/>
              <a:gd name="connsiteY1" fmla="*/ 0 h 395612"/>
              <a:gd name="connsiteX2" fmla="*/ 351576 w 351576"/>
              <a:gd name="connsiteY2" fmla="*/ 395612 h 395612"/>
              <a:gd name="connsiteX3" fmla="*/ 0 w 351576"/>
              <a:gd name="connsiteY3" fmla="*/ 395612 h 395612"/>
              <a:gd name="connsiteX4" fmla="*/ 0 w 351576"/>
              <a:gd name="connsiteY4" fmla="*/ 0 h 395612"/>
              <a:gd name="connsiteX0" fmla="*/ 299163 w 650739"/>
              <a:gd name="connsiteY0" fmla="*/ 0 h 400335"/>
              <a:gd name="connsiteX1" fmla="*/ 650739 w 650739"/>
              <a:gd name="connsiteY1" fmla="*/ 0 h 400335"/>
              <a:gd name="connsiteX2" fmla="*/ 650739 w 650739"/>
              <a:gd name="connsiteY2" fmla="*/ 395612 h 400335"/>
              <a:gd name="connsiteX3" fmla="*/ 0 w 650739"/>
              <a:gd name="connsiteY3" fmla="*/ 400335 h 400335"/>
              <a:gd name="connsiteX4" fmla="*/ 299163 w 650739"/>
              <a:gd name="connsiteY4" fmla="*/ 0 h 400335"/>
              <a:gd name="connsiteX0" fmla="*/ 299163 w 650739"/>
              <a:gd name="connsiteY0" fmla="*/ 0 h 405945"/>
              <a:gd name="connsiteX1" fmla="*/ 650739 w 650739"/>
              <a:gd name="connsiteY1" fmla="*/ 0 h 405945"/>
              <a:gd name="connsiteX2" fmla="*/ 381469 w 650739"/>
              <a:gd name="connsiteY2" fmla="*/ 405945 h 405945"/>
              <a:gd name="connsiteX3" fmla="*/ 0 w 650739"/>
              <a:gd name="connsiteY3" fmla="*/ 400335 h 405945"/>
              <a:gd name="connsiteX4" fmla="*/ 299163 w 650739"/>
              <a:gd name="connsiteY4" fmla="*/ 0 h 405945"/>
              <a:gd name="connsiteX0" fmla="*/ 299163 w 650739"/>
              <a:gd name="connsiteY0" fmla="*/ 0 h 417605"/>
              <a:gd name="connsiteX1" fmla="*/ 650739 w 650739"/>
              <a:gd name="connsiteY1" fmla="*/ 0 h 417605"/>
              <a:gd name="connsiteX2" fmla="*/ 381469 w 650739"/>
              <a:gd name="connsiteY2" fmla="*/ 405945 h 417605"/>
              <a:gd name="connsiteX3" fmla="*/ 0 w 650739"/>
              <a:gd name="connsiteY3" fmla="*/ 417605 h 417605"/>
              <a:gd name="connsiteX4" fmla="*/ 299163 w 650739"/>
              <a:gd name="connsiteY4" fmla="*/ 0 h 417605"/>
              <a:gd name="connsiteX0" fmla="*/ 304773 w 656349"/>
              <a:gd name="connsiteY0" fmla="*/ 0 h 405945"/>
              <a:gd name="connsiteX1" fmla="*/ 656349 w 656349"/>
              <a:gd name="connsiteY1" fmla="*/ 0 h 405945"/>
              <a:gd name="connsiteX2" fmla="*/ 387079 w 656349"/>
              <a:gd name="connsiteY2" fmla="*/ 405945 h 405945"/>
              <a:gd name="connsiteX3" fmla="*/ 0 w 656349"/>
              <a:gd name="connsiteY3" fmla="*/ 400336 h 405945"/>
              <a:gd name="connsiteX4" fmla="*/ 304773 w 656349"/>
              <a:gd name="connsiteY4" fmla="*/ 0 h 405945"/>
              <a:gd name="connsiteX0" fmla="*/ 304773 w 656349"/>
              <a:gd name="connsiteY0" fmla="*/ 0 h 406093"/>
              <a:gd name="connsiteX1" fmla="*/ 656349 w 656349"/>
              <a:gd name="connsiteY1" fmla="*/ 0 h 406093"/>
              <a:gd name="connsiteX2" fmla="*/ 387079 w 656349"/>
              <a:gd name="connsiteY2" fmla="*/ 405945 h 406093"/>
              <a:gd name="connsiteX3" fmla="*/ 0 w 656349"/>
              <a:gd name="connsiteY3" fmla="*/ 406093 h 406093"/>
              <a:gd name="connsiteX4" fmla="*/ 304773 w 656349"/>
              <a:gd name="connsiteY4" fmla="*/ 0 h 406093"/>
              <a:gd name="connsiteX0" fmla="*/ 349223 w 700799"/>
              <a:gd name="connsiteY0" fmla="*/ 0 h 412609"/>
              <a:gd name="connsiteX1" fmla="*/ 700799 w 700799"/>
              <a:gd name="connsiteY1" fmla="*/ 0 h 412609"/>
              <a:gd name="connsiteX2" fmla="*/ 431529 w 700799"/>
              <a:gd name="connsiteY2" fmla="*/ 405945 h 412609"/>
              <a:gd name="connsiteX3" fmla="*/ 0 w 700799"/>
              <a:gd name="connsiteY3" fmla="*/ 412609 h 412609"/>
              <a:gd name="connsiteX4" fmla="*/ 349223 w 700799"/>
              <a:gd name="connsiteY4" fmla="*/ 0 h 412609"/>
              <a:gd name="connsiteX0" fmla="*/ 349223 w 700799"/>
              <a:gd name="connsiteY0" fmla="*/ 0 h 412609"/>
              <a:gd name="connsiteX1" fmla="*/ 700799 w 700799"/>
              <a:gd name="connsiteY1" fmla="*/ 0 h 412609"/>
              <a:gd name="connsiteX2" fmla="*/ 412479 w 700799"/>
              <a:gd name="connsiteY2" fmla="*/ 412461 h 412609"/>
              <a:gd name="connsiteX3" fmla="*/ 0 w 700799"/>
              <a:gd name="connsiteY3" fmla="*/ 412609 h 412609"/>
              <a:gd name="connsiteX4" fmla="*/ 349223 w 700799"/>
              <a:gd name="connsiteY4" fmla="*/ 0 h 412609"/>
              <a:gd name="connsiteX0" fmla="*/ 330173 w 681749"/>
              <a:gd name="connsiteY0" fmla="*/ 0 h 412461"/>
              <a:gd name="connsiteX1" fmla="*/ 681749 w 681749"/>
              <a:gd name="connsiteY1" fmla="*/ 0 h 412461"/>
              <a:gd name="connsiteX2" fmla="*/ 393429 w 681749"/>
              <a:gd name="connsiteY2" fmla="*/ 412461 h 412461"/>
              <a:gd name="connsiteX3" fmla="*/ 0 w 681749"/>
              <a:gd name="connsiteY3" fmla="*/ 399577 h 412461"/>
              <a:gd name="connsiteX4" fmla="*/ 330173 w 6817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40612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38072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36167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78732 w 730308"/>
              <a:gd name="connsiteY0" fmla="*/ 0 h 418488"/>
              <a:gd name="connsiteX1" fmla="*/ 730308 w 730308"/>
              <a:gd name="connsiteY1" fmla="*/ 0 h 418488"/>
              <a:gd name="connsiteX2" fmla="*/ 397538 w 730308"/>
              <a:gd name="connsiteY2" fmla="*/ 412461 h 418488"/>
              <a:gd name="connsiteX3" fmla="*/ 0 w 730308"/>
              <a:gd name="connsiteY3" fmla="*/ 418488 h 418488"/>
              <a:gd name="connsiteX4" fmla="*/ 378732 w 730308"/>
              <a:gd name="connsiteY4" fmla="*/ 0 h 418488"/>
              <a:gd name="connsiteX0" fmla="*/ 378732 w 730308"/>
              <a:gd name="connsiteY0" fmla="*/ 0 h 418658"/>
              <a:gd name="connsiteX1" fmla="*/ 730308 w 730308"/>
              <a:gd name="connsiteY1" fmla="*/ 0 h 418658"/>
              <a:gd name="connsiteX2" fmla="*/ 385585 w 730308"/>
              <a:gd name="connsiteY2" fmla="*/ 418658 h 418658"/>
              <a:gd name="connsiteX3" fmla="*/ 0 w 730308"/>
              <a:gd name="connsiteY3" fmla="*/ 418488 h 418658"/>
              <a:gd name="connsiteX4" fmla="*/ 378732 w 730308"/>
              <a:gd name="connsiteY4" fmla="*/ 0 h 418658"/>
              <a:gd name="connsiteX0" fmla="*/ 384708 w 736284"/>
              <a:gd name="connsiteY0" fmla="*/ 0 h 418658"/>
              <a:gd name="connsiteX1" fmla="*/ 736284 w 736284"/>
              <a:gd name="connsiteY1" fmla="*/ 0 h 418658"/>
              <a:gd name="connsiteX2" fmla="*/ 391561 w 736284"/>
              <a:gd name="connsiteY2" fmla="*/ 418658 h 418658"/>
              <a:gd name="connsiteX3" fmla="*/ 0 w 736284"/>
              <a:gd name="connsiteY3" fmla="*/ 418488 h 418658"/>
              <a:gd name="connsiteX4" fmla="*/ 384708 w 736284"/>
              <a:gd name="connsiteY4" fmla="*/ 0 h 418658"/>
              <a:gd name="connsiteX0" fmla="*/ 396661 w 748237"/>
              <a:gd name="connsiteY0" fmla="*/ 0 h 418658"/>
              <a:gd name="connsiteX1" fmla="*/ 748237 w 748237"/>
              <a:gd name="connsiteY1" fmla="*/ 0 h 418658"/>
              <a:gd name="connsiteX2" fmla="*/ 403514 w 748237"/>
              <a:gd name="connsiteY2" fmla="*/ 418658 h 418658"/>
              <a:gd name="connsiteX3" fmla="*/ 0 w 748237"/>
              <a:gd name="connsiteY3" fmla="*/ 418488 h 418658"/>
              <a:gd name="connsiteX4" fmla="*/ 396661 w 748237"/>
              <a:gd name="connsiteY4" fmla="*/ 0 h 418658"/>
              <a:gd name="connsiteX0" fmla="*/ 396661 w 748237"/>
              <a:gd name="connsiteY0" fmla="*/ 0 h 418658"/>
              <a:gd name="connsiteX1" fmla="*/ 748237 w 748237"/>
              <a:gd name="connsiteY1" fmla="*/ 0 h 418658"/>
              <a:gd name="connsiteX2" fmla="*/ 403514 w 748237"/>
              <a:gd name="connsiteY2" fmla="*/ 418658 h 418658"/>
              <a:gd name="connsiteX3" fmla="*/ 0 w 748237"/>
              <a:gd name="connsiteY3" fmla="*/ 412291 h 418658"/>
              <a:gd name="connsiteX4" fmla="*/ 396661 w 748237"/>
              <a:gd name="connsiteY4" fmla="*/ 0 h 418658"/>
              <a:gd name="connsiteX0" fmla="*/ 396661 w 748237"/>
              <a:gd name="connsiteY0" fmla="*/ 0 h 412461"/>
              <a:gd name="connsiteX1" fmla="*/ 748237 w 748237"/>
              <a:gd name="connsiteY1" fmla="*/ 0 h 412461"/>
              <a:gd name="connsiteX2" fmla="*/ 361679 w 748237"/>
              <a:gd name="connsiteY2" fmla="*/ 412461 h 412461"/>
              <a:gd name="connsiteX3" fmla="*/ 0 w 748237"/>
              <a:gd name="connsiteY3" fmla="*/ 412291 h 412461"/>
              <a:gd name="connsiteX4" fmla="*/ 396661 w 748237"/>
              <a:gd name="connsiteY4" fmla="*/ 0 h 412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8237" h="412461">
                <a:moveTo>
                  <a:pt x="396661" y="0"/>
                </a:moveTo>
                <a:lnTo>
                  <a:pt x="748237" y="0"/>
                </a:lnTo>
                <a:lnTo>
                  <a:pt x="361679" y="412461"/>
                </a:lnTo>
                <a:lnTo>
                  <a:pt x="0" y="412291"/>
                </a:lnTo>
                <a:lnTo>
                  <a:pt x="396661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Imagen 1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10600" y="177476"/>
            <a:ext cx="3199223" cy="723276"/>
          </a:xfrm>
          <a:prstGeom prst="rect">
            <a:avLst/>
          </a:prstGeom>
        </p:spPr>
      </p:pic>
      <p:cxnSp>
        <p:nvCxnSpPr>
          <p:cNvPr id="31" name="Conector angular 30"/>
          <p:cNvCxnSpPr/>
          <p:nvPr userDrawn="1"/>
        </p:nvCxnSpPr>
        <p:spPr>
          <a:xfrm flipV="1">
            <a:off x="8779041" y="5213601"/>
            <a:ext cx="3199223" cy="1507875"/>
          </a:xfrm>
          <a:prstGeom prst="bentConnector3">
            <a:avLst>
              <a:gd name="adj1" fmla="val 99642"/>
            </a:avLst>
          </a:prstGeom>
          <a:ln w="28575">
            <a:solidFill>
              <a:srgbClr val="E943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4019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15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592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34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Rectángulo 13"/>
          <p:cNvSpPr/>
          <p:nvPr userDrawn="1"/>
        </p:nvSpPr>
        <p:spPr>
          <a:xfrm>
            <a:off x="-1" y="278819"/>
            <a:ext cx="6327371" cy="397760"/>
          </a:xfrm>
          <a:custGeom>
            <a:avLst/>
            <a:gdLst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708478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450426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411157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8478" h="395612">
                <a:moveTo>
                  <a:pt x="0" y="0"/>
                </a:moveTo>
                <a:lnTo>
                  <a:pt x="4708478" y="0"/>
                </a:lnTo>
                <a:lnTo>
                  <a:pt x="4411157" y="395612"/>
                </a:lnTo>
                <a:lnTo>
                  <a:pt x="0" y="395612"/>
                </a:lnTo>
                <a:lnTo>
                  <a:pt x="0" y="0"/>
                </a:lnTo>
                <a:close/>
              </a:path>
            </a:pathLst>
          </a:custGeom>
          <a:solidFill>
            <a:srgbClr val="E943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ángulo 16"/>
          <p:cNvSpPr/>
          <p:nvPr userDrawn="1"/>
        </p:nvSpPr>
        <p:spPr>
          <a:xfrm>
            <a:off x="5920983" y="278819"/>
            <a:ext cx="748237" cy="397760"/>
          </a:xfrm>
          <a:custGeom>
            <a:avLst/>
            <a:gdLst>
              <a:gd name="connsiteX0" fmla="*/ 0 w 351576"/>
              <a:gd name="connsiteY0" fmla="*/ 0 h 395612"/>
              <a:gd name="connsiteX1" fmla="*/ 351576 w 351576"/>
              <a:gd name="connsiteY1" fmla="*/ 0 h 395612"/>
              <a:gd name="connsiteX2" fmla="*/ 351576 w 351576"/>
              <a:gd name="connsiteY2" fmla="*/ 395612 h 395612"/>
              <a:gd name="connsiteX3" fmla="*/ 0 w 351576"/>
              <a:gd name="connsiteY3" fmla="*/ 395612 h 395612"/>
              <a:gd name="connsiteX4" fmla="*/ 0 w 351576"/>
              <a:gd name="connsiteY4" fmla="*/ 0 h 395612"/>
              <a:gd name="connsiteX0" fmla="*/ 299163 w 650739"/>
              <a:gd name="connsiteY0" fmla="*/ 0 h 400335"/>
              <a:gd name="connsiteX1" fmla="*/ 650739 w 650739"/>
              <a:gd name="connsiteY1" fmla="*/ 0 h 400335"/>
              <a:gd name="connsiteX2" fmla="*/ 650739 w 650739"/>
              <a:gd name="connsiteY2" fmla="*/ 395612 h 400335"/>
              <a:gd name="connsiteX3" fmla="*/ 0 w 650739"/>
              <a:gd name="connsiteY3" fmla="*/ 400335 h 400335"/>
              <a:gd name="connsiteX4" fmla="*/ 299163 w 650739"/>
              <a:gd name="connsiteY4" fmla="*/ 0 h 400335"/>
              <a:gd name="connsiteX0" fmla="*/ 299163 w 650739"/>
              <a:gd name="connsiteY0" fmla="*/ 0 h 405945"/>
              <a:gd name="connsiteX1" fmla="*/ 650739 w 650739"/>
              <a:gd name="connsiteY1" fmla="*/ 0 h 405945"/>
              <a:gd name="connsiteX2" fmla="*/ 381469 w 650739"/>
              <a:gd name="connsiteY2" fmla="*/ 405945 h 405945"/>
              <a:gd name="connsiteX3" fmla="*/ 0 w 650739"/>
              <a:gd name="connsiteY3" fmla="*/ 400335 h 405945"/>
              <a:gd name="connsiteX4" fmla="*/ 299163 w 650739"/>
              <a:gd name="connsiteY4" fmla="*/ 0 h 405945"/>
              <a:gd name="connsiteX0" fmla="*/ 299163 w 650739"/>
              <a:gd name="connsiteY0" fmla="*/ 0 h 417605"/>
              <a:gd name="connsiteX1" fmla="*/ 650739 w 650739"/>
              <a:gd name="connsiteY1" fmla="*/ 0 h 417605"/>
              <a:gd name="connsiteX2" fmla="*/ 381469 w 650739"/>
              <a:gd name="connsiteY2" fmla="*/ 405945 h 417605"/>
              <a:gd name="connsiteX3" fmla="*/ 0 w 650739"/>
              <a:gd name="connsiteY3" fmla="*/ 417605 h 417605"/>
              <a:gd name="connsiteX4" fmla="*/ 299163 w 650739"/>
              <a:gd name="connsiteY4" fmla="*/ 0 h 417605"/>
              <a:gd name="connsiteX0" fmla="*/ 304773 w 656349"/>
              <a:gd name="connsiteY0" fmla="*/ 0 h 405945"/>
              <a:gd name="connsiteX1" fmla="*/ 656349 w 656349"/>
              <a:gd name="connsiteY1" fmla="*/ 0 h 405945"/>
              <a:gd name="connsiteX2" fmla="*/ 387079 w 656349"/>
              <a:gd name="connsiteY2" fmla="*/ 405945 h 405945"/>
              <a:gd name="connsiteX3" fmla="*/ 0 w 656349"/>
              <a:gd name="connsiteY3" fmla="*/ 400336 h 405945"/>
              <a:gd name="connsiteX4" fmla="*/ 304773 w 656349"/>
              <a:gd name="connsiteY4" fmla="*/ 0 h 405945"/>
              <a:gd name="connsiteX0" fmla="*/ 304773 w 656349"/>
              <a:gd name="connsiteY0" fmla="*/ 0 h 406093"/>
              <a:gd name="connsiteX1" fmla="*/ 656349 w 656349"/>
              <a:gd name="connsiteY1" fmla="*/ 0 h 406093"/>
              <a:gd name="connsiteX2" fmla="*/ 387079 w 656349"/>
              <a:gd name="connsiteY2" fmla="*/ 405945 h 406093"/>
              <a:gd name="connsiteX3" fmla="*/ 0 w 656349"/>
              <a:gd name="connsiteY3" fmla="*/ 406093 h 406093"/>
              <a:gd name="connsiteX4" fmla="*/ 304773 w 656349"/>
              <a:gd name="connsiteY4" fmla="*/ 0 h 406093"/>
              <a:gd name="connsiteX0" fmla="*/ 349223 w 700799"/>
              <a:gd name="connsiteY0" fmla="*/ 0 h 412609"/>
              <a:gd name="connsiteX1" fmla="*/ 700799 w 700799"/>
              <a:gd name="connsiteY1" fmla="*/ 0 h 412609"/>
              <a:gd name="connsiteX2" fmla="*/ 431529 w 700799"/>
              <a:gd name="connsiteY2" fmla="*/ 405945 h 412609"/>
              <a:gd name="connsiteX3" fmla="*/ 0 w 700799"/>
              <a:gd name="connsiteY3" fmla="*/ 412609 h 412609"/>
              <a:gd name="connsiteX4" fmla="*/ 349223 w 700799"/>
              <a:gd name="connsiteY4" fmla="*/ 0 h 412609"/>
              <a:gd name="connsiteX0" fmla="*/ 349223 w 700799"/>
              <a:gd name="connsiteY0" fmla="*/ 0 h 412609"/>
              <a:gd name="connsiteX1" fmla="*/ 700799 w 700799"/>
              <a:gd name="connsiteY1" fmla="*/ 0 h 412609"/>
              <a:gd name="connsiteX2" fmla="*/ 412479 w 700799"/>
              <a:gd name="connsiteY2" fmla="*/ 412461 h 412609"/>
              <a:gd name="connsiteX3" fmla="*/ 0 w 700799"/>
              <a:gd name="connsiteY3" fmla="*/ 412609 h 412609"/>
              <a:gd name="connsiteX4" fmla="*/ 349223 w 700799"/>
              <a:gd name="connsiteY4" fmla="*/ 0 h 412609"/>
              <a:gd name="connsiteX0" fmla="*/ 330173 w 681749"/>
              <a:gd name="connsiteY0" fmla="*/ 0 h 412461"/>
              <a:gd name="connsiteX1" fmla="*/ 681749 w 681749"/>
              <a:gd name="connsiteY1" fmla="*/ 0 h 412461"/>
              <a:gd name="connsiteX2" fmla="*/ 393429 w 681749"/>
              <a:gd name="connsiteY2" fmla="*/ 412461 h 412461"/>
              <a:gd name="connsiteX3" fmla="*/ 0 w 681749"/>
              <a:gd name="connsiteY3" fmla="*/ 399577 h 412461"/>
              <a:gd name="connsiteX4" fmla="*/ 330173 w 6817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40612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38072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36167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78732 w 730308"/>
              <a:gd name="connsiteY0" fmla="*/ 0 h 418488"/>
              <a:gd name="connsiteX1" fmla="*/ 730308 w 730308"/>
              <a:gd name="connsiteY1" fmla="*/ 0 h 418488"/>
              <a:gd name="connsiteX2" fmla="*/ 397538 w 730308"/>
              <a:gd name="connsiteY2" fmla="*/ 412461 h 418488"/>
              <a:gd name="connsiteX3" fmla="*/ 0 w 730308"/>
              <a:gd name="connsiteY3" fmla="*/ 418488 h 418488"/>
              <a:gd name="connsiteX4" fmla="*/ 378732 w 730308"/>
              <a:gd name="connsiteY4" fmla="*/ 0 h 418488"/>
              <a:gd name="connsiteX0" fmla="*/ 378732 w 730308"/>
              <a:gd name="connsiteY0" fmla="*/ 0 h 418658"/>
              <a:gd name="connsiteX1" fmla="*/ 730308 w 730308"/>
              <a:gd name="connsiteY1" fmla="*/ 0 h 418658"/>
              <a:gd name="connsiteX2" fmla="*/ 385585 w 730308"/>
              <a:gd name="connsiteY2" fmla="*/ 418658 h 418658"/>
              <a:gd name="connsiteX3" fmla="*/ 0 w 730308"/>
              <a:gd name="connsiteY3" fmla="*/ 418488 h 418658"/>
              <a:gd name="connsiteX4" fmla="*/ 378732 w 730308"/>
              <a:gd name="connsiteY4" fmla="*/ 0 h 418658"/>
              <a:gd name="connsiteX0" fmla="*/ 384708 w 736284"/>
              <a:gd name="connsiteY0" fmla="*/ 0 h 418658"/>
              <a:gd name="connsiteX1" fmla="*/ 736284 w 736284"/>
              <a:gd name="connsiteY1" fmla="*/ 0 h 418658"/>
              <a:gd name="connsiteX2" fmla="*/ 391561 w 736284"/>
              <a:gd name="connsiteY2" fmla="*/ 418658 h 418658"/>
              <a:gd name="connsiteX3" fmla="*/ 0 w 736284"/>
              <a:gd name="connsiteY3" fmla="*/ 418488 h 418658"/>
              <a:gd name="connsiteX4" fmla="*/ 384708 w 736284"/>
              <a:gd name="connsiteY4" fmla="*/ 0 h 418658"/>
              <a:gd name="connsiteX0" fmla="*/ 396661 w 748237"/>
              <a:gd name="connsiteY0" fmla="*/ 0 h 418658"/>
              <a:gd name="connsiteX1" fmla="*/ 748237 w 748237"/>
              <a:gd name="connsiteY1" fmla="*/ 0 h 418658"/>
              <a:gd name="connsiteX2" fmla="*/ 403514 w 748237"/>
              <a:gd name="connsiteY2" fmla="*/ 418658 h 418658"/>
              <a:gd name="connsiteX3" fmla="*/ 0 w 748237"/>
              <a:gd name="connsiteY3" fmla="*/ 418488 h 418658"/>
              <a:gd name="connsiteX4" fmla="*/ 396661 w 748237"/>
              <a:gd name="connsiteY4" fmla="*/ 0 h 418658"/>
              <a:gd name="connsiteX0" fmla="*/ 396661 w 748237"/>
              <a:gd name="connsiteY0" fmla="*/ 0 h 418658"/>
              <a:gd name="connsiteX1" fmla="*/ 748237 w 748237"/>
              <a:gd name="connsiteY1" fmla="*/ 0 h 418658"/>
              <a:gd name="connsiteX2" fmla="*/ 403514 w 748237"/>
              <a:gd name="connsiteY2" fmla="*/ 418658 h 418658"/>
              <a:gd name="connsiteX3" fmla="*/ 0 w 748237"/>
              <a:gd name="connsiteY3" fmla="*/ 412291 h 418658"/>
              <a:gd name="connsiteX4" fmla="*/ 396661 w 748237"/>
              <a:gd name="connsiteY4" fmla="*/ 0 h 418658"/>
              <a:gd name="connsiteX0" fmla="*/ 396661 w 748237"/>
              <a:gd name="connsiteY0" fmla="*/ 0 h 412461"/>
              <a:gd name="connsiteX1" fmla="*/ 748237 w 748237"/>
              <a:gd name="connsiteY1" fmla="*/ 0 h 412461"/>
              <a:gd name="connsiteX2" fmla="*/ 361679 w 748237"/>
              <a:gd name="connsiteY2" fmla="*/ 412461 h 412461"/>
              <a:gd name="connsiteX3" fmla="*/ 0 w 748237"/>
              <a:gd name="connsiteY3" fmla="*/ 412291 h 412461"/>
              <a:gd name="connsiteX4" fmla="*/ 396661 w 748237"/>
              <a:gd name="connsiteY4" fmla="*/ 0 h 412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8237" h="412461">
                <a:moveTo>
                  <a:pt x="396661" y="0"/>
                </a:moveTo>
                <a:lnTo>
                  <a:pt x="748237" y="0"/>
                </a:lnTo>
                <a:lnTo>
                  <a:pt x="361679" y="412461"/>
                </a:lnTo>
                <a:lnTo>
                  <a:pt x="0" y="412291"/>
                </a:lnTo>
                <a:lnTo>
                  <a:pt x="396661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Imagen 1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10600" y="177476"/>
            <a:ext cx="3199223" cy="723276"/>
          </a:xfrm>
          <a:prstGeom prst="rect">
            <a:avLst/>
          </a:prstGeom>
        </p:spPr>
      </p:pic>
      <p:cxnSp>
        <p:nvCxnSpPr>
          <p:cNvPr id="31" name="Conector angular 30"/>
          <p:cNvCxnSpPr/>
          <p:nvPr userDrawn="1"/>
        </p:nvCxnSpPr>
        <p:spPr>
          <a:xfrm flipV="1">
            <a:off x="8779041" y="5213601"/>
            <a:ext cx="3199223" cy="1507875"/>
          </a:xfrm>
          <a:prstGeom prst="bentConnector3">
            <a:avLst>
              <a:gd name="adj1" fmla="val 99642"/>
            </a:avLst>
          </a:prstGeom>
          <a:ln w="28575">
            <a:solidFill>
              <a:srgbClr val="E943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522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088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91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8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49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8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08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553CE-ABEB-40D9-AA17-583EDCE31B3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53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13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13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1555766" y="3047525"/>
            <a:ext cx="9273060" cy="1680665"/>
          </a:xfrm>
          <a:prstGeom prst="rect">
            <a:avLst/>
          </a:prstGeom>
        </p:spPr>
        <p:txBody>
          <a:bodyPr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marR="0" lvl="0" indent="0" algn="ctr" fontAlgn="auto">
              <a:spcAft>
                <a:spcPts val="0"/>
              </a:spcAft>
              <a:buClrTx/>
              <a:buSzTx/>
              <a:tabLst/>
              <a:defRPr/>
            </a:pPr>
            <a:r>
              <a:rPr lang="es-MX" b="1" dirty="0">
                <a:solidFill>
                  <a:srgbClr val="4B4C8A"/>
                </a:solidFill>
                <a:latin typeface="Calibri Light"/>
              </a:rPr>
              <a:t>TRASPASOS PRESUPUESTARIOS</a:t>
            </a:r>
          </a:p>
          <a:p>
            <a:pPr marL="182880" marR="0" lvl="0" indent="0" algn="ctr" fontAlgn="auto">
              <a:spcAft>
                <a:spcPts val="0"/>
              </a:spcAft>
              <a:buClrTx/>
              <a:buSzTx/>
              <a:tabLst/>
              <a:defRPr/>
            </a:pPr>
            <a:r>
              <a:rPr lang="es-MX" b="1" dirty="0" smtClean="0">
                <a:solidFill>
                  <a:srgbClr val="4B4C8A"/>
                </a:solidFill>
                <a:latin typeface="Calibri Light"/>
              </a:rPr>
              <a:t>(MARZO </a:t>
            </a:r>
            <a:r>
              <a:rPr lang="es-MX" b="1" dirty="0">
                <a:solidFill>
                  <a:srgbClr val="4B4C8A"/>
                </a:solidFill>
                <a:latin typeface="Calibri Light"/>
              </a:rPr>
              <a:t>2022) </a:t>
            </a:r>
            <a:endParaRPr lang="es-EC" b="1" dirty="0">
              <a:solidFill>
                <a:srgbClr val="4B4C8A"/>
              </a:solidFill>
              <a:latin typeface="Calibri Light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0" y="2435611"/>
            <a:ext cx="12283014" cy="611914"/>
          </a:xfrm>
          <a:prstGeom prst="rect">
            <a:avLst/>
          </a:prstGeom>
        </p:spPr>
        <p:txBody>
          <a:bodyPr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kumimoji="0" lang="es-MX" b="1" dirty="0" smtClean="0">
                <a:solidFill>
                  <a:srgbClr val="2C2D76">
                    <a:alpha val="85000"/>
                  </a:srgbClr>
                </a:solidFill>
                <a:latin typeface="Calibri Light"/>
              </a:rPr>
              <a:t>ADMINISTRACIÓN GENERAL</a:t>
            </a:r>
            <a:endParaRPr kumimoji="0" lang="es-EC" b="1" dirty="0">
              <a:solidFill>
                <a:srgbClr val="2C2D76">
                  <a:alpha val="85000"/>
                </a:srgbClr>
              </a:solidFill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5363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D8395838-F939-4FFB-B7B6-7EAFEA0777C3}"/>
              </a:ext>
            </a:extLst>
          </p:cNvPr>
          <p:cNvSpPr txBox="1">
            <a:spLocks/>
          </p:cNvSpPr>
          <p:nvPr/>
        </p:nvSpPr>
        <p:spPr>
          <a:xfrm>
            <a:off x="1501595" y="2402006"/>
            <a:ext cx="9226505" cy="150497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2C2D76"/>
            </a:solidFill>
            <a:prstDash val="solid"/>
            <a:miter lim="800000"/>
          </a:ln>
          <a:effectLst/>
        </p:spPr>
        <p:txBody>
          <a:bodyPr/>
          <a:lstStyle>
            <a:lvl1pPr marL="0" indent="0" algn="l" defTabSz="1632753" rtl="0" eaLnBrk="1" latinLnBrk="0" hangingPunct="1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None/>
              <a:defRPr kumimoji="1" sz="2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326612" indent="-510235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5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2040941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857317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3673693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490070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5306446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6122822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6939199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defRPr/>
            </a:pPr>
            <a:r>
              <a:rPr lang="es-EC" sz="2200" b="1" dirty="0" smtClean="0">
                <a:solidFill>
                  <a:sysClr val="windowText" lastClr="000000">
                    <a:alpha val="75000"/>
                  </a:sys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Art. 258.- Informe al legislativo.- El ejecutivo del gobierno autónomo descentralizado deberá informar al legislativo correspondiente, en la sesión más próxima, acerca de los traspasos que hubiere autorizado.</a:t>
            </a:r>
            <a:endParaRPr lang="es-EC" sz="2200" b="1" dirty="0">
              <a:solidFill>
                <a:sysClr val="windowText" lastClr="000000">
                  <a:alpha val="75000"/>
                </a:sys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0" y="694273"/>
            <a:ext cx="3249958" cy="5130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kumimoji="0" lang="es-EC" sz="3600" b="1" dirty="0">
                <a:solidFill>
                  <a:srgbClr val="4B4C8A"/>
                </a:solidFill>
                <a:latin typeface="Calibri Light"/>
              </a:rPr>
              <a:t>BASE LEGAL</a:t>
            </a:r>
          </a:p>
          <a:p>
            <a:pPr marL="182880" algn="ctr"/>
            <a:r>
              <a:rPr kumimoji="0" lang="es-EC" sz="4800" dirty="0">
                <a:solidFill>
                  <a:prstClr val="black"/>
                </a:solidFill>
                <a:latin typeface="Calibri Light"/>
              </a:rPr>
              <a:t> </a:t>
            </a:r>
            <a:endParaRPr kumimoji="0" lang="es-EC" b="1" dirty="0" smtClean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07235" y="1310817"/>
            <a:ext cx="3249958" cy="5130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kumimoji="0" lang="es-EC" sz="3200" b="1" dirty="0" smtClean="0">
                <a:solidFill>
                  <a:srgbClr val="4B4C8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COOTAD</a:t>
            </a:r>
            <a:endParaRPr kumimoji="0" lang="es-EC" sz="3200" b="1" dirty="0">
              <a:solidFill>
                <a:srgbClr val="4B4C8A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2880" algn="ctr"/>
            <a:r>
              <a:rPr kumimoji="0" lang="es-EC" dirty="0">
                <a:solidFill>
                  <a:prstClr val="black"/>
                </a:solidFill>
                <a:latin typeface="Calibri Light"/>
              </a:rPr>
              <a:t> </a:t>
            </a:r>
            <a:endParaRPr kumimoji="0" lang="es-EC" sz="4000" b="1" dirty="0" smtClean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pic>
        <p:nvPicPr>
          <p:cNvPr id="9" name="Gráfico 34">
            <a:extLst>
              <a:ext uri="{FF2B5EF4-FFF2-40B4-BE49-F238E27FC236}">
                <a16:creationId xmlns:a16="http://schemas.microsoft.com/office/drawing/2014/main" id="{A829949E-31AB-402B-AAD4-D5582CF4D7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lc="http://schemas.openxmlformats.org/drawingml/2006/lockedCanvas"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44062" y="1332946"/>
            <a:ext cx="470317" cy="46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98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0" y="694273"/>
            <a:ext cx="3249958" cy="5130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kumimoji="0" lang="es-EC" sz="3600" b="1" dirty="0">
                <a:solidFill>
                  <a:srgbClr val="4B4C8A"/>
                </a:solidFill>
                <a:latin typeface="Calibri Light"/>
              </a:rPr>
              <a:t>BASE LEGAL</a:t>
            </a:r>
          </a:p>
          <a:p>
            <a:pPr marL="182880" algn="ctr"/>
            <a:r>
              <a:rPr kumimoji="0" lang="es-EC" sz="4800" b="1" dirty="0">
                <a:solidFill>
                  <a:prstClr val="black"/>
                </a:solidFill>
                <a:latin typeface="Calibri Light"/>
              </a:rPr>
              <a:t> </a:t>
            </a:r>
            <a:endParaRPr kumimoji="0" lang="es-EC" b="1" dirty="0" smtClean="0">
              <a:solidFill>
                <a:srgbClr val="5B9BD5">
                  <a:lumMod val="75000"/>
                </a:srgbClr>
              </a:solidFill>
              <a:latin typeface="Calibri Light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8418" y="1240477"/>
            <a:ext cx="10079633" cy="5130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lang="es-EC" sz="3200" b="1" dirty="0">
                <a:solidFill>
                  <a:srgbClr val="4B4C8A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Normas Técnicas de Ejecución y Traspasos Presupuestarios</a:t>
            </a:r>
          </a:p>
          <a:p>
            <a:pPr marL="182880" algn="ctr"/>
            <a:r>
              <a:rPr kumimoji="0" lang="es-EC" dirty="0" smtClean="0">
                <a:solidFill>
                  <a:prstClr val="black"/>
                </a:solidFill>
                <a:latin typeface="Calibri Light"/>
              </a:rPr>
              <a:t> </a:t>
            </a:r>
            <a:endParaRPr kumimoji="0" lang="es-EC" sz="4000" b="1" dirty="0" smtClean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D8395838-F939-4FFB-B7B6-7EAFEA0777C3}"/>
              </a:ext>
            </a:extLst>
          </p:cNvPr>
          <p:cNvSpPr txBox="1">
            <a:spLocks/>
          </p:cNvSpPr>
          <p:nvPr/>
        </p:nvSpPr>
        <p:spPr>
          <a:xfrm>
            <a:off x="246000" y="1738648"/>
            <a:ext cx="11693452" cy="484503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2C2D76"/>
            </a:solidFill>
            <a:prstDash val="solid"/>
            <a:miter lim="800000"/>
          </a:ln>
          <a:effectLst/>
        </p:spPr>
        <p:txBody>
          <a:bodyPr/>
          <a:lstStyle>
            <a:lvl1pPr marL="0" indent="0" algn="l" defTabSz="1632753" rtl="0" eaLnBrk="1" latinLnBrk="0" hangingPunct="1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None/>
              <a:defRPr kumimoji="1" sz="2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326612" indent="-510235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5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2040941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857317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3673693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490070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5306446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6122822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6939199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defRPr/>
            </a:pPr>
            <a:r>
              <a:rPr lang="es-EC" sz="1800" b="1" dirty="0">
                <a:solidFill>
                  <a:sysClr val="windowText" lastClr="000000">
                    <a:alpha val="75000"/>
                  </a:sys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En cumplimiento a lo dispuesto en la Ordenanza PMU No. 004-2020, que  aprueba el Presupuesto General del Municipio del Distrito Metropolitano de Quito para el Ejercicio Presupuestario 2021, en el numeral 9.1 Modificaciones Presupuestarias (Traspasos y Reformas), señala: “El Alcalde Metropolitano o su delegado podrá disponer que los responsables de los Entes Desconcentrados y la Dirección Metropolitana Financiera, dependiendo de los Tipos de Gasto, autoricen los traspasos presupuestarios observando lo dispuesto en el Art. 256 del COOTAD dentro de una misma área, programa o subprograma, para lo cual expedirá un instructivo.” </a:t>
            </a:r>
          </a:p>
          <a:p>
            <a:pPr lvl="0" algn="just">
              <a:defRPr/>
            </a:pPr>
            <a:r>
              <a:rPr lang="es-EC" sz="1800" b="1" dirty="0">
                <a:solidFill>
                  <a:sysClr val="windowText" lastClr="000000">
                    <a:alpha val="75000"/>
                  </a:sys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 efectos de cumplir con la disposición contenida en el artículo </a:t>
            </a:r>
            <a:r>
              <a:rPr lang="es-EC" sz="1800" b="1" dirty="0" smtClean="0">
                <a:solidFill>
                  <a:sysClr val="windowText" lastClr="000000">
                    <a:alpha val="75000"/>
                  </a:sys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258 </a:t>
            </a:r>
            <a:r>
              <a:rPr lang="es-EC" sz="1800" b="1" dirty="0">
                <a:solidFill>
                  <a:sysClr val="windowText" lastClr="000000">
                    <a:alpha val="75000"/>
                  </a:sys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del COOTAD, se procederá de la siguiente manera: </a:t>
            </a:r>
          </a:p>
          <a:p>
            <a:pPr lvl="0" algn="just" fontAlgn="base">
              <a:defRPr/>
            </a:pPr>
            <a:r>
              <a:rPr lang="es-EC" sz="1800" b="1" dirty="0">
                <a:solidFill>
                  <a:sysClr val="windowText" lastClr="000000">
                    <a:alpha val="75000"/>
                  </a:sys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1.- Los delegados de los entes y unidades desconcentradas deberán remitir la resolución de traspaso con los documentos de sustento a la Dirección Metropolitana Financiera hasta el último día hábil del mes; </a:t>
            </a:r>
          </a:p>
          <a:p>
            <a:pPr lvl="0" algn="just" fontAlgn="base">
              <a:defRPr/>
            </a:pPr>
            <a:r>
              <a:rPr lang="es-EC" sz="1800" b="1" dirty="0">
                <a:solidFill>
                  <a:sysClr val="windowText" lastClr="000000">
                    <a:alpha val="75000"/>
                  </a:sys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2.- Una vez consolidada la información, la Dirección Metropolitana Financiera remitirá al Administrador General quien a su vez enviará a la Secretaría General del Concejo, el detalle de los traspasos autorizados en el GAD DMQ, a efectos de que, previa disposición del señor Alcalde Metropolitano, sea puesto en conocimiento del Concejo Metropolitano de Quito.</a:t>
            </a:r>
          </a:p>
        </p:txBody>
      </p:sp>
      <p:pic>
        <p:nvPicPr>
          <p:cNvPr id="10" name="Gráfico 34">
            <a:extLst>
              <a:ext uri="{FF2B5EF4-FFF2-40B4-BE49-F238E27FC236}">
                <a16:creationId xmlns:a16="http://schemas.microsoft.com/office/drawing/2014/main" id="{A829949E-31AB-402B-AAD4-D5582CF4D7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lc="http://schemas.openxmlformats.org/drawingml/2006/lockedCanvas"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402023" y="1238372"/>
            <a:ext cx="470317" cy="46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52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-28136" y="794938"/>
            <a:ext cx="5267698" cy="5130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lang="es-EC" sz="3600" b="1" dirty="0" smtClean="0">
                <a:solidFill>
                  <a:srgbClr val="4B4C8A"/>
                </a:solidFill>
                <a:latin typeface="Calibri Light"/>
              </a:rPr>
              <a:t>TRASPASOS MARZO</a:t>
            </a:r>
            <a:endParaRPr kumimoji="0" lang="es-EC" sz="3600" b="1" dirty="0">
              <a:solidFill>
                <a:srgbClr val="4B4C8A"/>
              </a:solidFill>
              <a:latin typeface="Calibri Light"/>
            </a:endParaRPr>
          </a:p>
          <a:p>
            <a:pPr marL="182880" algn="ctr"/>
            <a:r>
              <a:rPr kumimoji="0" lang="es-EC" sz="4800" dirty="0">
                <a:solidFill>
                  <a:prstClr val="black"/>
                </a:solidFill>
                <a:latin typeface="Calibri Light"/>
              </a:rPr>
              <a:t> </a:t>
            </a:r>
            <a:endParaRPr kumimoji="0" lang="es-EC" b="1" dirty="0" smtClean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369624"/>
              </p:ext>
            </p:extLst>
          </p:nvPr>
        </p:nvGraphicFramePr>
        <p:xfrm>
          <a:off x="331307" y="1444493"/>
          <a:ext cx="11357110" cy="5103495"/>
        </p:xfrm>
        <a:graphic>
          <a:graphicData uri="http://schemas.openxmlformats.org/drawingml/2006/table">
            <a:tbl>
              <a:tblPr/>
              <a:tblGrid>
                <a:gridCol w="2594804">
                  <a:extLst>
                    <a:ext uri="{9D8B030D-6E8A-4147-A177-3AD203B41FA5}">
                      <a16:colId xmlns:a16="http://schemas.microsoft.com/office/drawing/2014/main" val="4197083088"/>
                    </a:ext>
                  </a:extLst>
                </a:gridCol>
                <a:gridCol w="1161852">
                  <a:extLst>
                    <a:ext uri="{9D8B030D-6E8A-4147-A177-3AD203B41FA5}">
                      <a16:colId xmlns:a16="http://schemas.microsoft.com/office/drawing/2014/main" val="4222682000"/>
                    </a:ext>
                  </a:extLst>
                </a:gridCol>
                <a:gridCol w="159755">
                  <a:extLst>
                    <a:ext uri="{9D8B030D-6E8A-4147-A177-3AD203B41FA5}">
                      <a16:colId xmlns:a16="http://schemas.microsoft.com/office/drawing/2014/main" val="572132633"/>
                    </a:ext>
                  </a:extLst>
                </a:gridCol>
                <a:gridCol w="2536712">
                  <a:extLst>
                    <a:ext uri="{9D8B030D-6E8A-4147-A177-3AD203B41FA5}">
                      <a16:colId xmlns:a16="http://schemas.microsoft.com/office/drawing/2014/main" val="134482922"/>
                    </a:ext>
                  </a:extLst>
                </a:gridCol>
                <a:gridCol w="1161852">
                  <a:extLst>
                    <a:ext uri="{9D8B030D-6E8A-4147-A177-3AD203B41FA5}">
                      <a16:colId xmlns:a16="http://schemas.microsoft.com/office/drawing/2014/main" val="3367371387"/>
                    </a:ext>
                  </a:extLst>
                </a:gridCol>
                <a:gridCol w="159755">
                  <a:extLst>
                    <a:ext uri="{9D8B030D-6E8A-4147-A177-3AD203B41FA5}">
                      <a16:colId xmlns:a16="http://schemas.microsoft.com/office/drawing/2014/main" val="1513660307"/>
                    </a:ext>
                  </a:extLst>
                </a:gridCol>
                <a:gridCol w="2420528">
                  <a:extLst>
                    <a:ext uri="{9D8B030D-6E8A-4147-A177-3AD203B41FA5}">
                      <a16:colId xmlns:a16="http://schemas.microsoft.com/office/drawing/2014/main" val="3652698090"/>
                    </a:ext>
                  </a:extLst>
                </a:gridCol>
                <a:gridCol w="1161852">
                  <a:extLst>
                    <a:ext uri="{9D8B030D-6E8A-4147-A177-3AD203B41FA5}">
                      <a16:colId xmlns:a16="http://schemas.microsoft.com/office/drawing/2014/main" val="1415775005"/>
                    </a:ext>
                  </a:extLst>
                </a:gridCol>
              </a:tblGrid>
              <a:tr h="144000">
                <a:tc>
                  <a:txBody>
                    <a:bodyPr/>
                    <a:lstStyle/>
                    <a:p>
                      <a:pPr algn="ctr" fontAlgn="t"/>
                      <a:r>
                        <a:rPr lang="es-EC" sz="17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DEPENDENCIA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4C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sz="17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CANTIDAD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4C8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4C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sz="17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DEPENDENCIA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4C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sz="17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CANTIDAD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4C8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4C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sz="17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DEPENDENCIA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4C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sz="17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CANTIDAD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4C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06317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 ZONAL QUITUMBE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 ZONAL CHILLOS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SECRETARIA AMBIENTE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4085397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ALCALDIA METROPOLITA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AG CONTROL TRANSITO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UNIDAD SALUD NORTE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53682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COLEGIO BENALCAZAR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DM DE INFORMATICA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EC" sz="1700" b="1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Total Dependencias: 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C3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17132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CUERPO AGENTES CONT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INST.METR.PATRIMONIO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REGISTRO PROPIEDAD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021412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DM ADMINISTRATIVA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 TERRIT HABITAT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EC" sz="1700" b="1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Total Dependencias: 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3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72353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DM RECURSOS HUMANOS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UNIDAD SALUD CENTRO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ADMINISTRAC. GENERAL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sz="1700" b="0" i="0" u="none" strike="noStrike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66054167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DM SERVIC CIUDADANOS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 dirty="0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EC" sz="1700" b="1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Total Dependencias: 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C3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EC" sz="1700" b="1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Total Dependencias: 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C3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16790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S.G. PLANIFICACION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 dirty="0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 ZONAL EUGENIO ESP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 dirty="0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46009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 DESARROLLO PRO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 dirty="0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 ZONA CALDERON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076368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 INCLUSION SOCI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 dirty="0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ADM ZONAL MANUELA SA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793259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 SALUD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 EDUC RECRE DEP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 dirty="0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770438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SECRE.GEN.COOR.TERRI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SECRETARIA MOVILIDAD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757760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UND PAT MUN SAN JOSÉ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UNIDAD SALUD SUR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525926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UNID.ED MILENIO BICE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EC" sz="1700" b="1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Total Dependencias: 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3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 dirty="0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5262328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l" fontAlgn="t"/>
                      <a:r>
                        <a:rPr lang="es-EC" sz="1700" b="0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UNIDAD BIENEST. ANIM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125029"/>
                  </a:ext>
                </a:extLst>
              </a:tr>
              <a:tr h="1440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EC" sz="1700" b="1" i="0" u="none" strike="noStrike" dirty="0">
                          <a:solidFill>
                            <a:srgbClr val="5A5A5A"/>
                          </a:solidFill>
                          <a:effectLst/>
                          <a:latin typeface="+mn-lt"/>
                        </a:rPr>
                        <a:t>Total Dependencias: 15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C3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 dirty="0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 dirty="0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 dirty="0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267316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 dirty="0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 dirty="0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s-EC" sz="1700" b="0" i="0" u="none" strike="noStrike">
                        <a:solidFill>
                          <a:srgbClr val="5A5A5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2799594"/>
                  </a:ext>
                </a:extLst>
              </a:tr>
              <a:tr h="144000">
                <a:tc gridSpan="8">
                  <a:txBody>
                    <a:bodyPr/>
                    <a:lstStyle/>
                    <a:p>
                      <a:pPr algn="l" fontAlgn="t"/>
                      <a:r>
                        <a:rPr lang="es-EC" sz="17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 TRASPASOS: </a:t>
                      </a:r>
                      <a:r>
                        <a:rPr lang="es-EC" sz="17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579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798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25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642</TotalTime>
  <Words>410</Words>
  <Application>Microsoft Office PowerPoint</Application>
  <PresentationFormat>Panorámica</PresentationFormat>
  <Paragraphs>68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Quito</dc:creator>
  <cp:lastModifiedBy>Diana Vanesa Eras Herrera</cp:lastModifiedBy>
  <cp:revision>47</cp:revision>
  <cp:lastPrinted>2022-05-03T13:40:03Z</cp:lastPrinted>
  <dcterms:created xsi:type="dcterms:W3CDTF">2021-11-10T13:34:17Z</dcterms:created>
  <dcterms:modified xsi:type="dcterms:W3CDTF">2022-05-03T14:25:36Z</dcterms:modified>
</cp:coreProperties>
</file>