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8" r:id="rId2"/>
    <p:sldId id="256" r:id="rId3"/>
    <p:sldId id="257" r:id="rId4"/>
    <p:sldId id="259" r:id="rId5"/>
    <p:sldId id="260" r:id="rId6"/>
    <p:sldId id="261" r:id="rId7"/>
    <p:sldId id="265"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 Antonio Pineiros Costales" initials="JAPC" lastIdx="1" clrIdx="0">
    <p:extLst>
      <p:ext uri="{19B8F6BF-5375-455C-9EA6-DF929625EA0E}">
        <p15:presenceInfo xmlns:p15="http://schemas.microsoft.com/office/powerpoint/2012/main" userId="S-1-5-21-273869320-1094921958-1243824655-807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4349"/>
    <a:srgbClr val="F4C3C9"/>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120"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E:\CARTERA%20MARZO%202022\BASE%20TOTAL%20DE%20REGISTROS%20CON%20ORDENES%20DE%20PAGO%20GENERADAS\PERSONAS_JURIDICA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Hoja1!$B$11</c:f>
              <c:strCache>
                <c:ptCount val="1"/>
                <c:pt idx="0">
                  <c:v>MONTO</c:v>
                </c:pt>
              </c:strCache>
            </c:strRef>
          </c:tx>
          <c:dLbls>
            <c:dLbl>
              <c:idx val="0"/>
              <c:layout>
                <c:manualLayout>
                  <c:x val="1.471100256364377E-2"/>
                  <c:y val="-0.40154243605326539"/>
                </c:manualLayout>
              </c:layout>
              <c:spPr/>
              <c:txPr>
                <a:bodyPr/>
                <a:lstStyle/>
                <a:p>
                  <a:pPr>
                    <a:defRPr/>
                  </a:pPr>
                  <a:endParaRPr lang="es-EC"/>
                </a:p>
              </c:txPr>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0-78F4-4993-8B07-1153C8D02B84}"/>
                </c:ext>
              </c:extLst>
            </c:dLbl>
            <c:dLbl>
              <c:idx val="1"/>
              <c:layout>
                <c:manualLayout>
                  <c:x val="3.1074856121079703E-2"/>
                  <c:y val="-7.1337331078808214E-2"/>
                </c:manualLayout>
              </c:layout>
              <c:spPr/>
              <c:txPr>
                <a:bodyPr/>
                <a:lstStyle/>
                <a:p>
                  <a:pPr>
                    <a:defRPr/>
                  </a:pPr>
                  <a:endParaRPr lang="es-EC"/>
                </a:p>
              </c:txPr>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78F4-4993-8B07-1153C8D02B84}"/>
                </c:ext>
              </c:extLst>
            </c:dLbl>
            <c:spPr>
              <a:noFill/>
              <a:ln>
                <a:noFill/>
              </a:ln>
              <a:effectLst/>
            </c:spPr>
            <c:showLegendKey val="0"/>
            <c:showVal val="1"/>
            <c:showCatName val="0"/>
            <c:showSerName val="0"/>
            <c:showPercent val="1"/>
            <c:showBubbleSize val="0"/>
            <c:showLeaderLines val="1"/>
            <c:extLst>
              <c:ext xmlns:c15="http://schemas.microsoft.com/office/drawing/2012/chart" uri="{CE6537A1-D6FC-4f65-9D91-7224C49458BB}"/>
            </c:extLst>
          </c:dLbls>
          <c:cat>
            <c:strRef>
              <c:f>Hoja1!$A$12:$A$13</c:f>
              <c:strCache>
                <c:ptCount val="2"/>
                <c:pt idx="0">
                  <c:v>IMPUESTO PREDIAL</c:v>
                </c:pt>
                <c:pt idx="1">
                  <c:v>IMPUESTO PATENTE</c:v>
                </c:pt>
              </c:strCache>
            </c:strRef>
          </c:cat>
          <c:val>
            <c:numRef>
              <c:f>Hoja1!$B$12:$B$13</c:f>
              <c:numCache>
                <c:formatCode>"$"\ #,##0.00</c:formatCode>
                <c:ptCount val="2"/>
                <c:pt idx="0">
                  <c:v>12537258.25</c:v>
                </c:pt>
                <c:pt idx="1">
                  <c:v>4706009.0999999996</c:v>
                </c:pt>
              </c:numCache>
            </c:numRef>
          </c:val>
          <c:extLst>
            <c:ext xmlns:c16="http://schemas.microsoft.com/office/drawing/2014/chart" uri="{C3380CC4-5D6E-409C-BE32-E72D297353CC}">
              <c16:uniqueId val="{00000002-78F4-4993-8B07-1153C8D02B84}"/>
            </c:ext>
          </c:extLst>
        </c:ser>
        <c:dLbls>
          <c:showLegendKey val="0"/>
          <c:showVal val="0"/>
          <c:showCatName val="0"/>
          <c:showSerName val="0"/>
          <c:showPercent val="0"/>
          <c:showBubbleSize val="0"/>
          <c:showLeaderLines val="1"/>
        </c:dLbls>
      </c:pie3DChart>
    </c:plotArea>
    <c:legend>
      <c:legendPos val="r"/>
      <c:layout/>
      <c:overlay val="0"/>
    </c:legend>
    <c:plotVisOnly val="1"/>
    <c:dispBlanksAs val="gap"/>
    <c:showDLblsOverMax val="0"/>
  </c:chart>
  <c:txPr>
    <a:bodyPr/>
    <a:lstStyle/>
    <a:p>
      <a:pPr>
        <a:defRPr sz="1200"/>
      </a:pPr>
      <a:endParaRPr lang="es-EC"/>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C"/>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8D22C4-81C9-4A63-8F95-E3E117C39C71}" type="datetimeFigureOut">
              <a:rPr lang="es-EC" smtClean="0"/>
              <a:t>25/4/2022</a:t>
            </a:fld>
            <a:endParaRPr lang="es-EC"/>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EC"/>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C"/>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AC0C94-0F3B-4345-8026-B84A3F3DD5F2}" type="slidenum">
              <a:rPr lang="es-EC" smtClean="0"/>
              <a:t>‹Nº›</a:t>
            </a:fld>
            <a:endParaRPr lang="es-EC"/>
          </a:p>
        </p:txBody>
      </p:sp>
    </p:spTree>
    <p:extLst>
      <p:ext uri="{BB962C8B-B14F-4D97-AF65-F5344CB8AC3E}">
        <p14:creationId xmlns:p14="http://schemas.microsoft.com/office/powerpoint/2010/main" val="964953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33" tIns="45704" rIns="91433" bIns="45704" anchor="t" anchorCtr="0">
            <a:noAutofit/>
          </a:bodyPr>
          <a:lstStyle/>
          <a:p>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626590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E02553CE-ABEB-40D9-AA17-583EDCE31B3D}" type="datetimeFigureOut">
              <a:rPr lang="en-US" smtClean="0"/>
              <a:t>4/25/2022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B75AD1B-CB85-47FC-BD1E-AA4BC88CEAF4}" type="slidenum">
              <a:rPr lang="en-US" smtClean="0"/>
              <a:t>‹Nº›</a:t>
            </a:fld>
            <a:endParaRPr lang="en-US"/>
          </a:p>
        </p:txBody>
      </p:sp>
      <p:sp>
        <p:nvSpPr>
          <p:cNvPr id="14" name="Rectángulo 13"/>
          <p:cNvSpPr/>
          <p:nvPr userDrawn="1"/>
        </p:nvSpPr>
        <p:spPr>
          <a:xfrm>
            <a:off x="-1" y="278819"/>
            <a:ext cx="6327371" cy="397760"/>
          </a:xfrm>
          <a:custGeom>
            <a:avLst/>
            <a:gdLst>
              <a:gd name="connsiteX0" fmla="*/ 0 w 4708478"/>
              <a:gd name="connsiteY0" fmla="*/ 0 h 395612"/>
              <a:gd name="connsiteX1" fmla="*/ 4708478 w 4708478"/>
              <a:gd name="connsiteY1" fmla="*/ 0 h 395612"/>
              <a:gd name="connsiteX2" fmla="*/ 4708478 w 4708478"/>
              <a:gd name="connsiteY2" fmla="*/ 395612 h 395612"/>
              <a:gd name="connsiteX3" fmla="*/ 0 w 4708478"/>
              <a:gd name="connsiteY3" fmla="*/ 395612 h 395612"/>
              <a:gd name="connsiteX4" fmla="*/ 0 w 4708478"/>
              <a:gd name="connsiteY4" fmla="*/ 0 h 395612"/>
              <a:gd name="connsiteX0" fmla="*/ 0 w 4708478"/>
              <a:gd name="connsiteY0" fmla="*/ 0 h 395612"/>
              <a:gd name="connsiteX1" fmla="*/ 4708478 w 4708478"/>
              <a:gd name="connsiteY1" fmla="*/ 0 h 395612"/>
              <a:gd name="connsiteX2" fmla="*/ 4450426 w 4708478"/>
              <a:gd name="connsiteY2" fmla="*/ 395612 h 395612"/>
              <a:gd name="connsiteX3" fmla="*/ 0 w 4708478"/>
              <a:gd name="connsiteY3" fmla="*/ 395612 h 395612"/>
              <a:gd name="connsiteX4" fmla="*/ 0 w 4708478"/>
              <a:gd name="connsiteY4" fmla="*/ 0 h 395612"/>
              <a:gd name="connsiteX0" fmla="*/ 0 w 4708478"/>
              <a:gd name="connsiteY0" fmla="*/ 0 h 395612"/>
              <a:gd name="connsiteX1" fmla="*/ 4708478 w 4708478"/>
              <a:gd name="connsiteY1" fmla="*/ 0 h 395612"/>
              <a:gd name="connsiteX2" fmla="*/ 4411157 w 4708478"/>
              <a:gd name="connsiteY2" fmla="*/ 395612 h 395612"/>
              <a:gd name="connsiteX3" fmla="*/ 0 w 4708478"/>
              <a:gd name="connsiteY3" fmla="*/ 395612 h 395612"/>
              <a:gd name="connsiteX4" fmla="*/ 0 w 4708478"/>
              <a:gd name="connsiteY4" fmla="*/ 0 h 3956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8478" h="395612">
                <a:moveTo>
                  <a:pt x="0" y="0"/>
                </a:moveTo>
                <a:lnTo>
                  <a:pt x="4708478" y="0"/>
                </a:lnTo>
                <a:lnTo>
                  <a:pt x="4411157" y="395612"/>
                </a:lnTo>
                <a:lnTo>
                  <a:pt x="0" y="395612"/>
                </a:lnTo>
                <a:lnTo>
                  <a:pt x="0" y="0"/>
                </a:lnTo>
                <a:close/>
              </a:path>
            </a:pathLst>
          </a:custGeom>
          <a:solidFill>
            <a:srgbClr val="E94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ángulo 16"/>
          <p:cNvSpPr/>
          <p:nvPr userDrawn="1"/>
        </p:nvSpPr>
        <p:spPr>
          <a:xfrm>
            <a:off x="5920983" y="278819"/>
            <a:ext cx="748237" cy="397760"/>
          </a:xfrm>
          <a:custGeom>
            <a:avLst/>
            <a:gdLst>
              <a:gd name="connsiteX0" fmla="*/ 0 w 351576"/>
              <a:gd name="connsiteY0" fmla="*/ 0 h 395612"/>
              <a:gd name="connsiteX1" fmla="*/ 351576 w 351576"/>
              <a:gd name="connsiteY1" fmla="*/ 0 h 395612"/>
              <a:gd name="connsiteX2" fmla="*/ 351576 w 351576"/>
              <a:gd name="connsiteY2" fmla="*/ 395612 h 395612"/>
              <a:gd name="connsiteX3" fmla="*/ 0 w 351576"/>
              <a:gd name="connsiteY3" fmla="*/ 395612 h 395612"/>
              <a:gd name="connsiteX4" fmla="*/ 0 w 351576"/>
              <a:gd name="connsiteY4" fmla="*/ 0 h 395612"/>
              <a:gd name="connsiteX0" fmla="*/ 299163 w 650739"/>
              <a:gd name="connsiteY0" fmla="*/ 0 h 400335"/>
              <a:gd name="connsiteX1" fmla="*/ 650739 w 650739"/>
              <a:gd name="connsiteY1" fmla="*/ 0 h 400335"/>
              <a:gd name="connsiteX2" fmla="*/ 650739 w 650739"/>
              <a:gd name="connsiteY2" fmla="*/ 395612 h 400335"/>
              <a:gd name="connsiteX3" fmla="*/ 0 w 650739"/>
              <a:gd name="connsiteY3" fmla="*/ 400335 h 400335"/>
              <a:gd name="connsiteX4" fmla="*/ 299163 w 650739"/>
              <a:gd name="connsiteY4" fmla="*/ 0 h 400335"/>
              <a:gd name="connsiteX0" fmla="*/ 299163 w 650739"/>
              <a:gd name="connsiteY0" fmla="*/ 0 h 405945"/>
              <a:gd name="connsiteX1" fmla="*/ 650739 w 650739"/>
              <a:gd name="connsiteY1" fmla="*/ 0 h 405945"/>
              <a:gd name="connsiteX2" fmla="*/ 381469 w 650739"/>
              <a:gd name="connsiteY2" fmla="*/ 405945 h 405945"/>
              <a:gd name="connsiteX3" fmla="*/ 0 w 650739"/>
              <a:gd name="connsiteY3" fmla="*/ 400335 h 405945"/>
              <a:gd name="connsiteX4" fmla="*/ 299163 w 650739"/>
              <a:gd name="connsiteY4" fmla="*/ 0 h 405945"/>
              <a:gd name="connsiteX0" fmla="*/ 299163 w 650739"/>
              <a:gd name="connsiteY0" fmla="*/ 0 h 417605"/>
              <a:gd name="connsiteX1" fmla="*/ 650739 w 650739"/>
              <a:gd name="connsiteY1" fmla="*/ 0 h 417605"/>
              <a:gd name="connsiteX2" fmla="*/ 381469 w 650739"/>
              <a:gd name="connsiteY2" fmla="*/ 405945 h 417605"/>
              <a:gd name="connsiteX3" fmla="*/ 0 w 650739"/>
              <a:gd name="connsiteY3" fmla="*/ 417605 h 417605"/>
              <a:gd name="connsiteX4" fmla="*/ 299163 w 650739"/>
              <a:gd name="connsiteY4" fmla="*/ 0 h 417605"/>
              <a:gd name="connsiteX0" fmla="*/ 304773 w 656349"/>
              <a:gd name="connsiteY0" fmla="*/ 0 h 405945"/>
              <a:gd name="connsiteX1" fmla="*/ 656349 w 656349"/>
              <a:gd name="connsiteY1" fmla="*/ 0 h 405945"/>
              <a:gd name="connsiteX2" fmla="*/ 387079 w 656349"/>
              <a:gd name="connsiteY2" fmla="*/ 405945 h 405945"/>
              <a:gd name="connsiteX3" fmla="*/ 0 w 656349"/>
              <a:gd name="connsiteY3" fmla="*/ 400336 h 405945"/>
              <a:gd name="connsiteX4" fmla="*/ 304773 w 656349"/>
              <a:gd name="connsiteY4" fmla="*/ 0 h 405945"/>
              <a:gd name="connsiteX0" fmla="*/ 304773 w 656349"/>
              <a:gd name="connsiteY0" fmla="*/ 0 h 406093"/>
              <a:gd name="connsiteX1" fmla="*/ 656349 w 656349"/>
              <a:gd name="connsiteY1" fmla="*/ 0 h 406093"/>
              <a:gd name="connsiteX2" fmla="*/ 387079 w 656349"/>
              <a:gd name="connsiteY2" fmla="*/ 405945 h 406093"/>
              <a:gd name="connsiteX3" fmla="*/ 0 w 656349"/>
              <a:gd name="connsiteY3" fmla="*/ 406093 h 406093"/>
              <a:gd name="connsiteX4" fmla="*/ 304773 w 656349"/>
              <a:gd name="connsiteY4" fmla="*/ 0 h 406093"/>
              <a:gd name="connsiteX0" fmla="*/ 349223 w 700799"/>
              <a:gd name="connsiteY0" fmla="*/ 0 h 412609"/>
              <a:gd name="connsiteX1" fmla="*/ 700799 w 700799"/>
              <a:gd name="connsiteY1" fmla="*/ 0 h 412609"/>
              <a:gd name="connsiteX2" fmla="*/ 431529 w 700799"/>
              <a:gd name="connsiteY2" fmla="*/ 405945 h 412609"/>
              <a:gd name="connsiteX3" fmla="*/ 0 w 700799"/>
              <a:gd name="connsiteY3" fmla="*/ 412609 h 412609"/>
              <a:gd name="connsiteX4" fmla="*/ 349223 w 700799"/>
              <a:gd name="connsiteY4" fmla="*/ 0 h 412609"/>
              <a:gd name="connsiteX0" fmla="*/ 349223 w 700799"/>
              <a:gd name="connsiteY0" fmla="*/ 0 h 412609"/>
              <a:gd name="connsiteX1" fmla="*/ 700799 w 700799"/>
              <a:gd name="connsiteY1" fmla="*/ 0 h 412609"/>
              <a:gd name="connsiteX2" fmla="*/ 412479 w 700799"/>
              <a:gd name="connsiteY2" fmla="*/ 412461 h 412609"/>
              <a:gd name="connsiteX3" fmla="*/ 0 w 700799"/>
              <a:gd name="connsiteY3" fmla="*/ 412609 h 412609"/>
              <a:gd name="connsiteX4" fmla="*/ 349223 w 700799"/>
              <a:gd name="connsiteY4" fmla="*/ 0 h 412609"/>
              <a:gd name="connsiteX0" fmla="*/ 330173 w 681749"/>
              <a:gd name="connsiteY0" fmla="*/ 0 h 412461"/>
              <a:gd name="connsiteX1" fmla="*/ 681749 w 681749"/>
              <a:gd name="connsiteY1" fmla="*/ 0 h 412461"/>
              <a:gd name="connsiteX2" fmla="*/ 393429 w 681749"/>
              <a:gd name="connsiteY2" fmla="*/ 412461 h 412461"/>
              <a:gd name="connsiteX3" fmla="*/ 0 w 681749"/>
              <a:gd name="connsiteY3" fmla="*/ 399577 h 412461"/>
              <a:gd name="connsiteX4" fmla="*/ 330173 w 681749"/>
              <a:gd name="connsiteY4" fmla="*/ 0 h 412461"/>
              <a:gd name="connsiteX0" fmla="*/ 342873 w 694449"/>
              <a:gd name="connsiteY0" fmla="*/ 0 h 412461"/>
              <a:gd name="connsiteX1" fmla="*/ 694449 w 694449"/>
              <a:gd name="connsiteY1" fmla="*/ 0 h 412461"/>
              <a:gd name="connsiteX2" fmla="*/ 406129 w 694449"/>
              <a:gd name="connsiteY2" fmla="*/ 412461 h 412461"/>
              <a:gd name="connsiteX3" fmla="*/ 0 w 694449"/>
              <a:gd name="connsiteY3" fmla="*/ 406093 h 412461"/>
              <a:gd name="connsiteX4" fmla="*/ 342873 w 694449"/>
              <a:gd name="connsiteY4" fmla="*/ 0 h 412461"/>
              <a:gd name="connsiteX0" fmla="*/ 342873 w 694449"/>
              <a:gd name="connsiteY0" fmla="*/ 0 h 412461"/>
              <a:gd name="connsiteX1" fmla="*/ 694449 w 694449"/>
              <a:gd name="connsiteY1" fmla="*/ 0 h 412461"/>
              <a:gd name="connsiteX2" fmla="*/ 380729 w 694449"/>
              <a:gd name="connsiteY2" fmla="*/ 412461 h 412461"/>
              <a:gd name="connsiteX3" fmla="*/ 0 w 694449"/>
              <a:gd name="connsiteY3" fmla="*/ 406093 h 412461"/>
              <a:gd name="connsiteX4" fmla="*/ 342873 w 694449"/>
              <a:gd name="connsiteY4" fmla="*/ 0 h 412461"/>
              <a:gd name="connsiteX0" fmla="*/ 342873 w 694449"/>
              <a:gd name="connsiteY0" fmla="*/ 0 h 412461"/>
              <a:gd name="connsiteX1" fmla="*/ 694449 w 694449"/>
              <a:gd name="connsiteY1" fmla="*/ 0 h 412461"/>
              <a:gd name="connsiteX2" fmla="*/ 361679 w 694449"/>
              <a:gd name="connsiteY2" fmla="*/ 412461 h 412461"/>
              <a:gd name="connsiteX3" fmla="*/ 0 w 694449"/>
              <a:gd name="connsiteY3" fmla="*/ 406093 h 412461"/>
              <a:gd name="connsiteX4" fmla="*/ 342873 w 694449"/>
              <a:gd name="connsiteY4" fmla="*/ 0 h 412461"/>
              <a:gd name="connsiteX0" fmla="*/ 378732 w 730308"/>
              <a:gd name="connsiteY0" fmla="*/ 0 h 418488"/>
              <a:gd name="connsiteX1" fmla="*/ 730308 w 730308"/>
              <a:gd name="connsiteY1" fmla="*/ 0 h 418488"/>
              <a:gd name="connsiteX2" fmla="*/ 397538 w 730308"/>
              <a:gd name="connsiteY2" fmla="*/ 412461 h 418488"/>
              <a:gd name="connsiteX3" fmla="*/ 0 w 730308"/>
              <a:gd name="connsiteY3" fmla="*/ 418488 h 418488"/>
              <a:gd name="connsiteX4" fmla="*/ 378732 w 730308"/>
              <a:gd name="connsiteY4" fmla="*/ 0 h 418488"/>
              <a:gd name="connsiteX0" fmla="*/ 378732 w 730308"/>
              <a:gd name="connsiteY0" fmla="*/ 0 h 418658"/>
              <a:gd name="connsiteX1" fmla="*/ 730308 w 730308"/>
              <a:gd name="connsiteY1" fmla="*/ 0 h 418658"/>
              <a:gd name="connsiteX2" fmla="*/ 385585 w 730308"/>
              <a:gd name="connsiteY2" fmla="*/ 418658 h 418658"/>
              <a:gd name="connsiteX3" fmla="*/ 0 w 730308"/>
              <a:gd name="connsiteY3" fmla="*/ 418488 h 418658"/>
              <a:gd name="connsiteX4" fmla="*/ 378732 w 730308"/>
              <a:gd name="connsiteY4" fmla="*/ 0 h 418658"/>
              <a:gd name="connsiteX0" fmla="*/ 384708 w 736284"/>
              <a:gd name="connsiteY0" fmla="*/ 0 h 418658"/>
              <a:gd name="connsiteX1" fmla="*/ 736284 w 736284"/>
              <a:gd name="connsiteY1" fmla="*/ 0 h 418658"/>
              <a:gd name="connsiteX2" fmla="*/ 391561 w 736284"/>
              <a:gd name="connsiteY2" fmla="*/ 418658 h 418658"/>
              <a:gd name="connsiteX3" fmla="*/ 0 w 736284"/>
              <a:gd name="connsiteY3" fmla="*/ 418488 h 418658"/>
              <a:gd name="connsiteX4" fmla="*/ 384708 w 736284"/>
              <a:gd name="connsiteY4" fmla="*/ 0 h 418658"/>
              <a:gd name="connsiteX0" fmla="*/ 396661 w 748237"/>
              <a:gd name="connsiteY0" fmla="*/ 0 h 418658"/>
              <a:gd name="connsiteX1" fmla="*/ 748237 w 748237"/>
              <a:gd name="connsiteY1" fmla="*/ 0 h 418658"/>
              <a:gd name="connsiteX2" fmla="*/ 403514 w 748237"/>
              <a:gd name="connsiteY2" fmla="*/ 418658 h 418658"/>
              <a:gd name="connsiteX3" fmla="*/ 0 w 748237"/>
              <a:gd name="connsiteY3" fmla="*/ 418488 h 418658"/>
              <a:gd name="connsiteX4" fmla="*/ 396661 w 748237"/>
              <a:gd name="connsiteY4" fmla="*/ 0 h 418658"/>
              <a:gd name="connsiteX0" fmla="*/ 396661 w 748237"/>
              <a:gd name="connsiteY0" fmla="*/ 0 h 418658"/>
              <a:gd name="connsiteX1" fmla="*/ 748237 w 748237"/>
              <a:gd name="connsiteY1" fmla="*/ 0 h 418658"/>
              <a:gd name="connsiteX2" fmla="*/ 403514 w 748237"/>
              <a:gd name="connsiteY2" fmla="*/ 418658 h 418658"/>
              <a:gd name="connsiteX3" fmla="*/ 0 w 748237"/>
              <a:gd name="connsiteY3" fmla="*/ 412291 h 418658"/>
              <a:gd name="connsiteX4" fmla="*/ 396661 w 748237"/>
              <a:gd name="connsiteY4" fmla="*/ 0 h 418658"/>
              <a:gd name="connsiteX0" fmla="*/ 396661 w 748237"/>
              <a:gd name="connsiteY0" fmla="*/ 0 h 412461"/>
              <a:gd name="connsiteX1" fmla="*/ 748237 w 748237"/>
              <a:gd name="connsiteY1" fmla="*/ 0 h 412461"/>
              <a:gd name="connsiteX2" fmla="*/ 361679 w 748237"/>
              <a:gd name="connsiteY2" fmla="*/ 412461 h 412461"/>
              <a:gd name="connsiteX3" fmla="*/ 0 w 748237"/>
              <a:gd name="connsiteY3" fmla="*/ 412291 h 412461"/>
              <a:gd name="connsiteX4" fmla="*/ 396661 w 748237"/>
              <a:gd name="connsiteY4" fmla="*/ 0 h 4124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8237" h="412461">
                <a:moveTo>
                  <a:pt x="396661" y="0"/>
                </a:moveTo>
                <a:lnTo>
                  <a:pt x="748237" y="0"/>
                </a:lnTo>
                <a:lnTo>
                  <a:pt x="361679" y="412461"/>
                </a:lnTo>
                <a:lnTo>
                  <a:pt x="0" y="412291"/>
                </a:lnTo>
                <a:lnTo>
                  <a:pt x="396661" y="0"/>
                </a:ln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Imagen 18"/>
          <p:cNvPicPr>
            <a:picLocks noChangeAspect="1"/>
          </p:cNvPicPr>
          <p:nvPr userDrawn="1"/>
        </p:nvPicPr>
        <p:blipFill>
          <a:blip r:embed="rId2"/>
          <a:stretch>
            <a:fillRect/>
          </a:stretch>
        </p:blipFill>
        <p:spPr>
          <a:xfrm>
            <a:off x="8610600" y="177476"/>
            <a:ext cx="3199223" cy="723276"/>
          </a:xfrm>
          <a:prstGeom prst="rect">
            <a:avLst/>
          </a:prstGeom>
        </p:spPr>
      </p:pic>
      <p:cxnSp>
        <p:nvCxnSpPr>
          <p:cNvPr id="31" name="Conector angular 30"/>
          <p:cNvCxnSpPr/>
          <p:nvPr userDrawn="1"/>
        </p:nvCxnSpPr>
        <p:spPr>
          <a:xfrm flipV="1">
            <a:off x="8779041" y="5213601"/>
            <a:ext cx="3199223" cy="1507875"/>
          </a:xfrm>
          <a:prstGeom prst="bentConnector3">
            <a:avLst>
              <a:gd name="adj1" fmla="val 99642"/>
            </a:avLst>
          </a:prstGeom>
          <a:ln w="28575">
            <a:solidFill>
              <a:srgbClr val="E9434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4019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02553CE-ABEB-40D9-AA17-583EDCE31B3D}" type="datetimeFigureOut">
              <a:rPr lang="en-US" smtClean="0"/>
              <a:t>4/25/2022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3492215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02553CE-ABEB-40D9-AA17-583EDCE31B3D}" type="datetimeFigureOut">
              <a:rPr lang="en-US" smtClean="0"/>
              <a:t>4/25/2022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2210592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02553CE-ABEB-40D9-AA17-583EDCE31B3D}" type="datetimeFigureOut">
              <a:rPr lang="en-US" smtClean="0"/>
              <a:t>4/25/2022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1230346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E02553CE-ABEB-40D9-AA17-583EDCE31B3D}" type="datetimeFigureOut">
              <a:rPr lang="en-US" smtClean="0"/>
              <a:t>4/25/2022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B75AD1B-CB85-47FC-BD1E-AA4BC88CEAF4}" type="slidenum">
              <a:rPr lang="en-US" smtClean="0"/>
              <a:t>‹Nº›</a:t>
            </a:fld>
            <a:endParaRPr lang="en-US"/>
          </a:p>
        </p:txBody>
      </p:sp>
      <p:sp>
        <p:nvSpPr>
          <p:cNvPr id="14" name="Rectángulo 13"/>
          <p:cNvSpPr/>
          <p:nvPr userDrawn="1"/>
        </p:nvSpPr>
        <p:spPr>
          <a:xfrm>
            <a:off x="-1" y="278819"/>
            <a:ext cx="6327371" cy="397760"/>
          </a:xfrm>
          <a:custGeom>
            <a:avLst/>
            <a:gdLst>
              <a:gd name="connsiteX0" fmla="*/ 0 w 4708478"/>
              <a:gd name="connsiteY0" fmla="*/ 0 h 395612"/>
              <a:gd name="connsiteX1" fmla="*/ 4708478 w 4708478"/>
              <a:gd name="connsiteY1" fmla="*/ 0 h 395612"/>
              <a:gd name="connsiteX2" fmla="*/ 4708478 w 4708478"/>
              <a:gd name="connsiteY2" fmla="*/ 395612 h 395612"/>
              <a:gd name="connsiteX3" fmla="*/ 0 w 4708478"/>
              <a:gd name="connsiteY3" fmla="*/ 395612 h 395612"/>
              <a:gd name="connsiteX4" fmla="*/ 0 w 4708478"/>
              <a:gd name="connsiteY4" fmla="*/ 0 h 395612"/>
              <a:gd name="connsiteX0" fmla="*/ 0 w 4708478"/>
              <a:gd name="connsiteY0" fmla="*/ 0 h 395612"/>
              <a:gd name="connsiteX1" fmla="*/ 4708478 w 4708478"/>
              <a:gd name="connsiteY1" fmla="*/ 0 h 395612"/>
              <a:gd name="connsiteX2" fmla="*/ 4450426 w 4708478"/>
              <a:gd name="connsiteY2" fmla="*/ 395612 h 395612"/>
              <a:gd name="connsiteX3" fmla="*/ 0 w 4708478"/>
              <a:gd name="connsiteY3" fmla="*/ 395612 h 395612"/>
              <a:gd name="connsiteX4" fmla="*/ 0 w 4708478"/>
              <a:gd name="connsiteY4" fmla="*/ 0 h 395612"/>
              <a:gd name="connsiteX0" fmla="*/ 0 w 4708478"/>
              <a:gd name="connsiteY0" fmla="*/ 0 h 395612"/>
              <a:gd name="connsiteX1" fmla="*/ 4708478 w 4708478"/>
              <a:gd name="connsiteY1" fmla="*/ 0 h 395612"/>
              <a:gd name="connsiteX2" fmla="*/ 4411157 w 4708478"/>
              <a:gd name="connsiteY2" fmla="*/ 395612 h 395612"/>
              <a:gd name="connsiteX3" fmla="*/ 0 w 4708478"/>
              <a:gd name="connsiteY3" fmla="*/ 395612 h 395612"/>
              <a:gd name="connsiteX4" fmla="*/ 0 w 4708478"/>
              <a:gd name="connsiteY4" fmla="*/ 0 h 3956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8478" h="395612">
                <a:moveTo>
                  <a:pt x="0" y="0"/>
                </a:moveTo>
                <a:lnTo>
                  <a:pt x="4708478" y="0"/>
                </a:lnTo>
                <a:lnTo>
                  <a:pt x="4411157" y="395612"/>
                </a:lnTo>
                <a:lnTo>
                  <a:pt x="0" y="395612"/>
                </a:lnTo>
                <a:lnTo>
                  <a:pt x="0" y="0"/>
                </a:lnTo>
                <a:close/>
              </a:path>
            </a:pathLst>
          </a:custGeom>
          <a:solidFill>
            <a:srgbClr val="E94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ángulo 16"/>
          <p:cNvSpPr/>
          <p:nvPr userDrawn="1"/>
        </p:nvSpPr>
        <p:spPr>
          <a:xfrm>
            <a:off x="5920983" y="278819"/>
            <a:ext cx="748237" cy="397760"/>
          </a:xfrm>
          <a:custGeom>
            <a:avLst/>
            <a:gdLst>
              <a:gd name="connsiteX0" fmla="*/ 0 w 351576"/>
              <a:gd name="connsiteY0" fmla="*/ 0 h 395612"/>
              <a:gd name="connsiteX1" fmla="*/ 351576 w 351576"/>
              <a:gd name="connsiteY1" fmla="*/ 0 h 395612"/>
              <a:gd name="connsiteX2" fmla="*/ 351576 w 351576"/>
              <a:gd name="connsiteY2" fmla="*/ 395612 h 395612"/>
              <a:gd name="connsiteX3" fmla="*/ 0 w 351576"/>
              <a:gd name="connsiteY3" fmla="*/ 395612 h 395612"/>
              <a:gd name="connsiteX4" fmla="*/ 0 w 351576"/>
              <a:gd name="connsiteY4" fmla="*/ 0 h 395612"/>
              <a:gd name="connsiteX0" fmla="*/ 299163 w 650739"/>
              <a:gd name="connsiteY0" fmla="*/ 0 h 400335"/>
              <a:gd name="connsiteX1" fmla="*/ 650739 w 650739"/>
              <a:gd name="connsiteY1" fmla="*/ 0 h 400335"/>
              <a:gd name="connsiteX2" fmla="*/ 650739 w 650739"/>
              <a:gd name="connsiteY2" fmla="*/ 395612 h 400335"/>
              <a:gd name="connsiteX3" fmla="*/ 0 w 650739"/>
              <a:gd name="connsiteY3" fmla="*/ 400335 h 400335"/>
              <a:gd name="connsiteX4" fmla="*/ 299163 w 650739"/>
              <a:gd name="connsiteY4" fmla="*/ 0 h 400335"/>
              <a:gd name="connsiteX0" fmla="*/ 299163 w 650739"/>
              <a:gd name="connsiteY0" fmla="*/ 0 h 405945"/>
              <a:gd name="connsiteX1" fmla="*/ 650739 w 650739"/>
              <a:gd name="connsiteY1" fmla="*/ 0 h 405945"/>
              <a:gd name="connsiteX2" fmla="*/ 381469 w 650739"/>
              <a:gd name="connsiteY2" fmla="*/ 405945 h 405945"/>
              <a:gd name="connsiteX3" fmla="*/ 0 w 650739"/>
              <a:gd name="connsiteY3" fmla="*/ 400335 h 405945"/>
              <a:gd name="connsiteX4" fmla="*/ 299163 w 650739"/>
              <a:gd name="connsiteY4" fmla="*/ 0 h 405945"/>
              <a:gd name="connsiteX0" fmla="*/ 299163 w 650739"/>
              <a:gd name="connsiteY0" fmla="*/ 0 h 417605"/>
              <a:gd name="connsiteX1" fmla="*/ 650739 w 650739"/>
              <a:gd name="connsiteY1" fmla="*/ 0 h 417605"/>
              <a:gd name="connsiteX2" fmla="*/ 381469 w 650739"/>
              <a:gd name="connsiteY2" fmla="*/ 405945 h 417605"/>
              <a:gd name="connsiteX3" fmla="*/ 0 w 650739"/>
              <a:gd name="connsiteY3" fmla="*/ 417605 h 417605"/>
              <a:gd name="connsiteX4" fmla="*/ 299163 w 650739"/>
              <a:gd name="connsiteY4" fmla="*/ 0 h 417605"/>
              <a:gd name="connsiteX0" fmla="*/ 304773 w 656349"/>
              <a:gd name="connsiteY0" fmla="*/ 0 h 405945"/>
              <a:gd name="connsiteX1" fmla="*/ 656349 w 656349"/>
              <a:gd name="connsiteY1" fmla="*/ 0 h 405945"/>
              <a:gd name="connsiteX2" fmla="*/ 387079 w 656349"/>
              <a:gd name="connsiteY2" fmla="*/ 405945 h 405945"/>
              <a:gd name="connsiteX3" fmla="*/ 0 w 656349"/>
              <a:gd name="connsiteY3" fmla="*/ 400336 h 405945"/>
              <a:gd name="connsiteX4" fmla="*/ 304773 w 656349"/>
              <a:gd name="connsiteY4" fmla="*/ 0 h 405945"/>
              <a:gd name="connsiteX0" fmla="*/ 304773 w 656349"/>
              <a:gd name="connsiteY0" fmla="*/ 0 h 406093"/>
              <a:gd name="connsiteX1" fmla="*/ 656349 w 656349"/>
              <a:gd name="connsiteY1" fmla="*/ 0 h 406093"/>
              <a:gd name="connsiteX2" fmla="*/ 387079 w 656349"/>
              <a:gd name="connsiteY2" fmla="*/ 405945 h 406093"/>
              <a:gd name="connsiteX3" fmla="*/ 0 w 656349"/>
              <a:gd name="connsiteY3" fmla="*/ 406093 h 406093"/>
              <a:gd name="connsiteX4" fmla="*/ 304773 w 656349"/>
              <a:gd name="connsiteY4" fmla="*/ 0 h 406093"/>
              <a:gd name="connsiteX0" fmla="*/ 349223 w 700799"/>
              <a:gd name="connsiteY0" fmla="*/ 0 h 412609"/>
              <a:gd name="connsiteX1" fmla="*/ 700799 w 700799"/>
              <a:gd name="connsiteY1" fmla="*/ 0 h 412609"/>
              <a:gd name="connsiteX2" fmla="*/ 431529 w 700799"/>
              <a:gd name="connsiteY2" fmla="*/ 405945 h 412609"/>
              <a:gd name="connsiteX3" fmla="*/ 0 w 700799"/>
              <a:gd name="connsiteY3" fmla="*/ 412609 h 412609"/>
              <a:gd name="connsiteX4" fmla="*/ 349223 w 700799"/>
              <a:gd name="connsiteY4" fmla="*/ 0 h 412609"/>
              <a:gd name="connsiteX0" fmla="*/ 349223 w 700799"/>
              <a:gd name="connsiteY0" fmla="*/ 0 h 412609"/>
              <a:gd name="connsiteX1" fmla="*/ 700799 w 700799"/>
              <a:gd name="connsiteY1" fmla="*/ 0 h 412609"/>
              <a:gd name="connsiteX2" fmla="*/ 412479 w 700799"/>
              <a:gd name="connsiteY2" fmla="*/ 412461 h 412609"/>
              <a:gd name="connsiteX3" fmla="*/ 0 w 700799"/>
              <a:gd name="connsiteY3" fmla="*/ 412609 h 412609"/>
              <a:gd name="connsiteX4" fmla="*/ 349223 w 700799"/>
              <a:gd name="connsiteY4" fmla="*/ 0 h 412609"/>
              <a:gd name="connsiteX0" fmla="*/ 330173 w 681749"/>
              <a:gd name="connsiteY0" fmla="*/ 0 h 412461"/>
              <a:gd name="connsiteX1" fmla="*/ 681749 w 681749"/>
              <a:gd name="connsiteY1" fmla="*/ 0 h 412461"/>
              <a:gd name="connsiteX2" fmla="*/ 393429 w 681749"/>
              <a:gd name="connsiteY2" fmla="*/ 412461 h 412461"/>
              <a:gd name="connsiteX3" fmla="*/ 0 w 681749"/>
              <a:gd name="connsiteY3" fmla="*/ 399577 h 412461"/>
              <a:gd name="connsiteX4" fmla="*/ 330173 w 681749"/>
              <a:gd name="connsiteY4" fmla="*/ 0 h 412461"/>
              <a:gd name="connsiteX0" fmla="*/ 342873 w 694449"/>
              <a:gd name="connsiteY0" fmla="*/ 0 h 412461"/>
              <a:gd name="connsiteX1" fmla="*/ 694449 w 694449"/>
              <a:gd name="connsiteY1" fmla="*/ 0 h 412461"/>
              <a:gd name="connsiteX2" fmla="*/ 406129 w 694449"/>
              <a:gd name="connsiteY2" fmla="*/ 412461 h 412461"/>
              <a:gd name="connsiteX3" fmla="*/ 0 w 694449"/>
              <a:gd name="connsiteY3" fmla="*/ 406093 h 412461"/>
              <a:gd name="connsiteX4" fmla="*/ 342873 w 694449"/>
              <a:gd name="connsiteY4" fmla="*/ 0 h 412461"/>
              <a:gd name="connsiteX0" fmla="*/ 342873 w 694449"/>
              <a:gd name="connsiteY0" fmla="*/ 0 h 412461"/>
              <a:gd name="connsiteX1" fmla="*/ 694449 w 694449"/>
              <a:gd name="connsiteY1" fmla="*/ 0 h 412461"/>
              <a:gd name="connsiteX2" fmla="*/ 380729 w 694449"/>
              <a:gd name="connsiteY2" fmla="*/ 412461 h 412461"/>
              <a:gd name="connsiteX3" fmla="*/ 0 w 694449"/>
              <a:gd name="connsiteY3" fmla="*/ 406093 h 412461"/>
              <a:gd name="connsiteX4" fmla="*/ 342873 w 694449"/>
              <a:gd name="connsiteY4" fmla="*/ 0 h 412461"/>
              <a:gd name="connsiteX0" fmla="*/ 342873 w 694449"/>
              <a:gd name="connsiteY0" fmla="*/ 0 h 412461"/>
              <a:gd name="connsiteX1" fmla="*/ 694449 w 694449"/>
              <a:gd name="connsiteY1" fmla="*/ 0 h 412461"/>
              <a:gd name="connsiteX2" fmla="*/ 361679 w 694449"/>
              <a:gd name="connsiteY2" fmla="*/ 412461 h 412461"/>
              <a:gd name="connsiteX3" fmla="*/ 0 w 694449"/>
              <a:gd name="connsiteY3" fmla="*/ 406093 h 412461"/>
              <a:gd name="connsiteX4" fmla="*/ 342873 w 694449"/>
              <a:gd name="connsiteY4" fmla="*/ 0 h 412461"/>
              <a:gd name="connsiteX0" fmla="*/ 378732 w 730308"/>
              <a:gd name="connsiteY0" fmla="*/ 0 h 418488"/>
              <a:gd name="connsiteX1" fmla="*/ 730308 w 730308"/>
              <a:gd name="connsiteY1" fmla="*/ 0 h 418488"/>
              <a:gd name="connsiteX2" fmla="*/ 397538 w 730308"/>
              <a:gd name="connsiteY2" fmla="*/ 412461 h 418488"/>
              <a:gd name="connsiteX3" fmla="*/ 0 w 730308"/>
              <a:gd name="connsiteY3" fmla="*/ 418488 h 418488"/>
              <a:gd name="connsiteX4" fmla="*/ 378732 w 730308"/>
              <a:gd name="connsiteY4" fmla="*/ 0 h 418488"/>
              <a:gd name="connsiteX0" fmla="*/ 378732 w 730308"/>
              <a:gd name="connsiteY0" fmla="*/ 0 h 418658"/>
              <a:gd name="connsiteX1" fmla="*/ 730308 w 730308"/>
              <a:gd name="connsiteY1" fmla="*/ 0 h 418658"/>
              <a:gd name="connsiteX2" fmla="*/ 385585 w 730308"/>
              <a:gd name="connsiteY2" fmla="*/ 418658 h 418658"/>
              <a:gd name="connsiteX3" fmla="*/ 0 w 730308"/>
              <a:gd name="connsiteY3" fmla="*/ 418488 h 418658"/>
              <a:gd name="connsiteX4" fmla="*/ 378732 w 730308"/>
              <a:gd name="connsiteY4" fmla="*/ 0 h 418658"/>
              <a:gd name="connsiteX0" fmla="*/ 384708 w 736284"/>
              <a:gd name="connsiteY0" fmla="*/ 0 h 418658"/>
              <a:gd name="connsiteX1" fmla="*/ 736284 w 736284"/>
              <a:gd name="connsiteY1" fmla="*/ 0 h 418658"/>
              <a:gd name="connsiteX2" fmla="*/ 391561 w 736284"/>
              <a:gd name="connsiteY2" fmla="*/ 418658 h 418658"/>
              <a:gd name="connsiteX3" fmla="*/ 0 w 736284"/>
              <a:gd name="connsiteY3" fmla="*/ 418488 h 418658"/>
              <a:gd name="connsiteX4" fmla="*/ 384708 w 736284"/>
              <a:gd name="connsiteY4" fmla="*/ 0 h 418658"/>
              <a:gd name="connsiteX0" fmla="*/ 396661 w 748237"/>
              <a:gd name="connsiteY0" fmla="*/ 0 h 418658"/>
              <a:gd name="connsiteX1" fmla="*/ 748237 w 748237"/>
              <a:gd name="connsiteY1" fmla="*/ 0 h 418658"/>
              <a:gd name="connsiteX2" fmla="*/ 403514 w 748237"/>
              <a:gd name="connsiteY2" fmla="*/ 418658 h 418658"/>
              <a:gd name="connsiteX3" fmla="*/ 0 w 748237"/>
              <a:gd name="connsiteY3" fmla="*/ 418488 h 418658"/>
              <a:gd name="connsiteX4" fmla="*/ 396661 w 748237"/>
              <a:gd name="connsiteY4" fmla="*/ 0 h 418658"/>
              <a:gd name="connsiteX0" fmla="*/ 396661 w 748237"/>
              <a:gd name="connsiteY0" fmla="*/ 0 h 418658"/>
              <a:gd name="connsiteX1" fmla="*/ 748237 w 748237"/>
              <a:gd name="connsiteY1" fmla="*/ 0 h 418658"/>
              <a:gd name="connsiteX2" fmla="*/ 403514 w 748237"/>
              <a:gd name="connsiteY2" fmla="*/ 418658 h 418658"/>
              <a:gd name="connsiteX3" fmla="*/ 0 w 748237"/>
              <a:gd name="connsiteY3" fmla="*/ 412291 h 418658"/>
              <a:gd name="connsiteX4" fmla="*/ 396661 w 748237"/>
              <a:gd name="connsiteY4" fmla="*/ 0 h 418658"/>
              <a:gd name="connsiteX0" fmla="*/ 396661 w 748237"/>
              <a:gd name="connsiteY0" fmla="*/ 0 h 412461"/>
              <a:gd name="connsiteX1" fmla="*/ 748237 w 748237"/>
              <a:gd name="connsiteY1" fmla="*/ 0 h 412461"/>
              <a:gd name="connsiteX2" fmla="*/ 361679 w 748237"/>
              <a:gd name="connsiteY2" fmla="*/ 412461 h 412461"/>
              <a:gd name="connsiteX3" fmla="*/ 0 w 748237"/>
              <a:gd name="connsiteY3" fmla="*/ 412291 h 412461"/>
              <a:gd name="connsiteX4" fmla="*/ 396661 w 748237"/>
              <a:gd name="connsiteY4" fmla="*/ 0 h 4124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8237" h="412461">
                <a:moveTo>
                  <a:pt x="396661" y="0"/>
                </a:moveTo>
                <a:lnTo>
                  <a:pt x="748237" y="0"/>
                </a:lnTo>
                <a:lnTo>
                  <a:pt x="361679" y="412461"/>
                </a:lnTo>
                <a:lnTo>
                  <a:pt x="0" y="412291"/>
                </a:lnTo>
                <a:lnTo>
                  <a:pt x="396661" y="0"/>
                </a:ln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Imagen 18"/>
          <p:cNvPicPr>
            <a:picLocks noChangeAspect="1"/>
          </p:cNvPicPr>
          <p:nvPr userDrawn="1"/>
        </p:nvPicPr>
        <p:blipFill>
          <a:blip r:embed="rId2"/>
          <a:stretch>
            <a:fillRect/>
          </a:stretch>
        </p:blipFill>
        <p:spPr>
          <a:xfrm>
            <a:off x="8610600" y="177476"/>
            <a:ext cx="3199223" cy="723276"/>
          </a:xfrm>
          <a:prstGeom prst="rect">
            <a:avLst/>
          </a:prstGeom>
        </p:spPr>
      </p:pic>
      <p:cxnSp>
        <p:nvCxnSpPr>
          <p:cNvPr id="31" name="Conector angular 30"/>
          <p:cNvCxnSpPr/>
          <p:nvPr userDrawn="1"/>
        </p:nvCxnSpPr>
        <p:spPr>
          <a:xfrm flipV="1">
            <a:off x="8779041" y="5213601"/>
            <a:ext cx="3199223" cy="1507875"/>
          </a:xfrm>
          <a:prstGeom prst="bentConnector3">
            <a:avLst>
              <a:gd name="adj1" fmla="val 99642"/>
            </a:avLst>
          </a:prstGeom>
          <a:ln w="28575">
            <a:solidFill>
              <a:srgbClr val="E9434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087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02553CE-ABEB-40D9-AA17-583EDCE31B3D}" type="datetimeFigureOut">
              <a:rPr lang="en-US" smtClean="0"/>
              <a:t>4/25/2022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3781088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E02553CE-ABEB-40D9-AA17-583EDCE31B3D}" type="datetimeFigureOut">
              <a:rPr lang="en-US" smtClean="0"/>
              <a:t>4/25/2022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1282691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E02553CE-ABEB-40D9-AA17-583EDCE31B3D}" type="datetimeFigureOut">
              <a:rPr lang="en-US" smtClean="0"/>
              <a:t>4/25/2022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4190080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E02553CE-ABEB-40D9-AA17-583EDCE31B3D}" type="datetimeFigureOut">
              <a:rPr lang="en-US" smtClean="0"/>
              <a:t>4/25/2022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4082495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E02553CE-ABEB-40D9-AA17-583EDCE31B3D}" type="datetimeFigureOut">
              <a:rPr lang="en-US" smtClean="0"/>
              <a:t>4/25/2022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4226986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02553CE-ABEB-40D9-AA17-583EDCE31B3D}" type="datetimeFigureOut">
              <a:rPr lang="en-US" smtClean="0"/>
              <a:t>4/25/2022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3859084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02553CE-ABEB-40D9-AA17-583EDCE31B3D}" type="datetimeFigureOut">
              <a:rPr lang="en-US" smtClean="0"/>
              <a:t>4/25/2022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400724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2553CE-ABEB-40D9-AA17-583EDCE31B3D}" type="datetimeFigureOut">
              <a:rPr lang="en-US" smtClean="0"/>
              <a:t>4/25/2022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75AD1B-CB85-47FC-BD1E-AA4BC88CEAF4}" type="slidenum">
              <a:rPr lang="en-US" smtClean="0"/>
              <a:t>‹Nº›</a:t>
            </a:fld>
            <a:endParaRPr lang="en-US"/>
          </a:p>
        </p:txBody>
      </p:sp>
    </p:spTree>
    <p:extLst>
      <p:ext uri="{BB962C8B-B14F-4D97-AF65-F5344CB8AC3E}">
        <p14:creationId xmlns:p14="http://schemas.microsoft.com/office/powerpoint/2010/main" val="1735953924"/>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7" name="CuadroTexto 6"/>
          <p:cNvSpPr txBox="1"/>
          <p:nvPr/>
        </p:nvSpPr>
        <p:spPr>
          <a:xfrm>
            <a:off x="1172985" y="842429"/>
            <a:ext cx="9783548" cy="4856714"/>
          </a:xfrm>
          <a:prstGeom prst="rect">
            <a:avLst/>
          </a:prstGeom>
          <a:noFill/>
        </p:spPr>
        <p:txBody>
          <a:bodyPr wrap="square" rtlCol="0">
            <a:spAutoFit/>
          </a:bodyPr>
          <a:lstStyle/>
          <a:p>
            <a:pPr marL="182880" algn="ctr">
              <a:lnSpc>
                <a:spcPct val="90000"/>
              </a:lnSpc>
              <a:spcBef>
                <a:spcPct val="0"/>
              </a:spcBef>
              <a:buClrTx/>
              <a:defRPr/>
            </a:pPr>
            <a:r>
              <a:rPr lang="es-ES_tradnl" sz="4400" b="1" kern="1200" dirty="0">
                <a:solidFill>
                  <a:srgbClr val="5B9BD5">
                    <a:lumMod val="75000"/>
                  </a:srgbClr>
                </a:solidFill>
                <a:effectLst>
                  <a:outerShdw blurRad="38100" dist="38100" dir="2700000" algn="tl">
                    <a:srgbClr val="000000">
                      <a:alpha val="43137"/>
                    </a:srgbClr>
                  </a:outerShdw>
                </a:effectLst>
                <a:latin typeface="Calibri Light"/>
                <a:ea typeface="+mj-ea"/>
                <a:cs typeface="+mj-cs"/>
              </a:rPr>
              <a:t>MUNICIPIO DEL DISTRITO METROPOLITANO DE QUITO</a:t>
            </a:r>
          </a:p>
          <a:p>
            <a:pPr marL="182880" algn="ctr">
              <a:lnSpc>
                <a:spcPct val="90000"/>
              </a:lnSpc>
              <a:spcBef>
                <a:spcPct val="0"/>
              </a:spcBef>
              <a:buClrTx/>
              <a:defRPr/>
            </a:pPr>
            <a:endParaRPr lang="es-ES_tradnl" sz="3600" b="1" kern="1200" dirty="0">
              <a:solidFill>
                <a:srgbClr val="5B9BD5">
                  <a:lumMod val="75000"/>
                </a:srgbClr>
              </a:solidFill>
              <a:effectLst>
                <a:outerShdw blurRad="38100" dist="38100" dir="2700000" algn="tl">
                  <a:srgbClr val="000000">
                    <a:alpha val="43137"/>
                  </a:srgbClr>
                </a:outerShdw>
              </a:effectLst>
              <a:latin typeface="Calibri Light"/>
              <a:ea typeface="+mj-ea"/>
              <a:cs typeface="+mj-cs"/>
            </a:endParaRPr>
          </a:p>
          <a:p>
            <a:pPr marL="182880" algn="ctr">
              <a:lnSpc>
                <a:spcPct val="90000"/>
              </a:lnSpc>
              <a:spcBef>
                <a:spcPct val="0"/>
              </a:spcBef>
              <a:buClrTx/>
              <a:defRPr/>
            </a:pPr>
            <a:r>
              <a:rPr lang="es-EC" sz="4400" b="1" kern="1200" dirty="0">
                <a:solidFill>
                  <a:srgbClr val="5B9BD5">
                    <a:lumMod val="75000"/>
                  </a:srgbClr>
                </a:solidFill>
                <a:effectLst>
                  <a:outerShdw blurRad="38100" dist="38100" dir="2700000" algn="tl">
                    <a:srgbClr val="000000">
                      <a:alpha val="43137"/>
                    </a:srgbClr>
                  </a:outerShdw>
                </a:effectLst>
                <a:latin typeface="Calibri Light"/>
                <a:ea typeface="+mj-ea"/>
                <a:cs typeface="+mj-cs"/>
              </a:rPr>
              <a:t>CARTERA  DEL GAD DEL DISTRITO METROPOLITANO DE QUITO AL </a:t>
            </a:r>
            <a:r>
              <a:rPr lang="es-EC" sz="4400" b="1" kern="1200" dirty="0" smtClean="0">
                <a:solidFill>
                  <a:srgbClr val="5B9BD5">
                    <a:lumMod val="75000"/>
                  </a:srgbClr>
                </a:solidFill>
                <a:effectLst>
                  <a:outerShdw blurRad="38100" dist="38100" dir="2700000" algn="tl">
                    <a:srgbClr val="000000">
                      <a:alpha val="43137"/>
                    </a:srgbClr>
                  </a:outerShdw>
                </a:effectLst>
                <a:latin typeface="Calibri Light"/>
                <a:ea typeface="+mj-ea"/>
                <a:cs typeface="+mj-cs"/>
              </a:rPr>
              <a:t>13 </a:t>
            </a:r>
            <a:r>
              <a:rPr lang="es-EC" sz="4400" b="1" kern="1200" dirty="0">
                <a:solidFill>
                  <a:srgbClr val="5B9BD5">
                    <a:lumMod val="75000"/>
                  </a:srgbClr>
                </a:solidFill>
                <a:effectLst>
                  <a:outerShdw blurRad="38100" dist="38100" dir="2700000" algn="tl">
                    <a:srgbClr val="000000">
                      <a:alpha val="43137"/>
                    </a:srgbClr>
                  </a:outerShdw>
                </a:effectLst>
                <a:latin typeface="Calibri Light"/>
                <a:ea typeface="+mj-ea"/>
                <a:cs typeface="+mj-cs"/>
              </a:rPr>
              <a:t>DE </a:t>
            </a:r>
            <a:r>
              <a:rPr lang="es-EC" sz="4400" b="1" kern="1200" dirty="0" smtClean="0">
                <a:solidFill>
                  <a:srgbClr val="5B9BD5">
                    <a:lumMod val="75000"/>
                  </a:srgbClr>
                </a:solidFill>
                <a:effectLst>
                  <a:outerShdw blurRad="38100" dist="38100" dir="2700000" algn="tl">
                    <a:srgbClr val="000000">
                      <a:alpha val="43137"/>
                    </a:srgbClr>
                  </a:outerShdw>
                </a:effectLst>
                <a:latin typeface="Calibri Light"/>
                <a:ea typeface="+mj-ea"/>
                <a:cs typeface="+mj-cs"/>
              </a:rPr>
              <a:t>ABRIL </a:t>
            </a:r>
            <a:r>
              <a:rPr lang="es-EC" sz="4400" b="1" kern="1200" dirty="0">
                <a:solidFill>
                  <a:srgbClr val="5B9BD5">
                    <a:lumMod val="75000"/>
                  </a:srgbClr>
                </a:solidFill>
                <a:effectLst>
                  <a:outerShdw blurRad="38100" dist="38100" dir="2700000" algn="tl">
                    <a:srgbClr val="000000">
                      <a:alpha val="43137"/>
                    </a:srgbClr>
                  </a:outerShdw>
                </a:effectLst>
                <a:latin typeface="Calibri Light"/>
                <a:ea typeface="+mj-ea"/>
                <a:cs typeface="+mj-cs"/>
              </a:rPr>
              <a:t>DE </a:t>
            </a:r>
            <a:r>
              <a:rPr lang="es-EC" sz="4400" b="1" kern="1200" dirty="0" smtClean="0">
                <a:solidFill>
                  <a:srgbClr val="5B9BD5">
                    <a:lumMod val="75000"/>
                  </a:srgbClr>
                </a:solidFill>
                <a:effectLst>
                  <a:outerShdw blurRad="38100" dist="38100" dir="2700000" algn="tl">
                    <a:srgbClr val="000000">
                      <a:alpha val="43137"/>
                    </a:srgbClr>
                  </a:outerShdw>
                </a:effectLst>
                <a:latin typeface="Calibri Light"/>
                <a:ea typeface="+mj-ea"/>
                <a:cs typeface="+mj-cs"/>
              </a:rPr>
              <a:t>2022</a:t>
            </a:r>
          </a:p>
          <a:p>
            <a:pPr marL="182880" algn="ctr">
              <a:lnSpc>
                <a:spcPct val="90000"/>
              </a:lnSpc>
              <a:spcBef>
                <a:spcPct val="0"/>
              </a:spcBef>
              <a:buClrTx/>
              <a:defRPr/>
            </a:pPr>
            <a:endParaRPr lang="es-ES_tradnl" sz="4400" b="1" kern="1200" dirty="0">
              <a:solidFill>
                <a:srgbClr val="5B9BD5">
                  <a:lumMod val="75000"/>
                </a:srgbClr>
              </a:solidFill>
              <a:effectLst>
                <a:outerShdw blurRad="38100" dist="38100" dir="2700000" algn="tl">
                  <a:srgbClr val="000000">
                    <a:alpha val="43137"/>
                  </a:srgbClr>
                </a:outerShdw>
              </a:effectLst>
              <a:latin typeface="Calibri Light"/>
              <a:ea typeface="+mj-ea"/>
              <a:cs typeface="+mj-cs"/>
            </a:endParaRPr>
          </a:p>
          <a:p>
            <a:pPr marL="182880" algn="ctr">
              <a:lnSpc>
                <a:spcPct val="90000"/>
              </a:lnSpc>
              <a:spcBef>
                <a:spcPct val="0"/>
              </a:spcBef>
              <a:buClrTx/>
              <a:defRPr/>
            </a:pPr>
            <a:r>
              <a:rPr lang="es-EC" sz="4400" b="1" kern="1200" dirty="0">
                <a:solidFill>
                  <a:srgbClr val="5B9BD5">
                    <a:lumMod val="75000"/>
                  </a:srgbClr>
                </a:solidFill>
                <a:effectLst>
                  <a:outerShdw blurRad="38100" dist="38100" dir="2700000" algn="tl">
                    <a:srgbClr val="000000">
                      <a:alpha val="43137"/>
                    </a:srgbClr>
                  </a:outerShdw>
                </a:effectLst>
                <a:latin typeface="Calibri Light"/>
                <a:ea typeface="+mj-ea"/>
                <a:cs typeface="+mj-cs"/>
              </a:rPr>
              <a:t>DIRECCIÓN METROPOLITANA FINANCIERA</a:t>
            </a:r>
            <a:endParaRPr lang="es-ES_tradnl" sz="4400" b="1" kern="1200" dirty="0">
              <a:solidFill>
                <a:srgbClr val="5B9BD5">
                  <a:lumMod val="75000"/>
                </a:srgbClr>
              </a:solidFill>
              <a:effectLst>
                <a:outerShdw blurRad="38100" dist="38100" dir="2700000" algn="tl">
                  <a:srgbClr val="000000">
                    <a:alpha val="43137"/>
                  </a:srgbClr>
                </a:outerShdw>
              </a:effectLst>
              <a:latin typeface="Calibri Light"/>
              <a:ea typeface="+mj-ea"/>
              <a:cs typeface="+mj-cs"/>
            </a:endParaRPr>
          </a:p>
        </p:txBody>
      </p:sp>
    </p:spTree>
    <p:extLst>
      <p:ext uri="{BB962C8B-B14F-4D97-AF65-F5344CB8AC3E}">
        <p14:creationId xmlns:p14="http://schemas.microsoft.com/office/powerpoint/2010/main" val="3764532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524027" y="1057466"/>
            <a:ext cx="10392229" cy="235527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82880" algn="ctr"/>
            <a:r>
              <a:rPr lang="es-EC" sz="2400" dirty="0" smtClean="0">
                <a:effectLst>
                  <a:outerShdw blurRad="38100" dist="38100" dir="2700000" algn="tl">
                    <a:srgbClr val="000000">
                      <a:alpha val="43137"/>
                    </a:srgbClr>
                  </a:outerShdw>
                </a:effectLst>
                <a:latin typeface="Palatino Linotype" panose="02040502050505030304" pitchFamily="18" charset="0"/>
              </a:rPr>
              <a:t>CARTERA VENCIDA </a:t>
            </a:r>
            <a:r>
              <a:rPr lang="es-EC" sz="2400" dirty="0">
                <a:effectLst>
                  <a:outerShdw blurRad="38100" dist="38100" dir="2700000" algn="tl">
                    <a:srgbClr val="000000">
                      <a:alpha val="43137"/>
                    </a:srgbClr>
                  </a:outerShdw>
                </a:effectLst>
                <a:latin typeface="Palatino Linotype" panose="02040502050505030304" pitchFamily="18" charset="0"/>
              </a:rPr>
              <a:t>AL </a:t>
            </a:r>
            <a:r>
              <a:rPr lang="es-EC" sz="2400" dirty="0" smtClean="0">
                <a:effectLst>
                  <a:outerShdw blurRad="38100" dist="38100" dir="2700000" algn="tl">
                    <a:srgbClr val="000000">
                      <a:alpha val="43137"/>
                    </a:srgbClr>
                  </a:outerShdw>
                </a:effectLst>
                <a:latin typeface="Palatino Linotype" panose="02040502050505030304" pitchFamily="18" charset="0"/>
              </a:rPr>
              <a:t>13 DE ABRIL 2022</a:t>
            </a:r>
            <a:endParaRPr lang="es-EC" sz="2400" b="1" dirty="0">
              <a:solidFill>
                <a:srgbClr val="5B9BD5">
                  <a:lumMod val="75000"/>
                </a:srgbClr>
              </a:solidFill>
              <a:effectLst>
                <a:outerShdw blurRad="38100" dist="38100" dir="2700000" algn="tl">
                  <a:srgbClr val="000000">
                    <a:alpha val="43137"/>
                  </a:srgbClr>
                </a:outerShdw>
              </a:effectLst>
              <a:latin typeface="Calibri Light"/>
            </a:endParaRPr>
          </a:p>
        </p:txBody>
      </p:sp>
      <p:sp>
        <p:nvSpPr>
          <p:cNvPr id="13" name="12 CuadroTexto"/>
          <p:cNvSpPr txBox="1"/>
          <p:nvPr/>
        </p:nvSpPr>
        <p:spPr>
          <a:xfrm>
            <a:off x="1014015" y="1584884"/>
            <a:ext cx="3836274" cy="307777"/>
          </a:xfrm>
          <a:prstGeom prst="rect">
            <a:avLst/>
          </a:prstGeom>
          <a:noFill/>
        </p:spPr>
        <p:txBody>
          <a:bodyPr wrap="square" rtlCol="0">
            <a:spAutoFit/>
          </a:bodyPr>
          <a:lstStyle/>
          <a:p>
            <a:r>
              <a:rPr lang="es-EC" sz="1400" b="1" dirty="0" smtClean="0"/>
              <a:t>CARTERA VENCIDA COACTIVADA</a:t>
            </a:r>
            <a:endParaRPr lang="es-EC" sz="1400" b="1" dirty="0"/>
          </a:p>
        </p:txBody>
      </p:sp>
      <p:sp>
        <p:nvSpPr>
          <p:cNvPr id="14" name="13 CuadroTexto"/>
          <p:cNvSpPr txBox="1"/>
          <p:nvPr/>
        </p:nvSpPr>
        <p:spPr>
          <a:xfrm>
            <a:off x="5881717" y="1584885"/>
            <a:ext cx="3836274" cy="307777"/>
          </a:xfrm>
          <a:prstGeom prst="rect">
            <a:avLst/>
          </a:prstGeom>
          <a:noFill/>
        </p:spPr>
        <p:txBody>
          <a:bodyPr wrap="square" rtlCol="0">
            <a:spAutoFit/>
          </a:bodyPr>
          <a:lstStyle/>
          <a:p>
            <a:r>
              <a:rPr lang="es-EC" sz="1400" b="1" dirty="0" smtClean="0"/>
              <a:t>CARTERA VENCIDA NO COACTIVADA</a:t>
            </a:r>
            <a:endParaRPr lang="es-EC" sz="1400" b="1" dirty="0"/>
          </a:p>
        </p:txBody>
      </p:sp>
      <p:graphicFrame>
        <p:nvGraphicFramePr>
          <p:cNvPr id="3" name="2 Tabla"/>
          <p:cNvGraphicFramePr>
            <a:graphicFrameLocks noGrp="1"/>
          </p:cNvGraphicFramePr>
          <p:nvPr>
            <p:extLst>
              <p:ext uri="{D42A27DB-BD31-4B8C-83A1-F6EECF244321}">
                <p14:modId xmlns:p14="http://schemas.microsoft.com/office/powerpoint/2010/main" val="4085022400"/>
              </p:ext>
            </p:extLst>
          </p:nvPr>
        </p:nvGraphicFramePr>
        <p:xfrm>
          <a:off x="1051319" y="1861880"/>
          <a:ext cx="4689913" cy="1550859"/>
        </p:xfrm>
        <a:graphic>
          <a:graphicData uri="http://schemas.openxmlformats.org/drawingml/2006/table">
            <a:tbl>
              <a:tblPr/>
              <a:tblGrid>
                <a:gridCol w="1077617">
                  <a:extLst>
                    <a:ext uri="{9D8B030D-6E8A-4147-A177-3AD203B41FA5}">
                      <a16:colId xmlns:a16="http://schemas.microsoft.com/office/drawing/2014/main" val="20000"/>
                    </a:ext>
                  </a:extLst>
                </a:gridCol>
                <a:gridCol w="1183862">
                  <a:extLst>
                    <a:ext uri="{9D8B030D-6E8A-4147-A177-3AD203B41FA5}">
                      <a16:colId xmlns:a16="http://schemas.microsoft.com/office/drawing/2014/main" val="20001"/>
                    </a:ext>
                  </a:extLst>
                </a:gridCol>
                <a:gridCol w="1214217">
                  <a:extLst>
                    <a:ext uri="{9D8B030D-6E8A-4147-A177-3AD203B41FA5}">
                      <a16:colId xmlns:a16="http://schemas.microsoft.com/office/drawing/2014/main" val="20002"/>
                    </a:ext>
                  </a:extLst>
                </a:gridCol>
                <a:gridCol w="1214217">
                  <a:extLst>
                    <a:ext uri="{9D8B030D-6E8A-4147-A177-3AD203B41FA5}">
                      <a16:colId xmlns:a16="http://schemas.microsoft.com/office/drawing/2014/main" val="20003"/>
                    </a:ext>
                  </a:extLst>
                </a:gridCol>
              </a:tblGrid>
              <a:tr h="282488">
                <a:tc gridSpan="4">
                  <a:txBody>
                    <a:bodyPr/>
                    <a:lstStyle/>
                    <a:p>
                      <a:pPr algn="ctr" rtl="0" fontAlgn="b"/>
                      <a:r>
                        <a:rPr lang="es-EC" sz="1100" b="1" i="0" u="none" strike="noStrike" dirty="0">
                          <a:solidFill>
                            <a:srgbClr val="000000"/>
                          </a:solidFill>
                          <a:effectLst/>
                          <a:latin typeface="Arial"/>
                        </a:rPr>
                        <a:t>CARTERA VENCIDA COACTIVADA AÑOS 1986-2021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10000"/>
                  </a:ext>
                </a:extLst>
              </a:tr>
              <a:tr h="420907">
                <a:tc>
                  <a:txBody>
                    <a:bodyPr/>
                    <a:lstStyle/>
                    <a:p>
                      <a:pPr algn="ctr" rtl="0" fontAlgn="b"/>
                      <a:r>
                        <a:rPr lang="es-EC" sz="1100" b="1" i="0" u="none" strike="noStrike" dirty="0">
                          <a:solidFill>
                            <a:srgbClr val="000000"/>
                          </a:solidFill>
                          <a:effectLst/>
                          <a:latin typeface="Arial"/>
                        </a:rPr>
                        <a:t>ESTADO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rtl="0" fontAlgn="b"/>
                      <a:r>
                        <a:rPr lang="es-EC" sz="1100" b="1" i="0" u="none" strike="noStrike" dirty="0">
                          <a:solidFill>
                            <a:srgbClr val="000000"/>
                          </a:solidFill>
                          <a:effectLst/>
                          <a:latin typeface="Arial"/>
                        </a:rPr>
                        <a:t>IMPUESTO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rtl="0" fontAlgn="b"/>
                      <a:r>
                        <a:rPr lang="es-EC" sz="1100" b="1" i="0" u="none" strike="noStrike">
                          <a:solidFill>
                            <a:srgbClr val="000000"/>
                          </a:solidFill>
                          <a:effectLst/>
                          <a:latin typeface="Arial"/>
                        </a:rPr>
                        <a:t>NRO. REGISTROS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rtl="0" fontAlgn="b"/>
                      <a:r>
                        <a:rPr lang="es-EC" sz="1100" b="1" i="0" u="none" strike="noStrike" dirty="0">
                          <a:solidFill>
                            <a:srgbClr val="000000"/>
                          </a:solidFill>
                          <a:effectLst/>
                          <a:latin typeface="Arial"/>
                        </a:rPr>
                        <a:t>MONTO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0001"/>
                  </a:ext>
                </a:extLst>
              </a:tr>
              <a:tr h="282488">
                <a:tc rowSpan="3">
                  <a:txBody>
                    <a:bodyPr/>
                    <a:lstStyle/>
                    <a:p>
                      <a:pPr algn="ctr" rtl="0" fontAlgn="ctr"/>
                      <a:r>
                        <a:rPr lang="es-EC" sz="1100" b="1" i="0" u="none" strike="noStrike">
                          <a:solidFill>
                            <a:srgbClr val="000000"/>
                          </a:solidFill>
                          <a:effectLst/>
                          <a:latin typeface="Arial"/>
                        </a:rPr>
                        <a:t>COACTIVADO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100" b="1" i="0" u="none" strike="noStrike" dirty="0">
                          <a:solidFill>
                            <a:srgbClr val="000000"/>
                          </a:solidFill>
                          <a:effectLst/>
                          <a:latin typeface="Arial"/>
                        </a:rPr>
                        <a:t>PATENTE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100" b="0" i="0" u="none" strike="noStrike" dirty="0">
                          <a:solidFill>
                            <a:srgbClr val="000000"/>
                          </a:solidFill>
                          <a:effectLst/>
                          <a:latin typeface="Arial"/>
                        </a:rPr>
                        <a:t>302,945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100" b="0" i="0" u="none" strike="noStrike" dirty="0">
                          <a:solidFill>
                            <a:srgbClr val="000000"/>
                          </a:solidFill>
                          <a:effectLst/>
                          <a:latin typeface="Arial"/>
                        </a:rPr>
                        <a:t>$ 91,832,238.37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82488">
                <a:tc vMerge="1">
                  <a:txBody>
                    <a:bodyPr/>
                    <a:lstStyle/>
                    <a:p>
                      <a:endParaRPr lang="es-EC"/>
                    </a:p>
                  </a:txBody>
                  <a:tcPr/>
                </a:tc>
                <a:tc>
                  <a:txBody>
                    <a:bodyPr/>
                    <a:lstStyle/>
                    <a:p>
                      <a:pPr algn="ctr" rtl="0" fontAlgn="ctr"/>
                      <a:r>
                        <a:rPr lang="es-EC" sz="1100" b="1" i="0" u="none" strike="noStrike">
                          <a:solidFill>
                            <a:srgbClr val="000000"/>
                          </a:solidFill>
                          <a:effectLst/>
                          <a:latin typeface="Arial"/>
                        </a:rPr>
                        <a:t>PREDIAL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100" b="0" i="0" u="none" strike="noStrike" dirty="0">
                          <a:solidFill>
                            <a:srgbClr val="000000"/>
                          </a:solidFill>
                          <a:effectLst/>
                          <a:latin typeface="Arial"/>
                        </a:rPr>
                        <a:t>734,748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100" b="0" i="0" u="none" strike="noStrike" dirty="0">
                          <a:solidFill>
                            <a:srgbClr val="000000"/>
                          </a:solidFill>
                          <a:effectLst/>
                          <a:latin typeface="Arial"/>
                        </a:rPr>
                        <a:t>$ 72,859,935.24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82488">
                <a:tc vMerge="1">
                  <a:txBody>
                    <a:bodyPr/>
                    <a:lstStyle/>
                    <a:p>
                      <a:endParaRPr lang="es-EC"/>
                    </a:p>
                  </a:txBody>
                  <a:tcPr/>
                </a:tc>
                <a:tc>
                  <a:txBody>
                    <a:bodyPr/>
                    <a:lstStyle/>
                    <a:p>
                      <a:pPr algn="l" rtl="0" fontAlgn="t"/>
                      <a:r>
                        <a:rPr lang="es-EC" sz="1100" b="1" i="0" u="none" strike="noStrike" dirty="0">
                          <a:solidFill>
                            <a:srgbClr val="000000"/>
                          </a:solidFill>
                          <a:effectLst/>
                          <a:latin typeface="Arial"/>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100" b="1" i="0" u="none" strike="noStrike">
                          <a:solidFill>
                            <a:srgbClr val="000000"/>
                          </a:solidFill>
                          <a:effectLst/>
                          <a:latin typeface="Arial"/>
                        </a:rPr>
                        <a:t>1,037,693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100" b="1" i="0" u="none" strike="noStrike" dirty="0">
                          <a:solidFill>
                            <a:srgbClr val="000000"/>
                          </a:solidFill>
                          <a:effectLst/>
                          <a:latin typeface="Arial"/>
                        </a:rPr>
                        <a:t>$ 164,692,173.61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5" name="4 Tabla"/>
          <p:cNvGraphicFramePr>
            <a:graphicFrameLocks noGrp="1"/>
          </p:cNvGraphicFramePr>
          <p:nvPr>
            <p:extLst>
              <p:ext uri="{D42A27DB-BD31-4B8C-83A1-F6EECF244321}">
                <p14:modId xmlns:p14="http://schemas.microsoft.com/office/powerpoint/2010/main" val="1290689095"/>
              </p:ext>
            </p:extLst>
          </p:nvPr>
        </p:nvGraphicFramePr>
        <p:xfrm>
          <a:off x="5931296" y="1874025"/>
          <a:ext cx="4673014" cy="1538715"/>
        </p:xfrm>
        <a:graphic>
          <a:graphicData uri="http://schemas.openxmlformats.org/drawingml/2006/table">
            <a:tbl>
              <a:tblPr/>
              <a:tblGrid>
                <a:gridCol w="1130568">
                  <a:extLst>
                    <a:ext uri="{9D8B030D-6E8A-4147-A177-3AD203B41FA5}">
                      <a16:colId xmlns:a16="http://schemas.microsoft.com/office/drawing/2014/main" val="20000"/>
                    </a:ext>
                  </a:extLst>
                </a:gridCol>
                <a:gridCol w="1130568">
                  <a:extLst>
                    <a:ext uri="{9D8B030D-6E8A-4147-A177-3AD203B41FA5}">
                      <a16:colId xmlns:a16="http://schemas.microsoft.com/office/drawing/2014/main" val="20001"/>
                    </a:ext>
                  </a:extLst>
                </a:gridCol>
                <a:gridCol w="1205939">
                  <a:extLst>
                    <a:ext uri="{9D8B030D-6E8A-4147-A177-3AD203B41FA5}">
                      <a16:colId xmlns:a16="http://schemas.microsoft.com/office/drawing/2014/main" val="20002"/>
                    </a:ext>
                  </a:extLst>
                </a:gridCol>
                <a:gridCol w="1205939">
                  <a:extLst>
                    <a:ext uri="{9D8B030D-6E8A-4147-A177-3AD203B41FA5}">
                      <a16:colId xmlns:a16="http://schemas.microsoft.com/office/drawing/2014/main" val="20003"/>
                    </a:ext>
                  </a:extLst>
                </a:gridCol>
              </a:tblGrid>
              <a:tr h="280276">
                <a:tc gridSpan="4">
                  <a:txBody>
                    <a:bodyPr/>
                    <a:lstStyle/>
                    <a:p>
                      <a:pPr algn="ctr" rtl="0" fontAlgn="b"/>
                      <a:r>
                        <a:rPr lang="es-EC" sz="1100" b="1" i="0" u="none" strike="noStrike" dirty="0">
                          <a:solidFill>
                            <a:srgbClr val="000000"/>
                          </a:solidFill>
                          <a:effectLst/>
                          <a:latin typeface="Arial"/>
                        </a:rPr>
                        <a:t>CARTERA VENCIDA NO COACTIVADA AÑOS 1988-2021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10000"/>
                  </a:ext>
                </a:extLst>
              </a:tr>
              <a:tr h="417611">
                <a:tc>
                  <a:txBody>
                    <a:bodyPr/>
                    <a:lstStyle/>
                    <a:p>
                      <a:pPr algn="ctr" rtl="0" fontAlgn="b"/>
                      <a:r>
                        <a:rPr lang="es-EC" sz="1100" b="1" i="0" u="none" strike="noStrike" dirty="0">
                          <a:solidFill>
                            <a:srgbClr val="000000"/>
                          </a:solidFill>
                          <a:effectLst/>
                          <a:latin typeface="Arial"/>
                        </a:rPr>
                        <a:t>ESTADO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rtl="0" fontAlgn="b"/>
                      <a:r>
                        <a:rPr lang="es-EC" sz="1100" b="1" i="0" u="none" strike="noStrike" dirty="0">
                          <a:solidFill>
                            <a:srgbClr val="000000"/>
                          </a:solidFill>
                          <a:effectLst/>
                          <a:latin typeface="Arial"/>
                        </a:rPr>
                        <a:t>IMPUESTO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rtl="0" fontAlgn="b"/>
                      <a:r>
                        <a:rPr lang="es-EC" sz="1100" b="1" i="0" u="none" strike="noStrike">
                          <a:solidFill>
                            <a:srgbClr val="000000"/>
                          </a:solidFill>
                          <a:effectLst/>
                          <a:latin typeface="Arial"/>
                        </a:rPr>
                        <a:t>NRO. REGISTROS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rtl="0" fontAlgn="b"/>
                      <a:r>
                        <a:rPr lang="es-EC" sz="1100" b="1" i="0" u="none" strike="noStrike">
                          <a:solidFill>
                            <a:srgbClr val="000000"/>
                          </a:solidFill>
                          <a:effectLst/>
                          <a:latin typeface="Arial"/>
                        </a:rPr>
                        <a:t>MONTO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0001"/>
                  </a:ext>
                </a:extLst>
              </a:tr>
              <a:tr h="280276">
                <a:tc rowSpan="3">
                  <a:txBody>
                    <a:bodyPr/>
                    <a:lstStyle/>
                    <a:p>
                      <a:pPr algn="ctr" rtl="0" fontAlgn="ctr"/>
                      <a:r>
                        <a:rPr lang="es-EC" sz="1100" b="1" i="0" u="none" strike="noStrike">
                          <a:solidFill>
                            <a:srgbClr val="000000"/>
                          </a:solidFill>
                          <a:effectLst/>
                          <a:latin typeface="Arial"/>
                        </a:rPr>
                        <a:t>NO COACTIVADO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100" b="1" i="0" u="none" strike="noStrike" dirty="0">
                          <a:solidFill>
                            <a:srgbClr val="000000"/>
                          </a:solidFill>
                          <a:effectLst/>
                          <a:latin typeface="Arial"/>
                        </a:rPr>
                        <a:t>PATENTE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100" b="0" i="0" u="none" strike="noStrike" dirty="0">
                          <a:solidFill>
                            <a:srgbClr val="000000"/>
                          </a:solidFill>
                          <a:effectLst/>
                          <a:latin typeface="Arial"/>
                        </a:rPr>
                        <a:t>246,814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100" b="0" i="0" u="none" strike="noStrike">
                          <a:solidFill>
                            <a:srgbClr val="000000"/>
                          </a:solidFill>
                          <a:effectLst/>
                          <a:latin typeface="Arial"/>
                        </a:rPr>
                        <a:t>$ 77,892,149.81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80276">
                <a:tc vMerge="1">
                  <a:txBody>
                    <a:bodyPr/>
                    <a:lstStyle/>
                    <a:p>
                      <a:endParaRPr lang="es-EC"/>
                    </a:p>
                  </a:txBody>
                  <a:tcPr/>
                </a:tc>
                <a:tc>
                  <a:txBody>
                    <a:bodyPr/>
                    <a:lstStyle/>
                    <a:p>
                      <a:pPr algn="ctr" rtl="0" fontAlgn="ctr"/>
                      <a:r>
                        <a:rPr lang="es-EC" sz="1100" b="1" i="0" u="none" strike="noStrike">
                          <a:solidFill>
                            <a:srgbClr val="000000"/>
                          </a:solidFill>
                          <a:effectLst/>
                          <a:latin typeface="Arial"/>
                        </a:rPr>
                        <a:t>PREDIAL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100" b="0" i="0" u="none" strike="noStrike" dirty="0">
                          <a:solidFill>
                            <a:srgbClr val="000000"/>
                          </a:solidFill>
                          <a:effectLst/>
                          <a:latin typeface="Arial"/>
                        </a:rPr>
                        <a:t>1,809,936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100" b="0" i="0" u="none" strike="noStrike">
                          <a:solidFill>
                            <a:srgbClr val="000000"/>
                          </a:solidFill>
                          <a:effectLst/>
                          <a:latin typeface="Arial"/>
                        </a:rPr>
                        <a:t>$ 204,276,113.15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80276">
                <a:tc vMerge="1">
                  <a:txBody>
                    <a:bodyPr/>
                    <a:lstStyle/>
                    <a:p>
                      <a:endParaRPr lang="es-EC"/>
                    </a:p>
                  </a:txBody>
                  <a:tcPr/>
                </a:tc>
                <a:tc>
                  <a:txBody>
                    <a:bodyPr/>
                    <a:lstStyle/>
                    <a:p>
                      <a:pPr algn="ctr" rtl="0" fontAlgn="ctr"/>
                      <a:r>
                        <a:rPr lang="es-EC" sz="1100" b="1" i="0" u="none" strike="noStrike" dirty="0">
                          <a:solidFill>
                            <a:srgbClr val="000000"/>
                          </a:solidFill>
                          <a:effectLst/>
                          <a:latin typeface="Arial"/>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100" b="1" i="0" u="none" strike="noStrike" dirty="0">
                          <a:solidFill>
                            <a:srgbClr val="000000"/>
                          </a:solidFill>
                          <a:effectLst/>
                          <a:latin typeface="Arial"/>
                        </a:rPr>
                        <a:t>2,056,750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100" b="1" i="0" u="none" strike="noStrike" dirty="0">
                          <a:solidFill>
                            <a:srgbClr val="000000"/>
                          </a:solidFill>
                          <a:effectLst/>
                          <a:latin typeface="Arial"/>
                        </a:rPr>
                        <a:t>$ 282,168,262.96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6" name="5 Rectángulo"/>
          <p:cNvSpPr/>
          <p:nvPr/>
        </p:nvSpPr>
        <p:spPr>
          <a:xfrm>
            <a:off x="524027" y="4307260"/>
            <a:ext cx="11093349" cy="1815882"/>
          </a:xfrm>
          <a:prstGeom prst="rect">
            <a:avLst/>
          </a:prstGeom>
        </p:spPr>
        <p:txBody>
          <a:bodyPr wrap="square">
            <a:spAutoFit/>
          </a:bodyPr>
          <a:lstStyle/>
          <a:p>
            <a:pPr algn="just"/>
            <a:r>
              <a:rPr lang="es-EC" sz="1600" dirty="0"/>
              <a:t>D</a:t>
            </a:r>
            <a:r>
              <a:rPr lang="es-EC" sz="1600" dirty="0"/>
              <a:t>entro </a:t>
            </a:r>
            <a:r>
              <a:rPr lang="es-EC" sz="1600" dirty="0"/>
              <a:t>de esta cartera existen dos conceptos que forman parte de la misma pero que por su característica, no son susceptibles de inicio de procedimiento </a:t>
            </a:r>
            <a:r>
              <a:rPr lang="es-EC" sz="1600" dirty="0"/>
              <a:t>coactivo:</a:t>
            </a:r>
          </a:p>
          <a:p>
            <a:endParaRPr lang="es-EC" sz="1600" dirty="0"/>
          </a:p>
          <a:p>
            <a:pPr marL="285750" lvl="0" indent="-285750">
              <a:buFont typeface="Arial" panose="020B0604020202020204" pitchFamily="34" charset="0"/>
              <a:buChar char="•"/>
            </a:pPr>
            <a:r>
              <a:rPr lang="es-EC" sz="1600" dirty="0"/>
              <a:t>Convenios por Facilidades de Pago otorgados por esta cartera por un monto de </a:t>
            </a:r>
            <a:r>
              <a:rPr lang="es-EC" sz="1600" dirty="0"/>
              <a:t>US$ </a:t>
            </a:r>
            <a:r>
              <a:rPr lang="es-EC" sz="1600" dirty="0"/>
              <a:t>12.400.906,88 que se encuentran vigentes.</a:t>
            </a:r>
          </a:p>
          <a:p>
            <a:pPr marL="285750" lvl="0" indent="-285750">
              <a:buFont typeface="Arial" panose="020B0604020202020204" pitchFamily="34" charset="0"/>
              <a:buChar char="•"/>
            </a:pPr>
            <a:r>
              <a:rPr lang="es-EC" sz="1600" dirty="0"/>
              <a:t>Obligaciones registradas a nombre del GAD DEL DISTRITO METROPOLITANO DE QUITO, por un valor de US</a:t>
            </a:r>
            <a:r>
              <a:rPr lang="es-ES" sz="1600" dirty="0"/>
              <a:t>$ 9.892.956,59.</a:t>
            </a:r>
          </a:p>
          <a:p>
            <a:pPr marL="285750" indent="-285750">
              <a:buFont typeface="Arial" panose="020B0604020202020204" pitchFamily="34" charset="0"/>
              <a:buChar char="•"/>
            </a:pPr>
            <a:r>
              <a:rPr lang="es-EC" sz="1600" dirty="0"/>
              <a:t>Por lo tanto, el monto total de cartera vencida que se encuentra en proceso de Recuperación es </a:t>
            </a:r>
            <a:r>
              <a:rPr lang="es-EC" sz="1600" dirty="0" smtClean="0"/>
              <a:t>US$ </a:t>
            </a:r>
            <a:r>
              <a:rPr lang="es-ES" sz="1600" dirty="0"/>
              <a:t>424.566.573,10 </a:t>
            </a:r>
            <a:endParaRPr lang="en-US" sz="1600" dirty="0"/>
          </a:p>
          <a:p>
            <a:pPr marL="285750" lvl="0" indent="-285750">
              <a:buFont typeface="Arial" panose="020B0604020202020204" pitchFamily="34" charset="0"/>
              <a:buChar char="•"/>
            </a:pPr>
            <a:endParaRPr lang="es-EC" sz="1600" dirty="0"/>
          </a:p>
        </p:txBody>
      </p:sp>
      <p:sp>
        <p:nvSpPr>
          <p:cNvPr id="2" name="Rectángulo 1"/>
          <p:cNvSpPr/>
          <p:nvPr/>
        </p:nvSpPr>
        <p:spPr>
          <a:xfrm>
            <a:off x="3942413" y="3612630"/>
            <a:ext cx="3252866" cy="35976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b="1" dirty="0" smtClean="0">
                <a:solidFill>
                  <a:schemeClr val="tx1"/>
                </a:solidFill>
              </a:rPr>
              <a:t>TOTAL US$ </a:t>
            </a:r>
            <a:r>
              <a:rPr lang="es-EC" b="1" dirty="0">
                <a:solidFill>
                  <a:schemeClr val="tx1"/>
                </a:solidFill>
              </a:rPr>
              <a:t>446.860.436,57</a:t>
            </a:r>
          </a:p>
        </p:txBody>
      </p:sp>
    </p:spTree>
    <p:extLst>
      <p:ext uri="{BB962C8B-B14F-4D97-AF65-F5344CB8AC3E}">
        <p14:creationId xmlns:p14="http://schemas.microsoft.com/office/powerpoint/2010/main" val="10536368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524027" y="1044000"/>
            <a:ext cx="10392229" cy="235527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82880" algn="ctr"/>
            <a:r>
              <a:rPr lang="es-EC" sz="2400" dirty="0" smtClean="0">
                <a:effectLst>
                  <a:outerShdw blurRad="38100" dist="38100" dir="2700000" algn="tl">
                    <a:srgbClr val="000000">
                      <a:alpha val="43137"/>
                    </a:srgbClr>
                  </a:outerShdw>
                </a:effectLst>
                <a:latin typeface="Palatino Linotype" panose="02040502050505030304" pitchFamily="18" charset="0"/>
              </a:rPr>
              <a:t>CARTERA VENCIDA </a:t>
            </a:r>
            <a:r>
              <a:rPr lang="es-EC" sz="2400" dirty="0">
                <a:effectLst>
                  <a:outerShdw blurRad="38100" dist="38100" dir="2700000" algn="tl">
                    <a:srgbClr val="000000">
                      <a:alpha val="43137"/>
                    </a:srgbClr>
                  </a:outerShdw>
                </a:effectLst>
                <a:latin typeface="Palatino Linotype" panose="02040502050505030304" pitchFamily="18" charset="0"/>
              </a:rPr>
              <a:t>AL </a:t>
            </a:r>
            <a:r>
              <a:rPr lang="es-EC" sz="2400" dirty="0" smtClean="0">
                <a:effectLst>
                  <a:outerShdw blurRad="38100" dist="38100" dir="2700000" algn="tl">
                    <a:srgbClr val="000000">
                      <a:alpha val="43137"/>
                    </a:srgbClr>
                  </a:outerShdw>
                </a:effectLst>
                <a:latin typeface="Palatino Linotype" panose="02040502050505030304" pitchFamily="18" charset="0"/>
              </a:rPr>
              <a:t>13 </a:t>
            </a:r>
            <a:r>
              <a:rPr lang="es-EC" sz="2400" dirty="0">
                <a:effectLst>
                  <a:outerShdw blurRad="38100" dist="38100" dir="2700000" algn="tl">
                    <a:srgbClr val="000000">
                      <a:alpha val="43137"/>
                    </a:srgbClr>
                  </a:outerShdw>
                </a:effectLst>
                <a:latin typeface="Palatino Linotype" panose="02040502050505030304" pitchFamily="18" charset="0"/>
              </a:rPr>
              <a:t>DE </a:t>
            </a:r>
            <a:r>
              <a:rPr lang="es-EC" sz="2400" dirty="0" smtClean="0">
                <a:effectLst>
                  <a:outerShdw blurRad="38100" dist="38100" dir="2700000" algn="tl">
                    <a:srgbClr val="000000">
                      <a:alpha val="43137"/>
                    </a:srgbClr>
                  </a:outerShdw>
                </a:effectLst>
                <a:latin typeface="Palatino Linotype" panose="02040502050505030304" pitchFamily="18" charset="0"/>
              </a:rPr>
              <a:t>ABRIL 2022</a:t>
            </a:r>
            <a:endParaRPr lang="es-EC" sz="2400" b="1" dirty="0">
              <a:solidFill>
                <a:srgbClr val="5B9BD5">
                  <a:lumMod val="75000"/>
                </a:srgbClr>
              </a:solidFill>
              <a:effectLst>
                <a:outerShdw blurRad="38100" dist="38100" dir="2700000" algn="tl">
                  <a:srgbClr val="000000">
                    <a:alpha val="43137"/>
                  </a:srgbClr>
                </a:outerShdw>
              </a:effectLst>
              <a:latin typeface="Calibri Light"/>
            </a:endParaRPr>
          </a:p>
        </p:txBody>
      </p:sp>
      <p:sp>
        <p:nvSpPr>
          <p:cNvPr id="2" name="1 Rectángulo"/>
          <p:cNvSpPr/>
          <p:nvPr/>
        </p:nvSpPr>
        <p:spPr>
          <a:xfrm>
            <a:off x="1535968" y="1646585"/>
            <a:ext cx="8765627" cy="4247317"/>
          </a:xfrm>
          <a:prstGeom prst="rect">
            <a:avLst/>
          </a:prstGeom>
        </p:spPr>
        <p:txBody>
          <a:bodyPr wrap="square">
            <a:spAutoFit/>
          </a:bodyPr>
          <a:lstStyle/>
          <a:p>
            <a:pPr algn="just"/>
            <a:r>
              <a:rPr lang="es-EC" dirty="0"/>
              <a:t>Respecto de la cartera vencida no coactivada, se debe tener en </a:t>
            </a:r>
            <a:r>
              <a:rPr lang="es-EC" dirty="0" smtClean="0"/>
              <a:t>cuenta:</a:t>
            </a:r>
          </a:p>
          <a:p>
            <a:pPr algn="just"/>
            <a:endParaRPr lang="es-EC" dirty="0" smtClean="0"/>
          </a:p>
          <a:p>
            <a:pPr algn="just"/>
            <a:r>
              <a:rPr lang="es-EC" dirty="0"/>
              <a:t> </a:t>
            </a:r>
            <a:r>
              <a:rPr lang="es-EC" dirty="0" smtClean="0"/>
              <a:t>- P</a:t>
            </a:r>
            <a:r>
              <a:rPr lang="es-EC" dirty="0" smtClean="0"/>
              <a:t>romulgación </a:t>
            </a:r>
            <a:r>
              <a:rPr lang="es-EC" dirty="0"/>
              <a:t>por el Presidente de la República el Decreto Ejecutivo No. 1017 de 16 marzo de 2020 </a:t>
            </a:r>
            <a:r>
              <a:rPr lang="es-EC" dirty="0" smtClean="0"/>
              <a:t>del </a:t>
            </a:r>
            <a:r>
              <a:rPr lang="es-EC" dirty="0"/>
              <a:t>estado de excepción por calamidad pública debido en la pandemia por el COVID-19, en el cual se decretó la suspensión de los términos y </a:t>
            </a:r>
            <a:r>
              <a:rPr lang="es-EC" dirty="0" smtClean="0"/>
              <a:t>plazo.</a:t>
            </a:r>
          </a:p>
          <a:p>
            <a:pPr algn="just"/>
            <a:endParaRPr lang="es-EC" dirty="0" smtClean="0"/>
          </a:p>
          <a:p>
            <a:pPr algn="just"/>
            <a:r>
              <a:rPr lang="es-EC" dirty="0"/>
              <a:t> </a:t>
            </a:r>
            <a:r>
              <a:rPr lang="es-EC" dirty="0" smtClean="0"/>
              <a:t>- </a:t>
            </a:r>
            <a:r>
              <a:rPr lang="es-EC" dirty="0" smtClean="0"/>
              <a:t>En </a:t>
            </a:r>
            <a:r>
              <a:rPr lang="es-EC" dirty="0"/>
              <a:t>este mismo sentido a través de la resolución GADDMQ-DMF-2020-0039-R de 16 de marzo de 2020, se dispuso </a:t>
            </a:r>
            <a:r>
              <a:rPr lang="es-EC" dirty="0" smtClean="0"/>
              <a:t>las suspensión de los </a:t>
            </a:r>
            <a:r>
              <a:rPr lang="es-EC" dirty="0"/>
              <a:t>términos y plazos en los procesos coactivo y convenios de </a:t>
            </a:r>
            <a:r>
              <a:rPr lang="es-EC" dirty="0" smtClean="0"/>
              <a:t>pago.</a:t>
            </a:r>
          </a:p>
          <a:p>
            <a:pPr algn="just"/>
            <a:endParaRPr lang="es-EC" dirty="0" smtClean="0"/>
          </a:p>
          <a:p>
            <a:pPr algn="just"/>
            <a:r>
              <a:rPr lang="es-EC" dirty="0"/>
              <a:t> </a:t>
            </a:r>
            <a:r>
              <a:rPr lang="es-EC" dirty="0" smtClean="0"/>
              <a:t>- </a:t>
            </a:r>
            <a:r>
              <a:rPr lang="es-EC" dirty="0" smtClean="0"/>
              <a:t>Posteriormente </a:t>
            </a:r>
            <a:r>
              <a:rPr lang="es-EC" dirty="0"/>
              <a:t>se publicó la Ley Orgánica de Apoyo Humanitario, en este contexto se pudieron iniciar y continuar los procedimientos de ejecución coactiva, en marzo de 2021</a:t>
            </a:r>
            <a:r>
              <a:rPr lang="es-EC" dirty="0" smtClean="0"/>
              <a:t>.</a:t>
            </a:r>
          </a:p>
          <a:p>
            <a:pPr algn="just"/>
            <a:endParaRPr lang="es-EC" dirty="0" smtClean="0"/>
          </a:p>
          <a:p>
            <a:pPr algn="just"/>
            <a:r>
              <a:rPr lang="es-EC" dirty="0"/>
              <a:t> - Esta Dirección Metropolitana, continuo con el inicio de los procedimientos coactivos de conformidad a la normativa legal vigente desde marzo de 2021</a:t>
            </a:r>
            <a:r>
              <a:rPr lang="es-EC" dirty="0" smtClean="0"/>
              <a:t>.</a:t>
            </a:r>
            <a:endParaRPr lang="es-EC" dirty="0"/>
          </a:p>
        </p:txBody>
      </p:sp>
    </p:spTree>
    <p:extLst>
      <p:ext uri="{BB962C8B-B14F-4D97-AF65-F5344CB8AC3E}">
        <p14:creationId xmlns:p14="http://schemas.microsoft.com/office/powerpoint/2010/main" val="1556366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524027" y="1044000"/>
            <a:ext cx="10392229" cy="235527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82880" algn="ctr"/>
            <a:r>
              <a:rPr lang="es-EC" sz="2400" dirty="0" smtClean="0">
                <a:effectLst>
                  <a:outerShdw blurRad="38100" dist="38100" dir="2700000" algn="tl">
                    <a:srgbClr val="000000">
                      <a:alpha val="43137"/>
                    </a:srgbClr>
                  </a:outerShdw>
                </a:effectLst>
                <a:latin typeface="Palatino Linotype" panose="02040502050505030304" pitchFamily="18" charset="0"/>
              </a:rPr>
              <a:t>CARTERA VENCIDA </a:t>
            </a:r>
            <a:r>
              <a:rPr lang="es-EC" sz="2400" dirty="0">
                <a:effectLst>
                  <a:outerShdw blurRad="38100" dist="38100" dir="2700000" algn="tl">
                    <a:srgbClr val="000000">
                      <a:alpha val="43137"/>
                    </a:srgbClr>
                  </a:outerShdw>
                </a:effectLst>
                <a:latin typeface="Palatino Linotype" panose="02040502050505030304" pitchFamily="18" charset="0"/>
              </a:rPr>
              <a:t>AL </a:t>
            </a:r>
            <a:r>
              <a:rPr lang="es-EC" sz="2400" dirty="0" smtClean="0">
                <a:effectLst>
                  <a:outerShdw blurRad="38100" dist="38100" dir="2700000" algn="tl">
                    <a:srgbClr val="000000">
                      <a:alpha val="43137"/>
                    </a:srgbClr>
                  </a:outerShdw>
                </a:effectLst>
                <a:latin typeface="Palatino Linotype" panose="02040502050505030304" pitchFamily="18" charset="0"/>
              </a:rPr>
              <a:t>13 </a:t>
            </a:r>
            <a:r>
              <a:rPr lang="es-EC" sz="2400" dirty="0">
                <a:effectLst>
                  <a:outerShdw blurRad="38100" dist="38100" dir="2700000" algn="tl">
                    <a:srgbClr val="000000">
                      <a:alpha val="43137"/>
                    </a:srgbClr>
                  </a:outerShdw>
                </a:effectLst>
                <a:latin typeface="Palatino Linotype" panose="02040502050505030304" pitchFamily="18" charset="0"/>
              </a:rPr>
              <a:t>DE </a:t>
            </a:r>
            <a:r>
              <a:rPr lang="es-EC" sz="2400" dirty="0" smtClean="0">
                <a:effectLst>
                  <a:outerShdw blurRad="38100" dist="38100" dir="2700000" algn="tl">
                    <a:srgbClr val="000000">
                      <a:alpha val="43137"/>
                    </a:srgbClr>
                  </a:outerShdw>
                </a:effectLst>
                <a:latin typeface="Palatino Linotype" panose="02040502050505030304" pitchFamily="18" charset="0"/>
              </a:rPr>
              <a:t>ABRIL 2022</a:t>
            </a:r>
            <a:endParaRPr lang="es-EC" sz="2400" b="1" dirty="0">
              <a:solidFill>
                <a:srgbClr val="5B9BD5">
                  <a:lumMod val="75000"/>
                </a:srgbClr>
              </a:solidFill>
              <a:effectLst>
                <a:outerShdw blurRad="38100" dist="38100" dir="2700000" algn="tl">
                  <a:srgbClr val="000000">
                    <a:alpha val="43137"/>
                  </a:srgbClr>
                </a:outerShdw>
              </a:effectLst>
              <a:latin typeface="Calibri Light"/>
            </a:endParaRPr>
          </a:p>
        </p:txBody>
      </p:sp>
      <p:pic>
        <p:nvPicPr>
          <p:cNvPr id="204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9502" y="1583050"/>
            <a:ext cx="6707702" cy="491328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846326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524027" y="1044000"/>
            <a:ext cx="10392229" cy="235527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82880" algn="ctr"/>
            <a:r>
              <a:rPr lang="es-EC" sz="2400" dirty="0" smtClean="0">
                <a:effectLst>
                  <a:outerShdw blurRad="38100" dist="38100" dir="2700000" algn="tl">
                    <a:srgbClr val="000000">
                      <a:alpha val="43137"/>
                    </a:srgbClr>
                  </a:outerShdw>
                </a:effectLst>
                <a:latin typeface="Palatino Linotype" panose="02040502050505030304" pitchFamily="18" charset="0"/>
              </a:rPr>
              <a:t>CARTERA VENCIDA </a:t>
            </a:r>
            <a:r>
              <a:rPr lang="es-EC" sz="2400" dirty="0">
                <a:effectLst>
                  <a:outerShdw blurRad="38100" dist="38100" dir="2700000" algn="tl">
                    <a:srgbClr val="000000">
                      <a:alpha val="43137"/>
                    </a:srgbClr>
                  </a:outerShdw>
                </a:effectLst>
                <a:latin typeface="Palatino Linotype" panose="02040502050505030304" pitchFamily="18" charset="0"/>
              </a:rPr>
              <a:t>AL </a:t>
            </a:r>
            <a:r>
              <a:rPr lang="es-EC" sz="2400" dirty="0" smtClean="0">
                <a:effectLst>
                  <a:outerShdw blurRad="38100" dist="38100" dir="2700000" algn="tl">
                    <a:srgbClr val="000000">
                      <a:alpha val="43137"/>
                    </a:srgbClr>
                  </a:outerShdw>
                </a:effectLst>
                <a:latin typeface="Palatino Linotype" panose="02040502050505030304" pitchFamily="18" charset="0"/>
              </a:rPr>
              <a:t>13 </a:t>
            </a:r>
            <a:r>
              <a:rPr lang="es-EC" sz="2400" dirty="0">
                <a:effectLst>
                  <a:outerShdw blurRad="38100" dist="38100" dir="2700000" algn="tl">
                    <a:srgbClr val="000000">
                      <a:alpha val="43137"/>
                    </a:srgbClr>
                  </a:outerShdw>
                </a:effectLst>
                <a:latin typeface="Palatino Linotype" panose="02040502050505030304" pitchFamily="18" charset="0"/>
              </a:rPr>
              <a:t>DE </a:t>
            </a:r>
            <a:r>
              <a:rPr lang="es-EC" sz="2400" dirty="0" smtClean="0">
                <a:effectLst>
                  <a:outerShdw blurRad="38100" dist="38100" dir="2700000" algn="tl">
                    <a:srgbClr val="000000">
                      <a:alpha val="43137"/>
                    </a:srgbClr>
                  </a:outerShdw>
                </a:effectLst>
                <a:latin typeface="Palatino Linotype" panose="02040502050505030304" pitchFamily="18" charset="0"/>
              </a:rPr>
              <a:t>ABRIL 2022</a:t>
            </a:r>
            <a:endParaRPr lang="es-EC" sz="2400" b="1" dirty="0">
              <a:solidFill>
                <a:srgbClr val="5B9BD5">
                  <a:lumMod val="75000"/>
                </a:srgbClr>
              </a:solidFill>
              <a:effectLst>
                <a:outerShdw blurRad="38100" dist="38100" dir="2700000" algn="tl">
                  <a:srgbClr val="000000">
                    <a:alpha val="43137"/>
                  </a:srgbClr>
                </a:outerShdw>
              </a:effectLst>
              <a:latin typeface="Calibri Light"/>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8001" y="1575605"/>
            <a:ext cx="6859774" cy="501626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348719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524027" y="1044000"/>
            <a:ext cx="10392229" cy="45868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82880" algn="ctr"/>
            <a:r>
              <a:rPr lang="es-EC" sz="2400" dirty="0" smtClean="0">
                <a:effectLst>
                  <a:outerShdw blurRad="38100" dist="38100" dir="2700000" algn="tl">
                    <a:srgbClr val="000000">
                      <a:alpha val="43137"/>
                    </a:srgbClr>
                  </a:outerShdw>
                </a:effectLst>
                <a:latin typeface="Palatino Linotype" panose="02040502050505030304" pitchFamily="18" charset="0"/>
              </a:rPr>
              <a:t>PROCEDIMIENTO Y ACTIVIDADES PARA EL COBRO </a:t>
            </a:r>
            <a:endParaRPr lang="es-EC" sz="2400" dirty="0">
              <a:effectLst>
                <a:outerShdw blurRad="38100" dist="38100" dir="2700000" algn="tl">
                  <a:srgbClr val="000000">
                    <a:alpha val="43137"/>
                  </a:srgbClr>
                </a:outerShdw>
              </a:effectLst>
              <a:latin typeface="Palatino Linotype" panose="02040502050505030304" pitchFamily="18" charset="0"/>
            </a:endParaRPr>
          </a:p>
        </p:txBody>
      </p:sp>
      <p:sp>
        <p:nvSpPr>
          <p:cNvPr id="5" name="4 CuadroTexto"/>
          <p:cNvSpPr txBox="1"/>
          <p:nvPr/>
        </p:nvSpPr>
        <p:spPr>
          <a:xfrm>
            <a:off x="524027" y="1843882"/>
            <a:ext cx="11402930" cy="3939540"/>
          </a:xfrm>
          <a:prstGeom prst="rect">
            <a:avLst/>
          </a:prstGeom>
          <a:noFill/>
        </p:spPr>
        <p:txBody>
          <a:bodyPr wrap="square" rtlCol="0">
            <a:spAutoFit/>
          </a:bodyPr>
          <a:lstStyle/>
          <a:p>
            <a:pPr lvl="0" algn="just"/>
            <a:r>
              <a:rPr lang="es-EC" b="1" dirty="0"/>
              <a:t>Comisión de la Depuración de la Cartera Vencida</a:t>
            </a:r>
            <a:endParaRPr lang="es-EC" dirty="0"/>
          </a:p>
          <a:p>
            <a:pPr algn="just"/>
            <a:r>
              <a:rPr lang="es-EC" dirty="0" smtClean="0"/>
              <a:t>En </a:t>
            </a:r>
            <a:r>
              <a:rPr lang="es-EC" dirty="0"/>
              <a:t>el año 2021, </a:t>
            </a:r>
            <a:r>
              <a:rPr lang="es-EC" dirty="0" smtClean="0"/>
              <a:t>se coordinó </a:t>
            </a:r>
            <a:r>
              <a:rPr lang="es-EC" dirty="0"/>
              <a:t>la depuración de aproximadamente 615 mil </a:t>
            </a:r>
            <a:r>
              <a:rPr lang="es-EC" dirty="0" smtClean="0"/>
              <a:t>registros y se </a:t>
            </a:r>
            <a:r>
              <a:rPr lang="es-EC" dirty="0"/>
              <a:t>han dado de baja cerca de 185 mil </a:t>
            </a:r>
            <a:r>
              <a:rPr lang="es-EC" dirty="0" smtClean="0"/>
              <a:t>obligaciones.</a:t>
            </a:r>
          </a:p>
          <a:p>
            <a:pPr algn="just"/>
            <a:endParaRPr lang="es-EC" dirty="0" smtClean="0"/>
          </a:p>
          <a:p>
            <a:pPr lvl="0" algn="just"/>
            <a:r>
              <a:rPr lang="es-EC" b="1" dirty="0"/>
              <a:t>Contratación de Abogados </a:t>
            </a:r>
            <a:r>
              <a:rPr lang="es-EC" b="1" dirty="0" smtClean="0"/>
              <a:t>Externos</a:t>
            </a:r>
            <a:endParaRPr lang="en-US" dirty="0"/>
          </a:p>
          <a:p>
            <a:pPr algn="just"/>
            <a:r>
              <a:rPr lang="es-EC" dirty="0"/>
              <a:t>Se realizó un concurso de abogados externos, el proceso concluyo con la contratación de 100 Directores Abogados en el mes de agosto del 2021, fecha desde la cual se han realizado cinco sorteos en el que se han entregado 66.451 expedientes que corresponde a un </a:t>
            </a:r>
            <a:r>
              <a:rPr lang="es-EC" dirty="0"/>
              <a:t>monto de </a:t>
            </a:r>
            <a:r>
              <a:rPr lang="es-EC" dirty="0" smtClean="0"/>
              <a:t>US$ 62.128.423,20</a:t>
            </a:r>
            <a:r>
              <a:rPr lang="es-EC" dirty="0"/>
              <a:t>.</a:t>
            </a:r>
          </a:p>
          <a:p>
            <a:pPr algn="just"/>
            <a:endParaRPr lang="es-ES" b="1" dirty="0"/>
          </a:p>
          <a:p>
            <a:pPr algn="just"/>
            <a:r>
              <a:rPr lang="es-ES" b="1" dirty="0"/>
              <a:t>Acumulación de Obligaciones para Procesos Coactivos</a:t>
            </a:r>
            <a:endParaRPr lang="en-US" dirty="0"/>
          </a:p>
          <a:p>
            <a:pPr algn="just"/>
            <a:r>
              <a:rPr lang="es-EC" dirty="0"/>
              <a:t>Se procede con la acumulación por contribuyente (persona natural / jurídica) de las deudas pendientes de pago para el caso de impuesto predial desde el año 2017 hacia atrás y para patente desde el año 2015 para atrás, estas obligaciones se encuentran entregadas a los abogados Directores Externos para su impulso.</a:t>
            </a:r>
          </a:p>
          <a:p>
            <a:pPr algn="just"/>
            <a:endParaRPr lang="es-ES" sz="1600" dirty="0"/>
          </a:p>
        </p:txBody>
      </p:sp>
    </p:spTree>
    <p:extLst>
      <p:ext uri="{BB962C8B-B14F-4D97-AF65-F5344CB8AC3E}">
        <p14:creationId xmlns:p14="http://schemas.microsoft.com/office/powerpoint/2010/main" val="202220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524027" y="1044000"/>
            <a:ext cx="10392229" cy="45868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82880" algn="ctr"/>
            <a:r>
              <a:rPr lang="es-EC" sz="2400" dirty="0" smtClean="0">
                <a:effectLst>
                  <a:outerShdw blurRad="38100" dist="38100" dir="2700000" algn="tl">
                    <a:srgbClr val="000000">
                      <a:alpha val="43137"/>
                    </a:srgbClr>
                  </a:outerShdw>
                </a:effectLst>
                <a:latin typeface="Palatino Linotype" panose="02040502050505030304" pitchFamily="18" charset="0"/>
              </a:rPr>
              <a:t>PROCEDIMIENTO Y ACTIVIDADES PARA EL COBRO </a:t>
            </a:r>
            <a:endParaRPr lang="es-EC" sz="2400" dirty="0">
              <a:effectLst>
                <a:outerShdw blurRad="38100" dist="38100" dir="2700000" algn="tl">
                  <a:srgbClr val="000000">
                    <a:alpha val="43137"/>
                  </a:srgbClr>
                </a:outerShdw>
              </a:effectLst>
              <a:latin typeface="Palatino Linotype" panose="02040502050505030304" pitchFamily="18" charset="0"/>
            </a:endParaRPr>
          </a:p>
        </p:txBody>
      </p:sp>
      <p:sp>
        <p:nvSpPr>
          <p:cNvPr id="5" name="4 CuadroTexto"/>
          <p:cNvSpPr txBox="1"/>
          <p:nvPr/>
        </p:nvSpPr>
        <p:spPr>
          <a:xfrm>
            <a:off x="524027" y="1953065"/>
            <a:ext cx="11402930" cy="3693319"/>
          </a:xfrm>
          <a:prstGeom prst="rect">
            <a:avLst/>
          </a:prstGeom>
          <a:noFill/>
        </p:spPr>
        <p:txBody>
          <a:bodyPr wrap="square" rtlCol="0">
            <a:spAutoFit/>
          </a:bodyPr>
          <a:lstStyle/>
          <a:p>
            <a:pPr algn="just"/>
            <a:r>
              <a:rPr lang="es-ES" b="1" dirty="0" smtClean="0"/>
              <a:t>Reforma </a:t>
            </a:r>
            <a:r>
              <a:rPr lang="es-ES" b="1" dirty="0"/>
              <a:t>de la </a:t>
            </a:r>
            <a:r>
              <a:rPr lang="es-ES" b="1" dirty="0" smtClean="0"/>
              <a:t>Ordenanza</a:t>
            </a:r>
            <a:endParaRPr lang="es-ES" b="1" dirty="0"/>
          </a:p>
          <a:p>
            <a:pPr algn="just"/>
            <a:r>
              <a:rPr lang="es-EC" dirty="0"/>
              <a:t>En referencia a la Contratación de Abogados se consideró la actualización de la Ordenanza en el Código Municipal, referente a la recuperación de cartera de obligaciones pendientes de pago tributarias y no tributarias, a través del procedimiento coactivo, con la finalidad de actualizar la Normativa Municipal y regular conforme la realidad actual.</a:t>
            </a:r>
          </a:p>
          <a:p>
            <a:pPr algn="just"/>
            <a:endParaRPr lang="es-EC" dirty="0" smtClean="0"/>
          </a:p>
          <a:p>
            <a:pPr lvl="0"/>
            <a:r>
              <a:rPr lang="es-EC" b="1" dirty="0"/>
              <a:t>Empresas especializadas en recuperación de cartera</a:t>
            </a:r>
            <a:endParaRPr lang="es-EC" dirty="0"/>
          </a:p>
          <a:p>
            <a:r>
              <a:rPr lang="es-EC" dirty="0"/>
              <a:t>Es importante indicar que se ha mantenido reuniones de trabajo con empresas especializadas en recuperación de cartera, esto permitirá gestionar la misma a través de una acción de persuasiva y cobranza antes de iniciar el proceso coactivo.</a:t>
            </a:r>
          </a:p>
          <a:p>
            <a:pPr algn="just"/>
            <a:endParaRPr lang="es-EC" dirty="0" smtClean="0"/>
          </a:p>
          <a:p>
            <a:pPr lvl="0" algn="just"/>
            <a:r>
              <a:rPr lang="es-EC" b="1" dirty="0" smtClean="0"/>
              <a:t>Indicadores </a:t>
            </a:r>
            <a:r>
              <a:rPr lang="es-EC" b="1" dirty="0"/>
              <a:t>en el proceso coactivo</a:t>
            </a:r>
          </a:p>
          <a:p>
            <a:pPr algn="just"/>
            <a:r>
              <a:rPr lang="es-EC" dirty="0"/>
              <a:t>Se han desarrollado indicadores de gestión, los mismos que tienen como objeto medir la productividad y gestión de los abogados externos e internos del Departamento de Coactiva</a:t>
            </a:r>
            <a:r>
              <a:rPr lang="es-EC" dirty="0" smtClean="0"/>
              <a:t>.</a:t>
            </a:r>
          </a:p>
        </p:txBody>
      </p:sp>
    </p:spTree>
    <p:extLst>
      <p:ext uri="{BB962C8B-B14F-4D97-AF65-F5344CB8AC3E}">
        <p14:creationId xmlns:p14="http://schemas.microsoft.com/office/powerpoint/2010/main" val="40954979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524027" y="1044000"/>
            <a:ext cx="10392229" cy="134186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82880" algn="ctr"/>
            <a:r>
              <a:rPr lang="es-EC" sz="2400" dirty="0" smtClean="0">
                <a:effectLst>
                  <a:outerShdw blurRad="38100" dist="38100" dir="2700000" algn="tl">
                    <a:srgbClr val="000000">
                      <a:alpha val="43137"/>
                    </a:srgbClr>
                  </a:outerShdw>
                </a:effectLst>
                <a:latin typeface="Palatino Linotype" panose="02040502050505030304" pitchFamily="18" charset="0"/>
              </a:rPr>
              <a:t>RECAUDACIÓN DE CARTERA VENCIDA - 2022</a:t>
            </a:r>
            <a:endParaRPr lang="es-EC" sz="2400" b="1" dirty="0">
              <a:solidFill>
                <a:srgbClr val="5B9BD5">
                  <a:lumMod val="75000"/>
                </a:srgbClr>
              </a:solidFill>
              <a:effectLst>
                <a:outerShdw blurRad="38100" dist="38100" dir="2700000" algn="tl">
                  <a:srgbClr val="000000">
                    <a:alpha val="43137"/>
                  </a:srgbClr>
                </a:outerShdw>
              </a:effectLst>
              <a:latin typeface="Calibri Light"/>
            </a:endParaRPr>
          </a:p>
        </p:txBody>
      </p:sp>
      <p:sp>
        <p:nvSpPr>
          <p:cNvPr id="5" name="4 Rectángulo"/>
          <p:cNvSpPr/>
          <p:nvPr/>
        </p:nvSpPr>
        <p:spPr>
          <a:xfrm>
            <a:off x="1266513" y="1653158"/>
            <a:ext cx="9522822" cy="584775"/>
          </a:xfrm>
          <a:prstGeom prst="rect">
            <a:avLst/>
          </a:prstGeom>
        </p:spPr>
        <p:txBody>
          <a:bodyPr wrap="square">
            <a:spAutoFit/>
          </a:bodyPr>
          <a:lstStyle/>
          <a:p>
            <a:r>
              <a:rPr lang="es-ES" sz="1600" dirty="0" smtClean="0"/>
              <a:t>Los valores recaudados por concepto del </a:t>
            </a:r>
            <a:r>
              <a:rPr lang="es-ES" sz="1600" dirty="0"/>
              <a:t>Impuesto Predial y </a:t>
            </a:r>
            <a:r>
              <a:rPr lang="es-ES" sz="1600" dirty="0" smtClean="0"/>
              <a:t>Patente en el periodo enero – marzo </a:t>
            </a:r>
            <a:r>
              <a:rPr lang="es-ES" sz="1600" dirty="0" smtClean="0"/>
              <a:t>2022 se </a:t>
            </a:r>
            <a:r>
              <a:rPr lang="es-ES" sz="1600" dirty="0" smtClean="0"/>
              <a:t>detalla a continuación .</a:t>
            </a:r>
            <a:endParaRPr lang="es-EC" sz="1600" dirty="0"/>
          </a:p>
        </p:txBody>
      </p:sp>
      <p:pic>
        <p:nvPicPr>
          <p:cNvPr id="6" name="5 Imagen"/>
          <p:cNvPicPr/>
          <p:nvPr/>
        </p:nvPicPr>
        <p:blipFill>
          <a:blip r:embed="rId2">
            <a:extLst>
              <a:ext uri="{28A0092B-C50C-407E-A947-70E740481C1C}">
                <a14:useLocalDpi xmlns:a14="http://schemas.microsoft.com/office/drawing/2010/main" val="0"/>
              </a:ext>
            </a:extLst>
          </a:blip>
          <a:srcRect/>
          <a:stretch>
            <a:fillRect/>
          </a:stretch>
        </p:blipFill>
        <p:spPr bwMode="auto">
          <a:xfrm>
            <a:off x="2727093" y="2409493"/>
            <a:ext cx="5986096" cy="1641468"/>
          </a:xfrm>
          <a:prstGeom prst="rect">
            <a:avLst/>
          </a:prstGeom>
          <a:noFill/>
          <a:ln>
            <a:noFill/>
          </a:ln>
        </p:spPr>
      </p:pic>
      <p:graphicFrame>
        <p:nvGraphicFramePr>
          <p:cNvPr id="7" name="3 Gráfico"/>
          <p:cNvGraphicFramePr>
            <a:graphicFrameLocks/>
          </p:cNvGraphicFramePr>
          <p:nvPr>
            <p:extLst>
              <p:ext uri="{D42A27DB-BD31-4B8C-83A1-F6EECF244321}">
                <p14:modId xmlns:p14="http://schemas.microsoft.com/office/powerpoint/2010/main" val="2457990863"/>
              </p:ext>
            </p:extLst>
          </p:nvPr>
        </p:nvGraphicFramePr>
        <p:xfrm>
          <a:off x="1969642" y="4198889"/>
          <a:ext cx="7500997" cy="22295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5588954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530</TotalTime>
  <Words>695</Words>
  <Application>Microsoft Office PowerPoint</Application>
  <PresentationFormat>Panorámica</PresentationFormat>
  <Paragraphs>78</Paragraphs>
  <Slides>8</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Arial</vt:lpstr>
      <vt:lpstr>Calibri</vt:lpstr>
      <vt:lpstr>Calibri Light</vt:lpstr>
      <vt:lpstr>Palatino Linotype</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Quito</dc:creator>
  <cp:lastModifiedBy>Pedro Fernando Nunez Gomez</cp:lastModifiedBy>
  <cp:revision>52</cp:revision>
  <dcterms:created xsi:type="dcterms:W3CDTF">2021-11-10T13:34:17Z</dcterms:created>
  <dcterms:modified xsi:type="dcterms:W3CDTF">2022-04-26T03:40:18Z</dcterms:modified>
</cp:coreProperties>
</file>