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7"/>
  </p:notesMasterIdLst>
  <p:sldIdLst>
    <p:sldId id="258" r:id="rId2"/>
    <p:sldId id="274" r:id="rId3"/>
    <p:sldId id="266" r:id="rId4"/>
    <p:sldId id="271" r:id="rId5"/>
    <p:sldId id="268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C81"/>
    <a:srgbClr val="2F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B4B2-F613-C34F-87E4-BBB9ED35DC92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7031-A5FA-C14C-BD47-D0A8C3066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623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F26B4-420A-AE4B-A9DD-6C18E3EB7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492D97-2771-D04E-A1B5-F7FA8BB16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E95AD-986F-5D4E-A11A-D43FD2D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2D3A56-8566-0B4A-B850-78297C6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6C509-855E-A44B-ACB7-DC426876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75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8932F-9A8A-D24A-B8D7-5FCDF0FC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75C1C7-4402-3E40-8B17-194DDBE30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46EB8-115A-354F-8414-3EA8B761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9A7D1-E817-8742-B60A-012E31BB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396975-80CC-4142-B514-A6900F7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52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922CE0-42CB-F443-8181-C504B09CF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293380-8FF0-1E49-82F8-213139B47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A9185-0D21-E04A-8CE8-E1CAE3D5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D21BC-43BA-6F4A-A751-5AB14CAF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F76B0-0BE7-0A4F-AB98-B6F6FD9E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34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81947-CAD0-E34C-845C-35B387B0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7C206-C709-254F-8E80-DF0E793B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57486-15EF-8243-8017-2F0EC71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82673-4381-E747-AA21-CD9D1027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DC0DA-5898-0443-9C00-6D203E56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220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E7AFA-6DDD-D34E-A7E0-190D8418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087A6-DBA8-E143-B75E-33BAC69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18E0C-ADCC-1E45-85A2-4D7EFE03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3F174-D7A2-0F41-8236-58AC731C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3D5CB-9F53-1E4E-AD8C-7CF18A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396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81B72-0DAC-4441-9153-FE2BA4D2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95A42-2C8E-8D46-9756-C3855100F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1F613-0FE9-3C45-A8A9-3AE230DB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980619-3C5D-9943-B728-6E087A3F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66DE0-A992-4241-A12B-BC46AF3A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BD982-EDFA-BA4B-99C0-E7CFEE1A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883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4E5CF-21DD-454B-B2F1-034086E4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BB7246-DDD8-D842-8011-F7DD7109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BC5EA5-4832-0A4E-BA09-52EE96101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96F126-E294-E344-AC1F-9513EF871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49416-7E98-AC47-B961-3C6D5CD67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AFF69A-E7C9-4647-87F9-527C8B6B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198021-5F62-8341-8BD4-356691AB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C7AD8-51F7-3C4F-8750-9B52AACC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26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CD0FF-DC7A-AD43-8C92-D0C5C90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09A49-58DB-3C42-9060-3FFDF41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76E1BC-2AFE-1B47-A767-AF8AC8D3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08AB6E-80DD-B144-9105-0D057937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545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A4254F-B16D-C14A-A581-662FEFFA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E2B1E2-683A-CC46-A19E-3F3FDDFA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0E2BE1-588A-A84A-B3CF-C5487B74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42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E5417-4FBC-3647-B0CD-FCF40C0D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A8DBBC-8FD7-F44C-8B4C-5B5CEA62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28B8FE-D6F1-0C4E-B998-6531CAC4A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C82E5-FBF8-C149-A661-D80DD17D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923E0-B0FC-8D47-AA7D-7F6985F1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87DA3-A68E-D54A-B13C-8995387C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04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DF176-9D6C-324A-9827-6C47D0DE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22A318-CE96-A643-A6AF-F3ABDC536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8134C-3095-C843-8FC1-752FEB19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3B92E-4312-4E48-BA86-323DC67B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AB1C60-4FB9-8D43-A7D8-55913F4D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028776-6C9A-8B42-95FC-1098A5B3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113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97F8AE-05F7-2942-A9A0-15A2CE27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B627CA-5BEE-7944-AB93-61EA38E1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ACB94-C442-9D4F-87CD-8AC17B86D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7FAE-D98D-4449-806A-D750282AA936}" type="datetimeFigureOut">
              <a:rPr lang="es-EC" smtClean="0"/>
              <a:t>12/4/2022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AD8E52-950E-4C4B-AD01-7A183150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3B827-141F-A14D-A86E-544C5A75E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01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13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36763"/>
            <a:ext cx="9144000" cy="2387600"/>
          </a:xfrm>
        </p:spPr>
        <p:txBody>
          <a:bodyPr>
            <a:normAutofit/>
          </a:bodyPr>
          <a:lstStyle/>
          <a:p>
            <a:r>
              <a:rPr lang="es-EC" sz="5400" b="1" dirty="0">
                <a:solidFill>
                  <a:schemeClr val="accent1">
                    <a:lumMod val="50000"/>
                  </a:schemeClr>
                </a:solidFill>
              </a:rPr>
              <a:t>V.4 </a:t>
            </a:r>
            <a:r>
              <a:rPr lang="es-EC" sz="5400" b="1" dirty="0" smtClean="0">
                <a:solidFill>
                  <a:schemeClr val="accent1">
                    <a:lumMod val="50000"/>
                  </a:schemeClr>
                </a:solidFill>
              </a:rPr>
              <a:t>IC-CPP-2021-017 COMODATO</a:t>
            </a:r>
            <a:endParaRPr lang="es-EC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8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CDD3F48E-E601-BB47-A0DD-706FFE67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136" y="797417"/>
            <a:ext cx="5094498" cy="864585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otham Bold" pitchFamily="2" charset="0"/>
              </a:rPr>
              <a:t>ANTECEDENTES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id="{3EBB6546-8D87-BB4E-B163-503A9882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662002"/>
            <a:ext cx="11351172" cy="3015101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/>
              <a:t>Mediante </a:t>
            </a:r>
            <a:r>
              <a:rPr lang="es-MX" sz="1800" dirty="0"/>
              <a:t>oficio </a:t>
            </a:r>
            <a:r>
              <a:rPr lang="es-MX" sz="1800" dirty="0"/>
              <a:t>s/n de 26 de abril de </a:t>
            </a:r>
            <a:r>
              <a:rPr lang="es-MX" sz="1800" dirty="0" smtClean="0"/>
              <a:t>2018, </a:t>
            </a:r>
            <a:r>
              <a:rPr lang="es-MX" sz="1800" dirty="0" smtClean="0"/>
              <a:t>la </a:t>
            </a:r>
            <a:r>
              <a:rPr lang="es-MX" sz="1800" dirty="0" smtClean="0"/>
              <a:t>Asociación </a:t>
            </a:r>
            <a:r>
              <a:rPr lang="es-MX" sz="1800" dirty="0"/>
              <a:t>de Personas con Discapacidad Física de </a:t>
            </a:r>
            <a:r>
              <a:rPr lang="es-MX" sz="1800" dirty="0" smtClean="0"/>
              <a:t>Pichincha</a:t>
            </a:r>
            <a:r>
              <a:rPr lang="es-MX" sz="1800" dirty="0" smtClean="0"/>
              <a:t>, </a:t>
            </a:r>
            <a:r>
              <a:rPr lang="es-MX" sz="1800" dirty="0" smtClean="0"/>
              <a:t>solicitó al </a:t>
            </a:r>
            <a:r>
              <a:rPr lang="es-MX" sz="1800" dirty="0" smtClean="0"/>
              <a:t>Alcalde Metropolitano </a:t>
            </a:r>
            <a:r>
              <a:rPr lang="es-MX" sz="1800" dirty="0" smtClean="0"/>
              <a:t>a esa fecha </a:t>
            </a:r>
            <a:r>
              <a:rPr lang="es-MX" sz="1800" dirty="0"/>
              <a:t>se entregue en Comodato el local No.3 </a:t>
            </a:r>
            <a:r>
              <a:rPr lang="es-MX" sz="1800" dirty="0" smtClean="0"/>
              <a:t>del </a:t>
            </a:r>
            <a:r>
              <a:rPr lang="es-MX" sz="1800" dirty="0"/>
              <a:t>Centro Comercial La Manzana, ubicado en las calles Rocafuerte y García Moreno, para destinarlo al funcionamiento de su sede social, aulas para </a:t>
            </a:r>
            <a:r>
              <a:rPr lang="es-MX" sz="1800" dirty="0" smtClean="0"/>
              <a:t>talleres</a:t>
            </a:r>
            <a:r>
              <a:rPr lang="es-MX" sz="1800" dirty="0"/>
              <a:t> </a:t>
            </a:r>
            <a:r>
              <a:rPr lang="es-MX" sz="1800" dirty="0" smtClean="0"/>
              <a:t>y</a:t>
            </a:r>
            <a:r>
              <a:rPr lang="es-MX" sz="1800" dirty="0" smtClean="0"/>
              <a:t> cursos.</a:t>
            </a:r>
            <a:endParaRPr lang="es-MX" sz="1800" dirty="0"/>
          </a:p>
          <a:p>
            <a:pPr algn="just"/>
            <a:r>
              <a:rPr lang="es-MX" sz="1800" dirty="0"/>
              <a:t>El </a:t>
            </a:r>
            <a:r>
              <a:rPr lang="es-MX" sz="1800" b="1" dirty="0" smtClean="0"/>
              <a:t>local No. 3 </a:t>
            </a:r>
            <a:r>
              <a:rPr lang="es-MX" sz="1800" b="1" dirty="0"/>
              <a:t>(Alícuota </a:t>
            </a:r>
            <a:r>
              <a:rPr lang="es-MX" sz="1800" b="1" dirty="0" smtClean="0"/>
              <a:t>1,84%) </a:t>
            </a:r>
            <a:r>
              <a:rPr lang="es-MX" sz="1800" dirty="0" smtClean="0"/>
              <a:t>signado con predio No. 651223</a:t>
            </a:r>
            <a:r>
              <a:rPr lang="es-MX" sz="1800" b="1" dirty="0" smtClean="0"/>
              <a:t>, </a:t>
            </a:r>
            <a:r>
              <a:rPr lang="es-MX" sz="1800" dirty="0" smtClean="0"/>
              <a:t>solicitado </a:t>
            </a:r>
            <a:r>
              <a:rPr lang="es-MX" sz="1800" dirty="0"/>
              <a:t>en comodato por APDFIP </a:t>
            </a:r>
            <a:r>
              <a:rPr lang="es-MX" sz="1800" dirty="0" smtClean="0"/>
              <a:t>es </a:t>
            </a:r>
            <a:r>
              <a:rPr lang="es-MX" sz="1800" dirty="0"/>
              <a:t>de propiedad municipal otorgada por la Empresa Publica Metropolitana de Desarrollo </a:t>
            </a:r>
            <a:r>
              <a:rPr lang="es-MX" sz="1800" dirty="0" smtClean="0"/>
              <a:t>Urbano de </a:t>
            </a:r>
            <a:r>
              <a:rPr lang="es-MX" sz="1800" dirty="0"/>
              <a:t>Quito EPMDUQ, mediante escritura de dación de pago, otorgada ante la Notaria </a:t>
            </a:r>
            <a:r>
              <a:rPr lang="es-MX" sz="1800" dirty="0" smtClean="0"/>
              <a:t>Novena </a:t>
            </a:r>
            <a:r>
              <a:rPr lang="es-MX" sz="1800" dirty="0"/>
              <a:t>del cantón Quito el 18 de julio de 2016 e inscrita en el Registro de la Propiedad el 28 de junio de 2016, por consiguiente es un bien dominio privado. </a:t>
            </a:r>
          </a:p>
          <a:p>
            <a:pPr algn="just"/>
            <a:endParaRPr lang="es-MX" sz="1800" dirty="0">
              <a:latin typeface="Otterco"/>
            </a:endParaRPr>
          </a:p>
          <a:p>
            <a:pPr algn="just"/>
            <a:endParaRPr lang="es-MX" sz="1700" dirty="0">
              <a:latin typeface="Otterc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998EB1-5EF4-4ABA-ADED-D3B80F1C06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35453" y="4133725"/>
            <a:ext cx="3105377" cy="2329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54635" y="3983675"/>
            <a:ext cx="2629134" cy="26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id="{3EBB6546-8D87-BB4E-B163-503A9882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82" y="1005970"/>
            <a:ext cx="10649607" cy="4593020"/>
          </a:xfrm>
        </p:spPr>
        <p:txBody>
          <a:bodyPr>
            <a:noAutofit/>
          </a:bodyPr>
          <a:lstStyle/>
          <a:p>
            <a:pPr algn="just"/>
            <a:endParaRPr lang="es-MX" sz="1100" dirty="0"/>
          </a:p>
          <a:p>
            <a:pPr algn="just"/>
            <a:r>
              <a:rPr lang="es-MX" sz="1400" dirty="0"/>
              <a:t>Mediante </a:t>
            </a:r>
            <a:r>
              <a:rPr lang="es-MX" sz="1400" b="1" dirty="0"/>
              <a:t>Oficio Nro. STHV-DMGT-2021-1644-O </a:t>
            </a:r>
            <a:r>
              <a:rPr lang="es-MX" sz="1400" dirty="0"/>
              <a:t>de 28 de abril de 2021, el </a:t>
            </a:r>
            <a:r>
              <a:rPr lang="es-MX" sz="1400" dirty="0" smtClean="0"/>
              <a:t>Director </a:t>
            </a:r>
            <a:r>
              <a:rPr lang="es-MX" sz="1400" dirty="0"/>
              <a:t>Metropolitano de Gestión Territorial de la Secretaría de Territorio, manifestó: </a:t>
            </a:r>
            <a:r>
              <a:rPr lang="es-MX" sz="1400" i="1" dirty="0" smtClean="0"/>
              <a:t>“(…) se emite </a:t>
            </a:r>
            <a:r>
              <a:rPr lang="es-MX" sz="1400" b="1" i="1" dirty="0" smtClean="0"/>
              <a:t>CRITERIO TÉCNICO FAVORABLE</a:t>
            </a:r>
            <a:r>
              <a:rPr lang="es-MX" sz="1400" i="1" dirty="0" smtClean="0"/>
              <a:t>, </a:t>
            </a:r>
            <a:r>
              <a:rPr lang="es-MX" sz="1400" i="1" dirty="0"/>
              <a:t>para que la Comisión de Propiedad y Espacio Público se sirva alcanzar del Concejo Metropolitano de Quito la entrega en Comodato del local No. 3 (almacén No. 7) del Centro Comercial la Manzana registrado en el catastro con el No. de predio 651223, con clave catastral No. 3000-21-003 a favor de la Asociación de Personas con Discapacidad Física de Pichincha “APDFIP</a:t>
            </a:r>
            <a:r>
              <a:rPr lang="es-MX" sz="1400" i="1" dirty="0" smtClean="0"/>
              <a:t>”.”</a:t>
            </a:r>
            <a:endParaRPr lang="es-MX" sz="1400" i="1" dirty="0"/>
          </a:p>
          <a:p>
            <a:pPr algn="just"/>
            <a:r>
              <a:rPr lang="es-MX" sz="1400" dirty="0" smtClean="0"/>
              <a:t>A </a:t>
            </a:r>
            <a:r>
              <a:rPr lang="es-MX" sz="1400" dirty="0"/>
              <a:t>través del </a:t>
            </a:r>
            <a:r>
              <a:rPr lang="es-MX" sz="1400" b="1" dirty="0"/>
              <a:t>Oficio No. GADDMQ-AZMS-2021-1473 </a:t>
            </a:r>
            <a:r>
              <a:rPr lang="es-MX" sz="1400" dirty="0"/>
              <a:t>de 15  de julio de 2021 , la Administradora Zonal Manuela Sáenz</a:t>
            </a:r>
            <a:r>
              <a:rPr lang="es-MX" sz="1400" dirty="0" smtClean="0"/>
              <a:t>, en base a sus informes técnico, social, ambiental y legal, </a:t>
            </a:r>
            <a:r>
              <a:rPr lang="es-MX" sz="1400" dirty="0"/>
              <a:t>emite </a:t>
            </a:r>
            <a:r>
              <a:rPr lang="es-MX" sz="1400" b="1" dirty="0"/>
              <a:t>INFORME FAVORABLE </a:t>
            </a:r>
            <a:r>
              <a:rPr lang="es-MX" sz="1400" dirty="0"/>
              <a:t>para que se continúe con el trámite para la entrega en comodato del predio No.651223 con clave catastral referencial No. 30001-21-003 propiedad del Municipio del Distrito Metropolitano de Quito a favor de la Asociación de Personas con Discapacidad Física de Pichincha. </a:t>
            </a:r>
          </a:p>
          <a:p>
            <a:pPr algn="just"/>
            <a:r>
              <a:rPr lang="es-MX" sz="1400" dirty="0"/>
              <a:t>Mediante </a:t>
            </a:r>
            <a:r>
              <a:rPr lang="es-MX" sz="1400" b="1" dirty="0"/>
              <a:t>Oficio GADDMQ-STHV-DMC-UCE-2021-1989-O </a:t>
            </a:r>
            <a:r>
              <a:rPr lang="es-MX" sz="1400" dirty="0"/>
              <a:t>de 13 de septiembre de 2021, la Dirección Metropolitana de Catastro remite la ficha técnica a través  del informe técnico No. DMC-UCE-2021-1754 correspondiente al Almacén  No. 7 (Alícuota 1, 84%), correspondiente al Centro Comercial la Manzana. </a:t>
            </a:r>
          </a:p>
          <a:p>
            <a:pPr algn="just"/>
            <a:r>
              <a:rPr lang="es-MX" sz="1400" dirty="0"/>
              <a:t>Con </a:t>
            </a:r>
            <a:r>
              <a:rPr lang="es-MX" sz="1400" b="1" dirty="0"/>
              <a:t>Oficio Nro. GADDMQ-DMGBI-2021-3016-O </a:t>
            </a:r>
            <a:r>
              <a:rPr lang="es-MX" sz="1400" dirty="0"/>
              <a:t>de 06 de octubre de 2021, el Director Metropolitano de Gestión de Bienes Inmuebles emite </a:t>
            </a:r>
            <a:r>
              <a:rPr lang="es-MX" sz="1400" b="1" dirty="0"/>
              <a:t>criterio favorable  </a:t>
            </a:r>
            <a:r>
              <a:rPr lang="es-MX" sz="1400" dirty="0"/>
              <a:t>para la entrega en comodato del </a:t>
            </a:r>
            <a:r>
              <a:rPr lang="es-MX" sz="1400" dirty="0" smtClean="0"/>
              <a:t>local No</a:t>
            </a:r>
            <a:r>
              <a:rPr lang="es-MX" sz="1400" dirty="0"/>
              <a:t>. 3  almacén No. 7 del Centro comercial la Manzana a favor de la Asociación, para destinarlo al funcionamiento de su sede social, aulas para talleres, cursos, etc</a:t>
            </a:r>
            <a:r>
              <a:rPr lang="es-MX" sz="1400" dirty="0" smtClean="0"/>
              <a:t>.</a:t>
            </a:r>
          </a:p>
          <a:p>
            <a:pPr algn="just"/>
            <a:r>
              <a:rPr lang="es-MX" sz="1400" dirty="0" smtClean="0"/>
              <a:t>Mediante </a:t>
            </a:r>
            <a:r>
              <a:rPr lang="es-MX" sz="1400" b="1" dirty="0" smtClean="0"/>
              <a:t>Oficio </a:t>
            </a:r>
            <a:r>
              <a:rPr lang="es-MX" sz="1400" b="1" dirty="0"/>
              <a:t>Nro.GADDMQ-PM-2021-3593-O </a:t>
            </a:r>
            <a:r>
              <a:rPr lang="es-MX" sz="1400" dirty="0"/>
              <a:t>de 02 de Diciembre de 2021, Procuraduría Metropolitana </a:t>
            </a:r>
            <a:r>
              <a:rPr lang="es-MX" sz="1400" b="1" dirty="0"/>
              <a:t>emite criterio favorable </a:t>
            </a:r>
            <a:r>
              <a:rPr lang="es-MX" sz="1400" dirty="0"/>
              <a:t>para que de estimarlo pertinente la Comisión de Propiedad y Espacio Público alcance del Concejo Metropolitano de Quito la autorización  para la entrega del comodato.  </a:t>
            </a:r>
            <a:endParaRPr lang="es-MX" sz="1400" dirty="0" smtClean="0"/>
          </a:p>
          <a:p>
            <a:pPr algn="just"/>
            <a:r>
              <a:rPr lang="es-MX" sz="1400" dirty="0" smtClean="0"/>
              <a:t>La Comisión de Propiedad y Espacio Público mediante </a:t>
            </a:r>
            <a:r>
              <a:rPr lang="es-EC" sz="1400" dirty="0"/>
              <a:t>i</a:t>
            </a:r>
            <a:r>
              <a:rPr lang="es-EC" sz="1400" dirty="0" smtClean="0"/>
              <a:t>nforme </a:t>
            </a:r>
            <a:r>
              <a:rPr lang="es-EC" sz="1400" dirty="0"/>
              <a:t>No. </a:t>
            </a:r>
            <a:r>
              <a:rPr lang="es-EC" sz="1400" dirty="0" smtClean="0"/>
              <a:t>IC-CPP-2021-017 de 15 de diciembre de 2021 emitió </a:t>
            </a:r>
            <a:r>
              <a:rPr lang="es-EC" sz="1400" b="1" dirty="0" smtClean="0"/>
              <a:t>Dictamen Favorable </a:t>
            </a:r>
            <a:r>
              <a:rPr lang="es-MX" sz="1400" dirty="0"/>
              <a:t>para obtener del Concejo Metropolitano de Quito la autorización para la entrega en comodato por 10 años del local N° 3 (almacén N° 7) del Centro Comercial “La Manzana</a:t>
            </a:r>
            <a:r>
              <a:rPr lang="es-MX" sz="1400" dirty="0" smtClean="0"/>
              <a:t>”.</a:t>
            </a:r>
            <a:endParaRPr lang="es-MX" sz="1400" dirty="0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CDD3F48E-E601-BB47-A0DD-706FFE67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136" y="365124"/>
            <a:ext cx="4842250" cy="864585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chemeClr val="accent1">
                    <a:lumMod val="50000"/>
                  </a:schemeClr>
                </a:solidFill>
              </a:rPr>
              <a:t>INFORMES</a:t>
            </a:r>
            <a:endParaRPr lang="es-EC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457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Words>541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Gotham Bold</vt:lpstr>
      <vt:lpstr>Otterco</vt:lpstr>
      <vt:lpstr>Tema de Office</vt:lpstr>
      <vt:lpstr>Presentación de PowerPoint</vt:lpstr>
      <vt:lpstr>V.4 IC-CPP-2021-017 COMODATO</vt:lpstr>
      <vt:lpstr>ANTECEDENTES</vt:lpstr>
      <vt:lpstr>INFORMES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Carlos Andres Yepez Diaz</cp:lastModifiedBy>
  <cp:revision>87</cp:revision>
  <dcterms:created xsi:type="dcterms:W3CDTF">2021-05-14T15:24:53Z</dcterms:created>
  <dcterms:modified xsi:type="dcterms:W3CDTF">2022-04-12T10:18:07Z</dcterms:modified>
</cp:coreProperties>
</file>