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7"/>
  </p:notesMasterIdLst>
  <p:sldIdLst>
    <p:sldId id="274" r:id="rId2"/>
    <p:sldId id="275" r:id="rId3"/>
    <p:sldId id="276" r:id="rId4"/>
    <p:sldId id="277" r:id="rId5"/>
    <p:sldId id="268" r:id="rId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C81"/>
    <a:srgbClr val="2F2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4674"/>
  </p:normalViewPr>
  <p:slideViewPr>
    <p:cSldViewPr snapToGrid="0" snapToObjects="1">
      <p:cViewPr varScale="1">
        <p:scale>
          <a:sx n="77" d="100"/>
          <a:sy n="77"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8B4B2-F613-C34F-87E4-BBB9ED35DC92}" type="datetimeFigureOut">
              <a:rPr lang="es-EC" smtClean="0"/>
              <a:t>12/4/2022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17031-A5FA-C14C-BD47-D0A8C306605B}" type="slidenum">
              <a:rPr lang="es-EC" smtClean="0"/>
              <a:t>‹Nº›</a:t>
            </a:fld>
            <a:endParaRPr lang="es-EC"/>
          </a:p>
        </p:txBody>
      </p:sp>
    </p:spTree>
    <p:extLst>
      <p:ext uri="{BB962C8B-B14F-4D97-AF65-F5344CB8AC3E}">
        <p14:creationId xmlns:p14="http://schemas.microsoft.com/office/powerpoint/2010/main" val="51623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7F26B4-420A-AE4B-A9DD-6C18E3EB757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42492D97-2771-D04E-A1B5-F7FA8BB165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505E95AD-986F-5D4E-A11A-D43FD2D33F14}"/>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6A2D3A56-8566-0B4A-B850-78297C66AA4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146C509-855E-A44B-ACB7-DC42687643D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64750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68932F-9A8A-D24A-B8D7-5FCDF0FC499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A75C1C7-4402-3E40-8B17-194DDBE3078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6846EB8-115A-354F-8414-3EA8B76195D2}"/>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4279A7D1-E817-8742-B60A-012E31BB638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C396975-80CC-4142-B514-A6900F767032}"/>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298522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922CE0-42CB-F443-8181-C504B09CF0F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EF293380-8FF0-1E49-82F8-213139B47B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F5A9185-0D21-E04A-8CE8-E1CAE3D5858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024D21BC-43BA-6F4A-A751-5AB14CAF678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F0F76B0-0BE7-0A4F-AB98-B6F6FD9E92B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67349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81947-CAD0-E34C-845C-35B387B0539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B27C206-C709-254F-8E80-DF0E793BA28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8957486-15EF-8243-8017-2F0EC71A5061}"/>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BEC82673-4381-E747-AA21-CD9D10277C0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F2DC0DA-5898-0443-9C00-6D203E56C893}"/>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8522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DE7AFA-6DDD-D34E-A7E0-190D8418BB2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8F087A6-DBA8-E143-B75E-33BAC69D0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1E18E0C-ADCC-1E45-85A2-4D7EFE039810}"/>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1053F174-D7A2-0F41-8236-58AC731C5E9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AD3D5CB-9F53-1E4E-AD8C-7CF18A33E1D1}"/>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61396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581B72-0DAC-4441-9153-FE2BA4D28B3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9595A42-2C8E-8D46-9756-C3855100F4F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6931F613-0FE9-3C45-A8A9-3AE230DB63D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6A980619-3C5D-9943-B728-6E087A3F13C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03466DE0-A992-4241-A12B-BC46AF3AD606}"/>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84BD982-EDFA-BA4B-99C0-E7CFEE1A5D0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45883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D4E5CF-21DD-454B-B2F1-034086E4244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40BB7246-DDD8-D842-8011-F7DD7109E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2BC5EA5-4832-0A4E-BA09-52EE96101DE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8196F126-E294-E344-AC1F-9513EF871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CA49416-7E98-AC47-B961-3C6D5CD6773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90AFF69A-E7C9-4647-87F9-527C8B6B0AB2}"/>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8" name="Marcador de pie de página 7">
            <a:extLst>
              <a:ext uri="{FF2B5EF4-FFF2-40B4-BE49-F238E27FC236}">
                <a16:creationId xmlns:a16="http://schemas.microsoft.com/office/drawing/2014/main" id="{3E198021-5F62-8341-8BD4-356691AB3DAD}"/>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4CCC7AD8-51F7-3C4F-8750-9B52AACC294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80268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CD0FF-DC7A-AD43-8C92-D0C5C909BDD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4C09A49-58DB-3C42-9060-3FFDF416F02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4" name="Marcador de pie de página 3">
            <a:extLst>
              <a:ext uri="{FF2B5EF4-FFF2-40B4-BE49-F238E27FC236}">
                <a16:creationId xmlns:a16="http://schemas.microsoft.com/office/drawing/2014/main" id="{FB76E1BC-2AFE-1B47-A767-AF8AC8D36B5A}"/>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4C08AB6E-80DD-B144-9105-0D057937C3AA}"/>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86545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5A4254F-B16D-C14A-A581-662FEFFA190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3" name="Marcador de pie de página 2">
            <a:extLst>
              <a:ext uri="{FF2B5EF4-FFF2-40B4-BE49-F238E27FC236}">
                <a16:creationId xmlns:a16="http://schemas.microsoft.com/office/drawing/2014/main" id="{ADE2B1E2-683A-CC46-A19E-3F3FDDFAC4D9}"/>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7A0E2BE1-588A-A84A-B3CF-C5487B74B8F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26426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E5417-4FBC-3647-B0CD-FCF40C0D40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1DA8DBBC-8FD7-F44C-8B4C-5B5CEA624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8528B8FE-D6F1-0C4E-B998-6531CAC4A0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5C82E5-FBF8-C149-A661-D80DD17DFBA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828923E0-B0FC-8D47-AA7D-7F6985F19A5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A8887DA3-A68E-D54A-B13C-8995387CE15A}"/>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256045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6DF176-9D6C-324A-9827-6C47D0DE35B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6622A318-CE96-A643-A6AF-F3ABDC5363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D108134C-3095-C843-8FC1-752FEB19C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73B92E-4312-4E48-BA86-323DC67BBF7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4FAB1C60-4FB9-8D43-A7D8-55913F4D331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6028776-6C9A-8B42-95FC-1098A5B3F1F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98113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297F8AE-05F7-2942-A9A0-15A2CE275B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EB627CA-5BEE-7944-AB93-61EA38E1F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81ACB94-C442-9D4F-87CD-8AC17B86D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2DAD8E52-950E-4C4B-AD01-7A1831501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FA73B827-141F-A14D-A86E-544C5A75E4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80C04-5F1A-D049-A2AB-7D33B9884F13}" type="slidenum">
              <a:rPr lang="es-EC" smtClean="0"/>
              <a:t>‹Nº›</a:t>
            </a:fld>
            <a:endParaRPr lang="es-EC"/>
          </a:p>
        </p:txBody>
      </p:sp>
    </p:spTree>
    <p:extLst>
      <p:ext uri="{BB962C8B-B14F-4D97-AF65-F5344CB8AC3E}">
        <p14:creationId xmlns:p14="http://schemas.microsoft.com/office/powerpoint/2010/main" val="750175572"/>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74104" y="2475174"/>
            <a:ext cx="9144000" cy="2387600"/>
          </a:xfrm>
        </p:spPr>
        <p:txBody>
          <a:bodyPr>
            <a:normAutofit/>
          </a:bodyPr>
          <a:lstStyle/>
          <a:p>
            <a:r>
              <a:rPr lang="es-EC" sz="4800" b="1" dirty="0">
                <a:solidFill>
                  <a:schemeClr val="accent1">
                    <a:lumMod val="50000"/>
                  </a:schemeClr>
                </a:solidFill>
              </a:rPr>
              <a:t>V.2 IC-CPP-2021-004 </a:t>
            </a:r>
            <a:r>
              <a:rPr lang="es-EC" sz="4800" b="1" dirty="0" smtClean="0">
                <a:solidFill>
                  <a:schemeClr val="accent1">
                    <a:lumMod val="50000"/>
                  </a:schemeClr>
                </a:solidFill>
              </a:rPr>
              <a:t>DECLARATORIA DE BIEN MOSTRENCO PREDIO No. 775203</a:t>
            </a:r>
            <a:endParaRPr lang="es-EC" sz="4800" b="1" dirty="0">
              <a:solidFill>
                <a:schemeClr val="accent1">
                  <a:lumMod val="50000"/>
                </a:schemeClr>
              </a:solidFill>
            </a:endParaRPr>
          </a:p>
        </p:txBody>
      </p:sp>
    </p:spTree>
    <p:extLst>
      <p:ext uri="{BB962C8B-B14F-4D97-AF65-F5344CB8AC3E}">
        <p14:creationId xmlns:p14="http://schemas.microsoft.com/office/powerpoint/2010/main" val="1005280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8200" y="645210"/>
            <a:ext cx="10515600" cy="1112946"/>
          </a:xfrm>
        </p:spPr>
        <p:txBody>
          <a:bodyPr>
            <a:normAutofit/>
          </a:bodyPr>
          <a:lstStyle/>
          <a:p>
            <a:r>
              <a:rPr lang="es-MX" sz="3200" b="1" dirty="0" smtClean="0">
                <a:solidFill>
                  <a:schemeClr val="accent1">
                    <a:lumMod val="50000"/>
                  </a:schemeClr>
                </a:solidFill>
              </a:rPr>
              <a:t>INCOSISTENCIAS EN LOS DATOS TÉCNICOS</a:t>
            </a:r>
            <a:endParaRPr lang="es-EC" sz="3200" b="1" dirty="0">
              <a:solidFill>
                <a:schemeClr val="accent1">
                  <a:lumMod val="50000"/>
                </a:schemeClr>
              </a:solidFill>
            </a:endParaRPr>
          </a:p>
        </p:txBody>
      </p:sp>
      <p:sp>
        <p:nvSpPr>
          <p:cNvPr id="6" name="Marcador de contenido 5"/>
          <p:cNvSpPr>
            <a:spLocks noGrp="1"/>
          </p:cNvSpPr>
          <p:nvPr>
            <p:ph idx="1"/>
          </p:nvPr>
        </p:nvSpPr>
        <p:spPr>
          <a:xfrm>
            <a:off x="694150" y="1758156"/>
            <a:ext cx="5287027" cy="4486275"/>
          </a:xfrm>
        </p:spPr>
        <p:txBody>
          <a:bodyPr>
            <a:normAutofit/>
          </a:bodyPr>
          <a:lstStyle/>
          <a:p>
            <a:pPr algn="just"/>
            <a:r>
              <a:rPr lang="es-MX" sz="1800" dirty="0" smtClean="0"/>
              <a:t>La Dirección Metropolitana de Catastro mediante oficio No. </a:t>
            </a:r>
            <a:r>
              <a:rPr lang="fr-FR" sz="1800" dirty="0"/>
              <a:t>DMC-CE-117161 de 20 de septiembre de </a:t>
            </a:r>
            <a:r>
              <a:rPr lang="fr-FR" sz="1800" dirty="0" smtClean="0"/>
              <a:t>2018, remitió la ficha técnica del predio 775203 a ser declarado como bien mostrenco con los siguientes datos técnicos: </a:t>
            </a:r>
            <a:endParaRPr lang="es-EC" sz="1800" dirty="0"/>
          </a:p>
        </p:txBody>
      </p:sp>
      <p:graphicFrame>
        <p:nvGraphicFramePr>
          <p:cNvPr id="7" name="Tabla 6"/>
          <p:cNvGraphicFramePr>
            <a:graphicFrameLocks noGrp="1"/>
          </p:cNvGraphicFramePr>
          <p:nvPr>
            <p:extLst>
              <p:ext uri="{D42A27DB-BD31-4B8C-83A1-F6EECF244321}">
                <p14:modId xmlns:p14="http://schemas.microsoft.com/office/powerpoint/2010/main" val="1446705241"/>
              </p:ext>
            </p:extLst>
          </p:nvPr>
        </p:nvGraphicFramePr>
        <p:xfrm>
          <a:off x="1192102" y="3490061"/>
          <a:ext cx="4081355" cy="1958760"/>
        </p:xfrm>
        <a:graphic>
          <a:graphicData uri="http://schemas.openxmlformats.org/drawingml/2006/table">
            <a:tbl>
              <a:tblPr firstRow="1" firstCol="1">
                <a:tableStyleId>{7DF18680-E054-41AD-8BC1-D1AEF772440D}</a:tableStyleId>
              </a:tblPr>
              <a:tblGrid>
                <a:gridCol w="855374">
                  <a:extLst>
                    <a:ext uri="{9D8B030D-6E8A-4147-A177-3AD203B41FA5}">
                      <a16:colId xmlns:a16="http://schemas.microsoft.com/office/drawing/2014/main" val="3894574386"/>
                    </a:ext>
                  </a:extLst>
                </a:gridCol>
                <a:gridCol w="2248412">
                  <a:extLst>
                    <a:ext uri="{9D8B030D-6E8A-4147-A177-3AD203B41FA5}">
                      <a16:colId xmlns:a16="http://schemas.microsoft.com/office/drawing/2014/main" val="4056106527"/>
                    </a:ext>
                  </a:extLst>
                </a:gridCol>
                <a:gridCol w="977569">
                  <a:extLst>
                    <a:ext uri="{9D8B030D-6E8A-4147-A177-3AD203B41FA5}">
                      <a16:colId xmlns:a16="http://schemas.microsoft.com/office/drawing/2014/main" val="2229820805"/>
                    </a:ext>
                  </a:extLst>
                </a:gridCol>
              </a:tblGrid>
              <a:tr h="326460">
                <a:tc gridSpan="3">
                  <a:txBody>
                    <a:bodyPr/>
                    <a:lstStyle/>
                    <a:p>
                      <a:pPr algn="l" fontAlgn="b"/>
                      <a:r>
                        <a:rPr lang="es-MX" sz="1200" u="none" strike="noStrike" dirty="0">
                          <a:effectLst/>
                        </a:rPr>
                        <a:t>LINDEROS DEL ÁREA DE TERRENO</a:t>
                      </a:r>
                      <a:endParaRPr lang="es-MX" sz="12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4104021304"/>
                  </a:ext>
                </a:extLst>
              </a:tr>
              <a:tr h="326460">
                <a:tc>
                  <a:txBody>
                    <a:bodyPr/>
                    <a:lstStyle/>
                    <a:p>
                      <a:pPr algn="l" fontAlgn="b"/>
                      <a:r>
                        <a:rPr lang="es-EC" sz="1200" u="none" strike="noStrike" dirty="0">
                          <a:effectLst/>
                        </a:rPr>
                        <a:t>Norte:</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C" sz="1200" u="none" strike="noStrike">
                          <a:effectLst/>
                        </a:rPr>
                        <a:t>Propiedad Municipal</a:t>
                      </a:r>
                      <a:endParaRPr lang="es-EC"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C" sz="1200" u="none" strike="noStrike" dirty="0">
                          <a:effectLst/>
                        </a:rPr>
                        <a:t>20,00m</a:t>
                      </a:r>
                      <a:endParaRPr lang="es-EC"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939041"/>
                  </a:ext>
                </a:extLst>
              </a:tr>
              <a:tr h="326460">
                <a:tc>
                  <a:txBody>
                    <a:bodyPr/>
                    <a:lstStyle/>
                    <a:p>
                      <a:pPr algn="l" fontAlgn="b"/>
                      <a:r>
                        <a:rPr lang="es-EC" sz="1200" u="none" strike="noStrike" dirty="0">
                          <a:effectLst/>
                        </a:rPr>
                        <a:t>Sur:</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C" sz="1200" u="none" strike="noStrike">
                          <a:effectLst/>
                        </a:rPr>
                        <a:t>Calle Gabriel García Moreno</a:t>
                      </a:r>
                      <a:endParaRPr lang="es-EC"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C" sz="1200" u="none" strike="noStrike" dirty="0">
                          <a:effectLst/>
                        </a:rPr>
                        <a:t>19,79m</a:t>
                      </a:r>
                      <a:endParaRPr lang="es-EC"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93001904"/>
                  </a:ext>
                </a:extLst>
              </a:tr>
              <a:tr h="326460">
                <a:tc>
                  <a:txBody>
                    <a:bodyPr/>
                    <a:lstStyle/>
                    <a:p>
                      <a:pPr algn="l" fontAlgn="b"/>
                      <a:r>
                        <a:rPr lang="es-EC" sz="1200" u="none" strike="noStrike" dirty="0">
                          <a:effectLst/>
                        </a:rPr>
                        <a:t>Este:</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C" sz="1200" u="none" strike="noStrike" dirty="0">
                          <a:effectLst/>
                        </a:rPr>
                        <a:t>Silva </a:t>
                      </a:r>
                      <a:r>
                        <a:rPr lang="es-EC" sz="1200" u="none" strike="noStrike" dirty="0" smtClean="0">
                          <a:effectLst/>
                        </a:rPr>
                        <a:t>Báez </a:t>
                      </a:r>
                      <a:r>
                        <a:rPr lang="es-EC" sz="1200" u="none" strike="noStrike" dirty="0">
                          <a:effectLst/>
                        </a:rPr>
                        <a:t>Ana Lucía</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C" sz="1200" u="none" strike="noStrike" dirty="0">
                          <a:effectLst/>
                        </a:rPr>
                        <a:t>15,87m</a:t>
                      </a:r>
                      <a:endParaRPr lang="es-EC"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340078"/>
                  </a:ext>
                </a:extLst>
              </a:tr>
              <a:tr h="326460">
                <a:tc>
                  <a:txBody>
                    <a:bodyPr/>
                    <a:lstStyle/>
                    <a:p>
                      <a:pPr algn="l" fontAlgn="b"/>
                      <a:r>
                        <a:rPr lang="es-EC" sz="1200" u="none" strike="noStrike" dirty="0">
                          <a:effectLst/>
                        </a:rPr>
                        <a:t>Oeste:</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EC" sz="1200" u="none" strike="noStrike" dirty="0">
                          <a:effectLst/>
                        </a:rPr>
                        <a:t>Soria Ortiz Luis Aguilar</a:t>
                      </a:r>
                      <a:endParaRPr lang="es-EC"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C" sz="1200" u="none" strike="noStrike" dirty="0">
                          <a:effectLst/>
                        </a:rPr>
                        <a:t>15,90m</a:t>
                      </a:r>
                      <a:endParaRPr lang="es-EC"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9390642"/>
                  </a:ext>
                </a:extLst>
              </a:tr>
              <a:tr h="326460">
                <a:tc>
                  <a:txBody>
                    <a:bodyPr/>
                    <a:lstStyle/>
                    <a:p>
                      <a:pPr algn="l" fontAlgn="b"/>
                      <a:r>
                        <a:rPr lang="es-EC" sz="1200" u="none" strike="noStrike" dirty="0">
                          <a:effectLst/>
                        </a:rPr>
                        <a:t>Superficie:</a:t>
                      </a:r>
                      <a:endParaRPr lang="es-EC" sz="12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es-EC" sz="1800" b="1" u="none" strike="noStrike" dirty="0">
                          <a:effectLst/>
                        </a:rPr>
                        <a:t>295,63m2</a:t>
                      </a:r>
                      <a:endParaRPr lang="es-EC" sz="1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s-EC"/>
                    </a:p>
                  </a:txBody>
                  <a:tcPr/>
                </a:tc>
                <a:extLst>
                  <a:ext uri="{0D108BD9-81ED-4DB2-BD59-A6C34878D82A}">
                    <a16:rowId xmlns:a16="http://schemas.microsoft.com/office/drawing/2014/main" val="1884392071"/>
                  </a:ext>
                </a:extLst>
              </a:tr>
            </a:tbl>
          </a:graphicData>
        </a:graphic>
      </p:graphicFrame>
      <p:sp>
        <p:nvSpPr>
          <p:cNvPr id="8" name="Marcador de contenido 5"/>
          <p:cNvSpPr txBox="1">
            <a:spLocks/>
          </p:cNvSpPr>
          <p:nvPr/>
        </p:nvSpPr>
        <p:spPr>
          <a:xfrm>
            <a:off x="5981177" y="1825625"/>
            <a:ext cx="528702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MX" sz="1800" dirty="0" smtClean="0"/>
              <a:t>La Administración Zonal Tumbaco mediante informe técnico No. AMZT-DGT-TV/2018/014 de 06 de agosto de 2018, señala que: “Realizado el levantamiento topográfico del predio No. 775203, se verifica que el mismo tiene un área total de </a:t>
            </a:r>
            <a:r>
              <a:rPr lang="es-MX" sz="1800" b="1" dirty="0" smtClean="0"/>
              <a:t>391,61m2.</a:t>
            </a:r>
            <a:endParaRPr lang="es-EC" sz="1800" b="1" dirty="0"/>
          </a:p>
        </p:txBody>
      </p:sp>
      <p:pic>
        <p:nvPicPr>
          <p:cNvPr id="9" name="Imagen 8"/>
          <p:cNvPicPr>
            <a:picLocks noChangeAspect="1"/>
          </p:cNvPicPr>
          <p:nvPr/>
        </p:nvPicPr>
        <p:blipFill>
          <a:blip r:embed="rId2"/>
          <a:stretch>
            <a:fillRect/>
          </a:stretch>
        </p:blipFill>
        <p:spPr>
          <a:xfrm>
            <a:off x="6208669" y="3490061"/>
            <a:ext cx="5259858" cy="2520472"/>
          </a:xfrm>
          <a:prstGeom prst="rect">
            <a:avLst/>
          </a:prstGeom>
        </p:spPr>
      </p:pic>
      <p:sp>
        <p:nvSpPr>
          <p:cNvPr id="10" name="Elipse 9"/>
          <p:cNvSpPr/>
          <p:nvPr/>
        </p:nvSpPr>
        <p:spPr>
          <a:xfrm>
            <a:off x="2968668" y="5098093"/>
            <a:ext cx="1315233" cy="4509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Elipse 10"/>
          <p:cNvSpPr/>
          <p:nvPr/>
        </p:nvSpPr>
        <p:spPr>
          <a:xfrm>
            <a:off x="6108526" y="3081403"/>
            <a:ext cx="1315233" cy="3411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68235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solidFill>
                  <a:schemeClr val="accent1">
                    <a:lumMod val="50000"/>
                  </a:schemeClr>
                </a:solidFill>
              </a:rPr>
              <a:t>GESTIÓN PARA SUBSANAR INCONSISTENCIAS</a:t>
            </a:r>
            <a:endParaRPr lang="es-EC" sz="3200" b="1" dirty="0">
              <a:solidFill>
                <a:schemeClr val="accent1">
                  <a:lumMod val="50000"/>
                </a:schemeClr>
              </a:solidFill>
            </a:endParaRPr>
          </a:p>
        </p:txBody>
      </p:sp>
      <p:sp>
        <p:nvSpPr>
          <p:cNvPr id="3" name="Marcador de contenido 2"/>
          <p:cNvSpPr>
            <a:spLocks noGrp="1"/>
          </p:cNvSpPr>
          <p:nvPr>
            <p:ph idx="1"/>
          </p:nvPr>
        </p:nvSpPr>
        <p:spPr>
          <a:xfrm>
            <a:off x="838200" y="1465545"/>
            <a:ext cx="10515600" cy="4711418"/>
          </a:xfrm>
        </p:spPr>
        <p:txBody>
          <a:bodyPr>
            <a:normAutofit lnSpcReduction="10000"/>
          </a:bodyPr>
          <a:lstStyle/>
          <a:p>
            <a:pPr algn="just"/>
            <a:r>
              <a:rPr lang="es-MX" sz="1800" dirty="0" smtClean="0"/>
              <a:t>La Dirección Metropolitana de Gestión de Bienes Inmuebles </a:t>
            </a:r>
            <a:r>
              <a:rPr lang="es-MX" sz="1800" dirty="0"/>
              <a:t>mediante oficio No. GADDMQ-DMGBI-2021-1944-O de 30 de junio del 2021, constató que existe inconsistencias entre los datos que contiene la ficha técnica para declaratoria de bien mostrenco remitida por la Dirección Metropolitana de Catastro mediante oficio Nro. DMC-CE-117161 de 20 de septiembre de 2018; y la superficie que consta en el informe técnico AMZT-DGT-TV-2018-014 de 06 de agosto de </a:t>
            </a:r>
            <a:r>
              <a:rPr lang="es-MX" sz="1800" dirty="0" smtClean="0"/>
              <a:t>2018, por lo que solicitó a la Dirección Metropolitana </a:t>
            </a:r>
            <a:r>
              <a:rPr lang="es-MX" sz="1800" dirty="0"/>
              <a:t>de Catastro que: </a:t>
            </a:r>
            <a:r>
              <a:rPr lang="es-MX" sz="1800" i="1" dirty="0"/>
              <a:t>“(…) previa verificación en campo, proceda a actualizar tanto gráfica como alfanuméricamente el catastro del predio en mención, conforme el levantamiento remitido por la Administración Zonal </a:t>
            </a:r>
            <a:r>
              <a:rPr lang="es-MX" sz="1800" i="1" dirty="0" smtClean="0"/>
              <a:t>Tumbaco”.</a:t>
            </a:r>
          </a:p>
          <a:p>
            <a:pPr algn="just"/>
            <a:r>
              <a:rPr lang="es-MX" sz="1800" dirty="0" smtClean="0"/>
              <a:t>La Dirección Metropolitana de Catastro mediante oficio No. </a:t>
            </a:r>
            <a:r>
              <a:rPr lang="es-EC" sz="1800" dirty="0"/>
              <a:t>Nro. GADDMQ-STHV-DMC-UCE-2021-2598-O de 13 de noviembre de 2021</a:t>
            </a:r>
            <a:r>
              <a:rPr lang="es-EC" sz="1800" dirty="0" smtClean="0"/>
              <a:t>, emitió el informe técnico No. DMC-UCE-2021-2398 </a:t>
            </a:r>
            <a:r>
              <a:rPr lang="es-MX" sz="1800" dirty="0"/>
              <a:t>concluye </a:t>
            </a:r>
            <a:r>
              <a:rPr lang="es-MX" sz="1800" dirty="0" smtClean="0"/>
              <a:t>que: </a:t>
            </a:r>
            <a:r>
              <a:rPr lang="es-MX" sz="1800" i="1" dirty="0" smtClean="0"/>
              <a:t>“(…) </a:t>
            </a:r>
            <a:r>
              <a:rPr lang="es-MX" sz="1800" i="1" dirty="0"/>
              <a:t>no es posible realizar la actualización gráfica y alfanumérica del predio Nro. 775203 en el Sistema SIREC-Q en virtud de que no existe delimitación física con el predio No. </a:t>
            </a:r>
            <a:r>
              <a:rPr lang="es-MX" sz="1800" i="1" dirty="0" smtClean="0"/>
              <a:t>132058”. </a:t>
            </a:r>
            <a:r>
              <a:rPr lang="es-EC" sz="1800" dirty="0" smtClean="0"/>
              <a:t>Adicionalmente </a:t>
            </a:r>
            <a:r>
              <a:rPr lang="es-MX" sz="1800" dirty="0" smtClean="0"/>
              <a:t>manifestó que: </a:t>
            </a:r>
            <a:r>
              <a:rPr lang="es-MX" sz="1800" i="1" dirty="0" smtClean="0"/>
              <a:t>“(…) no </a:t>
            </a:r>
            <a:r>
              <a:rPr lang="es-MX" sz="1800" i="1" dirty="0"/>
              <a:t>se encontró el mencionado levantamiento con las firmas de responsabilidad de los </a:t>
            </a:r>
            <a:r>
              <a:rPr lang="es-MX" sz="1800" i="1" dirty="0" smtClean="0"/>
              <a:t>profesionales”.</a:t>
            </a:r>
          </a:p>
          <a:p>
            <a:pPr algn="just"/>
            <a:r>
              <a:rPr lang="es-EC" sz="1800" dirty="0"/>
              <a:t>Mediante oficio Nro. GADDMQ-DMGBI-2021-3622-O de 23 de noviembre de </a:t>
            </a:r>
            <a:r>
              <a:rPr lang="es-EC" sz="1800" dirty="0" smtClean="0"/>
              <a:t>2021, la Dirección Metropolitana de Gestión de Bienes Inmuebles solicitó a la Administración Zonal Tumbaco que </a:t>
            </a:r>
            <a:r>
              <a:rPr lang="es-EC" sz="1800" i="1" dirty="0" smtClean="0"/>
              <a:t>“(…) </a:t>
            </a:r>
            <a:r>
              <a:rPr lang="es-MX" sz="1800" i="1" dirty="0"/>
              <a:t>se subsanen las observaciones indicadas en el mencionado informe, con respecto al informe AMZT-DGT-TV-014 del 06 de agosto del 2018 y el respectivo levantamiento topográfico, a fin de continuar con el debido proceso para declaratoria de bien mostrenco del predio Nro. </a:t>
            </a:r>
            <a:r>
              <a:rPr lang="es-MX" sz="1800" i="1" dirty="0" smtClean="0"/>
              <a:t>775203”.</a:t>
            </a:r>
            <a:endParaRPr lang="es-EC" sz="1800" i="1" dirty="0"/>
          </a:p>
        </p:txBody>
      </p:sp>
    </p:spTree>
    <p:extLst>
      <p:ext uri="{BB962C8B-B14F-4D97-AF65-F5344CB8AC3E}">
        <p14:creationId xmlns:p14="http://schemas.microsoft.com/office/powerpoint/2010/main" val="1613454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052186"/>
            <a:ext cx="10515600" cy="5124777"/>
          </a:xfrm>
        </p:spPr>
        <p:txBody>
          <a:bodyPr>
            <a:normAutofit/>
          </a:bodyPr>
          <a:lstStyle/>
          <a:p>
            <a:pPr algn="just"/>
            <a:r>
              <a:rPr lang="es-MX" sz="1800" dirty="0" smtClean="0"/>
              <a:t>La Dirección Metropolitana de Catastro mediante oficio No. </a:t>
            </a:r>
            <a:r>
              <a:rPr lang="es-EC" sz="1800" dirty="0" smtClean="0"/>
              <a:t>GADDMQ-STHV-DMC-UCE-2022-0345-O de 15 de febrero de 2022, solicitó a la Dirección Metropolitana de Gestión de Bienes Inmuebles </a:t>
            </a:r>
            <a:r>
              <a:rPr lang="es-MX" sz="1800" dirty="0" smtClean="0"/>
              <a:t>los antecedentes de dominio de los predios </a:t>
            </a:r>
            <a:r>
              <a:rPr lang="es-EC" sz="1800" dirty="0" smtClean="0"/>
              <a:t>775203 y 132058.</a:t>
            </a:r>
          </a:p>
          <a:p>
            <a:pPr algn="just"/>
            <a:r>
              <a:rPr lang="es-MX" sz="1800" dirty="0" smtClean="0"/>
              <a:t>La Dirección Metropolitana de Gestión de Bienes Inmuebles mediante oficio No. </a:t>
            </a:r>
            <a:r>
              <a:rPr lang="es-EC" sz="1800" dirty="0" smtClean="0"/>
              <a:t>GADDMQ-DMGBI-2022-0680-O de 24 de febrero de 2022, informó a la Dirección Metropolitana de Catastro que: </a:t>
            </a:r>
            <a:r>
              <a:rPr lang="es-EC" sz="1800" i="1" dirty="0" smtClean="0"/>
              <a:t>“No existe </a:t>
            </a:r>
            <a:r>
              <a:rPr lang="es-MX" sz="1800" i="1" dirty="0" smtClean="0"/>
              <a:t>documentación </a:t>
            </a:r>
            <a:r>
              <a:rPr lang="es-MX" sz="1800" i="1" dirty="0"/>
              <a:t>ni antecedentes de dominio, que determine la titularidad de dominio a favor del Municipio del Distrito Metropolitano de Quito de los predios N° 775203 y N° </a:t>
            </a:r>
            <a:r>
              <a:rPr lang="es-MX" sz="1800" i="1" dirty="0" smtClean="0"/>
              <a:t>132058”. </a:t>
            </a:r>
            <a:r>
              <a:rPr lang="es-MX" sz="1800" dirty="0" smtClean="0"/>
              <a:t>Sin embargo se informa que: </a:t>
            </a:r>
            <a:r>
              <a:rPr lang="es-MX" sz="1800" i="1" dirty="0" smtClean="0"/>
              <a:t>“(…) el </a:t>
            </a:r>
            <a:r>
              <a:rPr lang="es-MX" sz="1800" i="1" dirty="0"/>
              <a:t>predio N° 132058 </a:t>
            </a:r>
            <a:r>
              <a:rPr lang="es-MX" sz="1800" i="1" dirty="0" smtClean="0"/>
              <a:t>fue entregado </a:t>
            </a:r>
            <a:r>
              <a:rPr lang="es-MX" sz="1800" i="1" dirty="0"/>
              <a:t>en comodato precario a la ASOCIACION DE MUJERES DE CUMBAYA, mediante resolución del Concejo Metropolitano del 06 de abril de 1992, y escritura celebrada el 12 de noviembre de 1992, ante el Doctor Héctor Vallejo Espinoza, Notario Sexto del cantón Quito, e inscrita en el Registro de la Propiedad el 08 de febrero de 1993, para ser destinado al funcionamiento del Centro de Formación </a:t>
            </a:r>
            <a:r>
              <a:rPr lang="es-MX" sz="1800" i="1" dirty="0" smtClean="0"/>
              <a:t>Artesanal”. </a:t>
            </a:r>
            <a:endParaRPr lang="es-EC" sz="1800" i="1" dirty="0"/>
          </a:p>
        </p:txBody>
      </p:sp>
    </p:spTree>
    <p:extLst>
      <p:ext uri="{BB962C8B-B14F-4D97-AF65-F5344CB8AC3E}">
        <p14:creationId xmlns:p14="http://schemas.microsoft.com/office/powerpoint/2010/main" val="269591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457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6369</TotalTime>
  <Words>592</Words>
  <Application>Microsoft Office PowerPoint</Application>
  <PresentationFormat>Panorámica</PresentationFormat>
  <Paragraphs>25</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V.2 IC-CPP-2021-004 DECLARATORIA DE BIEN MOSTRENCO PREDIO No. 775203</vt:lpstr>
      <vt:lpstr>INCOSISTENCIAS EN LOS DATOS TÉCNICOS</vt:lpstr>
      <vt:lpstr>GESTIÓN PARA SUBSANAR INCONSISTENCIAS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Alfredo Aguirre Barreiros</dc:creator>
  <cp:lastModifiedBy>Carlos Andres Yepez Diaz</cp:lastModifiedBy>
  <cp:revision>148</cp:revision>
  <dcterms:created xsi:type="dcterms:W3CDTF">2021-05-14T15:24:53Z</dcterms:created>
  <dcterms:modified xsi:type="dcterms:W3CDTF">2022-04-12T09:12:22Z</dcterms:modified>
</cp:coreProperties>
</file>