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77" r:id="rId2"/>
    <p:sldId id="273" r:id="rId3"/>
    <p:sldId id="288" r:id="rId4"/>
    <p:sldId id="279" r:id="rId5"/>
    <p:sldId id="280" r:id="rId6"/>
    <p:sldId id="281" r:id="rId7"/>
    <p:sldId id="278" r:id="rId8"/>
    <p:sldId id="284" r:id="rId9"/>
    <p:sldId id="282" r:id="rId10"/>
    <p:sldId id="283" r:id="rId11"/>
    <p:sldId id="286" r:id="rId12"/>
    <p:sldId id="287" r:id="rId13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an Carlos Salgado Pinto" initials="JCS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4959"/>
    <a:srgbClr val="FC344A"/>
    <a:srgbClr val="FC2F37"/>
    <a:srgbClr val="ED3339"/>
    <a:srgbClr val="D5BB2B"/>
    <a:srgbClr val="C148FF"/>
    <a:srgbClr val="E0440E"/>
    <a:srgbClr val="FC1646"/>
    <a:srgbClr val="1B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7395" autoAdjust="0"/>
  </p:normalViewPr>
  <p:slideViewPr>
    <p:cSldViewPr snapToGrid="0" snapToObjects="1">
      <p:cViewPr varScale="1">
        <p:scale>
          <a:sx n="68" d="100"/>
          <a:sy n="68" d="100"/>
        </p:scale>
        <p:origin x="79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EC3FF7-1907-A947-8B38-FFF10508007C}" type="datetimeFigureOut">
              <a:rPr lang="es-ES" smtClean="0"/>
              <a:t>05/04/2022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9AC2C9-2805-2044-AB43-D3E1A016D4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4304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g806ada915c_0_5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5" name="Google Shape;1165;g806ada915c_0_5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g806ada915c_0_5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5" name="Google Shape;1165;g806ada915c_0_5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g806ada915c_0_5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5" name="Google Shape;1165;g806ada915c_0_5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6228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g806ada915c_0_5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5" name="Google Shape;1165;g806ada915c_0_5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1776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g806ada915c_0_5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5" name="Google Shape;1165;g806ada915c_0_5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g806ada915c_0_5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5" name="Google Shape;1165;g806ada915c_0_5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g806ada915c_0_5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5" name="Google Shape;1165;g806ada915c_0_5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g806ada915c_0_5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5" name="Google Shape;1165;g806ada915c_0_5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g806ada915c_0_5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5" name="Google Shape;1165;g806ada915c_0_5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g806ada915c_0_5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5" name="Google Shape;1165;g806ada915c_0_5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g806ada915c_0_5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5" name="Google Shape;1165;g806ada915c_0_5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02F606-C6E2-CF49-B2EB-1EE3EA1F45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440CBDA-6ADD-0241-A66F-93F4F9BEC3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0D84DEA-7697-5945-81A1-1C2F6F61D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45954-845E-6442-A0AB-6F85AB9B0A28}" type="datetimeFigureOut">
              <a:rPr lang="es-EC" smtClean="0"/>
              <a:t>5/4/2022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CA359C5-E48F-9845-A25F-13911D0D7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96B51C-8929-174D-BDCD-15B1F8D1D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76319-A1DB-7948-8D12-617FFC003B6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27866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827242-1FE7-C245-A078-64F27E2AE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81F25EE-C5DC-914C-9F37-78982067AF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16191A-406B-1344-89B2-BF27DD56F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45954-845E-6442-A0AB-6F85AB9B0A28}" type="datetimeFigureOut">
              <a:rPr lang="es-EC" smtClean="0"/>
              <a:t>5/4/2022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F316BC1-4A40-7848-AA87-0AA31163D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1F620D3-4548-634D-96CE-64D5C0DDE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76319-A1DB-7948-8D12-617FFC003B6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34969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5B1FB5A-54B9-A144-93F8-982673360A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FBFAB1E-B95A-BD45-8B17-F11EFDCBE7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D3FE14A-C5F9-3A45-B5EB-E2EEF9878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45954-845E-6442-A0AB-6F85AB9B0A28}" type="datetimeFigureOut">
              <a:rPr lang="es-EC" smtClean="0"/>
              <a:t>5/4/2022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7A09664-3666-3F4E-A1C2-7AF385CD9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4FAB559-69CE-7F48-8248-2D98A0BF2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76319-A1DB-7948-8D12-617FFC003B6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66022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21F2BC-75B0-BD49-8A40-5D143B96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2219F32-1B4E-3A40-878F-CBDD715B30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0E0F9C-0567-BA49-B5FB-DDA83B33A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45954-845E-6442-A0AB-6F85AB9B0A28}" type="datetimeFigureOut">
              <a:rPr lang="es-EC" smtClean="0"/>
              <a:t>5/4/2022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F6A8FB2-C27D-7847-95AF-E1CEEAF81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301F162-9FD7-0B43-A670-3C15FBBD8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76319-A1DB-7948-8D12-617FFC003B6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84286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978130-AE8E-C549-94C5-60B50C86C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B3D4C5B-EE2E-DB44-8CA0-637B0BB07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640B78D-05E7-7041-9818-9E6476702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45954-845E-6442-A0AB-6F85AB9B0A28}" type="datetimeFigureOut">
              <a:rPr lang="es-EC" smtClean="0"/>
              <a:t>5/4/2022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D8B61F3-D66F-4449-8813-5FDD8AB69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F7CA1B-63F3-C843-8B00-48231926E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76319-A1DB-7948-8D12-617FFC003B6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56551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0007BD-607F-674D-8F49-7C5F56DF8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535B27A-7441-6748-8C7C-17916AAE38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FF0F4F6-A6E9-B44E-85A0-DC8B9BCBDA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4BE915C-ECAF-134E-B011-6A9EF0217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45954-845E-6442-A0AB-6F85AB9B0A28}" type="datetimeFigureOut">
              <a:rPr lang="es-EC" smtClean="0"/>
              <a:t>5/4/2022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305ABA3-77D5-3648-8A15-A6FF5F2DF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146D552-8A74-074F-8FF7-65AF08DED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76319-A1DB-7948-8D12-617FFC003B6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28097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7BCDDA-C575-354A-BA25-3A89FC06D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68696DF-3F67-EA4B-A87A-014C87B42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CB31852-AF21-8545-91DB-E6C16C2877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7F6FEC0-3229-5841-BE86-1520BC6C83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7A8DB89-16BD-E149-93FA-69D83BF99E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276AD6C-2D0A-1849-991D-D15065793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45954-845E-6442-A0AB-6F85AB9B0A28}" type="datetimeFigureOut">
              <a:rPr lang="es-EC" smtClean="0"/>
              <a:t>5/4/2022</a:t>
            </a:fld>
            <a:endParaRPr lang="es-EC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F0F2BD1-8BDD-DB4C-86CF-CA092AD58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4A82589-9370-EB4C-A0F7-9D1C34A04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76319-A1DB-7948-8D12-617FFC003B6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84137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430992-6214-C64A-B407-4A6B69489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1E46073-34F4-D046-AB33-895BF6050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45954-845E-6442-A0AB-6F85AB9B0A28}" type="datetimeFigureOut">
              <a:rPr lang="es-EC" smtClean="0"/>
              <a:t>5/4/2022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E8417CD-E922-0A47-BB33-7391239D1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C1DF494-5A54-7B44-BE2F-A54086A6F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76319-A1DB-7948-8D12-617FFC003B6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98741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3A08883-3E72-5141-BAE6-6FBD55003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45954-845E-6442-A0AB-6F85AB9B0A28}" type="datetimeFigureOut">
              <a:rPr lang="es-EC" smtClean="0"/>
              <a:t>5/4/2022</a:t>
            </a:fld>
            <a:endParaRPr lang="es-EC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4E725EA-62F9-7A4A-B91F-7C7163DBD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77F1E0D-AEE5-8F4C-94FC-9581E23B9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76319-A1DB-7948-8D12-617FFC003B6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52629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86D8E9-2866-D34A-9C21-52086B7C1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EF8951C-03D6-D24D-A9B5-A9C138550E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0468298-13C5-8D40-B00E-73724783B5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AB65997-295E-A245-927F-1CAC6098D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45954-845E-6442-A0AB-6F85AB9B0A28}" type="datetimeFigureOut">
              <a:rPr lang="es-EC" smtClean="0"/>
              <a:t>5/4/2022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4CC09F4-3EAB-BE41-9AD0-FA33522CC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DB2AB46-B672-474A-8B9C-2A24102C2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76319-A1DB-7948-8D12-617FFC003B6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85805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CB0923-BA6C-E242-8981-87AF12CE4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16E2AD4-1CD1-214C-A5A7-C57694C71C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29FBC77-2CAE-354E-8508-E35F633AB8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D58E028-A9A3-424E-8DB3-F160A998A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45954-845E-6442-A0AB-6F85AB9B0A28}" type="datetimeFigureOut">
              <a:rPr lang="es-EC" smtClean="0"/>
              <a:t>5/4/2022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A7B3ECE-BC12-5B43-A966-34E5F50D6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5EED709-1EC1-7C4E-B69A-7168A9965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76319-A1DB-7948-8D12-617FFC003B6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56739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D270DAA-A901-C241-8F4E-88BAAA143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EA483C3-59C8-314B-902E-9309598A8A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97D78A-530E-C048-BDF5-B510E5298E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645954-845E-6442-A0AB-6F85AB9B0A28}" type="datetimeFigureOut">
              <a:rPr lang="es-EC" smtClean="0"/>
              <a:t>5/4/2022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12472F-E724-2240-A34E-F410B92A4D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E7A10D2-E127-1644-B05F-722703A57F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576319-A1DB-7948-8D12-617FFC003B6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81298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13" Type="http://schemas.openxmlformats.org/officeDocument/2006/relationships/image" Target="../media/image26.png"/><Relationship Id="rId3" Type="http://schemas.microsoft.com/office/2007/relationships/media" Target="../media/media2.mp4"/><Relationship Id="rId7" Type="http://schemas.openxmlformats.org/officeDocument/2006/relationships/slideLayout" Target="../slideLayouts/slideLayout6.xml"/><Relationship Id="rId12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24.png"/><Relationship Id="rId5" Type="http://schemas.microsoft.com/office/2007/relationships/media" Target="../media/media3.mp4"/><Relationship Id="rId10" Type="http://schemas.openxmlformats.org/officeDocument/2006/relationships/image" Target="../media/image3.png"/><Relationship Id="rId4" Type="http://schemas.openxmlformats.org/officeDocument/2006/relationships/video" Target="../media/media2.mp4"/><Relationship Id="rId9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1.pn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1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.png"/><Relationship Id="rId9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9FF919-FA46-DB44-A3EA-4370517F90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398A895-FBAF-A440-A839-D064BF283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78D1C4A-E4A5-F341-A5E4-7182DAD59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122363"/>
            <a:ext cx="8915400" cy="35179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-587462" y="164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74369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Imagen 76">
            <a:extLst>
              <a:ext uri="{FF2B5EF4-FFF2-40B4-BE49-F238E27FC236}">
                <a16:creationId xmlns:a16="http://schemas.microsoft.com/office/drawing/2014/main" id="{7398A895-FBAF-A440-A839-D064BF2832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60480"/>
            <a:ext cx="12192000" cy="685800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4049938" y="-37298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11" name="CuadroTexto 10"/>
          <p:cNvSpPr txBox="1"/>
          <p:nvPr/>
        </p:nvSpPr>
        <p:spPr>
          <a:xfrm>
            <a:off x="5204525" y="-11544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947034" y="1716705"/>
            <a:ext cx="108556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ts val="0"/>
              </a:spcBef>
              <a:buFont typeface="Arial"/>
              <a:buChar char="•"/>
            </a:pPr>
            <a:endParaRPr lang="es-ES_tradnl" sz="2800" b="1" dirty="0">
              <a:solidFill>
                <a:srgbClr val="4472C4"/>
              </a:solidFill>
              <a:latin typeface="Otterco Bold"/>
              <a:cs typeface="Otterco Bold"/>
            </a:endParaRPr>
          </a:p>
          <a:p>
            <a:pPr algn="just"/>
            <a:endParaRPr lang="es-ES_tradnl" sz="2800" dirty="0">
              <a:cs typeface="Otterco"/>
            </a:endParaRPr>
          </a:p>
        </p:txBody>
      </p:sp>
      <p:pic>
        <p:nvPicPr>
          <p:cNvPr id="8" name="Imagen 7" descr="cobranding_inclusion_social 2022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428" y="6236587"/>
            <a:ext cx="3033928" cy="538232"/>
          </a:xfrm>
          <a:prstGeom prst="rect">
            <a:avLst/>
          </a:prstGeom>
        </p:spPr>
      </p:pic>
      <p:sp>
        <p:nvSpPr>
          <p:cNvPr id="1153" name="CuadroTexto 1152"/>
          <p:cNvSpPr txBox="1"/>
          <p:nvPr/>
        </p:nvSpPr>
        <p:spPr>
          <a:xfrm>
            <a:off x="2778045" y="1475252"/>
            <a:ext cx="6494768" cy="369332"/>
          </a:xfrm>
          <a:prstGeom prst="rect">
            <a:avLst/>
          </a:prstGeom>
          <a:solidFill>
            <a:srgbClr val="ED33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	</a:t>
            </a:r>
            <a:r>
              <a:rPr lang="es-ES" dirty="0">
                <a:solidFill>
                  <a:schemeClr val="bg1"/>
                </a:solidFill>
                <a:latin typeface="Otterco Medium"/>
                <a:cs typeface="Otterco Medium"/>
              </a:rPr>
              <a:t>VIDEOS TESTIMONIALES</a:t>
            </a:r>
          </a:p>
        </p:txBody>
      </p:sp>
      <p:pic>
        <p:nvPicPr>
          <p:cNvPr id="2" name="VIDEO-2022-02-20-13-29-3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48356" y="2963274"/>
            <a:ext cx="3461509" cy="1959345"/>
          </a:xfrm>
          <a:prstGeom prst="rect">
            <a:avLst/>
          </a:prstGeom>
        </p:spPr>
      </p:pic>
      <p:pic>
        <p:nvPicPr>
          <p:cNvPr id="3" name="VIDEO-2022-02-22-18-35-16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130934" y="2904593"/>
            <a:ext cx="3668849" cy="2076707"/>
          </a:xfrm>
          <a:prstGeom prst="rect">
            <a:avLst/>
          </a:prstGeom>
        </p:spPr>
      </p:pic>
      <p:pic>
        <p:nvPicPr>
          <p:cNvPr id="5" name="VIDEO-2022-02-26-16-57-24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208992" y="2904593"/>
            <a:ext cx="3747591" cy="206117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2440376" y="110592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7" name="CuadroTexto 6"/>
          <p:cNvSpPr txBox="1"/>
          <p:nvPr/>
        </p:nvSpPr>
        <p:spPr>
          <a:xfrm>
            <a:off x="12544045" y="62208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12" name="CuadroTexto 11"/>
          <p:cNvSpPr txBox="1"/>
          <p:nvPr/>
        </p:nvSpPr>
        <p:spPr>
          <a:xfrm>
            <a:off x="-250535" y="8726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13" name="CuadroTexto 12"/>
          <p:cNvSpPr txBox="1"/>
          <p:nvPr/>
        </p:nvSpPr>
        <p:spPr>
          <a:xfrm>
            <a:off x="449236" y="8726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14" name="CuadroTexto 13"/>
          <p:cNvSpPr txBox="1"/>
          <p:nvPr/>
        </p:nvSpPr>
        <p:spPr>
          <a:xfrm>
            <a:off x="12284871" y="518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15" name="CuadroTexto 14"/>
          <p:cNvSpPr txBox="1"/>
          <p:nvPr/>
        </p:nvSpPr>
        <p:spPr>
          <a:xfrm>
            <a:off x="-492432" y="11750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4696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19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Imagen 76">
            <a:extLst>
              <a:ext uri="{FF2B5EF4-FFF2-40B4-BE49-F238E27FC236}">
                <a16:creationId xmlns:a16="http://schemas.microsoft.com/office/drawing/2014/main" id="{7398A895-FBAF-A440-A839-D064BF283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480"/>
            <a:ext cx="12192000" cy="685800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4049938" y="-37298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11" name="CuadroTexto 10"/>
          <p:cNvSpPr txBox="1"/>
          <p:nvPr/>
        </p:nvSpPr>
        <p:spPr>
          <a:xfrm>
            <a:off x="5204525" y="-11544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947034" y="1716705"/>
            <a:ext cx="108556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ts val="0"/>
              </a:spcBef>
              <a:buFont typeface="Arial"/>
              <a:buChar char="•"/>
            </a:pPr>
            <a:endParaRPr lang="es-ES_tradnl" sz="2800" b="1" dirty="0">
              <a:solidFill>
                <a:srgbClr val="4472C4"/>
              </a:solidFill>
              <a:latin typeface="Otterco Bold"/>
              <a:cs typeface="Otterco Bold"/>
            </a:endParaRPr>
          </a:p>
          <a:p>
            <a:pPr algn="just"/>
            <a:endParaRPr lang="es-ES_tradnl" sz="2800" dirty="0">
              <a:cs typeface="Otterco"/>
            </a:endParaRPr>
          </a:p>
        </p:txBody>
      </p:sp>
      <p:pic>
        <p:nvPicPr>
          <p:cNvPr id="8" name="Imagen 7" descr="cobranding_inclusion_social 202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428" y="6236587"/>
            <a:ext cx="3033928" cy="538232"/>
          </a:xfrm>
          <a:prstGeom prst="rect">
            <a:avLst/>
          </a:prstGeom>
        </p:spPr>
      </p:pic>
      <p:sp>
        <p:nvSpPr>
          <p:cNvPr id="1153" name="CuadroTexto 1152"/>
          <p:cNvSpPr txBox="1"/>
          <p:nvPr/>
        </p:nvSpPr>
        <p:spPr>
          <a:xfrm>
            <a:off x="2708932" y="437414"/>
            <a:ext cx="6494768" cy="369332"/>
          </a:xfrm>
          <a:prstGeom prst="rect">
            <a:avLst/>
          </a:prstGeom>
          <a:solidFill>
            <a:srgbClr val="ED33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  </a:t>
            </a:r>
            <a:r>
              <a:rPr lang="es-ES" dirty="0">
                <a:solidFill>
                  <a:schemeClr val="bg1"/>
                </a:solidFill>
                <a:latin typeface="Otterco Medium"/>
              </a:rPr>
              <a:t>GENERACIÓN DE APOYOS</a:t>
            </a:r>
            <a:endParaRPr lang="es-ES" dirty="0">
              <a:solidFill>
                <a:schemeClr val="bg1"/>
              </a:solidFill>
              <a:latin typeface="Otterco Medium"/>
              <a:cs typeface="Otterco Medium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440376" y="110592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7" name="CuadroTexto 6"/>
          <p:cNvSpPr txBox="1"/>
          <p:nvPr/>
        </p:nvSpPr>
        <p:spPr>
          <a:xfrm>
            <a:off x="12544045" y="62208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12" name="CuadroTexto 11"/>
          <p:cNvSpPr txBox="1"/>
          <p:nvPr/>
        </p:nvSpPr>
        <p:spPr>
          <a:xfrm>
            <a:off x="-250535" y="8726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13" name="CuadroTexto 12"/>
          <p:cNvSpPr txBox="1"/>
          <p:nvPr/>
        </p:nvSpPr>
        <p:spPr>
          <a:xfrm>
            <a:off x="449236" y="8726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14" name="CuadroTexto 13"/>
          <p:cNvSpPr txBox="1"/>
          <p:nvPr/>
        </p:nvSpPr>
        <p:spPr>
          <a:xfrm>
            <a:off x="12284871" y="518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15" name="CuadroTexto 14"/>
          <p:cNvSpPr txBox="1"/>
          <p:nvPr/>
        </p:nvSpPr>
        <p:spPr>
          <a:xfrm>
            <a:off x="-492432" y="11750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pic>
        <p:nvPicPr>
          <p:cNvPr id="10" name="Imagen 9" descr="PHOTO-2022-02-18-11-28-4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30" y="991412"/>
            <a:ext cx="3389044" cy="3389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406" y="1325122"/>
            <a:ext cx="2879570" cy="2885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Imagen 16" descr="PHOTO-2022-02-22-19-16-40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977" y="4519544"/>
            <a:ext cx="4157253" cy="2338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Imagen 17" descr="PHOTO-2022-02-23-15-20-34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258" y="1175040"/>
            <a:ext cx="4624442" cy="4624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74303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Imagen 76">
            <a:extLst>
              <a:ext uri="{FF2B5EF4-FFF2-40B4-BE49-F238E27FC236}">
                <a16:creationId xmlns:a16="http://schemas.microsoft.com/office/drawing/2014/main" id="{7398A895-FBAF-A440-A839-D064BF283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19" y="-3651"/>
            <a:ext cx="12192000" cy="685800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4049938" y="-37298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5204525" y="-11544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947034" y="1716705"/>
            <a:ext cx="108556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s-ES_tradnl" sz="2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Otterco Bold"/>
              <a:ea typeface="+mn-ea"/>
              <a:cs typeface="Otterco Bold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Otterco"/>
            </a:endParaRPr>
          </a:p>
        </p:txBody>
      </p:sp>
      <p:pic>
        <p:nvPicPr>
          <p:cNvPr id="8" name="Imagen 7" descr="cobranding_inclusion_social 202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428" y="6236587"/>
            <a:ext cx="3033928" cy="538232"/>
          </a:xfrm>
          <a:prstGeom prst="rect">
            <a:avLst/>
          </a:prstGeom>
        </p:spPr>
      </p:pic>
      <p:sp>
        <p:nvSpPr>
          <p:cNvPr id="1153" name="CuadroTexto 1152"/>
          <p:cNvSpPr txBox="1"/>
          <p:nvPr/>
        </p:nvSpPr>
        <p:spPr>
          <a:xfrm>
            <a:off x="2803963" y="371173"/>
            <a:ext cx="6494768" cy="369332"/>
          </a:xfrm>
          <a:prstGeom prst="rect">
            <a:avLst/>
          </a:prstGeom>
          <a:solidFill>
            <a:srgbClr val="ED333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tterco Medium"/>
                <a:ea typeface="+mn-ea"/>
                <a:cs typeface="Otterco Medium"/>
              </a:rPr>
              <a:t>ANTES Y DESPUÉS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33" y="913362"/>
            <a:ext cx="2676776" cy="2676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788" y="1027032"/>
            <a:ext cx="2563106" cy="2563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955" y="1027032"/>
            <a:ext cx="2584312" cy="2584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34" y="3755922"/>
            <a:ext cx="2676776" cy="2676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458" y="3782894"/>
            <a:ext cx="2563106" cy="2563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068" y="3755922"/>
            <a:ext cx="2584312" cy="2584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uadroTexto 5"/>
          <p:cNvSpPr txBox="1"/>
          <p:nvPr/>
        </p:nvSpPr>
        <p:spPr>
          <a:xfrm>
            <a:off x="12690911" y="13910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1960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Imagen 76">
            <a:extLst>
              <a:ext uri="{FF2B5EF4-FFF2-40B4-BE49-F238E27FC236}">
                <a16:creationId xmlns:a16="http://schemas.microsoft.com/office/drawing/2014/main" id="{7398A895-FBAF-A440-A839-D064BF283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02" y="-3651"/>
            <a:ext cx="12192000" cy="6858000"/>
          </a:xfrm>
          <a:prstGeom prst="rect">
            <a:avLst/>
          </a:prstGeom>
        </p:spPr>
      </p:pic>
      <p:sp>
        <p:nvSpPr>
          <p:cNvPr id="1168" name="Google Shape;1168;p28"/>
          <p:cNvSpPr txBox="1">
            <a:spLocks noGrp="1"/>
          </p:cNvSpPr>
          <p:nvPr>
            <p:ph type="title"/>
          </p:nvPr>
        </p:nvSpPr>
        <p:spPr>
          <a:xfrm>
            <a:off x="1024544" y="1095875"/>
            <a:ext cx="10298000" cy="641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s-ES_tradnl" sz="4000" b="1" dirty="0">
                <a:solidFill>
                  <a:srgbClr val="FC4959"/>
                </a:solidFill>
                <a:latin typeface="Otterco Bold"/>
                <a:cs typeface="Otterco Bold"/>
              </a:rPr>
              <a:t>Ayuda Humanitaria para familias damnificadas de La Gasca y La Comuna</a:t>
            </a:r>
            <a:endParaRPr sz="4000" b="1" dirty="0">
              <a:solidFill>
                <a:srgbClr val="FC4959"/>
              </a:solidFill>
              <a:latin typeface="Otterco Bold"/>
              <a:cs typeface="Otterco Bold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4049938" y="-37298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11" name="CuadroTexto 10"/>
          <p:cNvSpPr txBox="1"/>
          <p:nvPr/>
        </p:nvSpPr>
        <p:spPr>
          <a:xfrm>
            <a:off x="5204525" y="-11544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947034" y="1716705"/>
            <a:ext cx="108556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endParaRPr lang="es-ES_tradnl" sz="2800" b="1" dirty="0">
              <a:solidFill>
                <a:srgbClr val="4472C4"/>
              </a:solidFill>
              <a:latin typeface="Otterco Bold"/>
              <a:cs typeface="Otterco Bold"/>
            </a:endParaRPr>
          </a:p>
          <a:p>
            <a:pPr algn="just"/>
            <a:endParaRPr lang="es-ES_tradnl" sz="2800" dirty="0">
              <a:cs typeface="Otterco"/>
            </a:endParaRPr>
          </a:p>
        </p:txBody>
      </p:sp>
      <p:pic>
        <p:nvPicPr>
          <p:cNvPr id="8" name="Imagen 7" descr="cobranding_inclusion_social 202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428" y="6236587"/>
            <a:ext cx="3033928" cy="538232"/>
          </a:xfrm>
          <a:prstGeom prst="rect">
            <a:avLst/>
          </a:prstGeom>
        </p:spPr>
      </p:pic>
      <p:sp>
        <p:nvSpPr>
          <p:cNvPr id="1153" name="CuadroTexto 1152"/>
          <p:cNvSpPr txBox="1"/>
          <p:nvPr/>
        </p:nvSpPr>
        <p:spPr>
          <a:xfrm>
            <a:off x="1468656" y="2488332"/>
            <a:ext cx="932164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dirty="0">
                <a:solidFill>
                  <a:srgbClr val="2F5597"/>
                </a:solidFill>
                <a:latin typeface="Otterco Medium"/>
                <a:cs typeface="Otterco Medium"/>
              </a:rPr>
              <a:t>Desde el 31 de enero de 2022, en cuanto ocurrió la tragedia generada por el aluvión en los sectores de La Gasca y La Comuna, autoridades y técnicos de la Secretaría de Inclusión Social asumieron la tarea de encaminar la Ayuda Humanitaria a las familias afectadas y damnificadas por esta tragedia </a:t>
            </a:r>
          </a:p>
        </p:txBody>
      </p:sp>
    </p:spTree>
    <p:extLst>
      <p:ext uri="{BB962C8B-B14F-4D97-AF65-F5344CB8AC3E}">
        <p14:creationId xmlns:p14="http://schemas.microsoft.com/office/powerpoint/2010/main" val="38518063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Imagen 76">
            <a:extLst>
              <a:ext uri="{FF2B5EF4-FFF2-40B4-BE49-F238E27FC236}">
                <a16:creationId xmlns:a16="http://schemas.microsoft.com/office/drawing/2014/main" id="{7398A895-FBAF-A440-A839-D064BF283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19" y="-3651"/>
            <a:ext cx="12192000" cy="685800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4049938" y="-37298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5204525" y="-11544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947034" y="1716705"/>
            <a:ext cx="108556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s-ES_tradnl" sz="2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Otterco Bold"/>
              <a:ea typeface="+mn-ea"/>
              <a:cs typeface="Otterco Bold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Otterco"/>
            </a:endParaRPr>
          </a:p>
        </p:txBody>
      </p:sp>
      <p:pic>
        <p:nvPicPr>
          <p:cNvPr id="8" name="Imagen 7" descr="cobranding_inclusion_social 202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428" y="6236587"/>
            <a:ext cx="3033928" cy="538232"/>
          </a:xfrm>
          <a:prstGeom prst="rect">
            <a:avLst/>
          </a:prstGeom>
        </p:spPr>
      </p:pic>
      <p:sp>
        <p:nvSpPr>
          <p:cNvPr id="1153" name="CuadroTexto 1152"/>
          <p:cNvSpPr txBox="1"/>
          <p:nvPr/>
        </p:nvSpPr>
        <p:spPr>
          <a:xfrm>
            <a:off x="2803963" y="371173"/>
            <a:ext cx="6494768" cy="369332"/>
          </a:xfrm>
          <a:prstGeom prst="rect">
            <a:avLst/>
          </a:prstGeom>
          <a:solidFill>
            <a:srgbClr val="ED333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lang="es-ES" dirty="0">
                <a:solidFill>
                  <a:prstClr val="white"/>
                </a:solidFill>
                <a:latin typeface="Otterco Medium"/>
              </a:rPr>
              <a:t>ACTIVACIÓN DE ALBERGUES MUNICIPALES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tterco Medium"/>
              <a:ea typeface="+mn-ea"/>
              <a:cs typeface="Otterco Medium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1640214" y="970632"/>
            <a:ext cx="93216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dirty="0">
                <a:solidFill>
                  <a:srgbClr val="4472C4"/>
                </a:solidFill>
                <a:latin typeface="Otterco Medium"/>
                <a:cs typeface="Otterco Medium"/>
              </a:rPr>
              <a:t>Se activaron de manera inmediata los albergues temporales que disponen el Municipio de Quito y el Patronato “San José” para las familias que requerían este apoyo. </a:t>
            </a:r>
            <a:endParaRPr kumimoji="0" lang="es-PA" sz="24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Otterco Medium"/>
              <a:ea typeface="+mn-ea"/>
              <a:cs typeface="Otterco Medium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Otterco Medium"/>
              <a:ea typeface="+mn-ea"/>
              <a:cs typeface="Otterco Medium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293" y="2737922"/>
            <a:ext cx="4174509" cy="3130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 descr="IMG_20220201_11151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479" y="2021222"/>
            <a:ext cx="3076348" cy="4101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1806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Imagen 76">
            <a:extLst>
              <a:ext uri="{FF2B5EF4-FFF2-40B4-BE49-F238E27FC236}">
                <a16:creationId xmlns:a16="http://schemas.microsoft.com/office/drawing/2014/main" id="{7398A895-FBAF-A440-A839-D064BF283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19" y="-3651"/>
            <a:ext cx="12192000" cy="685800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4049938" y="-37298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11" name="CuadroTexto 10"/>
          <p:cNvSpPr txBox="1"/>
          <p:nvPr/>
        </p:nvSpPr>
        <p:spPr>
          <a:xfrm>
            <a:off x="5204525" y="-11544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947034" y="1716705"/>
            <a:ext cx="108556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ts val="0"/>
              </a:spcBef>
              <a:buFont typeface="Arial"/>
              <a:buChar char="•"/>
            </a:pPr>
            <a:endParaRPr lang="es-ES_tradnl" sz="2800" b="1" dirty="0">
              <a:solidFill>
                <a:srgbClr val="4472C4"/>
              </a:solidFill>
              <a:latin typeface="Otterco Bold"/>
              <a:cs typeface="Otterco Bold"/>
            </a:endParaRPr>
          </a:p>
          <a:p>
            <a:pPr algn="just"/>
            <a:endParaRPr lang="es-ES_tradnl" sz="2800" dirty="0">
              <a:cs typeface="Otterco"/>
            </a:endParaRPr>
          </a:p>
        </p:txBody>
      </p:sp>
      <p:pic>
        <p:nvPicPr>
          <p:cNvPr id="8" name="Imagen 7" descr="cobranding_inclusion_social 202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428" y="6236587"/>
            <a:ext cx="3033928" cy="538232"/>
          </a:xfrm>
          <a:prstGeom prst="rect">
            <a:avLst/>
          </a:prstGeom>
        </p:spPr>
      </p:pic>
      <p:sp>
        <p:nvSpPr>
          <p:cNvPr id="1153" name="CuadroTexto 1152"/>
          <p:cNvSpPr txBox="1"/>
          <p:nvPr/>
        </p:nvSpPr>
        <p:spPr>
          <a:xfrm>
            <a:off x="2803963" y="371173"/>
            <a:ext cx="6494768" cy="369332"/>
          </a:xfrm>
          <a:prstGeom prst="rect">
            <a:avLst/>
          </a:prstGeom>
          <a:solidFill>
            <a:srgbClr val="ED33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	</a:t>
            </a:r>
            <a:r>
              <a:rPr lang="es-ES" dirty="0">
                <a:solidFill>
                  <a:schemeClr val="bg1"/>
                </a:solidFill>
                <a:latin typeface="Otterco Medium"/>
                <a:cs typeface="Otterco Medium"/>
              </a:rPr>
              <a:t>ENTREGA KITS DE ALIMENTOS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1640214" y="970632"/>
            <a:ext cx="93216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400" dirty="0">
                <a:solidFill>
                  <a:schemeClr val="accent1"/>
                </a:solidFill>
                <a:latin typeface="Otterco Medium"/>
                <a:cs typeface="Otterco Medium"/>
              </a:rPr>
              <a:t>La SIS concentró la recepción de donaciones para la canalización inmediata hacia los afectados de la emergencia. La entrega cubrió siete frentes de la zona afectada. Se entregó </a:t>
            </a:r>
            <a:r>
              <a:rPr lang="es-EC" sz="2400" b="1" dirty="0">
                <a:solidFill>
                  <a:srgbClr val="ED3339"/>
                </a:solidFill>
                <a:latin typeface="Otterco Medium"/>
                <a:cs typeface="Otterco Medium"/>
              </a:rPr>
              <a:t>760 </a:t>
            </a:r>
            <a:r>
              <a:rPr lang="es-EC" sz="2400" dirty="0">
                <a:solidFill>
                  <a:srgbClr val="FF0000"/>
                </a:solidFill>
                <a:latin typeface="Otterco Medium"/>
                <a:cs typeface="Otterco Medium"/>
              </a:rPr>
              <a:t>kits de alimentos</a:t>
            </a:r>
            <a:r>
              <a:rPr lang="es-EC" sz="2400" dirty="0">
                <a:solidFill>
                  <a:schemeClr val="accent1"/>
                </a:solidFill>
                <a:latin typeface="Otterco Medium"/>
                <a:cs typeface="Otterco Medium"/>
              </a:rPr>
              <a:t> a </a:t>
            </a:r>
            <a:r>
              <a:rPr lang="es-EC" sz="2400" b="1" dirty="0">
                <a:solidFill>
                  <a:srgbClr val="ED3339"/>
                </a:solidFill>
                <a:latin typeface="Otterco Medium"/>
                <a:cs typeface="Otterco Medium"/>
              </a:rPr>
              <a:t>250</a:t>
            </a:r>
            <a:r>
              <a:rPr lang="es-EC" sz="2400" dirty="0">
                <a:solidFill>
                  <a:schemeClr val="accent1"/>
                </a:solidFill>
                <a:latin typeface="Otterco Medium"/>
                <a:cs typeface="Otterco Medium"/>
              </a:rPr>
              <a:t> familias, en raciones para 15 días.</a:t>
            </a:r>
            <a:endParaRPr lang="es-PA" sz="2400" dirty="0">
              <a:solidFill>
                <a:schemeClr val="accent1"/>
              </a:solidFill>
              <a:latin typeface="Otterco Medium"/>
              <a:cs typeface="Otterco Medium"/>
            </a:endParaRPr>
          </a:p>
          <a:p>
            <a:pPr algn="just"/>
            <a:endParaRPr lang="es-ES" sz="2400" dirty="0">
              <a:solidFill>
                <a:srgbClr val="2F5597"/>
              </a:solidFill>
              <a:latin typeface="Otterco Medium"/>
              <a:cs typeface="Otterco Medium"/>
            </a:endParaRPr>
          </a:p>
        </p:txBody>
      </p:sp>
      <p:pic>
        <p:nvPicPr>
          <p:cNvPr id="3" name="Imagen 2" descr="IMG_20220210_08315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452" y="2737011"/>
            <a:ext cx="2840515" cy="3787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672" y="3206492"/>
            <a:ext cx="3317761" cy="2488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 descr="IMG-20220201-WA0299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184" y="2592000"/>
            <a:ext cx="2983630" cy="3704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962482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Imagen 76">
            <a:extLst>
              <a:ext uri="{FF2B5EF4-FFF2-40B4-BE49-F238E27FC236}">
                <a16:creationId xmlns:a16="http://schemas.microsoft.com/office/drawing/2014/main" id="{7398A895-FBAF-A440-A839-D064BF283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19" y="-3651"/>
            <a:ext cx="12192000" cy="685800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4049938" y="-37298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11" name="CuadroTexto 10"/>
          <p:cNvSpPr txBox="1"/>
          <p:nvPr/>
        </p:nvSpPr>
        <p:spPr>
          <a:xfrm>
            <a:off x="5204525" y="-11544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947034" y="1716705"/>
            <a:ext cx="108556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ts val="0"/>
              </a:spcBef>
              <a:buFont typeface="Arial"/>
              <a:buChar char="•"/>
            </a:pPr>
            <a:endParaRPr lang="es-ES_tradnl" sz="2800" b="1" dirty="0">
              <a:solidFill>
                <a:srgbClr val="4472C4"/>
              </a:solidFill>
              <a:latin typeface="Otterco Bold"/>
              <a:cs typeface="Otterco Bold"/>
            </a:endParaRPr>
          </a:p>
          <a:p>
            <a:pPr algn="just"/>
            <a:endParaRPr lang="es-ES_tradnl" sz="2800" dirty="0">
              <a:cs typeface="Otterco"/>
            </a:endParaRPr>
          </a:p>
        </p:txBody>
      </p:sp>
      <p:pic>
        <p:nvPicPr>
          <p:cNvPr id="8" name="Imagen 7" descr="cobranding_inclusion_social 202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428" y="6236587"/>
            <a:ext cx="3033928" cy="538232"/>
          </a:xfrm>
          <a:prstGeom prst="rect">
            <a:avLst/>
          </a:prstGeom>
        </p:spPr>
      </p:pic>
      <p:sp>
        <p:nvSpPr>
          <p:cNvPr id="1153" name="CuadroTexto 1152"/>
          <p:cNvSpPr txBox="1"/>
          <p:nvPr/>
        </p:nvSpPr>
        <p:spPr>
          <a:xfrm>
            <a:off x="2803963" y="371173"/>
            <a:ext cx="6494768" cy="369332"/>
          </a:xfrm>
          <a:prstGeom prst="rect">
            <a:avLst/>
          </a:prstGeom>
          <a:solidFill>
            <a:srgbClr val="ED33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	</a:t>
            </a:r>
            <a:r>
              <a:rPr lang="es-ES" dirty="0">
                <a:solidFill>
                  <a:schemeClr val="bg1"/>
                </a:solidFill>
                <a:latin typeface="Otterco Medium"/>
                <a:cs typeface="Otterco Medium"/>
              </a:rPr>
              <a:t>ENTREGA KITS DE HOGAR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1710552" y="1001892"/>
            <a:ext cx="93216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400" dirty="0">
                <a:solidFill>
                  <a:schemeClr val="accent1"/>
                </a:solidFill>
                <a:latin typeface="Otterco Medium"/>
                <a:cs typeface="Otterco Medium"/>
              </a:rPr>
              <a:t>Como parte del Plan de Rehabilitación, Reactivación  y Recuperación que impulsa el Municipio para ayudar a las familias afectadas y damnificadas de La Gasca y La Comuna, se distribuyó </a:t>
            </a:r>
            <a:r>
              <a:rPr lang="es-EC" sz="2400" dirty="0">
                <a:solidFill>
                  <a:srgbClr val="FF0000"/>
                </a:solidFill>
                <a:latin typeface="Otterco Medium"/>
                <a:cs typeface="Otterco Medium"/>
              </a:rPr>
              <a:t>87 kits de línea blanca</a:t>
            </a:r>
            <a:r>
              <a:rPr lang="es-EC" sz="2400" dirty="0">
                <a:solidFill>
                  <a:schemeClr val="accent1"/>
                </a:solidFill>
                <a:latin typeface="Otterco Medium"/>
                <a:cs typeface="Otterco Medium"/>
              </a:rPr>
              <a:t> (</a:t>
            </a:r>
            <a:r>
              <a:rPr lang="es-EC" sz="2400" b="1" dirty="0">
                <a:solidFill>
                  <a:schemeClr val="accent1"/>
                </a:solidFill>
                <a:latin typeface="Otterco Medium"/>
                <a:cs typeface="Otterco Medium"/>
              </a:rPr>
              <a:t>Refrigeradora, cocina, lavadora y licuadora</a:t>
            </a:r>
            <a:r>
              <a:rPr lang="es-EC" sz="2400" dirty="0">
                <a:solidFill>
                  <a:schemeClr val="accent1"/>
                </a:solidFill>
                <a:latin typeface="Otterco Medium"/>
                <a:cs typeface="Otterco Medium"/>
              </a:rPr>
              <a:t> donados por el gobierno de China).</a:t>
            </a:r>
            <a:endParaRPr lang="es-PA" sz="2400" dirty="0">
              <a:solidFill>
                <a:schemeClr val="accent1"/>
              </a:solidFill>
              <a:latin typeface="Otterco Medium"/>
              <a:cs typeface="Otterco Medium"/>
            </a:endParaRPr>
          </a:p>
          <a:p>
            <a:pPr algn="just"/>
            <a:endParaRPr lang="es-ES" sz="2400" dirty="0">
              <a:solidFill>
                <a:srgbClr val="2F5597"/>
              </a:solidFill>
              <a:latin typeface="Otterco Medium"/>
              <a:cs typeface="Otterco Medium"/>
            </a:endParaRPr>
          </a:p>
        </p:txBody>
      </p:sp>
      <p:pic>
        <p:nvPicPr>
          <p:cNvPr id="2" name="Imagen 1" descr="IMG-20220211-WA010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85" y="2967141"/>
            <a:ext cx="3923492" cy="2942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 descr="IMG-20220211-WA011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428" y="2922481"/>
            <a:ext cx="3300217" cy="2944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 descr="IMG_20220211_151713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08" y="2998080"/>
            <a:ext cx="3824640" cy="2868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3597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Imagen 76">
            <a:extLst>
              <a:ext uri="{FF2B5EF4-FFF2-40B4-BE49-F238E27FC236}">
                <a16:creationId xmlns:a16="http://schemas.microsoft.com/office/drawing/2014/main" id="{7398A895-FBAF-A440-A839-D064BF283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41" y="-3651"/>
            <a:ext cx="12192000" cy="685800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4049938" y="-37298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11" name="CuadroTexto 10"/>
          <p:cNvSpPr txBox="1"/>
          <p:nvPr/>
        </p:nvSpPr>
        <p:spPr>
          <a:xfrm>
            <a:off x="5204525" y="-11544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947034" y="1716705"/>
            <a:ext cx="108556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ts val="0"/>
              </a:spcBef>
              <a:buFont typeface="Arial"/>
              <a:buChar char="•"/>
            </a:pPr>
            <a:endParaRPr lang="es-ES_tradnl" sz="2800" b="1" dirty="0">
              <a:solidFill>
                <a:srgbClr val="4472C4"/>
              </a:solidFill>
              <a:latin typeface="Otterco Bold"/>
              <a:cs typeface="Otterco Bold"/>
            </a:endParaRPr>
          </a:p>
          <a:p>
            <a:pPr algn="just"/>
            <a:endParaRPr lang="es-ES_tradnl" sz="2800" dirty="0">
              <a:cs typeface="Otterco"/>
            </a:endParaRPr>
          </a:p>
        </p:txBody>
      </p:sp>
      <p:pic>
        <p:nvPicPr>
          <p:cNvPr id="8" name="Imagen 7" descr="cobranding_inclusion_social 202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428" y="6236587"/>
            <a:ext cx="3033928" cy="538232"/>
          </a:xfrm>
          <a:prstGeom prst="rect">
            <a:avLst/>
          </a:prstGeom>
        </p:spPr>
      </p:pic>
      <p:sp>
        <p:nvSpPr>
          <p:cNvPr id="1153" name="CuadroTexto 1152"/>
          <p:cNvSpPr txBox="1"/>
          <p:nvPr/>
        </p:nvSpPr>
        <p:spPr>
          <a:xfrm>
            <a:off x="2803963" y="371173"/>
            <a:ext cx="6494768" cy="369332"/>
          </a:xfrm>
          <a:prstGeom prst="rect">
            <a:avLst/>
          </a:prstGeom>
          <a:solidFill>
            <a:srgbClr val="ED33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	</a:t>
            </a:r>
            <a:r>
              <a:rPr lang="es-ES" dirty="0">
                <a:solidFill>
                  <a:schemeClr val="bg1"/>
                </a:solidFill>
                <a:latin typeface="Otterco Medium"/>
                <a:cs typeface="Otterco Medium"/>
              </a:rPr>
              <a:t>PLAN “RETORNO A LA ALEGRÍA”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1234831" y="847590"/>
            <a:ext cx="979736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400" dirty="0">
                <a:solidFill>
                  <a:srgbClr val="4472C4"/>
                </a:solidFill>
                <a:latin typeface="Otterco Medium"/>
                <a:cs typeface="Otterco Medium"/>
              </a:rPr>
              <a:t>Se realizaron tres activaciones de la estrategia “Retorno a la Alegría”, con actividades lúdicas, culturales  y recreativas, con el fin de generar contención psicológica y apoyo emocional. </a:t>
            </a:r>
          </a:p>
          <a:p>
            <a:pPr algn="just"/>
            <a:endParaRPr lang="es-EC" sz="2400" dirty="0">
              <a:solidFill>
                <a:srgbClr val="4472C4"/>
              </a:solidFill>
              <a:latin typeface="Otterco Medium"/>
              <a:cs typeface="Otterco Medium"/>
            </a:endParaRPr>
          </a:p>
          <a:p>
            <a:pPr algn="just"/>
            <a:r>
              <a:rPr lang="es-EC" sz="2400" dirty="0">
                <a:solidFill>
                  <a:srgbClr val="4472C4"/>
                </a:solidFill>
                <a:latin typeface="Otterco Medium"/>
                <a:cs typeface="Otterco Medium"/>
              </a:rPr>
              <a:t>En este marco se entregaron </a:t>
            </a:r>
            <a:r>
              <a:rPr lang="es-EC" sz="2400" dirty="0">
                <a:solidFill>
                  <a:srgbClr val="FC344A"/>
                </a:solidFill>
                <a:latin typeface="Otterco Medium"/>
                <a:cs typeface="Otterco Medium"/>
              </a:rPr>
              <a:t>100 kits para niñas, niños y adolescentes. </a:t>
            </a:r>
            <a:r>
              <a:rPr lang="es-EC" sz="2400" dirty="0">
                <a:solidFill>
                  <a:schemeClr val="accent1"/>
                </a:solidFill>
                <a:latin typeface="Otterco Medium"/>
                <a:cs typeface="Otterco Medium"/>
              </a:rPr>
              <a:t>(útiles escolares, libros, cuentos para colorear, pinturas, juguetes, pañales, ropa, juegos electrónicos e instrumentos musicales)</a:t>
            </a:r>
            <a:endParaRPr lang="es-PA" sz="2400" dirty="0">
              <a:solidFill>
                <a:schemeClr val="accent1"/>
              </a:solidFill>
              <a:latin typeface="Otterco Medium"/>
              <a:cs typeface="Otterco Medium"/>
            </a:endParaRPr>
          </a:p>
          <a:p>
            <a:endParaRPr lang="es-PA" sz="2400" dirty="0">
              <a:solidFill>
                <a:schemeClr val="accent1"/>
              </a:solidFill>
              <a:latin typeface="Otterco Medium"/>
              <a:cs typeface="Otterco Medium"/>
            </a:endParaRPr>
          </a:p>
          <a:p>
            <a:pPr algn="just"/>
            <a:endParaRPr lang="es-ES" sz="2400" dirty="0">
              <a:solidFill>
                <a:srgbClr val="2F5597"/>
              </a:solidFill>
              <a:latin typeface="Otterco Medium"/>
              <a:cs typeface="Otterco Medium"/>
            </a:endParaRPr>
          </a:p>
        </p:txBody>
      </p:sp>
      <p:pic>
        <p:nvPicPr>
          <p:cNvPr id="2" name="Imagen 1" descr="IMG_20220312_11365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34" y="3876490"/>
            <a:ext cx="3535237" cy="2651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 descr="IMG-20220325-WA003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987" y="3752597"/>
            <a:ext cx="3535237" cy="2651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 descr="IMG_20220312_104935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301" y="3675877"/>
            <a:ext cx="3386880" cy="25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141517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Imagen 76">
            <a:extLst>
              <a:ext uri="{FF2B5EF4-FFF2-40B4-BE49-F238E27FC236}">
                <a16:creationId xmlns:a16="http://schemas.microsoft.com/office/drawing/2014/main" id="{7398A895-FBAF-A440-A839-D064BF283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4049938" y="-37298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11" name="CuadroTexto 10"/>
          <p:cNvSpPr txBox="1"/>
          <p:nvPr/>
        </p:nvSpPr>
        <p:spPr>
          <a:xfrm>
            <a:off x="5204525" y="-11544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947034" y="1716705"/>
            <a:ext cx="108556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ts val="0"/>
              </a:spcBef>
              <a:buFont typeface="Arial"/>
              <a:buChar char="•"/>
            </a:pPr>
            <a:endParaRPr lang="es-ES_tradnl" sz="2800" b="1" dirty="0">
              <a:solidFill>
                <a:srgbClr val="4472C4"/>
              </a:solidFill>
              <a:latin typeface="Otterco Bold"/>
              <a:cs typeface="Otterco Bold"/>
            </a:endParaRPr>
          </a:p>
          <a:p>
            <a:pPr algn="just"/>
            <a:endParaRPr lang="es-ES_tradnl" sz="2800" dirty="0">
              <a:cs typeface="Otterco"/>
            </a:endParaRPr>
          </a:p>
        </p:txBody>
      </p:sp>
      <p:pic>
        <p:nvPicPr>
          <p:cNvPr id="8" name="Imagen 7" descr="cobranding_inclusion_social 202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428" y="6236587"/>
            <a:ext cx="3033928" cy="538232"/>
          </a:xfrm>
          <a:prstGeom prst="rect">
            <a:avLst/>
          </a:prstGeom>
        </p:spPr>
      </p:pic>
      <p:sp>
        <p:nvSpPr>
          <p:cNvPr id="1153" name="CuadroTexto 1152"/>
          <p:cNvSpPr txBox="1"/>
          <p:nvPr/>
        </p:nvSpPr>
        <p:spPr>
          <a:xfrm>
            <a:off x="2803963" y="371173"/>
            <a:ext cx="6494768" cy="369332"/>
          </a:xfrm>
          <a:prstGeom prst="rect">
            <a:avLst/>
          </a:prstGeom>
          <a:solidFill>
            <a:srgbClr val="ED3339"/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	</a:t>
            </a:r>
            <a:r>
              <a:rPr lang="es-EC" dirty="0">
                <a:solidFill>
                  <a:schemeClr val="bg1"/>
                </a:solidFill>
                <a:latin typeface="Otterco Medium"/>
                <a:cs typeface="Otterco Medium"/>
              </a:rPr>
              <a:t>CONTENCIÓN PSICOLÓGICA A FAMILIAS AFECTADAS</a:t>
            </a:r>
            <a:endParaRPr lang="es-PA" dirty="0">
              <a:solidFill>
                <a:schemeClr val="bg1"/>
              </a:solidFill>
              <a:latin typeface="Otterco Medium"/>
              <a:cs typeface="Otterco Medium"/>
            </a:endParaRPr>
          </a:p>
        </p:txBody>
      </p:sp>
      <p:sp>
        <p:nvSpPr>
          <p:cNvPr id="79" name="CuadroTexto 78"/>
          <p:cNvSpPr txBox="1"/>
          <p:nvPr/>
        </p:nvSpPr>
        <p:spPr>
          <a:xfrm>
            <a:off x="1710552" y="1001892"/>
            <a:ext cx="93216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400" dirty="0">
                <a:solidFill>
                  <a:schemeClr val="accent1"/>
                </a:solidFill>
                <a:latin typeface="Otterco Medium"/>
                <a:cs typeface="Otterco Medium"/>
              </a:rPr>
              <a:t>Personal técnico y profesional de los Centros de Equidad y Justicia – CEJ –  brindaron apoyo y contención psicológica a las familias afectadas.</a:t>
            </a:r>
            <a:endParaRPr lang="es-PA" sz="2400" dirty="0">
              <a:solidFill>
                <a:schemeClr val="accent1"/>
              </a:solidFill>
              <a:latin typeface="Otterco Medium"/>
              <a:cs typeface="Otterco Medium"/>
            </a:endParaRPr>
          </a:p>
          <a:p>
            <a:endParaRPr lang="es-PA" sz="2400" dirty="0">
              <a:solidFill>
                <a:schemeClr val="accent1"/>
              </a:solidFill>
              <a:latin typeface="Otterco Medium"/>
              <a:cs typeface="Otterco Medium"/>
            </a:endParaRPr>
          </a:p>
          <a:p>
            <a:pPr algn="just"/>
            <a:endParaRPr lang="es-ES" sz="2400" dirty="0">
              <a:solidFill>
                <a:srgbClr val="2F5597"/>
              </a:solidFill>
              <a:latin typeface="Otterco Medium"/>
              <a:cs typeface="Otterco Medium"/>
            </a:endParaRPr>
          </a:p>
        </p:txBody>
      </p:sp>
      <p:pic>
        <p:nvPicPr>
          <p:cNvPr id="17" name="Imagen 16" descr="IMG-20220222-WA006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53" y="2949524"/>
            <a:ext cx="3581317" cy="2685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Imagen 18" descr="IMG-20220202-WA002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52" y="2940884"/>
            <a:ext cx="3786271" cy="2839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569" y="2958164"/>
            <a:ext cx="3581317" cy="2685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87296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Imagen 76">
            <a:extLst>
              <a:ext uri="{FF2B5EF4-FFF2-40B4-BE49-F238E27FC236}">
                <a16:creationId xmlns:a16="http://schemas.microsoft.com/office/drawing/2014/main" id="{7398A895-FBAF-A440-A839-D064BF283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63" y="-3651"/>
            <a:ext cx="12192000" cy="685800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4049938" y="-37298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11" name="CuadroTexto 10"/>
          <p:cNvSpPr txBox="1"/>
          <p:nvPr/>
        </p:nvSpPr>
        <p:spPr>
          <a:xfrm>
            <a:off x="5204525" y="-11544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947034" y="1716705"/>
            <a:ext cx="108556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ts val="0"/>
              </a:spcBef>
              <a:buFont typeface="Arial"/>
              <a:buChar char="•"/>
            </a:pPr>
            <a:endParaRPr lang="es-ES_tradnl" sz="2800" b="1" dirty="0">
              <a:solidFill>
                <a:srgbClr val="4472C4"/>
              </a:solidFill>
              <a:latin typeface="Otterco Bold"/>
              <a:cs typeface="Otterco Bold"/>
            </a:endParaRPr>
          </a:p>
          <a:p>
            <a:pPr algn="just"/>
            <a:endParaRPr lang="es-ES_tradnl" sz="2800" dirty="0">
              <a:cs typeface="Otterco"/>
            </a:endParaRPr>
          </a:p>
        </p:txBody>
      </p:sp>
      <p:pic>
        <p:nvPicPr>
          <p:cNvPr id="8" name="Imagen 7" descr="cobranding_inclusion_social 202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428" y="6236587"/>
            <a:ext cx="3033928" cy="538232"/>
          </a:xfrm>
          <a:prstGeom prst="rect">
            <a:avLst/>
          </a:prstGeom>
        </p:spPr>
      </p:pic>
      <p:sp>
        <p:nvSpPr>
          <p:cNvPr id="1153" name="CuadroTexto 1152"/>
          <p:cNvSpPr txBox="1"/>
          <p:nvPr/>
        </p:nvSpPr>
        <p:spPr>
          <a:xfrm>
            <a:off x="3170568" y="371173"/>
            <a:ext cx="6128162" cy="646331"/>
          </a:xfrm>
          <a:prstGeom prst="rect">
            <a:avLst/>
          </a:prstGeom>
          <a:solidFill>
            <a:srgbClr val="ED33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	</a:t>
            </a:r>
            <a:r>
              <a:rPr lang="es-ES" dirty="0">
                <a:solidFill>
                  <a:schemeClr val="bg1"/>
                </a:solidFill>
                <a:latin typeface="Otterco Medium"/>
                <a:cs typeface="Otterco Medium"/>
              </a:rPr>
              <a:t>LEVANTAMIENTO DE FICHAS DE INFORMACIÓN SOCIO ECONÓMICA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1569878" y="1181643"/>
            <a:ext cx="93216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400" dirty="0">
                <a:solidFill>
                  <a:srgbClr val="4472C4"/>
                </a:solidFill>
                <a:latin typeface="Otterco Medium"/>
                <a:cs typeface="Otterco Medium"/>
              </a:rPr>
              <a:t>Técnicos de la SIS recorrieron el sector afectado para la aplicación de </a:t>
            </a:r>
            <a:r>
              <a:rPr lang="es-EC" sz="2400" dirty="0">
                <a:solidFill>
                  <a:srgbClr val="FC4959"/>
                </a:solidFill>
                <a:latin typeface="Otterco Medium"/>
                <a:cs typeface="Otterco Medium"/>
              </a:rPr>
              <a:t>381</a:t>
            </a:r>
            <a:r>
              <a:rPr lang="es-EC" sz="2400" dirty="0">
                <a:solidFill>
                  <a:srgbClr val="4472C4"/>
                </a:solidFill>
                <a:latin typeface="Otterco Medium"/>
                <a:cs typeface="Otterco Medium"/>
              </a:rPr>
              <a:t> </a:t>
            </a:r>
            <a:r>
              <a:rPr lang="es-EC" sz="2400" dirty="0">
                <a:solidFill>
                  <a:srgbClr val="FF0000"/>
                </a:solidFill>
                <a:latin typeface="Otterco Medium"/>
                <a:cs typeface="Otterco Medium"/>
              </a:rPr>
              <a:t>fichas técnicas </a:t>
            </a:r>
            <a:r>
              <a:rPr lang="es-EC" sz="2400" dirty="0">
                <a:solidFill>
                  <a:srgbClr val="4472C4"/>
                </a:solidFill>
                <a:latin typeface="Otterco Medium"/>
                <a:cs typeface="Otterco Medium"/>
              </a:rPr>
              <a:t>de información socio demográfica con el fin de identificar necesidades básicas de las familias. </a:t>
            </a:r>
            <a:endParaRPr lang="es-PA" sz="2400" dirty="0">
              <a:solidFill>
                <a:srgbClr val="4472C4"/>
              </a:solidFill>
              <a:latin typeface="Otterco Medium"/>
              <a:cs typeface="Otterco Medium"/>
            </a:endParaRPr>
          </a:p>
          <a:p>
            <a:endParaRPr lang="es-PA" sz="2400" dirty="0">
              <a:solidFill>
                <a:schemeClr val="accent1"/>
              </a:solidFill>
              <a:latin typeface="Otterco Medium"/>
              <a:cs typeface="Otterco Medium"/>
            </a:endParaRPr>
          </a:p>
          <a:p>
            <a:pPr algn="just"/>
            <a:endParaRPr lang="es-ES" sz="2400" dirty="0">
              <a:solidFill>
                <a:srgbClr val="2F5597"/>
              </a:solidFill>
              <a:latin typeface="Otterco Medium"/>
              <a:cs typeface="Otterco Medium"/>
            </a:endParaRPr>
          </a:p>
        </p:txBody>
      </p:sp>
      <p:pic>
        <p:nvPicPr>
          <p:cNvPr id="2" name="Imagen 1" descr="IMG_20220312_09102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67" y="2817307"/>
            <a:ext cx="3547271" cy="2660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 descr="IMG_20220312_09092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169" y="2817307"/>
            <a:ext cx="3547270" cy="2660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 descr="IMG_20220310_193506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597" y="2352431"/>
            <a:ext cx="2927141" cy="3884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8749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Imagen 76">
            <a:extLst>
              <a:ext uri="{FF2B5EF4-FFF2-40B4-BE49-F238E27FC236}">
                <a16:creationId xmlns:a16="http://schemas.microsoft.com/office/drawing/2014/main" id="{7398A895-FBAF-A440-A839-D064BF283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87" y="0"/>
            <a:ext cx="12192000" cy="685800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4049938" y="-37298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11" name="CuadroTexto 10"/>
          <p:cNvSpPr txBox="1"/>
          <p:nvPr/>
        </p:nvSpPr>
        <p:spPr>
          <a:xfrm>
            <a:off x="5204525" y="-11544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947034" y="1716705"/>
            <a:ext cx="108556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ts val="0"/>
              </a:spcBef>
              <a:buFont typeface="Arial"/>
              <a:buChar char="•"/>
            </a:pPr>
            <a:endParaRPr lang="es-ES_tradnl" sz="2800" b="1" dirty="0">
              <a:solidFill>
                <a:srgbClr val="4472C4"/>
              </a:solidFill>
              <a:latin typeface="Otterco Bold"/>
              <a:cs typeface="Otterco Bold"/>
            </a:endParaRPr>
          </a:p>
          <a:p>
            <a:pPr algn="just"/>
            <a:endParaRPr lang="es-ES_tradnl" sz="2800" dirty="0">
              <a:cs typeface="Otterco"/>
            </a:endParaRPr>
          </a:p>
        </p:txBody>
      </p:sp>
      <p:pic>
        <p:nvPicPr>
          <p:cNvPr id="8" name="Imagen 7" descr="cobranding_inclusion_social 202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428" y="6236587"/>
            <a:ext cx="3033928" cy="538232"/>
          </a:xfrm>
          <a:prstGeom prst="rect">
            <a:avLst/>
          </a:prstGeom>
        </p:spPr>
      </p:pic>
      <p:sp>
        <p:nvSpPr>
          <p:cNvPr id="1153" name="CuadroTexto 1152"/>
          <p:cNvSpPr txBox="1"/>
          <p:nvPr/>
        </p:nvSpPr>
        <p:spPr>
          <a:xfrm>
            <a:off x="1594338" y="347728"/>
            <a:ext cx="8393724" cy="369332"/>
          </a:xfrm>
          <a:prstGeom prst="rect">
            <a:avLst/>
          </a:prstGeom>
          <a:solidFill>
            <a:srgbClr val="ED33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	</a:t>
            </a:r>
            <a:r>
              <a:rPr lang="es-ES" dirty="0">
                <a:solidFill>
                  <a:schemeClr val="bg1"/>
                </a:solidFill>
                <a:latin typeface="Otterco Medium"/>
                <a:cs typeface="Otterco Medium"/>
              </a:rPr>
              <a:t>REUNIONES CON HABITANTES DE LA GASCA Y  LA COMUNA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768882" y="991139"/>
            <a:ext cx="10813517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dirty="0">
                <a:solidFill>
                  <a:srgbClr val="4472C4"/>
                </a:solidFill>
                <a:latin typeface="Otterco Medium"/>
                <a:cs typeface="Otterco Medium"/>
              </a:rPr>
              <a:t>Se mantienen reuniones periódicas con familias de fallecidos con el fin de revisar los avances de los compromisos del cabildo capitalino y superar las dificultades presentadas en el proceso.</a:t>
            </a:r>
            <a:endParaRPr lang="es-PA" dirty="0">
              <a:solidFill>
                <a:srgbClr val="4472C4"/>
              </a:solidFill>
              <a:latin typeface="Otterco Medium"/>
              <a:cs typeface="Otterco Medium"/>
            </a:endParaRPr>
          </a:p>
          <a:p>
            <a:pPr algn="just"/>
            <a:r>
              <a:rPr lang="es-EC" dirty="0">
                <a:solidFill>
                  <a:srgbClr val="4472C4"/>
                </a:solidFill>
                <a:latin typeface="Otterco Medium"/>
                <a:cs typeface="Otterco Medium"/>
              </a:rPr>
              <a:t> </a:t>
            </a:r>
            <a:endParaRPr lang="es-PA" dirty="0">
              <a:solidFill>
                <a:srgbClr val="4472C4"/>
              </a:solidFill>
              <a:latin typeface="Otterco Medium"/>
              <a:cs typeface="Otterco Medium"/>
            </a:endParaRPr>
          </a:p>
          <a:p>
            <a:pPr algn="just"/>
            <a:r>
              <a:rPr lang="es-EC" dirty="0">
                <a:solidFill>
                  <a:srgbClr val="4472C4"/>
                </a:solidFill>
                <a:latin typeface="Otterco Medium"/>
                <a:cs typeface="Otterco Medium"/>
              </a:rPr>
              <a:t>Entre los compromisos asumidos:</a:t>
            </a:r>
          </a:p>
          <a:p>
            <a:pPr algn="just"/>
            <a:endParaRPr lang="es-PA" dirty="0">
              <a:solidFill>
                <a:srgbClr val="4472C4"/>
              </a:solidFill>
              <a:latin typeface="Otterco Medium"/>
              <a:cs typeface="Otterco Medium"/>
            </a:endParaRPr>
          </a:p>
          <a:p>
            <a:pPr marL="342900" lvl="0" indent="-342900" algn="just">
              <a:buFont typeface="Arial"/>
              <a:buChar char="•"/>
            </a:pPr>
            <a:r>
              <a:rPr lang="es-EC" dirty="0">
                <a:solidFill>
                  <a:srgbClr val="4472C4"/>
                </a:solidFill>
                <a:latin typeface="Otterco Medium"/>
                <a:cs typeface="Otterco Medium"/>
              </a:rPr>
              <a:t>Asesoría legal en cada uno de los diferentes casos presentados.</a:t>
            </a:r>
            <a:endParaRPr lang="es-PA" dirty="0">
              <a:solidFill>
                <a:srgbClr val="4472C4"/>
              </a:solidFill>
              <a:latin typeface="Otterco Medium"/>
              <a:cs typeface="Otterco Medium"/>
            </a:endParaRPr>
          </a:p>
          <a:p>
            <a:pPr marL="342900" lvl="0" indent="-342900" algn="just">
              <a:buFont typeface="Arial"/>
              <a:buChar char="•"/>
            </a:pPr>
            <a:r>
              <a:rPr lang="es-EC" dirty="0">
                <a:solidFill>
                  <a:srgbClr val="4472C4"/>
                </a:solidFill>
                <a:latin typeface="Otterco Medium"/>
                <a:cs typeface="Otterco Medium"/>
              </a:rPr>
              <a:t>Terapias comunales para fortalecer temas de resiliencia, contención y descarga emocional.</a:t>
            </a:r>
            <a:endParaRPr lang="es-PA" dirty="0">
              <a:solidFill>
                <a:srgbClr val="4472C4"/>
              </a:solidFill>
              <a:latin typeface="Otterco Medium"/>
              <a:cs typeface="Otterco Medium"/>
            </a:endParaRPr>
          </a:p>
          <a:p>
            <a:pPr marL="342900" lvl="0" indent="-342900" algn="just">
              <a:buFont typeface="Arial"/>
              <a:buChar char="•"/>
            </a:pPr>
            <a:r>
              <a:rPr lang="es-EC" dirty="0">
                <a:solidFill>
                  <a:srgbClr val="4472C4"/>
                </a:solidFill>
                <a:latin typeface="Otterco Medium"/>
                <a:cs typeface="Otterco Medium"/>
              </a:rPr>
              <a:t>Análisis social de los 21 casos de niños huérfanos, para una posible ayuda del Fondo Quito Solidario</a:t>
            </a:r>
            <a:endParaRPr lang="es-EC" dirty="0"/>
          </a:p>
          <a:p>
            <a:pPr marL="342900" lvl="0" indent="-342900" algn="just">
              <a:buFont typeface="Arial"/>
              <a:buChar char="•"/>
            </a:pPr>
            <a:r>
              <a:rPr lang="es-EC" dirty="0">
                <a:solidFill>
                  <a:schemeClr val="accent1"/>
                </a:solidFill>
                <a:latin typeface="Otterco Medium"/>
                <a:cs typeface="Otterco Medium"/>
              </a:rPr>
              <a:t>Gestión de cupos para que los jóvenes accedan a universidades del país.</a:t>
            </a:r>
          </a:p>
          <a:p>
            <a:pPr marL="342900" lvl="0" indent="-342900" algn="just">
              <a:buFont typeface="Arial"/>
              <a:buChar char="•"/>
            </a:pPr>
            <a:r>
              <a:rPr lang="es-EC" dirty="0">
                <a:solidFill>
                  <a:schemeClr val="accent1"/>
                </a:solidFill>
                <a:latin typeface="Otterco Medium"/>
                <a:cs typeface="Otterco Medium"/>
              </a:rPr>
              <a:t>Capacitación para preparar adecuadamente hojas de vida profesional para la posible incorporación al mercado laboral en empresas de seguridad y limpieza.</a:t>
            </a:r>
          </a:p>
          <a:p>
            <a:pPr lvl="0" algn="just"/>
            <a:r>
              <a:rPr lang="es-EC" sz="2000" dirty="0"/>
              <a:t> </a:t>
            </a:r>
            <a:endParaRPr lang="es-PA" sz="2000" dirty="0"/>
          </a:p>
          <a:p>
            <a:r>
              <a:rPr lang="es-EC" sz="2000" dirty="0"/>
              <a:t> </a:t>
            </a:r>
            <a:endParaRPr lang="es-PA" sz="2000" dirty="0"/>
          </a:p>
          <a:p>
            <a:endParaRPr lang="es-PA" sz="2000" dirty="0">
              <a:solidFill>
                <a:schemeClr val="accent1"/>
              </a:solidFill>
              <a:latin typeface="Otterco Medium"/>
              <a:cs typeface="Otterco Medium"/>
            </a:endParaRPr>
          </a:p>
          <a:p>
            <a:pPr algn="just"/>
            <a:endParaRPr lang="es-ES" sz="2000" dirty="0">
              <a:solidFill>
                <a:srgbClr val="2F5597"/>
              </a:solidFill>
              <a:latin typeface="Otterco Medium"/>
              <a:cs typeface="Otterco Medium"/>
            </a:endParaRPr>
          </a:p>
        </p:txBody>
      </p:sp>
      <p:pic>
        <p:nvPicPr>
          <p:cNvPr id="2" name="Imagen 1" descr="IMG_20220310_18263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81" y="4338312"/>
            <a:ext cx="2979381" cy="2234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 descr="IMG_20220303_18384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150" y="4340039"/>
            <a:ext cx="2876729" cy="2157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 descr="IMG_20220303_195415_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522" y="4274683"/>
            <a:ext cx="2629637" cy="1972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5077278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4806</TotalTime>
  <Words>485</Words>
  <Application>Microsoft Office PowerPoint</Application>
  <PresentationFormat>Panorámica</PresentationFormat>
  <Paragraphs>31</Paragraphs>
  <Slides>12</Slides>
  <Notes>11</Notes>
  <HiddenSlides>0</HiddenSlides>
  <MMClips>3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Otterco Bold</vt:lpstr>
      <vt:lpstr>Otterco Medium</vt:lpstr>
      <vt:lpstr>Tema de Office</vt:lpstr>
      <vt:lpstr>Presentación de PowerPoint</vt:lpstr>
      <vt:lpstr>Ayuda Humanitaria para familias damnificadas de La Gasca y La Comuna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Manolo Andres Ochoa Vega</cp:lastModifiedBy>
  <cp:revision>201</cp:revision>
  <cp:lastPrinted>2022-04-05T12:42:33Z</cp:lastPrinted>
  <dcterms:created xsi:type="dcterms:W3CDTF">2021-10-06T15:49:18Z</dcterms:created>
  <dcterms:modified xsi:type="dcterms:W3CDTF">2022-04-05T13:31:49Z</dcterms:modified>
</cp:coreProperties>
</file>