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image74.jpg" ContentType="image/jpg"/>
  <Override PartName="/ppt/media/image75.jpg" ContentType="image/jpg"/>
  <Override PartName="/ppt/media/image80.jpg" ContentType="image/jpg"/>
  <Override PartName="/ppt/media/image81.jpg" ContentType="image/jpg"/>
  <Override PartName="/ppt/media/image85.jpg" ContentType="image/jpg"/>
  <Override PartName="/ppt/media/image86.jpg" ContentType="image/jpg"/>
  <Override PartName="/ppt/media/image87.jpg" ContentType="image/jp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1"/>
  </p:notesMasterIdLst>
  <p:sldIdLst>
    <p:sldId id="305" r:id="rId2"/>
    <p:sldId id="269" r:id="rId3"/>
    <p:sldId id="347" r:id="rId4"/>
    <p:sldId id="346" r:id="rId5"/>
    <p:sldId id="310" r:id="rId6"/>
    <p:sldId id="315" r:id="rId7"/>
    <p:sldId id="323" r:id="rId8"/>
    <p:sldId id="314" r:id="rId9"/>
    <p:sldId id="313" r:id="rId10"/>
    <p:sldId id="316" r:id="rId11"/>
    <p:sldId id="320" r:id="rId12"/>
    <p:sldId id="322" r:id="rId13"/>
    <p:sldId id="311" r:id="rId14"/>
    <p:sldId id="317" r:id="rId15"/>
    <p:sldId id="348" r:id="rId16"/>
    <p:sldId id="321" r:id="rId17"/>
    <p:sldId id="312" r:id="rId18"/>
    <p:sldId id="349" r:id="rId19"/>
    <p:sldId id="319" r:id="rId20"/>
    <p:sldId id="329" r:id="rId21"/>
    <p:sldId id="325" r:id="rId22"/>
    <p:sldId id="350" r:id="rId23"/>
    <p:sldId id="351" r:id="rId24"/>
    <p:sldId id="352" r:id="rId25"/>
    <p:sldId id="353" r:id="rId26"/>
    <p:sldId id="355" r:id="rId27"/>
    <p:sldId id="326" r:id="rId28"/>
    <p:sldId id="333" r:id="rId29"/>
    <p:sldId id="335" r:id="rId30"/>
    <p:sldId id="331" r:id="rId31"/>
    <p:sldId id="356" r:id="rId32"/>
    <p:sldId id="336" r:id="rId33"/>
    <p:sldId id="337" r:id="rId34"/>
    <p:sldId id="261" r:id="rId35"/>
    <p:sldId id="262" r:id="rId36"/>
    <p:sldId id="263" r:id="rId37"/>
    <p:sldId id="289" r:id="rId38"/>
    <p:sldId id="340" r:id="rId39"/>
    <p:sldId id="358" r:id="rId40"/>
    <p:sldId id="357" r:id="rId41"/>
    <p:sldId id="361" r:id="rId42"/>
    <p:sldId id="359" r:id="rId43"/>
    <p:sldId id="362" r:id="rId44"/>
    <p:sldId id="360" r:id="rId45"/>
    <p:sldId id="363" r:id="rId46"/>
    <p:sldId id="364" r:id="rId47"/>
    <p:sldId id="339" r:id="rId48"/>
    <p:sldId id="341" r:id="rId49"/>
    <p:sldId id="345" r:id="rId50"/>
  </p:sldIdLst>
  <p:sldSz cx="12192000" cy="6858000"/>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14093"/>
    <a:srgbClr val="47448E"/>
    <a:srgbClr val="2F2C80"/>
    <a:srgbClr val="DA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338" autoAdjust="0"/>
    <p:restoredTop sz="94206" autoAdjust="0"/>
  </p:normalViewPr>
  <p:slideViewPr>
    <p:cSldViewPr snapToGrid="0" snapToObjects="1">
      <p:cViewPr varScale="1">
        <p:scale>
          <a:sx n="72" d="100"/>
          <a:sy n="72" d="100"/>
        </p:scale>
        <p:origin x="684" y="7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snapToObjects="1">
      <p:cViewPr varScale="1">
        <p:scale>
          <a:sx n="55" d="100"/>
          <a:sy n="55" d="100"/>
        </p:scale>
        <p:origin x="2880"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C"/>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E05219F-6D9D-4EA3-8C3D-875D31B5E26D}" type="datetimeFigureOut">
              <a:rPr lang="es-EC" smtClean="0"/>
              <a:t>4/4/2022</a:t>
            </a:fld>
            <a:endParaRPr lang="es-EC"/>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C"/>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C"/>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5E719A0-C973-46E8-A184-A192D2DA5889}" type="slidenum">
              <a:rPr lang="es-EC" smtClean="0"/>
              <a:t>‹Nº›</a:t>
            </a:fld>
            <a:endParaRPr lang="es-EC"/>
          </a:p>
        </p:txBody>
      </p:sp>
    </p:spTree>
    <p:extLst>
      <p:ext uri="{BB962C8B-B14F-4D97-AF65-F5344CB8AC3E}">
        <p14:creationId xmlns:p14="http://schemas.microsoft.com/office/powerpoint/2010/main" val="20848595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15E719A0-C973-46E8-A184-A192D2DA5889}" type="slidenum">
              <a:rPr lang="es-EC" smtClean="0"/>
              <a:t>1</a:t>
            </a:fld>
            <a:endParaRPr lang="es-EC"/>
          </a:p>
        </p:txBody>
      </p:sp>
    </p:spTree>
    <p:extLst>
      <p:ext uri="{BB962C8B-B14F-4D97-AF65-F5344CB8AC3E}">
        <p14:creationId xmlns:p14="http://schemas.microsoft.com/office/powerpoint/2010/main" val="35565277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59ECA86-6A19-FB48-8458-47F88CB9A5BC}"/>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EC"/>
          </a:p>
        </p:txBody>
      </p:sp>
      <p:sp>
        <p:nvSpPr>
          <p:cNvPr id="3" name="Subtítulo 2">
            <a:extLst>
              <a:ext uri="{FF2B5EF4-FFF2-40B4-BE49-F238E27FC236}">
                <a16:creationId xmlns:a16="http://schemas.microsoft.com/office/drawing/2014/main" id="{ABA0EE7B-2997-5C42-B3D6-65AFDB3426E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EC"/>
          </a:p>
        </p:txBody>
      </p:sp>
      <p:sp>
        <p:nvSpPr>
          <p:cNvPr id="4" name="Marcador de fecha 3">
            <a:extLst>
              <a:ext uri="{FF2B5EF4-FFF2-40B4-BE49-F238E27FC236}">
                <a16:creationId xmlns:a16="http://schemas.microsoft.com/office/drawing/2014/main" id="{1153639F-CD1D-EC4A-A7DE-B2A1339B2550}"/>
              </a:ext>
            </a:extLst>
          </p:cNvPr>
          <p:cNvSpPr>
            <a:spLocks noGrp="1"/>
          </p:cNvSpPr>
          <p:nvPr>
            <p:ph type="dt" sz="half" idx="10"/>
          </p:nvPr>
        </p:nvSpPr>
        <p:spPr/>
        <p:txBody>
          <a:bodyPr/>
          <a:lstStyle/>
          <a:p>
            <a:fld id="{6C6C9BE6-E2E2-7D4B-9182-B77120F1F3C2}" type="datetimeFigureOut">
              <a:rPr lang="es-EC" smtClean="0"/>
              <a:t>4/4/2022</a:t>
            </a:fld>
            <a:endParaRPr lang="es-EC"/>
          </a:p>
        </p:txBody>
      </p:sp>
      <p:sp>
        <p:nvSpPr>
          <p:cNvPr id="5" name="Marcador de pie de página 4">
            <a:extLst>
              <a:ext uri="{FF2B5EF4-FFF2-40B4-BE49-F238E27FC236}">
                <a16:creationId xmlns:a16="http://schemas.microsoft.com/office/drawing/2014/main" id="{1956B280-8063-5B40-A81D-AEA697D37BAE}"/>
              </a:ext>
            </a:extLst>
          </p:cNvPr>
          <p:cNvSpPr>
            <a:spLocks noGrp="1"/>
          </p:cNvSpPr>
          <p:nvPr>
            <p:ph type="ftr" sz="quarter" idx="11"/>
          </p:nvPr>
        </p:nvSpPr>
        <p:spPr/>
        <p:txBody>
          <a:bodyPr/>
          <a:lstStyle/>
          <a:p>
            <a:endParaRPr lang="es-EC"/>
          </a:p>
        </p:txBody>
      </p:sp>
      <p:sp>
        <p:nvSpPr>
          <p:cNvPr id="6" name="Marcador de número de diapositiva 5">
            <a:extLst>
              <a:ext uri="{FF2B5EF4-FFF2-40B4-BE49-F238E27FC236}">
                <a16:creationId xmlns:a16="http://schemas.microsoft.com/office/drawing/2014/main" id="{00555B1E-5AC7-DD45-982B-2B1A1DFA56BD}"/>
              </a:ext>
            </a:extLst>
          </p:cNvPr>
          <p:cNvSpPr>
            <a:spLocks noGrp="1"/>
          </p:cNvSpPr>
          <p:nvPr>
            <p:ph type="sldNum" sz="quarter" idx="12"/>
          </p:nvPr>
        </p:nvSpPr>
        <p:spPr/>
        <p:txBody>
          <a:bodyPr/>
          <a:lstStyle/>
          <a:p>
            <a:fld id="{E71B0EAC-1E11-EF49-9F66-6BCB3E6A1C93}" type="slidenum">
              <a:rPr lang="es-EC" smtClean="0"/>
              <a:t>‹Nº›</a:t>
            </a:fld>
            <a:endParaRPr lang="es-EC"/>
          </a:p>
        </p:txBody>
      </p:sp>
    </p:spTree>
    <p:extLst>
      <p:ext uri="{BB962C8B-B14F-4D97-AF65-F5344CB8AC3E}">
        <p14:creationId xmlns:p14="http://schemas.microsoft.com/office/powerpoint/2010/main" val="17151768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1D1ED16-0748-A24C-88D7-13FB214E3324}"/>
              </a:ext>
            </a:extLst>
          </p:cNvPr>
          <p:cNvSpPr>
            <a:spLocks noGrp="1"/>
          </p:cNvSpPr>
          <p:nvPr>
            <p:ph type="title"/>
          </p:nvPr>
        </p:nvSpPr>
        <p:spPr/>
        <p:txBody>
          <a:bodyPr/>
          <a:lstStyle/>
          <a:p>
            <a:r>
              <a:rPr lang="es-ES"/>
              <a:t>Haga clic para modificar el estilo de título del patrón</a:t>
            </a:r>
            <a:endParaRPr lang="es-EC"/>
          </a:p>
        </p:txBody>
      </p:sp>
      <p:sp>
        <p:nvSpPr>
          <p:cNvPr id="3" name="Marcador de texto vertical 2">
            <a:extLst>
              <a:ext uri="{FF2B5EF4-FFF2-40B4-BE49-F238E27FC236}">
                <a16:creationId xmlns:a16="http://schemas.microsoft.com/office/drawing/2014/main" id="{E4661081-3C3A-564B-AA19-7422E7B53655}"/>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a:extLst>
              <a:ext uri="{FF2B5EF4-FFF2-40B4-BE49-F238E27FC236}">
                <a16:creationId xmlns:a16="http://schemas.microsoft.com/office/drawing/2014/main" id="{E81A01CE-4668-0D4A-AB70-50AD1A96E36B}"/>
              </a:ext>
            </a:extLst>
          </p:cNvPr>
          <p:cNvSpPr>
            <a:spLocks noGrp="1"/>
          </p:cNvSpPr>
          <p:nvPr>
            <p:ph type="dt" sz="half" idx="10"/>
          </p:nvPr>
        </p:nvSpPr>
        <p:spPr/>
        <p:txBody>
          <a:bodyPr/>
          <a:lstStyle/>
          <a:p>
            <a:fld id="{6C6C9BE6-E2E2-7D4B-9182-B77120F1F3C2}" type="datetimeFigureOut">
              <a:rPr lang="es-EC" smtClean="0"/>
              <a:t>4/4/2022</a:t>
            </a:fld>
            <a:endParaRPr lang="es-EC"/>
          </a:p>
        </p:txBody>
      </p:sp>
      <p:sp>
        <p:nvSpPr>
          <p:cNvPr id="5" name="Marcador de pie de página 4">
            <a:extLst>
              <a:ext uri="{FF2B5EF4-FFF2-40B4-BE49-F238E27FC236}">
                <a16:creationId xmlns:a16="http://schemas.microsoft.com/office/drawing/2014/main" id="{D999E806-5497-D740-8029-9AC1D405089B}"/>
              </a:ext>
            </a:extLst>
          </p:cNvPr>
          <p:cNvSpPr>
            <a:spLocks noGrp="1"/>
          </p:cNvSpPr>
          <p:nvPr>
            <p:ph type="ftr" sz="quarter" idx="11"/>
          </p:nvPr>
        </p:nvSpPr>
        <p:spPr/>
        <p:txBody>
          <a:bodyPr/>
          <a:lstStyle/>
          <a:p>
            <a:endParaRPr lang="es-EC"/>
          </a:p>
        </p:txBody>
      </p:sp>
      <p:sp>
        <p:nvSpPr>
          <p:cNvPr id="6" name="Marcador de número de diapositiva 5">
            <a:extLst>
              <a:ext uri="{FF2B5EF4-FFF2-40B4-BE49-F238E27FC236}">
                <a16:creationId xmlns:a16="http://schemas.microsoft.com/office/drawing/2014/main" id="{12303901-563A-E742-A154-4897B77CC0FE}"/>
              </a:ext>
            </a:extLst>
          </p:cNvPr>
          <p:cNvSpPr>
            <a:spLocks noGrp="1"/>
          </p:cNvSpPr>
          <p:nvPr>
            <p:ph type="sldNum" sz="quarter" idx="12"/>
          </p:nvPr>
        </p:nvSpPr>
        <p:spPr/>
        <p:txBody>
          <a:bodyPr/>
          <a:lstStyle/>
          <a:p>
            <a:fld id="{E71B0EAC-1E11-EF49-9F66-6BCB3E6A1C93}" type="slidenum">
              <a:rPr lang="es-EC" smtClean="0"/>
              <a:t>‹Nº›</a:t>
            </a:fld>
            <a:endParaRPr lang="es-EC"/>
          </a:p>
        </p:txBody>
      </p:sp>
    </p:spTree>
    <p:extLst>
      <p:ext uri="{BB962C8B-B14F-4D97-AF65-F5344CB8AC3E}">
        <p14:creationId xmlns:p14="http://schemas.microsoft.com/office/powerpoint/2010/main" val="10072160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86CF3507-FCB5-8B44-9CB1-6C93D0165DFF}"/>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EC"/>
          </a:p>
        </p:txBody>
      </p:sp>
      <p:sp>
        <p:nvSpPr>
          <p:cNvPr id="3" name="Marcador de texto vertical 2">
            <a:extLst>
              <a:ext uri="{FF2B5EF4-FFF2-40B4-BE49-F238E27FC236}">
                <a16:creationId xmlns:a16="http://schemas.microsoft.com/office/drawing/2014/main" id="{3C840979-D02B-1F4F-9A90-5CF2EE67B40F}"/>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a:extLst>
              <a:ext uri="{FF2B5EF4-FFF2-40B4-BE49-F238E27FC236}">
                <a16:creationId xmlns:a16="http://schemas.microsoft.com/office/drawing/2014/main" id="{0D577A7B-8231-2D41-9E1E-06698B066E7A}"/>
              </a:ext>
            </a:extLst>
          </p:cNvPr>
          <p:cNvSpPr>
            <a:spLocks noGrp="1"/>
          </p:cNvSpPr>
          <p:nvPr>
            <p:ph type="dt" sz="half" idx="10"/>
          </p:nvPr>
        </p:nvSpPr>
        <p:spPr/>
        <p:txBody>
          <a:bodyPr/>
          <a:lstStyle/>
          <a:p>
            <a:fld id="{6C6C9BE6-E2E2-7D4B-9182-B77120F1F3C2}" type="datetimeFigureOut">
              <a:rPr lang="es-EC" smtClean="0"/>
              <a:t>4/4/2022</a:t>
            </a:fld>
            <a:endParaRPr lang="es-EC"/>
          </a:p>
        </p:txBody>
      </p:sp>
      <p:sp>
        <p:nvSpPr>
          <p:cNvPr id="5" name="Marcador de pie de página 4">
            <a:extLst>
              <a:ext uri="{FF2B5EF4-FFF2-40B4-BE49-F238E27FC236}">
                <a16:creationId xmlns:a16="http://schemas.microsoft.com/office/drawing/2014/main" id="{50A7A762-9D80-2A4D-BCAD-90EC0A8861A7}"/>
              </a:ext>
            </a:extLst>
          </p:cNvPr>
          <p:cNvSpPr>
            <a:spLocks noGrp="1"/>
          </p:cNvSpPr>
          <p:nvPr>
            <p:ph type="ftr" sz="quarter" idx="11"/>
          </p:nvPr>
        </p:nvSpPr>
        <p:spPr/>
        <p:txBody>
          <a:bodyPr/>
          <a:lstStyle/>
          <a:p>
            <a:endParaRPr lang="es-EC"/>
          </a:p>
        </p:txBody>
      </p:sp>
      <p:sp>
        <p:nvSpPr>
          <p:cNvPr id="6" name="Marcador de número de diapositiva 5">
            <a:extLst>
              <a:ext uri="{FF2B5EF4-FFF2-40B4-BE49-F238E27FC236}">
                <a16:creationId xmlns:a16="http://schemas.microsoft.com/office/drawing/2014/main" id="{AF9871B5-A290-3D42-9099-A301C1679A7D}"/>
              </a:ext>
            </a:extLst>
          </p:cNvPr>
          <p:cNvSpPr>
            <a:spLocks noGrp="1"/>
          </p:cNvSpPr>
          <p:nvPr>
            <p:ph type="sldNum" sz="quarter" idx="12"/>
          </p:nvPr>
        </p:nvSpPr>
        <p:spPr/>
        <p:txBody>
          <a:bodyPr/>
          <a:lstStyle/>
          <a:p>
            <a:fld id="{E71B0EAC-1E11-EF49-9F66-6BCB3E6A1C93}" type="slidenum">
              <a:rPr lang="es-EC" smtClean="0"/>
              <a:t>‹Nº›</a:t>
            </a:fld>
            <a:endParaRPr lang="es-EC"/>
          </a:p>
        </p:txBody>
      </p:sp>
    </p:spTree>
    <p:extLst>
      <p:ext uri="{BB962C8B-B14F-4D97-AF65-F5344CB8AC3E}">
        <p14:creationId xmlns:p14="http://schemas.microsoft.com/office/powerpoint/2010/main" val="21379519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775F21F-1423-C046-A9FC-F58828723178}"/>
              </a:ext>
            </a:extLst>
          </p:cNvPr>
          <p:cNvSpPr>
            <a:spLocks noGrp="1"/>
          </p:cNvSpPr>
          <p:nvPr>
            <p:ph type="title"/>
          </p:nvPr>
        </p:nvSpPr>
        <p:spPr/>
        <p:txBody>
          <a:bodyPr/>
          <a:lstStyle/>
          <a:p>
            <a:r>
              <a:rPr lang="es-ES"/>
              <a:t>Haga clic para modificar el estilo de título del patrón</a:t>
            </a:r>
            <a:endParaRPr lang="es-EC"/>
          </a:p>
        </p:txBody>
      </p:sp>
      <p:sp>
        <p:nvSpPr>
          <p:cNvPr id="3" name="Marcador de contenido 2">
            <a:extLst>
              <a:ext uri="{FF2B5EF4-FFF2-40B4-BE49-F238E27FC236}">
                <a16:creationId xmlns:a16="http://schemas.microsoft.com/office/drawing/2014/main" id="{C8531A2C-0CD8-2542-84A5-612CA3C5241E}"/>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a:extLst>
              <a:ext uri="{FF2B5EF4-FFF2-40B4-BE49-F238E27FC236}">
                <a16:creationId xmlns:a16="http://schemas.microsoft.com/office/drawing/2014/main" id="{6291B1D5-49B6-ED41-B842-5F78E32BA8A5}"/>
              </a:ext>
            </a:extLst>
          </p:cNvPr>
          <p:cNvSpPr>
            <a:spLocks noGrp="1"/>
          </p:cNvSpPr>
          <p:nvPr>
            <p:ph type="dt" sz="half" idx="10"/>
          </p:nvPr>
        </p:nvSpPr>
        <p:spPr/>
        <p:txBody>
          <a:bodyPr/>
          <a:lstStyle/>
          <a:p>
            <a:fld id="{6C6C9BE6-E2E2-7D4B-9182-B77120F1F3C2}" type="datetimeFigureOut">
              <a:rPr lang="es-EC" smtClean="0"/>
              <a:t>4/4/2022</a:t>
            </a:fld>
            <a:endParaRPr lang="es-EC"/>
          </a:p>
        </p:txBody>
      </p:sp>
      <p:sp>
        <p:nvSpPr>
          <p:cNvPr id="5" name="Marcador de pie de página 4">
            <a:extLst>
              <a:ext uri="{FF2B5EF4-FFF2-40B4-BE49-F238E27FC236}">
                <a16:creationId xmlns:a16="http://schemas.microsoft.com/office/drawing/2014/main" id="{313A4357-5DEE-9042-B539-BB55A74D4431}"/>
              </a:ext>
            </a:extLst>
          </p:cNvPr>
          <p:cNvSpPr>
            <a:spLocks noGrp="1"/>
          </p:cNvSpPr>
          <p:nvPr>
            <p:ph type="ftr" sz="quarter" idx="11"/>
          </p:nvPr>
        </p:nvSpPr>
        <p:spPr/>
        <p:txBody>
          <a:bodyPr/>
          <a:lstStyle/>
          <a:p>
            <a:endParaRPr lang="es-EC"/>
          </a:p>
        </p:txBody>
      </p:sp>
      <p:sp>
        <p:nvSpPr>
          <p:cNvPr id="6" name="Marcador de número de diapositiva 5">
            <a:extLst>
              <a:ext uri="{FF2B5EF4-FFF2-40B4-BE49-F238E27FC236}">
                <a16:creationId xmlns:a16="http://schemas.microsoft.com/office/drawing/2014/main" id="{7BD79F20-FA06-6E42-8B96-183CCA1ADBBD}"/>
              </a:ext>
            </a:extLst>
          </p:cNvPr>
          <p:cNvSpPr>
            <a:spLocks noGrp="1"/>
          </p:cNvSpPr>
          <p:nvPr>
            <p:ph type="sldNum" sz="quarter" idx="12"/>
          </p:nvPr>
        </p:nvSpPr>
        <p:spPr/>
        <p:txBody>
          <a:bodyPr/>
          <a:lstStyle/>
          <a:p>
            <a:fld id="{E71B0EAC-1E11-EF49-9F66-6BCB3E6A1C93}" type="slidenum">
              <a:rPr lang="es-EC" smtClean="0"/>
              <a:t>‹Nº›</a:t>
            </a:fld>
            <a:endParaRPr lang="es-EC"/>
          </a:p>
        </p:txBody>
      </p:sp>
    </p:spTree>
    <p:extLst>
      <p:ext uri="{BB962C8B-B14F-4D97-AF65-F5344CB8AC3E}">
        <p14:creationId xmlns:p14="http://schemas.microsoft.com/office/powerpoint/2010/main" val="11657783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1B88D77-6123-9749-A76A-C45A6FEBF2D7}"/>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EC"/>
          </a:p>
        </p:txBody>
      </p:sp>
      <p:sp>
        <p:nvSpPr>
          <p:cNvPr id="3" name="Marcador de texto 2">
            <a:extLst>
              <a:ext uri="{FF2B5EF4-FFF2-40B4-BE49-F238E27FC236}">
                <a16:creationId xmlns:a16="http://schemas.microsoft.com/office/drawing/2014/main" id="{3009A331-B9E9-6746-9803-167DB595E14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84451D56-38FC-C241-B55D-1FEE506BA027}"/>
              </a:ext>
            </a:extLst>
          </p:cNvPr>
          <p:cNvSpPr>
            <a:spLocks noGrp="1"/>
          </p:cNvSpPr>
          <p:nvPr>
            <p:ph type="dt" sz="half" idx="10"/>
          </p:nvPr>
        </p:nvSpPr>
        <p:spPr/>
        <p:txBody>
          <a:bodyPr/>
          <a:lstStyle/>
          <a:p>
            <a:fld id="{6C6C9BE6-E2E2-7D4B-9182-B77120F1F3C2}" type="datetimeFigureOut">
              <a:rPr lang="es-EC" smtClean="0"/>
              <a:t>4/4/2022</a:t>
            </a:fld>
            <a:endParaRPr lang="es-EC"/>
          </a:p>
        </p:txBody>
      </p:sp>
      <p:sp>
        <p:nvSpPr>
          <p:cNvPr id="5" name="Marcador de pie de página 4">
            <a:extLst>
              <a:ext uri="{FF2B5EF4-FFF2-40B4-BE49-F238E27FC236}">
                <a16:creationId xmlns:a16="http://schemas.microsoft.com/office/drawing/2014/main" id="{3EA75DA1-8655-6C4D-82A7-3AD830DB82E5}"/>
              </a:ext>
            </a:extLst>
          </p:cNvPr>
          <p:cNvSpPr>
            <a:spLocks noGrp="1"/>
          </p:cNvSpPr>
          <p:nvPr>
            <p:ph type="ftr" sz="quarter" idx="11"/>
          </p:nvPr>
        </p:nvSpPr>
        <p:spPr/>
        <p:txBody>
          <a:bodyPr/>
          <a:lstStyle/>
          <a:p>
            <a:endParaRPr lang="es-EC"/>
          </a:p>
        </p:txBody>
      </p:sp>
      <p:sp>
        <p:nvSpPr>
          <p:cNvPr id="6" name="Marcador de número de diapositiva 5">
            <a:extLst>
              <a:ext uri="{FF2B5EF4-FFF2-40B4-BE49-F238E27FC236}">
                <a16:creationId xmlns:a16="http://schemas.microsoft.com/office/drawing/2014/main" id="{90BDE5DF-FAE1-B046-AAAE-D5F7D796FAA6}"/>
              </a:ext>
            </a:extLst>
          </p:cNvPr>
          <p:cNvSpPr>
            <a:spLocks noGrp="1"/>
          </p:cNvSpPr>
          <p:nvPr>
            <p:ph type="sldNum" sz="quarter" idx="12"/>
          </p:nvPr>
        </p:nvSpPr>
        <p:spPr/>
        <p:txBody>
          <a:bodyPr/>
          <a:lstStyle/>
          <a:p>
            <a:fld id="{E71B0EAC-1E11-EF49-9F66-6BCB3E6A1C93}" type="slidenum">
              <a:rPr lang="es-EC" smtClean="0"/>
              <a:t>‹Nº›</a:t>
            </a:fld>
            <a:endParaRPr lang="es-EC"/>
          </a:p>
        </p:txBody>
      </p:sp>
    </p:spTree>
    <p:extLst>
      <p:ext uri="{BB962C8B-B14F-4D97-AF65-F5344CB8AC3E}">
        <p14:creationId xmlns:p14="http://schemas.microsoft.com/office/powerpoint/2010/main" val="39657867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9382E1F-07A2-E444-9823-DF02E420A296}"/>
              </a:ext>
            </a:extLst>
          </p:cNvPr>
          <p:cNvSpPr>
            <a:spLocks noGrp="1"/>
          </p:cNvSpPr>
          <p:nvPr>
            <p:ph type="title"/>
          </p:nvPr>
        </p:nvSpPr>
        <p:spPr/>
        <p:txBody>
          <a:bodyPr/>
          <a:lstStyle/>
          <a:p>
            <a:r>
              <a:rPr lang="es-ES"/>
              <a:t>Haga clic para modificar el estilo de título del patrón</a:t>
            </a:r>
            <a:endParaRPr lang="es-EC"/>
          </a:p>
        </p:txBody>
      </p:sp>
      <p:sp>
        <p:nvSpPr>
          <p:cNvPr id="3" name="Marcador de contenido 2">
            <a:extLst>
              <a:ext uri="{FF2B5EF4-FFF2-40B4-BE49-F238E27FC236}">
                <a16:creationId xmlns:a16="http://schemas.microsoft.com/office/drawing/2014/main" id="{47F35813-19F8-8140-8CB5-A7E2F444FBAA}"/>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contenido 3">
            <a:extLst>
              <a:ext uri="{FF2B5EF4-FFF2-40B4-BE49-F238E27FC236}">
                <a16:creationId xmlns:a16="http://schemas.microsoft.com/office/drawing/2014/main" id="{FABDEBE5-F94B-B048-ACFA-B1FAFE634277}"/>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5" name="Marcador de fecha 4">
            <a:extLst>
              <a:ext uri="{FF2B5EF4-FFF2-40B4-BE49-F238E27FC236}">
                <a16:creationId xmlns:a16="http://schemas.microsoft.com/office/drawing/2014/main" id="{B75AC60F-9D99-CA44-81CF-78981202620E}"/>
              </a:ext>
            </a:extLst>
          </p:cNvPr>
          <p:cNvSpPr>
            <a:spLocks noGrp="1"/>
          </p:cNvSpPr>
          <p:nvPr>
            <p:ph type="dt" sz="half" idx="10"/>
          </p:nvPr>
        </p:nvSpPr>
        <p:spPr/>
        <p:txBody>
          <a:bodyPr/>
          <a:lstStyle/>
          <a:p>
            <a:fld id="{6C6C9BE6-E2E2-7D4B-9182-B77120F1F3C2}" type="datetimeFigureOut">
              <a:rPr lang="es-EC" smtClean="0"/>
              <a:t>4/4/2022</a:t>
            </a:fld>
            <a:endParaRPr lang="es-EC"/>
          </a:p>
        </p:txBody>
      </p:sp>
      <p:sp>
        <p:nvSpPr>
          <p:cNvPr id="6" name="Marcador de pie de página 5">
            <a:extLst>
              <a:ext uri="{FF2B5EF4-FFF2-40B4-BE49-F238E27FC236}">
                <a16:creationId xmlns:a16="http://schemas.microsoft.com/office/drawing/2014/main" id="{F13635AF-8B8E-F044-B91C-111434BDB87F}"/>
              </a:ext>
            </a:extLst>
          </p:cNvPr>
          <p:cNvSpPr>
            <a:spLocks noGrp="1"/>
          </p:cNvSpPr>
          <p:nvPr>
            <p:ph type="ftr" sz="quarter" idx="11"/>
          </p:nvPr>
        </p:nvSpPr>
        <p:spPr/>
        <p:txBody>
          <a:bodyPr/>
          <a:lstStyle/>
          <a:p>
            <a:endParaRPr lang="es-EC"/>
          </a:p>
        </p:txBody>
      </p:sp>
      <p:sp>
        <p:nvSpPr>
          <p:cNvPr id="7" name="Marcador de número de diapositiva 6">
            <a:extLst>
              <a:ext uri="{FF2B5EF4-FFF2-40B4-BE49-F238E27FC236}">
                <a16:creationId xmlns:a16="http://schemas.microsoft.com/office/drawing/2014/main" id="{C4F0A5C6-8DAE-3040-89CD-414E3A5F9DBA}"/>
              </a:ext>
            </a:extLst>
          </p:cNvPr>
          <p:cNvSpPr>
            <a:spLocks noGrp="1"/>
          </p:cNvSpPr>
          <p:nvPr>
            <p:ph type="sldNum" sz="quarter" idx="12"/>
          </p:nvPr>
        </p:nvSpPr>
        <p:spPr/>
        <p:txBody>
          <a:bodyPr/>
          <a:lstStyle/>
          <a:p>
            <a:fld id="{E71B0EAC-1E11-EF49-9F66-6BCB3E6A1C93}" type="slidenum">
              <a:rPr lang="es-EC" smtClean="0"/>
              <a:t>‹Nº›</a:t>
            </a:fld>
            <a:endParaRPr lang="es-EC"/>
          </a:p>
        </p:txBody>
      </p:sp>
    </p:spTree>
    <p:extLst>
      <p:ext uri="{BB962C8B-B14F-4D97-AF65-F5344CB8AC3E}">
        <p14:creationId xmlns:p14="http://schemas.microsoft.com/office/powerpoint/2010/main" val="36624745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3044FE5-E79D-BB40-B8A7-E4023C85256B}"/>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EC"/>
          </a:p>
        </p:txBody>
      </p:sp>
      <p:sp>
        <p:nvSpPr>
          <p:cNvPr id="3" name="Marcador de texto 2">
            <a:extLst>
              <a:ext uri="{FF2B5EF4-FFF2-40B4-BE49-F238E27FC236}">
                <a16:creationId xmlns:a16="http://schemas.microsoft.com/office/drawing/2014/main" id="{E709A83E-6F67-A24F-9872-7D6DF02D894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231BCB6F-2CE2-0C4B-8EAA-6D848E7226D2}"/>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5" name="Marcador de texto 4">
            <a:extLst>
              <a:ext uri="{FF2B5EF4-FFF2-40B4-BE49-F238E27FC236}">
                <a16:creationId xmlns:a16="http://schemas.microsoft.com/office/drawing/2014/main" id="{C9B6E39C-E3E1-2D45-B879-D0D3A8D7CDA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E574A5B0-067B-FC45-83CE-4D0CE87769DB}"/>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7" name="Marcador de fecha 6">
            <a:extLst>
              <a:ext uri="{FF2B5EF4-FFF2-40B4-BE49-F238E27FC236}">
                <a16:creationId xmlns:a16="http://schemas.microsoft.com/office/drawing/2014/main" id="{57127FF8-BBAD-554C-B2B4-76F3CDA482C8}"/>
              </a:ext>
            </a:extLst>
          </p:cNvPr>
          <p:cNvSpPr>
            <a:spLocks noGrp="1"/>
          </p:cNvSpPr>
          <p:nvPr>
            <p:ph type="dt" sz="half" idx="10"/>
          </p:nvPr>
        </p:nvSpPr>
        <p:spPr/>
        <p:txBody>
          <a:bodyPr/>
          <a:lstStyle/>
          <a:p>
            <a:fld id="{6C6C9BE6-E2E2-7D4B-9182-B77120F1F3C2}" type="datetimeFigureOut">
              <a:rPr lang="es-EC" smtClean="0"/>
              <a:t>4/4/2022</a:t>
            </a:fld>
            <a:endParaRPr lang="es-EC"/>
          </a:p>
        </p:txBody>
      </p:sp>
      <p:sp>
        <p:nvSpPr>
          <p:cNvPr id="8" name="Marcador de pie de página 7">
            <a:extLst>
              <a:ext uri="{FF2B5EF4-FFF2-40B4-BE49-F238E27FC236}">
                <a16:creationId xmlns:a16="http://schemas.microsoft.com/office/drawing/2014/main" id="{2D00F93D-83D0-B04B-A71D-74CE1321D630}"/>
              </a:ext>
            </a:extLst>
          </p:cNvPr>
          <p:cNvSpPr>
            <a:spLocks noGrp="1"/>
          </p:cNvSpPr>
          <p:nvPr>
            <p:ph type="ftr" sz="quarter" idx="11"/>
          </p:nvPr>
        </p:nvSpPr>
        <p:spPr/>
        <p:txBody>
          <a:bodyPr/>
          <a:lstStyle/>
          <a:p>
            <a:endParaRPr lang="es-EC"/>
          </a:p>
        </p:txBody>
      </p:sp>
      <p:sp>
        <p:nvSpPr>
          <p:cNvPr id="9" name="Marcador de número de diapositiva 8">
            <a:extLst>
              <a:ext uri="{FF2B5EF4-FFF2-40B4-BE49-F238E27FC236}">
                <a16:creationId xmlns:a16="http://schemas.microsoft.com/office/drawing/2014/main" id="{164A16AB-F565-8946-988C-1B0E7379B8A0}"/>
              </a:ext>
            </a:extLst>
          </p:cNvPr>
          <p:cNvSpPr>
            <a:spLocks noGrp="1"/>
          </p:cNvSpPr>
          <p:nvPr>
            <p:ph type="sldNum" sz="quarter" idx="12"/>
          </p:nvPr>
        </p:nvSpPr>
        <p:spPr/>
        <p:txBody>
          <a:bodyPr/>
          <a:lstStyle/>
          <a:p>
            <a:fld id="{E71B0EAC-1E11-EF49-9F66-6BCB3E6A1C93}" type="slidenum">
              <a:rPr lang="es-EC" smtClean="0"/>
              <a:t>‹Nº›</a:t>
            </a:fld>
            <a:endParaRPr lang="es-EC"/>
          </a:p>
        </p:txBody>
      </p:sp>
    </p:spTree>
    <p:extLst>
      <p:ext uri="{BB962C8B-B14F-4D97-AF65-F5344CB8AC3E}">
        <p14:creationId xmlns:p14="http://schemas.microsoft.com/office/powerpoint/2010/main" val="1760532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B5C6E04-05A2-2941-9A58-8EBB8E2BEA5B}"/>
              </a:ext>
            </a:extLst>
          </p:cNvPr>
          <p:cNvSpPr>
            <a:spLocks noGrp="1"/>
          </p:cNvSpPr>
          <p:nvPr>
            <p:ph type="title"/>
          </p:nvPr>
        </p:nvSpPr>
        <p:spPr/>
        <p:txBody>
          <a:bodyPr/>
          <a:lstStyle/>
          <a:p>
            <a:r>
              <a:rPr lang="es-ES"/>
              <a:t>Haga clic para modificar el estilo de título del patrón</a:t>
            </a:r>
            <a:endParaRPr lang="es-EC"/>
          </a:p>
        </p:txBody>
      </p:sp>
      <p:sp>
        <p:nvSpPr>
          <p:cNvPr id="3" name="Marcador de fecha 2">
            <a:extLst>
              <a:ext uri="{FF2B5EF4-FFF2-40B4-BE49-F238E27FC236}">
                <a16:creationId xmlns:a16="http://schemas.microsoft.com/office/drawing/2014/main" id="{07A526BB-D45B-6F4C-B0A1-F626D2DB4D50}"/>
              </a:ext>
            </a:extLst>
          </p:cNvPr>
          <p:cNvSpPr>
            <a:spLocks noGrp="1"/>
          </p:cNvSpPr>
          <p:nvPr>
            <p:ph type="dt" sz="half" idx="10"/>
          </p:nvPr>
        </p:nvSpPr>
        <p:spPr/>
        <p:txBody>
          <a:bodyPr/>
          <a:lstStyle/>
          <a:p>
            <a:fld id="{6C6C9BE6-E2E2-7D4B-9182-B77120F1F3C2}" type="datetimeFigureOut">
              <a:rPr lang="es-EC" smtClean="0"/>
              <a:t>4/4/2022</a:t>
            </a:fld>
            <a:endParaRPr lang="es-EC"/>
          </a:p>
        </p:txBody>
      </p:sp>
      <p:sp>
        <p:nvSpPr>
          <p:cNvPr id="4" name="Marcador de pie de página 3">
            <a:extLst>
              <a:ext uri="{FF2B5EF4-FFF2-40B4-BE49-F238E27FC236}">
                <a16:creationId xmlns:a16="http://schemas.microsoft.com/office/drawing/2014/main" id="{BC0C83DC-A37E-ED41-B46D-178E8254104C}"/>
              </a:ext>
            </a:extLst>
          </p:cNvPr>
          <p:cNvSpPr>
            <a:spLocks noGrp="1"/>
          </p:cNvSpPr>
          <p:nvPr>
            <p:ph type="ftr" sz="quarter" idx="11"/>
          </p:nvPr>
        </p:nvSpPr>
        <p:spPr/>
        <p:txBody>
          <a:bodyPr/>
          <a:lstStyle/>
          <a:p>
            <a:endParaRPr lang="es-EC"/>
          </a:p>
        </p:txBody>
      </p:sp>
      <p:sp>
        <p:nvSpPr>
          <p:cNvPr id="5" name="Marcador de número de diapositiva 4">
            <a:extLst>
              <a:ext uri="{FF2B5EF4-FFF2-40B4-BE49-F238E27FC236}">
                <a16:creationId xmlns:a16="http://schemas.microsoft.com/office/drawing/2014/main" id="{52A935E6-9840-2748-A2C6-2C799FD28FCE}"/>
              </a:ext>
            </a:extLst>
          </p:cNvPr>
          <p:cNvSpPr>
            <a:spLocks noGrp="1"/>
          </p:cNvSpPr>
          <p:nvPr>
            <p:ph type="sldNum" sz="quarter" idx="12"/>
          </p:nvPr>
        </p:nvSpPr>
        <p:spPr/>
        <p:txBody>
          <a:bodyPr/>
          <a:lstStyle/>
          <a:p>
            <a:fld id="{E71B0EAC-1E11-EF49-9F66-6BCB3E6A1C93}" type="slidenum">
              <a:rPr lang="es-EC" smtClean="0"/>
              <a:t>‹Nº›</a:t>
            </a:fld>
            <a:endParaRPr lang="es-EC"/>
          </a:p>
        </p:txBody>
      </p:sp>
    </p:spTree>
    <p:extLst>
      <p:ext uri="{BB962C8B-B14F-4D97-AF65-F5344CB8AC3E}">
        <p14:creationId xmlns:p14="http://schemas.microsoft.com/office/powerpoint/2010/main" val="20895234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AA071C78-4661-4F4B-BCB0-9FCBC0870B60}"/>
              </a:ext>
            </a:extLst>
          </p:cNvPr>
          <p:cNvSpPr>
            <a:spLocks noGrp="1"/>
          </p:cNvSpPr>
          <p:nvPr>
            <p:ph type="dt" sz="half" idx="10"/>
          </p:nvPr>
        </p:nvSpPr>
        <p:spPr/>
        <p:txBody>
          <a:bodyPr/>
          <a:lstStyle/>
          <a:p>
            <a:fld id="{6C6C9BE6-E2E2-7D4B-9182-B77120F1F3C2}" type="datetimeFigureOut">
              <a:rPr lang="es-EC" smtClean="0"/>
              <a:t>4/4/2022</a:t>
            </a:fld>
            <a:endParaRPr lang="es-EC"/>
          </a:p>
        </p:txBody>
      </p:sp>
      <p:sp>
        <p:nvSpPr>
          <p:cNvPr id="3" name="Marcador de pie de página 2">
            <a:extLst>
              <a:ext uri="{FF2B5EF4-FFF2-40B4-BE49-F238E27FC236}">
                <a16:creationId xmlns:a16="http://schemas.microsoft.com/office/drawing/2014/main" id="{2241B70C-3349-0C4E-B374-FF309B875196}"/>
              </a:ext>
            </a:extLst>
          </p:cNvPr>
          <p:cNvSpPr>
            <a:spLocks noGrp="1"/>
          </p:cNvSpPr>
          <p:nvPr>
            <p:ph type="ftr" sz="quarter" idx="11"/>
          </p:nvPr>
        </p:nvSpPr>
        <p:spPr/>
        <p:txBody>
          <a:bodyPr/>
          <a:lstStyle/>
          <a:p>
            <a:endParaRPr lang="es-EC"/>
          </a:p>
        </p:txBody>
      </p:sp>
      <p:sp>
        <p:nvSpPr>
          <p:cNvPr id="4" name="Marcador de número de diapositiva 3">
            <a:extLst>
              <a:ext uri="{FF2B5EF4-FFF2-40B4-BE49-F238E27FC236}">
                <a16:creationId xmlns:a16="http://schemas.microsoft.com/office/drawing/2014/main" id="{25A74B8A-CB16-2F49-AED2-888516C3B73D}"/>
              </a:ext>
            </a:extLst>
          </p:cNvPr>
          <p:cNvSpPr>
            <a:spLocks noGrp="1"/>
          </p:cNvSpPr>
          <p:nvPr>
            <p:ph type="sldNum" sz="quarter" idx="12"/>
          </p:nvPr>
        </p:nvSpPr>
        <p:spPr/>
        <p:txBody>
          <a:bodyPr/>
          <a:lstStyle/>
          <a:p>
            <a:fld id="{E71B0EAC-1E11-EF49-9F66-6BCB3E6A1C93}" type="slidenum">
              <a:rPr lang="es-EC" smtClean="0"/>
              <a:t>‹Nº›</a:t>
            </a:fld>
            <a:endParaRPr lang="es-EC"/>
          </a:p>
        </p:txBody>
      </p:sp>
    </p:spTree>
    <p:extLst>
      <p:ext uri="{BB962C8B-B14F-4D97-AF65-F5344CB8AC3E}">
        <p14:creationId xmlns:p14="http://schemas.microsoft.com/office/powerpoint/2010/main" val="37620381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FD21B86-F673-2744-9049-4E713077D318}"/>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EC"/>
          </a:p>
        </p:txBody>
      </p:sp>
      <p:sp>
        <p:nvSpPr>
          <p:cNvPr id="3" name="Marcador de contenido 2">
            <a:extLst>
              <a:ext uri="{FF2B5EF4-FFF2-40B4-BE49-F238E27FC236}">
                <a16:creationId xmlns:a16="http://schemas.microsoft.com/office/drawing/2014/main" id="{F6001422-8A12-E94A-A81F-F9689B38443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texto 3">
            <a:extLst>
              <a:ext uri="{FF2B5EF4-FFF2-40B4-BE49-F238E27FC236}">
                <a16:creationId xmlns:a16="http://schemas.microsoft.com/office/drawing/2014/main" id="{9FEF31D1-8A65-EA4D-97C9-3912690F9D9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9297C72E-37FE-AF45-8FDB-F200BEC59954}"/>
              </a:ext>
            </a:extLst>
          </p:cNvPr>
          <p:cNvSpPr>
            <a:spLocks noGrp="1"/>
          </p:cNvSpPr>
          <p:nvPr>
            <p:ph type="dt" sz="half" idx="10"/>
          </p:nvPr>
        </p:nvSpPr>
        <p:spPr/>
        <p:txBody>
          <a:bodyPr/>
          <a:lstStyle/>
          <a:p>
            <a:fld id="{6C6C9BE6-E2E2-7D4B-9182-B77120F1F3C2}" type="datetimeFigureOut">
              <a:rPr lang="es-EC" smtClean="0"/>
              <a:t>4/4/2022</a:t>
            </a:fld>
            <a:endParaRPr lang="es-EC"/>
          </a:p>
        </p:txBody>
      </p:sp>
      <p:sp>
        <p:nvSpPr>
          <p:cNvPr id="6" name="Marcador de pie de página 5">
            <a:extLst>
              <a:ext uri="{FF2B5EF4-FFF2-40B4-BE49-F238E27FC236}">
                <a16:creationId xmlns:a16="http://schemas.microsoft.com/office/drawing/2014/main" id="{81E92EF6-8277-0243-872B-6AB3BD5830B9}"/>
              </a:ext>
            </a:extLst>
          </p:cNvPr>
          <p:cNvSpPr>
            <a:spLocks noGrp="1"/>
          </p:cNvSpPr>
          <p:nvPr>
            <p:ph type="ftr" sz="quarter" idx="11"/>
          </p:nvPr>
        </p:nvSpPr>
        <p:spPr/>
        <p:txBody>
          <a:bodyPr/>
          <a:lstStyle/>
          <a:p>
            <a:endParaRPr lang="es-EC"/>
          </a:p>
        </p:txBody>
      </p:sp>
      <p:sp>
        <p:nvSpPr>
          <p:cNvPr id="7" name="Marcador de número de diapositiva 6">
            <a:extLst>
              <a:ext uri="{FF2B5EF4-FFF2-40B4-BE49-F238E27FC236}">
                <a16:creationId xmlns:a16="http://schemas.microsoft.com/office/drawing/2014/main" id="{68E8C365-1D8D-A943-A886-74E32ADE8AF2}"/>
              </a:ext>
            </a:extLst>
          </p:cNvPr>
          <p:cNvSpPr>
            <a:spLocks noGrp="1"/>
          </p:cNvSpPr>
          <p:nvPr>
            <p:ph type="sldNum" sz="quarter" idx="12"/>
          </p:nvPr>
        </p:nvSpPr>
        <p:spPr/>
        <p:txBody>
          <a:bodyPr/>
          <a:lstStyle/>
          <a:p>
            <a:fld id="{E71B0EAC-1E11-EF49-9F66-6BCB3E6A1C93}" type="slidenum">
              <a:rPr lang="es-EC" smtClean="0"/>
              <a:t>‹Nº›</a:t>
            </a:fld>
            <a:endParaRPr lang="es-EC"/>
          </a:p>
        </p:txBody>
      </p:sp>
    </p:spTree>
    <p:extLst>
      <p:ext uri="{BB962C8B-B14F-4D97-AF65-F5344CB8AC3E}">
        <p14:creationId xmlns:p14="http://schemas.microsoft.com/office/powerpoint/2010/main" val="24445331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C5A3FAB-84D3-B747-965D-69851891124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EC"/>
          </a:p>
        </p:txBody>
      </p:sp>
      <p:sp>
        <p:nvSpPr>
          <p:cNvPr id="3" name="Marcador de posición de imagen 2">
            <a:extLst>
              <a:ext uri="{FF2B5EF4-FFF2-40B4-BE49-F238E27FC236}">
                <a16:creationId xmlns:a16="http://schemas.microsoft.com/office/drawing/2014/main" id="{62AE5801-018A-8F4E-85E2-120BB5BA048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C"/>
          </a:p>
        </p:txBody>
      </p:sp>
      <p:sp>
        <p:nvSpPr>
          <p:cNvPr id="4" name="Marcador de texto 3">
            <a:extLst>
              <a:ext uri="{FF2B5EF4-FFF2-40B4-BE49-F238E27FC236}">
                <a16:creationId xmlns:a16="http://schemas.microsoft.com/office/drawing/2014/main" id="{18B8B631-6321-F34D-B57D-AEDF023192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2595ADEE-F28E-B94F-B3DB-FA650005BFE8}"/>
              </a:ext>
            </a:extLst>
          </p:cNvPr>
          <p:cNvSpPr>
            <a:spLocks noGrp="1"/>
          </p:cNvSpPr>
          <p:nvPr>
            <p:ph type="dt" sz="half" idx="10"/>
          </p:nvPr>
        </p:nvSpPr>
        <p:spPr/>
        <p:txBody>
          <a:bodyPr/>
          <a:lstStyle/>
          <a:p>
            <a:fld id="{6C6C9BE6-E2E2-7D4B-9182-B77120F1F3C2}" type="datetimeFigureOut">
              <a:rPr lang="es-EC" smtClean="0"/>
              <a:t>4/4/2022</a:t>
            </a:fld>
            <a:endParaRPr lang="es-EC"/>
          </a:p>
        </p:txBody>
      </p:sp>
      <p:sp>
        <p:nvSpPr>
          <p:cNvPr id="6" name="Marcador de pie de página 5">
            <a:extLst>
              <a:ext uri="{FF2B5EF4-FFF2-40B4-BE49-F238E27FC236}">
                <a16:creationId xmlns:a16="http://schemas.microsoft.com/office/drawing/2014/main" id="{CB4F18EF-820C-4F42-80F0-AFEDABD60BA2}"/>
              </a:ext>
            </a:extLst>
          </p:cNvPr>
          <p:cNvSpPr>
            <a:spLocks noGrp="1"/>
          </p:cNvSpPr>
          <p:nvPr>
            <p:ph type="ftr" sz="quarter" idx="11"/>
          </p:nvPr>
        </p:nvSpPr>
        <p:spPr/>
        <p:txBody>
          <a:bodyPr/>
          <a:lstStyle/>
          <a:p>
            <a:endParaRPr lang="es-EC"/>
          </a:p>
        </p:txBody>
      </p:sp>
      <p:sp>
        <p:nvSpPr>
          <p:cNvPr id="7" name="Marcador de número de diapositiva 6">
            <a:extLst>
              <a:ext uri="{FF2B5EF4-FFF2-40B4-BE49-F238E27FC236}">
                <a16:creationId xmlns:a16="http://schemas.microsoft.com/office/drawing/2014/main" id="{4CC9916B-A786-E04D-9DA5-8AFD5849E7BE}"/>
              </a:ext>
            </a:extLst>
          </p:cNvPr>
          <p:cNvSpPr>
            <a:spLocks noGrp="1"/>
          </p:cNvSpPr>
          <p:nvPr>
            <p:ph type="sldNum" sz="quarter" idx="12"/>
          </p:nvPr>
        </p:nvSpPr>
        <p:spPr/>
        <p:txBody>
          <a:bodyPr/>
          <a:lstStyle/>
          <a:p>
            <a:fld id="{E71B0EAC-1E11-EF49-9F66-6BCB3E6A1C93}" type="slidenum">
              <a:rPr lang="es-EC" smtClean="0"/>
              <a:t>‹Nº›</a:t>
            </a:fld>
            <a:endParaRPr lang="es-EC"/>
          </a:p>
        </p:txBody>
      </p:sp>
    </p:spTree>
    <p:extLst>
      <p:ext uri="{BB962C8B-B14F-4D97-AF65-F5344CB8AC3E}">
        <p14:creationId xmlns:p14="http://schemas.microsoft.com/office/powerpoint/2010/main" val="16005380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DC7A0377-1245-0F4A-9DAF-A120A11F82E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EC"/>
          </a:p>
        </p:txBody>
      </p:sp>
      <p:sp>
        <p:nvSpPr>
          <p:cNvPr id="3" name="Marcador de texto 2">
            <a:extLst>
              <a:ext uri="{FF2B5EF4-FFF2-40B4-BE49-F238E27FC236}">
                <a16:creationId xmlns:a16="http://schemas.microsoft.com/office/drawing/2014/main" id="{0A121E91-F3E8-6C48-92CE-2C106B550D4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a:extLst>
              <a:ext uri="{FF2B5EF4-FFF2-40B4-BE49-F238E27FC236}">
                <a16:creationId xmlns:a16="http://schemas.microsoft.com/office/drawing/2014/main" id="{9E53F2C1-64A6-844F-9A80-00507FC7DAF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6C9BE6-E2E2-7D4B-9182-B77120F1F3C2}" type="datetimeFigureOut">
              <a:rPr lang="es-EC" smtClean="0"/>
              <a:t>4/4/2022</a:t>
            </a:fld>
            <a:endParaRPr lang="es-EC"/>
          </a:p>
        </p:txBody>
      </p:sp>
      <p:sp>
        <p:nvSpPr>
          <p:cNvPr id="5" name="Marcador de pie de página 4">
            <a:extLst>
              <a:ext uri="{FF2B5EF4-FFF2-40B4-BE49-F238E27FC236}">
                <a16:creationId xmlns:a16="http://schemas.microsoft.com/office/drawing/2014/main" id="{7705E56B-EDF7-1A4B-9029-2EE48C7220E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C"/>
          </a:p>
        </p:txBody>
      </p:sp>
      <p:sp>
        <p:nvSpPr>
          <p:cNvPr id="6" name="Marcador de número de diapositiva 5">
            <a:extLst>
              <a:ext uri="{FF2B5EF4-FFF2-40B4-BE49-F238E27FC236}">
                <a16:creationId xmlns:a16="http://schemas.microsoft.com/office/drawing/2014/main" id="{ABF61432-7D26-934D-8EA0-82340D8756C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71B0EAC-1E11-EF49-9F66-6BCB3E6A1C93}" type="slidenum">
              <a:rPr lang="es-EC" smtClean="0"/>
              <a:t>‹Nº›</a:t>
            </a:fld>
            <a:endParaRPr lang="es-EC"/>
          </a:p>
        </p:txBody>
      </p:sp>
    </p:spTree>
    <p:extLst>
      <p:ext uri="{BB962C8B-B14F-4D97-AF65-F5344CB8AC3E}">
        <p14:creationId xmlns:p14="http://schemas.microsoft.com/office/powerpoint/2010/main" val="40635614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png"/><Relationship Id="rId1" Type="http://schemas.openxmlformats.org/officeDocument/2006/relationships/slideLayout" Target="../slideLayouts/slideLayout4.xml"/><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4.xml"/><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4.xml"/><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png"/><Relationship Id="rId1" Type="http://schemas.openxmlformats.org/officeDocument/2006/relationships/slideLayout" Target="../slideLayouts/slideLayout4.xml"/><Relationship Id="rId4" Type="http://schemas.microsoft.com/office/2007/relationships/hdphoto" Target="../media/hdphoto2.wdp"/></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4.xml"/><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png"/><Relationship Id="rId1" Type="http://schemas.openxmlformats.org/officeDocument/2006/relationships/slideLayout" Target="../slideLayouts/slideLayout4.xml"/><Relationship Id="rId4" Type="http://schemas.microsoft.com/office/2007/relationships/hdphoto" Target="../media/hdphoto3.wdp"/></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4.xml"/><Relationship Id="rId5" Type="http://schemas.openxmlformats.org/officeDocument/2006/relationships/image" Target="../media/image43.png"/><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4.xml"/><Relationship Id="rId5" Type="http://schemas.openxmlformats.org/officeDocument/2006/relationships/image" Target="../media/image47.png"/><Relationship Id="rId4" Type="http://schemas.openxmlformats.org/officeDocument/2006/relationships/image" Target="../media/image46.jpeg"/></Relationships>
</file>

<file path=ppt/slides/_rels/slide2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4.xml"/><Relationship Id="rId5" Type="http://schemas.openxmlformats.org/officeDocument/2006/relationships/image" Target="../media/image51.jpeg"/><Relationship Id="rId4" Type="http://schemas.openxmlformats.org/officeDocument/2006/relationships/image" Target="../media/image50.jpeg"/></Relationships>
</file>

<file path=ppt/slides/_rels/slide25.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png"/><Relationship Id="rId1" Type="http://schemas.openxmlformats.org/officeDocument/2006/relationships/slideLayout" Target="../slideLayouts/slideLayout4.xml"/><Relationship Id="rId5" Type="http://schemas.openxmlformats.org/officeDocument/2006/relationships/image" Target="../media/image55.jpeg"/><Relationship Id="rId4" Type="http://schemas.openxmlformats.org/officeDocument/2006/relationships/image" Target="../media/image54.jpeg"/></Relationships>
</file>

<file path=ppt/slides/_rels/slide2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46.jpeg"/><Relationship Id="rId1" Type="http://schemas.openxmlformats.org/officeDocument/2006/relationships/slideLayout" Target="../slideLayouts/slideLayout4.xml"/><Relationship Id="rId5" Type="http://schemas.openxmlformats.org/officeDocument/2006/relationships/image" Target="../media/image58.jpeg"/><Relationship Id="rId4" Type="http://schemas.openxmlformats.org/officeDocument/2006/relationships/image" Target="../media/image57.png"/></Relationships>
</file>

<file path=ppt/slides/_rels/slide2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G"/><Relationship Id="rId1" Type="http://schemas.openxmlformats.org/officeDocument/2006/relationships/slideLayout" Target="../slideLayouts/slideLayout2.xml"/><Relationship Id="rId4" Type="http://schemas.openxmlformats.org/officeDocument/2006/relationships/image" Target="../media/image61.JPG"/></Relationships>
</file>

<file path=ppt/slides/_rels/slide2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2.png"/><Relationship Id="rId1" Type="http://schemas.openxmlformats.org/officeDocument/2006/relationships/slideLayout" Target="../slideLayouts/slideLayout4.xml"/><Relationship Id="rId5" Type="http://schemas.microsoft.com/office/2007/relationships/hdphoto" Target="../media/hdphoto4.wdp"/><Relationship Id="rId4" Type="http://schemas.openxmlformats.org/officeDocument/2006/relationships/image" Target="../media/image63.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g"/><Relationship Id="rId1" Type="http://schemas.openxmlformats.org/officeDocument/2006/relationships/slideLayout" Target="../slideLayouts/slideLayout2.xml"/><Relationship Id="rId4" Type="http://schemas.openxmlformats.org/officeDocument/2006/relationships/image" Target="../media/image66.jpeg"/></Relationships>
</file>

<file path=ppt/slides/_rels/slide3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png"/><Relationship Id="rId1" Type="http://schemas.openxmlformats.org/officeDocument/2006/relationships/slideLayout" Target="../slideLayouts/slideLayout2.xml"/><Relationship Id="rId5" Type="http://schemas.openxmlformats.org/officeDocument/2006/relationships/image" Target="../media/image70.png"/><Relationship Id="rId4" Type="http://schemas.openxmlformats.org/officeDocument/2006/relationships/image" Target="../media/image69.png"/></Relationships>
</file>

<file path=ppt/slides/_rels/slide3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2.png"/><Relationship Id="rId1" Type="http://schemas.openxmlformats.org/officeDocument/2006/relationships/slideLayout" Target="../slideLayouts/slideLayout4.xml"/><Relationship Id="rId5" Type="http://schemas.microsoft.com/office/2007/relationships/hdphoto" Target="../media/hdphoto5.wdp"/><Relationship Id="rId4" Type="http://schemas.openxmlformats.org/officeDocument/2006/relationships/image" Target="../media/image73.png"/></Relationships>
</file>

<file path=ppt/slides/_rels/slide34.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image" Target="../media/image74.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77.png"/><Relationship Id="rId7" Type="http://schemas.openxmlformats.org/officeDocument/2006/relationships/image" Target="../media/image81.jpg"/><Relationship Id="rId2" Type="http://schemas.openxmlformats.org/officeDocument/2006/relationships/image" Target="../media/image76.png"/><Relationship Id="rId1" Type="http://schemas.openxmlformats.org/officeDocument/2006/relationships/slideLayout" Target="../slideLayouts/slideLayout2.xml"/><Relationship Id="rId6" Type="http://schemas.openxmlformats.org/officeDocument/2006/relationships/image" Target="../media/image80.jpg"/><Relationship Id="rId11" Type="http://schemas.openxmlformats.org/officeDocument/2006/relationships/image" Target="../media/image85.jpg"/><Relationship Id="rId5" Type="http://schemas.openxmlformats.org/officeDocument/2006/relationships/image" Target="../media/image79.png"/><Relationship Id="rId10" Type="http://schemas.openxmlformats.org/officeDocument/2006/relationships/image" Target="../media/image84.png"/><Relationship Id="rId4" Type="http://schemas.openxmlformats.org/officeDocument/2006/relationships/image" Target="../media/image78.png"/><Relationship Id="rId9" Type="http://schemas.openxmlformats.org/officeDocument/2006/relationships/image" Target="../media/image83.png"/></Relationships>
</file>

<file path=ppt/slides/_rels/slide36.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image" Target="../media/image86.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s/_rels/slide3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96.png"/><Relationship Id="rId5" Type="http://schemas.openxmlformats.org/officeDocument/2006/relationships/image" Target="../media/image95.jpeg"/><Relationship Id="rId4" Type="http://schemas.openxmlformats.org/officeDocument/2006/relationships/image" Target="../media/image94.jpe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00.jpeg"/><Relationship Id="rId5" Type="http://schemas.openxmlformats.org/officeDocument/2006/relationships/image" Target="../media/image99.png"/><Relationship Id="rId4" Type="http://schemas.openxmlformats.org/officeDocument/2006/relationships/image" Target="../media/image98.png"/></Relationships>
</file>

<file path=ppt/slides/_rels/slide41.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jpeg"/><Relationship Id="rId1" Type="http://schemas.openxmlformats.org/officeDocument/2006/relationships/slideLayout" Target="../slideLayouts/slideLayout2.xml"/><Relationship Id="rId4" Type="http://schemas.openxmlformats.org/officeDocument/2006/relationships/image" Target="../media/image104.jpeg"/></Relationships>
</file>

<file path=ppt/slides/_rels/slide43.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jpeg"/><Relationship Id="rId1" Type="http://schemas.openxmlformats.org/officeDocument/2006/relationships/slideLayout" Target="../slideLayouts/slideLayout2.xml"/><Relationship Id="rId4" Type="http://schemas.openxmlformats.org/officeDocument/2006/relationships/image" Target="../media/image108.png"/></Relationships>
</file>

<file path=ppt/slides/_rels/slide45.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112.png"/><Relationship Id="rId4" Type="http://schemas.openxmlformats.org/officeDocument/2006/relationships/image" Target="../media/image111.png"/></Relationships>
</file>

<file path=ppt/slides/_rels/slide49.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2.png"/><Relationship Id="rId1" Type="http://schemas.openxmlformats.org/officeDocument/2006/relationships/slideLayout" Target="../slideLayouts/slideLayout2.xml"/><Relationship Id="rId4" Type="http://schemas.microsoft.com/office/2007/relationships/hdphoto" Target="../media/hdphoto6.wdp"/></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4.xml"/><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BBEF8B-F059-E546-B92A-D2C6E36A149A}"/>
              </a:ext>
            </a:extLst>
          </p:cNvPr>
          <p:cNvSpPr>
            <a:spLocks noGrp="1"/>
          </p:cNvSpPr>
          <p:nvPr>
            <p:ph type="ctrTitle"/>
          </p:nvPr>
        </p:nvSpPr>
        <p:spPr>
          <a:xfrm>
            <a:off x="1669773" y="919722"/>
            <a:ext cx="9144000" cy="5018555"/>
          </a:xfrm>
        </p:spPr>
        <p:txBody>
          <a:bodyPr>
            <a:normAutofit/>
          </a:bodyPr>
          <a:lstStyle/>
          <a:p>
            <a:r>
              <a:rPr lang="es-EC" sz="3200" b="1" dirty="0">
                <a:solidFill>
                  <a:srgbClr val="2F2C80"/>
                </a:solidFill>
                <a:latin typeface="Arial" panose="020B0604020202020204" pitchFamily="34" charset="0"/>
              </a:rPr>
              <a:t>Aluvión en La Comuna de Santa Clara</a:t>
            </a:r>
            <a:br>
              <a:rPr lang="es-EC" sz="3200" b="1" dirty="0">
                <a:solidFill>
                  <a:srgbClr val="2F2C80"/>
                </a:solidFill>
                <a:latin typeface="Arial" panose="020B0604020202020204" pitchFamily="34" charset="0"/>
              </a:rPr>
            </a:br>
            <a:r>
              <a:rPr lang="es-EC" sz="3200" b="1" dirty="0">
                <a:solidFill>
                  <a:srgbClr val="2F2C80"/>
                </a:solidFill>
                <a:latin typeface="Arial" panose="020B0604020202020204" pitchFamily="34" charset="0"/>
              </a:rPr>
              <a:t>de San Millán, La Gasca, La Colón, Santa Clara, La Mariscal, Pambachupa</a:t>
            </a:r>
            <a:br>
              <a:rPr lang="es-EC" sz="4000" b="1" dirty="0">
                <a:solidFill>
                  <a:schemeClr val="accent1">
                    <a:lumMod val="75000"/>
                  </a:schemeClr>
                </a:solidFill>
                <a:latin typeface="Bahnschrift" panose="020B0502040204020203" pitchFamily="34" charset="0"/>
              </a:rPr>
            </a:br>
            <a:br>
              <a:rPr lang="es-EC" sz="3200" b="1" dirty="0">
                <a:solidFill>
                  <a:schemeClr val="accent1">
                    <a:lumMod val="75000"/>
                  </a:schemeClr>
                </a:solidFill>
                <a:latin typeface="Bahnschrift" panose="020B0502040204020203" pitchFamily="34" charset="0"/>
              </a:rPr>
            </a:br>
            <a:r>
              <a:rPr lang="es-EC" sz="3200" b="1" dirty="0">
                <a:solidFill>
                  <a:srgbClr val="C00000"/>
                </a:solidFill>
                <a:latin typeface="Bahnschrift" panose="020B0502040204020203" pitchFamily="34" charset="0"/>
              </a:rPr>
              <a:t>RESULTADOS DEL PLAN DE REHABILITACIÓN, REACTIVACIÓN Y RECUPERACIÓN</a:t>
            </a:r>
            <a:br>
              <a:rPr lang="es-EC" sz="3200" b="1" dirty="0">
                <a:solidFill>
                  <a:srgbClr val="C00000"/>
                </a:solidFill>
                <a:latin typeface="Bahnschrift" panose="020B0502040204020203" pitchFamily="34" charset="0"/>
              </a:rPr>
            </a:br>
            <a:br>
              <a:rPr lang="es-EC" sz="3200" b="1" dirty="0">
                <a:solidFill>
                  <a:schemeClr val="accent1">
                    <a:lumMod val="75000"/>
                  </a:schemeClr>
                </a:solidFill>
                <a:latin typeface="Bahnschrift" panose="020B0502040204020203" pitchFamily="34" charset="0"/>
              </a:rPr>
            </a:br>
            <a:br>
              <a:rPr lang="es-EC" sz="3200" b="1" dirty="0">
                <a:solidFill>
                  <a:schemeClr val="accent1">
                    <a:lumMod val="75000"/>
                  </a:schemeClr>
                </a:solidFill>
                <a:latin typeface="Bahnschrift" panose="020B0502040204020203" pitchFamily="34" charset="0"/>
              </a:rPr>
            </a:br>
            <a:r>
              <a:rPr lang="es-EC" sz="3200" b="1" dirty="0">
                <a:solidFill>
                  <a:srgbClr val="2F2C80"/>
                </a:solidFill>
                <a:latin typeface="Arial" panose="020B0604020202020204" pitchFamily="34" charset="0"/>
              </a:rPr>
              <a:t>al 31 de marzo de 2022</a:t>
            </a:r>
          </a:p>
        </p:txBody>
      </p:sp>
    </p:spTree>
    <p:extLst>
      <p:ext uri="{BB962C8B-B14F-4D97-AF65-F5344CB8AC3E}">
        <p14:creationId xmlns:p14="http://schemas.microsoft.com/office/powerpoint/2010/main" val="12348870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a:extLst>
              <a:ext uri="{FF2B5EF4-FFF2-40B4-BE49-F238E27FC236}">
                <a16:creationId xmlns:a16="http://schemas.microsoft.com/office/drawing/2014/main" id="{A7351029-68A4-4479-A73F-F587A775EE67}"/>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pic>
        <p:nvPicPr>
          <p:cNvPr id="8" name="Imagen 7">
            <a:extLst>
              <a:ext uri="{FF2B5EF4-FFF2-40B4-BE49-F238E27FC236}">
                <a16:creationId xmlns:a16="http://schemas.microsoft.com/office/drawing/2014/main" id="{E71FE97F-AAAB-4175-9C4D-373512DAE3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30290" y="1475509"/>
            <a:ext cx="4461163" cy="3345872"/>
          </a:xfrm>
          <a:prstGeom prst="rect">
            <a:avLst/>
          </a:prstGeom>
        </p:spPr>
      </p:pic>
      <p:sp>
        <p:nvSpPr>
          <p:cNvPr id="9" name="AutoShape 6">
            <a:extLst>
              <a:ext uri="{FF2B5EF4-FFF2-40B4-BE49-F238E27FC236}">
                <a16:creationId xmlns:a16="http://schemas.microsoft.com/office/drawing/2014/main" id="{32293309-5522-45CB-8C7C-6BC4412F6D6A}"/>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pic>
        <p:nvPicPr>
          <p:cNvPr id="10" name="Imagen 9">
            <a:extLst>
              <a:ext uri="{FF2B5EF4-FFF2-40B4-BE49-F238E27FC236}">
                <a16:creationId xmlns:a16="http://schemas.microsoft.com/office/drawing/2014/main" id="{1A6F8AB8-D8D5-4BEE-9D64-A5EF358C81B0}"/>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378528" y="455712"/>
            <a:ext cx="4717472" cy="2820888"/>
          </a:xfrm>
          <a:prstGeom prst="rect">
            <a:avLst/>
          </a:prstGeom>
        </p:spPr>
      </p:pic>
      <p:pic>
        <p:nvPicPr>
          <p:cNvPr id="12" name="Imagen 11">
            <a:extLst>
              <a:ext uri="{FF2B5EF4-FFF2-40B4-BE49-F238E27FC236}">
                <a16:creationId xmlns:a16="http://schemas.microsoft.com/office/drawing/2014/main" id="{486A3335-2489-4DFE-993E-8E6B2F4080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78528" y="3581400"/>
            <a:ext cx="4717472" cy="2820888"/>
          </a:xfrm>
          <a:prstGeom prst="rect">
            <a:avLst/>
          </a:prstGeom>
        </p:spPr>
      </p:pic>
    </p:spTree>
    <p:extLst>
      <p:ext uri="{BB962C8B-B14F-4D97-AF65-F5344CB8AC3E}">
        <p14:creationId xmlns:p14="http://schemas.microsoft.com/office/powerpoint/2010/main" val="23474800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6" name="Título 1">
            <a:extLst>
              <a:ext uri="{FF2B5EF4-FFF2-40B4-BE49-F238E27FC236}">
                <a16:creationId xmlns:a16="http://schemas.microsoft.com/office/drawing/2014/main" id="{C43CFD49-9FFD-41FB-B78A-6B7CD3BD9C99}"/>
              </a:ext>
            </a:extLst>
          </p:cNvPr>
          <p:cNvSpPr>
            <a:spLocks noGrp="1"/>
          </p:cNvSpPr>
          <p:nvPr>
            <p:ph type="title"/>
          </p:nvPr>
        </p:nvSpPr>
        <p:spPr>
          <a:xfrm>
            <a:off x="557767" y="379877"/>
            <a:ext cx="10515600" cy="1325563"/>
          </a:xfrm>
        </p:spPr>
        <p:txBody>
          <a:bodyPr>
            <a:normAutofit fontScale="90000"/>
          </a:bodyPr>
          <a:lstStyle/>
          <a:p>
            <a:r>
              <a:rPr lang="es-EC" sz="2400" b="1" dirty="0">
                <a:solidFill>
                  <a:srgbClr val="2F2C80"/>
                </a:solidFill>
                <a:latin typeface="Arial" panose="020B0604020202020204" pitchFamily="34" charset="0"/>
              </a:rPr>
              <a:t>ACCIONES DE RECUPERACIÓN </a:t>
            </a:r>
            <a:br>
              <a:rPr lang="es-EC" sz="2400" b="1" dirty="0">
                <a:solidFill>
                  <a:srgbClr val="2F2C80"/>
                </a:solidFill>
                <a:latin typeface="Arial" panose="020B0604020202020204" pitchFamily="34" charset="0"/>
              </a:rPr>
            </a:br>
            <a:r>
              <a:rPr lang="es-EC" sz="2400" b="1" dirty="0">
                <a:solidFill>
                  <a:srgbClr val="2F2C80"/>
                </a:solidFill>
                <a:latin typeface="Arial" panose="020B0604020202020204" pitchFamily="34" charset="0"/>
              </a:rPr>
              <a:t>CULTURA</a:t>
            </a:r>
            <a:br>
              <a:rPr lang="es-ES" sz="1400" dirty="0"/>
            </a:br>
            <a:br>
              <a:rPr lang="es-ES" sz="2400" dirty="0"/>
            </a:br>
            <a:endParaRPr lang="es-EC" sz="2400" dirty="0"/>
          </a:p>
        </p:txBody>
      </p:sp>
      <p:sp>
        <p:nvSpPr>
          <p:cNvPr id="7" name="Marcador de contenido 2">
            <a:extLst>
              <a:ext uri="{FF2B5EF4-FFF2-40B4-BE49-F238E27FC236}">
                <a16:creationId xmlns:a16="http://schemas.microsoft.com/office/drawing/2014/main" id="{BE08321D-19E1-46B6-AB14-9147B40CB2D4}"/>
              </a:ext>
            </a:extLst>
          </p:cNvPr>
          <p:cNvSpPr>
            <a:spLocks noGrp="1"/>
          </p:cNvSpPr>
          <p:nvPr>
            <p:ph idx="1"/>
          </p:nvPr>
        </p:nvSpPr>
        <p:spPr>
          <a:xfrm>
            <a:off x="5910593" y="1119619"/>
            <a:ext cx="5570820" cy="4785238"/>
          </a:xfrm>
        </p:spPr>
        <p:txBody>
          <a:bodyPr>
            <a:normAutofit/>
          </a:bodyPr>
          <a:lstStyle/>
          <a:p>
            <a:pPr marL="0" indent="0" algn="just">
              <a:buNone/>
            </a:pPr>
            <a:r>
              <a:rPr lang="es-EC" sz="2400" dirty="0">
                <a:cs typeface="Arial" panose="020B0604020202020204" pitchFamily="34" charset="0"/>
              </a:rPr>
              <a:t>Secretaría de Cultura:</a:t>
            </a:r>
          </a:p>
          <a:p>
            <a:pPr algn="just"/>
            <a:r>
              <a:rPr lang="es-EC" sz="2400" b="1" dirty="0">
                <a:cs typeface="Arial" panose="020B0604020202020204" pitchFamily="34" charset="0"/>
              </a:rPr>
              <a:t>325 familias </a:t>
            </a:r>
            <a:r>
              <a:rPr lang="es-EC" sz="2400" dirty="0">
                <a:cs typeface="Arial" panose="020B0604020202020204" pitchFamily="34" charset="0"/>
              </a:rPr>
              <a:t>realizaron actividades recreativas artísticas con el acompañamiento musical del Ensamble de Cuerdas de la Casa de las Bandas,  en 2 sectores de La Comuna.</a:t>
            </a:r>
          </a:p>
          <a:p>
            <a:pPr algn="just"/>
            <a:r>
              <a:rPr lang="es-EC" sz="2400" b="1" dirty="0">
                <a:cs typeface="Arial" panose="020B0604020202020204" pitchFamily="34" charset="0"/>
              </a:rPr>
              <a:t>150 moradores </a:t>
            </a:r>
            <a:r>
              <a:rPr lang="es-EC" sz="2400" dirty="0">
                <a:cs typeface="Arial" panose="020B0604020202020204" pitchFamily="34" charset="0"/>
              </a:rPr>
              <a:t>asistieron a la presentación del grupo </a:t>
            </a:r>
            <a:r>
              <a:rPr lang="es-EC" sz="2400" dirty="0" err="1">
                <a:cs typeface="Arial" panose="020B0604020202020204" pitchFamily="34" charset="0"/>
              </a:rPr>
              <a:t>InConcerto</a:t>
            </a:r>
            <a:r>
              <a:rPr lang="es-EC" sz="2400" dirty="0">
                <a:cs typeface="Arial" panose="020B0604020202020204" pitchFamily="34" charset="0"/>
              </a:rPr>
              <a:t>, en conmemoración del mes de fallecimiento de familiares y amigos.</a:t>
            </a:r>
          </a:p>
          <a:p>
            <a:pPr algn="just"/>
            <a:r>
              <a:rPr lang="es-EC" sz="2400" b="1" dirty="0">
                <a:cs typeface="Arial" panose="020B0604020202020204" pitchFamily="34" charset="0"/>
              </a:rPr>
              <a:t>300 asistentes </a:t>
            </a:r>
            <a:r>
              <a:rPr lang="es-EC" sz="2400" dirty="0">
                <a:cs typeface="Arial" panose="020B0604020202020204" pitchFamily="34" charset="0"/>
              </a:rPr>
              <a:t>y </a:t>
            </a:r>
            <a:r>
              <a:rPr lang="es-EC" sz="2400" b="1" dirty="0">
                <a:cs typeface="Arial" panose="020B0604020202020204" pitchFamily="34" charset="0"/>
              </a:rPr>
              <a:t>150 artistas </a:t>
            </a:r>
            <a:r>
              <a:rPr lang="es-EC" sz="2400" dirty="0">
                <a:cs typeface="Arial" panose="020B0604020202020204" pitchFamily="34" charset="0"/>
              </a:rPr>
              <a:t>en escena participaron en el ‘Evento de luz’.</a:t>
            </a:r>
          </a:p>
          <a:p>
            <a:pPr lvl="3" algn="just"/>
            <a:endParaRPr lang="es-EC" sz="2600" b="1" dirty="0"/>
          </a:p>
        </p:txBody>
      </p:sp>
      <p:cxnSp>
        <p:nvCxnSpPr>
          <p:cNvPr id="10" name="Conector recto 9">
            <a:extLst>
              <a:ext uri="{FF2B5EF4-FFF2-40B4-BE49-F238E27FC236}">
                <a16:creationId xmlns:a16="http://schemas.microsoft.com/office/drawing/2014/main" id="{EEDFBD63-0906-4731-863C-739DAF2C234D}"/>
              </a:ext>
            </a:extLst>
          </p:cNvPr>
          <p:cNvCxnSpPr>
            <a:cxnSpLocks/>
          </p:cNvCxnSpPr>
          <p:nvPr/>
        </p:nvCxnSpPr>
        <p:spPr>
          <a:xfrm>
            <a:off x="557767" y="379877"/>
            <a:ext cx="0" cy="662782"/>
          </a:xfrm>
          <a:prstGeom prst="line">
            <a:avLst/>
          </a:prstGeom>
          <a:ln w="76200">
            <a:solidFill>
              <a:srgbClr val="C00000"/>
            </a:solidFill>
          </a:ln>
        </p:spPr>
        <p:style>
          <a:lnRef idx="3">
            <a:schemeClr val="accent1"/>
          </a:lnRef>
          <a:fillRef idx="0">
            <a:schemeClr val="accent1"/>
          </a:fillRef>
          <a:effectRef idx="2">
            <a:schemeClr val="accent1"/>
          </a:effectRef>
          <a:fontRef idx="minor">
            <a:schemeClr val="tx1"/>
          </a:fontRef>
        </p:style>
      </p:cxnSp>
      <p:pic>
        <p:nvPicPr>
          <p:cNvPr id="5" name="Imagen 4">
            <a:extLst>
              <a:ext uri="{FF2B5EF4-FFF2-40B4-BE49-F238E27FC236}">
                <a16:creationId xmlns:a16="http://schemas.microsoft.com/office/drawing/2014/main" id="{39161F0F-2992-42B6-A3D6-51A6A11018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5383" y="1705441"/>
            <a:ext cx="4257272" cy="3470204"/>
          </a:xfrm>
          <a:prstGeom prst="rect">
            <a:avLst/>
          </a:prstGeom>
        </p:spPr>
      </p:pic>
    </p:spTree>
    <p:extLst>
      <p:ext uri="{BB962C8B-B14F-4D97-AF65-F5344CB8AC3E}">
        <p14:creationId xmlns:p14="http://schemas.microsoft.com/office/powerpoint/2010/main" val="13736017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1AA1E2F1-C0BF-417E-9CD0-150748E7F4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2100" y="587455"/>
            <a:ext cx="4294299" cy="2860070"/>
          </a:xfrm>
          <a:prstGeom prst="rect">
            <a:avLst/>
          </a:prstGeom>
        </p:spPr>
      </p:pic>
      <p:pic>
        <p:nvPicPr>
          <p:cNvPr id="8" name="Imagen 7">
            <a:extLst>
              <a:ext uri="{FF2B5EF4-FFF2-40B4-BE49-F238E27FC236}">
                <a16:creationId xmlns:a16="http://schemas.microsoft.com/office/drawing/2014/main" id="{D2323394-DBFB-49F3-8B06-641BDD5747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76709" y="1788941"/>
            <a:ext cx="4924985" cy="3280117"/>
          </a:xfrm>
          <a:prstGeom prst="rect">
            <a:avLst/>
          </a:prstGeom>
        </p:spPr>
      </p:pic>
      <p:pic>
        <p:nvPicPr>
          <p:cNvPr id="9" name="Imagen 8">
            <a:extLst>
              <a:ext uri="{FF2B5EF4-FFF2-40B4-BE49-F238E27FC236}">
                <a16:creationId xmlns:a16="http://schemas.microsoft.com/office/drawing/2014/main" id="{33720515-FDC4-4141-B346-8F86E14244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92100" y="3549879"/>
            <a:ext cx="4294299" cy="2862867"/>
          </a:xfrm>
          <a:prstGeom prst="rect">
            <a:avLst/>
          </a:prstGeom>
        </p:spPr>
      </p:pic>
    </p:spTree>
    <p:extLst>
      <p:ext uri="{BB962C8B-B14F-4D97-AF65-F5344CB8AC3E}">
        <p14:creationId xmlns:p14="http://schemas.microsoft.com/office/powerpoint/2010/main" val="12127529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11" name="Título 1">
            <a:extLst>
              <a:ext uri="{FF2B5EF4-FFF2-40B4-BE49-F238E27FC236}">
                <a16:creationId xmlns:a16="http://schemas.microsoft.com/office/drawing/2014/main" id="{693A4DAD-12AB-4F1B-86BE-46779098034E}"/>
              </a:ext>
            </a:extLst>
          </p:cNvPr>
          <p:cNvSpPr>
            <a:spLocks noGrp="1"/>
          </p:cNvSpPr>
          <p:nvPr>
            <p:ph type="title"/>
          </p:nvPr>
        </p:nvSpPr>
        <p:spPr>
          <a:xfrm>
            <a:off x="416169" y="434200"/>
            <a:ext cx="10515600" cy="1325563"/>
          </a:xfrm>
        </p:spPr>
        <p:txBody>
          <a:bodyPr>
            <a:normAutofit fontScale="90000"/>
          </a:bodyPr>
          <a:lstStyle/>
          <a:p>
            <a:r>
              <a:rPr lang="es-EC" sz="2400" b="1" dirty="0">
                <a:solidFill>
                  <a:srgbClr val="2F2C80"/>
                </a:solidFill>
                <a:latin typeface="Arial" panose="020B0604020202020204" pitchFamily="34" charset="0"/>
              </a:rPr>
              <a:t>ACCIONES DE RECUPERACIÓN </a:t>
            </a:r>
            <a:br>
              <a:rPr lang="es-EC" sz="2400" b="1" dirty="0">
                <a:solidFill>
                  <a:srgbClr val="2F2C80"/>
                </a:solidFill>
                <a:latin typeface="Arial" panose="020B0604020202020204" pitchFamily="34" charset="0"/>
              </a:rPr>
            </a:br>
            <a:r>
              <a:rPr lang="es-ES" sz="2400" b="1" dirty="0">
                <a:solidFill>
                  <a:srgbClr val="2F2C80"/>
                </a:solidFill>
                <a:latin typeface="Arial" panose="020B0604020202020204" pitchFamily="34" charset="0"/>
              </a:rPr>
              <a:t>ASISTENCIA HUMANITARIA</a:t>
            </a:r>
            <a:br>
              <a:rPr lang="es-ES" sz="1400" dirty="0"/>
            </a:br>
            <a:br>
              <a:rPr lang="es-ES" sz="2400" dirty="0"/>
            </a:br>
            <a:endParaRPr lang="es-EC" sz="2400" dirty="0"/>
          </a:p>
        </p:txBody>
      </p:sp>
      <p:sp>
        <p:nvSpPr>
          <p:cNvPr id="12" name="Marcador de contenido 2">
            <a:extLst>
              <a:ext uri="{FF2B5EF4-FFF2-40B4-BE49-F238E27FC236}">
                <a16:creationId xmlns:a16="http://schemas.microsoft.com/office/drawing/2014/main" id="{EE364C16-AED0-488E-B964-EE3F18BBC1C7}"/>
              </a:ext>
            </a:extLst>
          </p:cNvPr>
          <p:cNvSpPr>
            <a:spLocks noGrp="1"/>
          </p:cNvSpPr>
          <p:nvPr>
            <p:ph idx="1"/>
          </p:nvPr>
        </p:nvSpPr>
        <p:spPr>
          <a:xfrm>
            <a:off x="5063429" y="1068724"/>
            <a:ext cx="6441520" cy="4799042"/>
          </a:xfrm>
        </p:spPr>
        <p:txBody>
          <a:bodyPr>
            <a:normAutofit/>
          </a:bodyPr>
          <a:lstStyle/>
          <a:p>
            <a:pPr marL="457200" lvl="1" indent="0" algn="just">
              <a:buNone/>
            </a:pPr>
            <a:r>
              <a:rPr lang="es-EC" dirty="0"/>
              <a:t>AZEE y Patronato San José:</a:t>
            </a:r>
          </a:p>
          <a:p>
            <a:pPr marL="457200" lvl="1" indent="0" algn="just">
              <a:buNone/>
            </a:pPr>
            <a:endParaRPr lang="es-EC" sz="1050" dirty="0"/>
          </a:p>
          <a:p>
            <a:pPr lvl="2" algn="just"/>
            <a:r>
              <a:rPr lang="es-EC" sz="2400" dirty="0"/>
              <a:t>Se realizaron 2 mingas: </a:t>
            </a:r>
            <a:r>
              <a:rPr lang="es-EC" sz="2400" b="1" dirty="0"/>
              <a:t>AMO A QUITO, </a:t>
            </a:r>
            <a:r>
              <a:rPr lang="es-EC" sz="2400" dirty="0"/>
              <a:t>el sábado 5 de febrero y sábado 15 de marzo.</a:t>
            </a:r>
          </a:p>
          <a:p>
            <a:pPr lvl="2" algn="just"/>
            <a:r>
              <a:rPr lang="es-EC" sz="2400" b="1" dirty="0"/>
              <a:t>Actividad física</a:t>
            </a:r>
            <a:r>
              <a:rPr lang="es-EC" sz="2400" dirty="0"/>
              <a:t>: miércoles 23 de marzo, 10:30 a 12:00. </a:t>
            </a:r>
          </a:p>
          <a:p>
            <a:pPr lvl="2" algn="just"/>
            <a:r>
              <a:rPr lang="es-EC" sz="2400" b="1" dirty="0"/>
              <a:t>Ludoterapia</a:t>
            </a:r>
            <a:r>
              <a:rPr lang="es-EC" sz="2400" dirty="0"/>
              <a:t>: miércoles 23 de marzo, 14:30 a 16:30.</a:t>
            </a:r>
          </a:p>
          <a:p>
            <a:pPr lvl="2" algn="just"/>
            <a:r>
              <a:rPr lang="es-EC" sz="2400" b="1" dirty="0"/>
              <a:t>Taller de manualidades</a:t>
            </a:r>
            <a:r>
              <a:rPr lang="es-EC" sz="2400" dirty="0"/>
              <a:t>: jueves 24 de marzo, 10:00 a 12:00.</a:t>
            </a:r>
          </a:p>
          <a:p>
            <a:pPr lvl="2" algn="just"/>
            <a:endParaRPr lang="es-EC" sz="2400" dirty="0"/>
          </a:p>
          <a:p>
            <a:pPr lvl="2" algn="just"/>
            <a:endParaRPr lang="es-EC" dirty="0">
              <a:solidFill>
                <a:srgbClr val="FF0000"/>
              </a:solidFill>
            </a:endParaRPr>
          </a:p>
          <a:p>
            <a:pPr marL="914400" lvl="2" indent="0">
              <a:buNone/>
            </a:pPr>
            <a:endParaRPr lang="es-EC" dirty="0"/>
          </a:p>
          <a:p>
            <a:pPr lvl="2"/>
            <a:endParaRPr lang="es-ES" dirty="0"/>
          </a:p>
          <a:p>
            <a:pPr lvl="2"/>
            <a:endParaRPr lang="es-EC" dirty="0"/>
          </a:p>
        </p:txBody>
      </p:sp>
      <p:cxnSp>
        <p:nvCxnSpPr>
          <p:cNvPr id="13" name="Conector recto 12">
            <a:extLst>
              <a:ext uri="{FF2B5EF4-FFF2-40B4-BE49-F238E27FC236}">
                <a16:creationId xmlns:a16="http://schemas.microsoft.com/office/drawing/2014/main" id="{87485B52-3769-4C0E-AC3D-E37E36733224}"/>
              </a:ext>
            </a:extLst>
          </p:cNvPr>
          <p:cNvCxnSpPr>
            <a:cxnSpLocks/>
          </p:cNvCxnSpPr>
          <p:nvPr/>
        </p:nvCxnSpPr>
        <p:spPr>
          <a:xfrm>
            <a:off x="451749" y="434200"/>
            <a:ext cx="0" cy="608459"/>
          </a:xfrm>
          <a:prstGeom prst="line">
            <a:avLst/>
          </a:prstGeom>
          <a:ln w="76200">
            <a:solidFill>
              <a:srgbClr val="C00000"/>
            </a:solidFill>
          </a:ln>
        </p:spPr>
        <p:style>
          <a:lnRef idx="3">
            <a:schemeClr val="accent1"/>
          </a:lnRef>
          <a:fillRef idx="0">
            <a:schemeClr val="accent1"/>
          </a:fillRef>
          <a:effectRef idx="2">
            <a:schemeClr val="accent1"/>
          </a:effectRef>
          <a:fontRef idx="minor">
            <a:schemeClr val="tx1"/>
          </a:fontRef>
        </p:style>
      </p:cxnSp>
      <p:pic>
        <p:nvPicPr>
          <p:cNvPr id="14" name="Imagen 13">
            <a:extLst>
              <a:ext uri="{FF2B5EF4-FFF2-40B4-BE49-F238E27FC236}">
                <a16:creationId xmlns:a16="http://schemas.microsoft.com/office/drawing/2014/main" id="{98D3AFFB-53A6-43FA-AEA1-18744B5A3FB8}"/>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3000"/>
                    </a14:imgEffect>
                    <a14:imgEffect>
                      <a14:colorTemperature colorTemp="5300"/>
                    </a14:imgEffect>
                    <a14:imgEffect>
                      <a14:saturation sat="33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989349" y="1759763"/>
            <a:ext cx="4331372" cy="4733572"/>
          </a:xfrm>
          <a:prstGeom prst="rect">
            <a:avLst/>
          </a:prstGeom>
        </p:spPr>
      </p:pic>
    </p:spTree>
    <p:extLst>
      <p:ext uri="{BB962C8B-B14F-4D97-AF65-F5344CB8AC3E}">
        <p14:creationId xmlns:p14="http://schemas.microsoft.com/office/powerpoint/2010/main" val="1218548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C516688D-23E8-4A2B-8898-85BDE1625002}"/>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1014266" y="318847"/>
            <a:ext cx="5081733" cy="2992653"/>
          </a:xfrm>
          <a:prstGeom prst="rect">
            <a:avLst/>
          </a:prstGeom>
        </p:spPr>
      </p:pic>
      <p:pic>
        <p:nvPicPr>
          <p:cNvPr id="6" name="Imagen 5">
            <a:extLst>
              <a:ext uri="{FF2B5EF4-FFF2-40B4-BE49-F238E27FC236}">
                <a16:creationId xmlns:a16="http://schemas.microsoft.com/office/drawing/2014/main" id="{81EF276D-1C63-45FB-B8E2-7957AFF34426}"/>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6095999" y="2417881"/>
            <a:ext cx="5320272" cy="3399931"/>
          </a:xfrm>
          <a:prstGeom prst="rect">
            <a:avLst/>
          </a:prstGeom>
        </p:spPr>
      </p:pic>
    </p:spTree>
    <p:extLst>
      <p:ext uri="{BB962C8B-B14F-4D97-AF65-F5344CB8AC3E}">
        <p14:creationId xmlns:p14="http://schemas.microsoft.com/office/powerpoint/2010/main" val="42717387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a:extLst>
              <a:ext uri="{FF2B5EF4-FFF2-40B4-BE49-F238E27FC236}">
                <a16:creationId xmlns:a16="http://schemas.microsoft.com/office/drawing/2014/main" id="{D2F7E21E-FD17-4214-853F-73072101EE83}"/>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6553199" y="623454"/>
            <a:ext cx="4673600" cy="2583873"/>
          </a:xfrm>
          <a:prstGeom prst="rect">
            <a:avLst/>
          </a:prstGeom>
        </p:spPr>
      </p:pic>
      <p:pic>
        <p:nvPicPr>
          <p:cNvPr id="11" name="Imagen 10">
            <a:extLst>
              <a:ext uri="{FF2B5EF4-FFF2-40B4-BE49-F238E27FC236}">
                <a16:creationId xmlns:a16="http://schemas.microsoft.com/office/drawing/2014/main" id="{630CAA7A-428C-44D9-90F1-D9B789F973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7381" y="1593273"/>
            <a:ext cx="5338619" cy="4003964"/>
          </a:xfrm>
          <a:prstGeom prst="rect">
            <a:avLst/>
          </a:prstGeom>
        </p:spPr>
      </p:pic>
      <p:pic>
        <p:nvPicPr>
          <p:cNvPr id="13" name="Imagen 12">
            <a:extLst>
              <a:ext uri="{FF2B5EF4-FFF2-40B4-BE49-F238E27FC236}">
                <a16:creationId xmlns:a16="http://schemas.microsoft.com/office/drawing/2014/main" id="{C239E264-A74C-434C-9C90-E0ADF6F7F0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53199" y="3429000"/>
            <a:ext cx="4673600" cy="2647156"/>
          </a:xfrm>
          <a:prstGeom prst="rect">
            <a:avLst/>
          </a:prstGeom>
        </p:spPr>
      </p:pic>
    </p:spTree>
    <p:extLst>
      <p:ext uri="{BB962C8B-B14F-4D97-AF65-F5344CB8AC3E}">
        <p14:creationId xmlns:p14="http://schemas.microsoft.com/office/powerpoint/2010/main" val="915683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84673A82-BA73-4EBA-A586-0D2C3F63A0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17964" y="333663"/>
            <a:ext cx="3962399" cy="2971799"/>
          </a:xfrm>
          <a:prstGeom prst="rect">
            <a:avLst/>
          </a:prstGeom>
        </p:spPr>
      </p:pic>
      <p:pic>
        <p:nvPicPr>
          <p:cNvPr id="5" name="Imagen 4">
            <a:extLst>
              <a:ext uri="{FF2B5EF4-FFF2-40B4-BE49-F238E27FC236}">
                <a16:creationId xmlns:a16="http://schemas.microsoft.com/office/drawing/2014/main" id="{450239E0-AC5C-4CAB-95B7-C621B146BE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71433" y="796635"/>
            <a:ext cx="3763241" cy="5017654"/>
          </a:xfrm>
          <a:prstGeom prst="rect">
            <a:avLst/>
          </a:prstGeom>
        </p:spPr>
      </p:pic>
      <p:pic>
        <p:nvPicPr>
          <p:cNvPr id="8" name="Imagen 7">
            <a:extLst>
              <a:ext uri="{FF2B5EF4-FFF2-40B4-BE49-F238E27FC236}">
                <a16:creationId xmlns:a16="http://schemas.microsoft.com/office/drawing/2014/main" id="{3405EC42-B97E-4E62-A566-5DF6A05730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17964" y="3552539"/>
            <a:ext cx="3962399" cy="2971799"/>
          </a:xfrm>
          <a:prstGeom prst="rect">
            <a:avLst/>
          </a:prstGeom>
        </p:spPr>
      </p:pic>
    </p:spTree>
    <p:extLst>
      <p:ext uri="{BB962C8B-B14F-4D97-AF65-F5344CB8AC3E}">
        <p14:creationId xmlns:p14="http://schemas.microsoft.com/office/powerpoint/2010/main" val="1141654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11" name="Título 1">
            <a:extLst>
              <a:ext uri="{FF2B5EF4-FFF2-40B4-BE49-F238E27FC236}">
                <a16:creationId xmlns:a16="http://schemas.microsoft.com/office/drawing/2014/main" id="{693A4DAD-12AB-4F1B-86BE-46779098034E}"/>
              </a:ext>
            </a:extLst>
          </p:cNvPr>
          <p:cNvSpPr>
            <a:spLocks noGrp="1"/>
          </p:cNvSpPr>
          <p:nvPr>
            <p:ph type="title"/>
          </p:nvPr>
        </p:nvSpPr>
        <p:spPr>
          <a:xfrm>
            <a:off x="451749" y="411398"/>
            <a:ext cx="10515600" cy="1325563"/>
          </a:xfrm>
        </p:spPr>
        <p:txBody>
          <a:bodyPr>
            <a:normAutofit fontScale="90000"/>
          </a:bodyPr>
          <a:lstStyle/>
          <a:p>
            <a:r>
              <a:rPr lang="es-EC" sz="2400" b="1" dirty="0">
                <a:solidFill>
                  <a:srgbClr val="2F2C80"/>
                </a:solidFill>
                <a:latin typeface="Arial" panose="020B0604020202020204" pitchFamily="34" charset="0"/>
              </a:rPr>
              <a:t>ACCIONES DE RECUPERACIÓN </a:t>
            </a:r>
            <a:br>
              <a:rPr lang="es-EC" sz="2400" b="1" dirty="0">
                <a:solidFill>
                  <a:srgbClr val="2F2C80"/>
                </a:solidFill>
                <a:latin typeface="Arial" panose="020B0604020202020204" pitchFamily="34" charset="0"/>
              </a:rPr>
            </a:br>
            <a:r>
              <a:rPr lang="es-EC" sz="2400" b="1" dirty="0">
                <a:solidFill>
                  <a:srgbClr val="2F2C80"/>
                </a:solidFill>
                <a:latin typeface="Arial" panose="020B0604020202020204" pitchFamily="34" charset="0"/>
              </a:rPr>
              <a:t>SALUD </a:t>
            </a:r>
            <a:br>
              <a:rPr lang="es-ES" sz="1400" dirty="0"/>
            </a:br>
            <a:br>
              <a:rPr lang="es-ES" sz="2400" dirty="0"/>
            </a:br>
            <a:endParaRPr lang="es-EC" sz="2400" dirty="0"/>
          </a:p>
        </p:txBody>
      </p:sp>
      <p:sp>
        <p:nvSpPr>
          <p:cNvPr id="5" name="Marcador de contenido 4">
            <a:extLst>
              <a:ext uri="{FF2B5EF4-FFF2-40B4-BE49-F238E27FC236}">
                <a16:creationId xmlns:a16="http://schemas.microsoft.com/office/drawing/2014/main" id="{3CCCEDC8-B0FD-40F5-96D7-3C63D385CA6E}"/>
              </a:ext>
            </a:extLst>
          </p:cNvPr>
          <p:cNvSpPr>
            <a:spLocks noGrp="1"/>
          </p:cNvSpPr>
          <p:nvPr>
            <p:ph sz="half" idx="2"/>
          </p:nvPr>
        </p:nvSpPr>
        <p:spPr>
          <a:xfrm>
            <a:off x="4343399" y="914400"/>
            <a:ext cx="6902417" cy="5249814"/>
          </a:xfrm>
        </p:spPr>
        <p:txBody>
          <a:bodyPr>
            <a:normAutofit/>
          </a:bodyPr>
          <a:lstStyle/>
          <a:p>
            <a:pPr marL="1371600" lvl="3" indent="0" algn="just">
              <a:buNone/>
            </a:pPr>
            <a:r>
              <a:rPr lang="es-ES" sz="2400" dirty="0">
                <a:cs typeface="Arial" panose="020B0604020202020204" pitchFamily="34" charset="0"/>
              </a:rPr>
              <a:t>Secretaría de Salud:</a:t>
            </a:r>
          </a:p>
          <a:p>
            <a:pPr lvl="3" algn="just"/>
            <a:r>
              <a:rPr lang="es-ES" sz="2400" b="1" dirty="0">
                <a:cs typeface="Arial" panose="020B0604020202020204" pitchFamily="34" charset="0"/>
              </a:rPr>
              <a:t>299 </a:t>
            </a:r>
            <a:r>
              <a:rPr lang="es-ES" sz="2400" dirty="0">
                <a:cs typeface="Arial" panose="020B0604020202020204" pitchFamily="34" charset="0"/>
              </a:rPr>
              <a:t>atención médica*</a:t>
            </a:r>
          </a:p>
          <a:p>
            <a:pPr lvl="3"/>
            <a:r>
              <a:rPr lang="es-ES" sz="2400" b="1" dirty="0">
                <a:cs typeface="Arial" panose="020B0604020202020204" pitchFamily="34" charset="0"/>
              </a:rPr>
              <a:t>266 </a:t>
            </a:r>
            <a:r>
              <a:rPr lang="es-ES" sz="2400" dirty="0">
                <a:cs typeface="Arial" panose="020B0604020202020204" pitchFamily="34" charset="0"/>
              </a:rPr>
              <a:t>atención psicológica contención emocional a familiares y a ciudadanía*</a:t>
            </a:r>
          </a:p>
          <a:p>
            <a:pPr lvl="3" algn="just"/>
            <a:r>
              <a:rPr lang="es-ES" sz="2400" b="1" dirty="0">
                <a:cs typeface="Arial" panose="020B0604020202020204" pitchFamily="34" charset="0"/>
              </a:rPr>
              <a:t>31 </a:t>
            </a:r>
            <a:r>
              <a:rPr lang="es-ES" sz="2400" dirty="0">
                <a:cs typeface="Arial" panose="020B0604020202020204" pitchFamily="34" charset="0"/>
              </a:rPr>
              <a:t>atención odontológica</a:t>
            </a:r>
          </a:p>
          <a:p>
            <a:pPr marL="1371600" lvl="3" indent="0" algn="just">
              <a:buNone/>
            </a:pPr>
            <a:r>
              <a:rPr lang="es-EC" sz="2400" dirty="0">
                <a:cs typeface="Arial" panose="020B0604020202020204" pitchFamily="34" charset="0"/>
              </a:rPr>
              <a:t>Plan permanente de salud en el sector La Comuna hasta diciembre de 2022. Desde el 16 marzo, todos los miércoles y jueves, se realiza la </a:t>
            </a:r>
            <a:r>
              <a:rPr lang="es-EC" sz="2400" b="1" dirty="0">
                <a:cs typeface="Arial" panose="020B0604020202020204" pitchFamily="34" charset="0"/>
              </a:rPr>
              <a:t>atención integral y talleres grupales</a:t>
            </a:r>
            <a:r>
              <a:rPr lang="es-EC" sz="2400" dirty="0">
                <a:cs typeface="Arial" panose="020B0604020202020204" pitchFamily="34" charset="0"/>
              </a:rPr>
              <a:t> en la casa comunal La Comuna, de 08:00 a 16:00.</a:t>
            </a:r>
          </a:p>
          <a:p>
            <a:pPr marL="0" indent="0">
              <a:buNone/>
            </a:pPr>
            <a:r>
              <a:rPr lang="es-EC" sz="2400" dirty="0"/>
              <a:t>	*Se contabiliza atenciones generadas en más 	de una ocasión a un mismo paciente.</a:t>
            </a:r>
          </a:p>
        </p:txBody>
      </p:sp>
      <p:cxnSp>
        <p:nvCxnSpPr>
          <p:cNvPr id="13" name="Conector recto 12">
            <a:extLst>
              <a:ext uri="{FF2B5EF4-FFF2-40B4-BE49-F238E27FC236}">
                <a16:creationId xmlns:a16="http://schemas.microsoft.com/office/drawing/2014/main" id="{87485B52-3769-4C0E-AC3D-E37E36733224}"/>
              </a:ext>
            </a:extLst>
          </p:cNvPr>
          <p:cNvCxnSpPr>
            <a:cxnSpLocks/>
          </p:cNvCxnSpPr>
          <p:nvPr/>
        </p:nvCxnSpPr>
        <p:spPr>
          <a:xfrm>
            <a:off x="451749" y="434200"/>
            <a:ext cx="0" cy="608459"/>
          </a:xfrm>
          <a:prstGeom prst="line">
            <a:avLst/>
          </a:prstGeom>
          <a:ln w="76200">
            <a:solidFill>
              <a:srgbClr val="C00000"/>
            </a:solidFill>
          </a:ln>
        </p:spPr>
        <p:style>
          <a:lnRef idx="3">
            <a:schemeClr val="accent1"/>
          </a:lnRef>
          <a:fillRef idx="0">
            <a:schemeClr val="accent1"/>
          </a:fillRef>
          <a:effectRef idx="2">
            <a:schemeClr val="accent1"/>
          </a:effectRef>
          <a:fontRef idx="minor">
            <a:schemeClr val="tx1"/>
          </a:fontRef>
        </p:style>
      </p:cxnSp>
      <p:pic>
        <p:nvPicPr>
          <p:cNvPr id="10" name="Marcador de contenido 9">
            <a:extLst>
              <a:ext uri="{FF2B5EF4-FFF2-40B4-BE49-F238E27FC236}">
                <a16:creationId xmlns:a16="http://schemas.microsoft.com/office/drawing/2014/main" id="{EC32A895-228D-48CE-9F33-FCD9C52D4634}"/>
              </a:ext>
            </a:extLst>
          </p:cNvPr>
          <p:cNvPicPr>
            <a:picLocks noGrp="1" noChangeAspect="1"/>
          </p:cNvPicPr>
          <p:nvPr>
            <p:ph sz="half" idx="1"/>
          </p:nvPr>
        </p:nvPicPr>
        <p:blipFill>
          <a:blip r:embed="rId3">
            <a:extLst>
              <a:ext uri="{BEBA8EAE-BF5A-486C-A8C5-ECC9F3942E4B}">
                <a14:imgProps xmlns:a14="http://schemas.microsoft.com/office/drawing/2010/main">
                  <a14:imgLayer r:embed="rId4">
                    <a14:imgEffect>
                      <a14:colorTemperature colorTemp="8800"/>
                    </a14:imgEffect>
                  </a14:imgLayer>
                </a14:imgProps>
              </a:ext>
              <a:ext uri="{28A0092B-C50C-407E-A947-70E740481C1C}">
                <a14:useLocalDpi xmlns:a14="http://schemas.microsoft.com/office/drawing/2010/main" val="0"/>
              </a:ext>
            </a:extLst>
          </a:blip>
          <a:stretch>
            <a:fillRect/>
          </a:stretch>
        </p:blipFill>
        <p:spPr>
          <a:xfrm>
            <a:off x="1086907" y="1806495"/>
            <a:ext cx="4066309" cy="3314545"/>
          </a:xfrm>
          <a:prstGeom prst="rect">
            <a:avLst/>
          </a:prstGeom>
        </p:spPr>
      </p:pic>
    </p:spTree>
    <p:extLst>
      <p:ext uri="{BB962C8B-B14F-4D97-AF65-F5344CB8AC3E}">
        <p14:creationId xmlns:p14="http://schemas.microsoft.com/office/powerpoint/2010/main" val="409007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2A7957E1-D9F6-44EB-AFEB-88ADB94528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3523" y="453710"/>
            <a:ext cx="4232269" cy="2822890"/>
          </a:xfrm>
          <a:prstGeom prst="rect">
            <a:avLst/>
          </a:prstGeom>
        </p:spPr>
      </p:pic>
      <p:sp>
        <p:nvSpPr>
          <p:cNvPr id="7" name="AutoShape 4">
            <a:extLst>
              <a:ext uri="{FF2B5EF4-FFF2-40B4-BE49-F238E27FC236}">
                <a16:creationId xmlns:a16="http://schemas.microsoft.com/office/drawing/2014/main" id="{D8654BAA-11EC-4A1D-AB15-D82AD8ACD615}"/>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9" name="AutoShape 4">
            <a:extLst>
              <a:ext uri="{FF2B5EF4-FFF2-40B4-BE49-F238E27FC236}">
                <a16:creationId xmlns:a16="http://schemas.microsoft.com/office/drawing/2014/main" id="{2BA643AE-F74A-4437-A771-4E6D4389BEF5}"/>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pic>
        <p:nvPicPr>
          <p:cNvPr id="16" name="Imagen 15">
            <a:extLst>
              <a:ext uri="{FF2B5EF4-FFF2-40B4-BE49-F238E27FC236}">
                <a16:creationId xmlns:a16="http://schemas.microsoft.com/office/drawing/2014/main" id="{66D97B4E-A5A4-4CFF-BDEF-1D1662CD0E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64327" y="3429001"/>
            <a:ext cx="4238474" cy="2822890"/>
          </a:xfrm>
          <a:prstGeom prst="rect">
            <a:avLst/>
          </a:prstGeom>
        </p:spPr>
      </p:pic>
      <p:pic>
        <p:nvPicPr>
          <p:cNvPr id="18" name="Imagen 17">
            <a:extLst>
              <a:ext uri="{FF2B5EF4-FFF2-40B4-BE49-F238E27FC236}">
                <a16:creationId xmlns:a16="http://schemas.microsoft.com/office/drawing/2014/main" id="{F87D73AE-373E-4246-B716-C7DD00AA95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53200" y="1766456"/>
            <a:ext cx="4989584" cy="3325090"/>
          </a:xfrm>
          <a:prstGeom prst="rect">
            <a:avLst/>
          </a:prstGeom>
        </p:spPr>
      </p:pic>
    </p:spTree>
    <p:extLst>
      <p:ext uri="{BB962C8B-B14F-4D97-AF65-F5344CB8AC3E}">
        <p14:creationId xmlns:p14="http://schemas.microsoft.com/office/powerpoint/2010/main" val="20584276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11" name="Título 1">
            <a:extLst>
              <a:ext uri="{FF2B5EF4-FFF2-40B4-BE49-F238E27FC236}">
                <a16:creationId xmlns:a16="http://schemas.microsoft.com/office/drawing/2014/main" id="{693A4DAD-12AB-4F1B-86BE-46779098034E}"/>
              </a:ext>
            </a:extLst>
          </p:cNvPr>
          <p:cNvSpPr>
            <a:spLocks noGrp="1"/>
          </p:cNvSpPr>
          <p:nvPr>
            <p:ph type="title"/>
          </p:nvPr>
        </p:nvSpPr>
        <p:spPr>
          <a:xfrm>
            <a:off x="451749" y="425450"/>
            <a:ext cx="10515600" cy="1325563"/>
          </a:xfrm>
        </p:spPr>
        <p:txBody>
          <a:bodyPr>
            <a:normAutofit fontScale="90000"/>
          </a:bodyPr>
          <a:lstStyle/>
          <a:p>
            <a:r>
              <a:rPr lang="es-EC" sz="2400" b="1" dirty="0">
                <a:solidFill>
                  <a:srgbClr val="2F2C80"/>
                </a:solidFill>
                <a:latin typeface="Arial" panose="020B0604020202020204" pitchFamily="34" charset="0"/>
              </a:rPr>
              <a:t>ACCIONES DE RECUPERACIÓN </a:t>
            </a:r>
            <a:br>
              <a:rPr lang="es-EC" sz="2400" b="1" dirty="0">
                <a:solidFill>
                  <a:srgbClr val="2F2C80"/>
                </a:solidFill>
                <a:latin typeface="Arial" panose="020B0604020202020204" pitchFamily="34" charset="0"/>
              </a:rPr>
            </a:br>
            <a:r>
              <a:rPr lang="es-EC" sz="2400" b="1" dirty="0">
                <a:solidFill>
                  <a:srgbClr val="2F2C80"/>
                </a:solidFill>
                <a:latin typeface="Arial" panose="020B0604020202020204" pitchFamily="34" charset="0"/>
              </a:rPr>
              <a:t>VEHÍCULOS  </a:t>
            </a:r>
            <a:br>
              <a:rPr lang="es-ES" sz="1400" dirty="0"/>
            </a:br>
            <a:br>
              <a:rPr lang="es-ES" sz="2400" dirty="0"/>
            </a:br>
            <a:endParaRPr lang="es-EC" sz="2400" dirty="0"/>
          </a:p>
        </p:txBody>
      </p:sp>
      <p:cxnSp>
        <p:nvCxnSpPr>
          <p:cNvPr id="13" name="Conector recto 12">
            <a:extLst>
              <a:ext uri="{FF2B5EF4-FFF2-40B4-BE49-F238E27FC236}">
                <a16:creationId xmlns:a16="http://schemas.microsoft.com/office/drawing/2014/main" id="{87485B52-3769-4C0E-AC3D-E37E36733224}"/>
              </a:ext>
            </a:extLst>
          </p:cNvPr>
          <p:cNvCxnSpPr>
            <a:cxnSpLocks/>
          </p:cNvCxnSpPr>
          <p:nvPr/>
        </p:nvCxnSpPr>
        <p:spPr>
          <a:xfrm>
            <a:off x="451749" y="434200"/>
            <a:ext cx="0" cy="608459"/>
          </a:xfrm>
          <a:prstGeom prst="line">
            <a:avLst/>
          </a:prstGeom>
          <a:ln w="76200">
            <a:solidFill>
              <a:srgbClr val="C00000"/>
            </a:solidFill>
          </a:ln>
        </p:spPr>
        <p:style>
          <a:lnRef idx="3">
            <a:schemeClr val="accent1"/>
          </a:lnRef>
          <a:fillRef idx="0">
            <a:schemeClr val="accent1"/>
          </a:fillRef>
          <a:effectRef idx="2">
            <a:schemeClr val="accent1"/>
          </a:effectRef>
          <a:fontRef idx="minor">
            <a:schemeClr val="tx1"/>
          </a:fontRef>
        </p:style>
      </p:cxnSp>
      <p:sp>
        <p:nvSpPr>
          <p:cNvPr id="8" name="Marcador de contenido 2">
            <a:extLst>
              <a:ext uri="{FF2B5EF4-FFF2-40B4-BE49-F238E27FC236}">
                <a16:creationId xmlns:a16="http://schemas.microsoft.com/office/drawing/2014/main" id="{E2B60DB2-DA86-4DB3-BA8C-DE61D40A3AD2}"/>
              </a:ext>
            </a:extLst>
          </p:cNvPr>
          <p:cNvSpPr txBox="1">
            <a:spLocks/>
          </p:cNvSpPr>
          <p:nvPr/>
        </p:nvSpPr>
        <p:spPr>
          <a:xfrm>
            <a:off x="6414655" y="1095376"/>
            <a:ext cx="5133747" cy="4903642"/>
          </a:xfrm>
          <a:prstGeom prst="rect">
            <a:avLst/>
          </a:prstGeom>
        </p:spPr>
        <p:txBody>
          <a:bodyPr vert="horz" lIns="91440" tIns="45720" rIns="91440" bIns="45720" rtlCol="0">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lgn="just">
              <a:buFont typeface="Arial" panose="020B0604020202020204" pitchFamily="34" charset="0"/>
              <a:buNone/>
            </a:pPr>
            <a:r>
              <a:rPr lang="es-ES" sz="9600" dirty="0"/>
              <a:t>Atención a automotores afectados a través del sector privado:</a:t>
            </a:r>
          </a:p>
          <a:p>
            <a:pPr marL="457200" lvl="1" indent="0" algn="just">
              <a:buFont typeface="Arial" panose="020B0604020202020204" pitchFamily="34" charset="0"/>
              <a:buNone/>
            </a:pPr>
            <a:r>
              <a:rPr lang="es-ES" sz="9600" b="1" dirty="0"/>
              <a:t>Vehículos: </a:t>
            </a:r>
          </a:p>
          <a:p>
            <a:pPr lvl="1" algn="just"/>
            <a:r>
              <a:rPr lang="es-ES" sz="9600" b="1" dirty="0"/>
              <a:t>30</a:t>
            </a:r>
            <a:r>
              <a:rPr lang="es-ES" sz="9600" dirty="0"/>
              <a:t> inspección </a:t>
            </a:r>
          </a:p>
          <a:p>
            <a:pPr lvl="1" algn="just"/>
            <a:r>
              <a:rPr lang="es-ES" sz="9600" b="1" dirty="0"/>
              <a:t>19 </a:t>
            </a:r>
            <a:r>
              <a:rPr lang="es-ES" sz="9600" dirty="0"/>
              <a:t>taller </a:t>
            </a:r>
          </a:p>
          <a:p>
            <a:pPr lvl="1" algn="just"/>
            <a:r>
              <a:rPr lang="es-ES" sz="9600" b="1" dirty="0"/>
              <a:t>21 </a:t>
            </a:r>
            <a:r>
              <a:rPr lang="es-ES" sz="9600" dirty="0"/>
              <a:t>atendidos</a:t>
            </a:r>
            <a:endParaRPr lang="es-ES" sz="9600" b="1" dirty="0"/>
          </a:p>
          <a:p>
            <a:pPr lvl="1" algn="just"/>
            <a:r>
              <a:rPr lang="es-ES" sz="9600" b="1" dirty="0"/>
              <a:t>1</a:t>
            </a:r>
            <a:r>
              <a:rPr lang="es-ES" sz="9600" dirty="0"/>
              <a:t> pérdida completa</a:t>
            </a:r>
          </a:p>
          <a:p>
            <a:pPr marL="457200" lvl="1" indent="0" algn="just">
              <a:buNone/>
            </a:pPr>
            <a:r>
              <a:rPr lang="es-ES" sz="9600" b="1" dirty="0"/>
              <a:t>(AEADE entregó un bono)</a:t>
            </a:r>
          </a:p>
          <a:p>
            <a:pPr marL="457200" lvl="1" indent="0" algn="just">
              <a:buFont typeface="Arial" panose="020B0604020202020204" pitchFamily="34" charset="0"/>
              <a:buNone/>
            </a:pPr>
            <a:r>
              <a:rPr lang="es-ES" sz="9600" b="1" dirty="0"/>
              <a:t>Motos</a:t>
            </a:r>
          </a:p>
          <a:p>
            <a:pPr lvl="1" algn="just"/>
            <a:r>
              <a:rPr lang="es-ES" sz="9600" b="1" dirty="0"/>
              <a:t>2 </a:t>
            </a:r>
            <a:r>
              <a:rPr lang="es-ES" sz="9600" dirty="0"/>
              <a:t>inspección </a:t>
            </a:r>
          </a:p>
          <a:p>
            <a:pPr lvl="1" algn="just"/>
            <a:r>
              <a:rPr lang="es-ES" sz="9600" b="1" dirty="0"/>
              <a:t>5</a:t>
            </a:r>
            <a:r>
              <a:rPr lang="es-ES" sz="9600" dirty="0"/>
              <a:t> atendidos</a:t>
            </a:r>
            <a:endParaRPr lang="es-ES" sz="9600" b="1" dirty="0"/>
          </a:p>
          <a:p>
            <a:pPr marL="457200" lvl="1" indent="0" algn="just">
              <a:buFont typeface="Arial" panose="020B0604020202020204" pitchFamily="34" charset="0"/>
              <a:buNone/>
            </a:pPr>
            <a:r>
              <a:rPr lang="es-ES" sz="9600" b="1" dirty="0"/>
              <a:t>Camiones: </a:t>
            </a:r>
          </a:p>
          <a:p>
            <a:pPr lvl="1" algn="just"/>
            <a:r>
              <a:rPr lang="es-ES" sz="9600" b="1" dirty="0"/>
              <a:t>2</a:t>
            </a:r>
            <a:r>
              <a:rPr lang="es-ES" sz="9600" dirty="0"/>
              <a:t> atendidos</a:t>
            </a:r>
            <a:endParaRPr lang="es-ES" sz="9600" b="1" dirty="0"/>
          </a:p>
          <a:p>
            <a:pPr marL="457200" lvl="1" indent="0" algn="just">
              <a:buNone/>
            </a:pPr>
            <a:endParaRPr lang="es-ES" sz="9600" b="1" dirty="0"/>
          </a:p>
          <a:p>
            <a:pPr marL="457200" lvl="1" indent="0" algn="just">
              <a:buNone/>
            </a:pPr>
            <a:r>
              <a:rPr lang="es-ES" sz="9600" b="1" dirty="0"/>
              <a:t>TOTAL 80</a:t>
            </a:r>
          </a:p>
          <a:p>
            <a:pPr marL="457200" lvl="1" indent="0" algn="just">
              <a:buFont typeface="Arial" panose="020B0604020202020204" pitchFamily="34" charset="0"/>
              <a:buNone/>
            </a:pPr>
            <a:endParaRPr lang="es-ES" sz="8000" b="1" dirty="0"/>
          </a:p>
          <a:p>
            <a:pPr marL="457200" lvl="1" indent="0">
              <a:buFont typeface="Arial" panose="020B0604020202020204" pitchFamily="34" charset="0"/>
              <a:buNone/>
            </a:pPr>
            <a:r>
              <a:rPr lang="es-ES" sz="8000" b="1" dirty="0">
                <a:solidFill>
                  <a:srgbClr val="FF0000"/>
                </a:solidFill>
              </a:rPr>
              <a:t> </a:t>
            </a:r>
          </a:p>
          <a:p>
            <a:pPr marL="457200" lvl="1" indent="0">
              <a:buFont typeface="Arial" panose="020B0604020202020204" pitchFamily="34" charset="0"/>
              <a:buNone/>
            </a:pPr>
            <a:endParaRPr lang="es-ES" sz="8000" b="1" dirty="0">
              <a:solidFill>
                <a:srgbClr val="FF0000"/>
              </a:solidFill>
            </a:endParaRPr>
          </a:p>
          <a:p>
            <a:pPr marL="457200" lvl="1" indent="0" algn="just">
              <a:buFont typeface="Arial" panose="020B0604020202020204" pitchFamily="34" charset="0"/>
              <a:buNone/>
            </a:pPr>
            <a:endParaRPr lang="es-ES" sz="3200" b="1" dirty="0"/>
          </a:p>
          <a:p>
            <a:pPr marL="457200" lvl="1" indent="0" algn="just">
              <a:buFont typeface="Arial" panose="020B0604020202020204" pitchFamily="34" charset="0"/>
              <a:buNone/>
            </a:pPr>
            <a:endParaRPr lang="es-ES" sz="2800" dirty="0"/>
          </a:p>
          <a:p>
            <a:pPr lvl="3" algn="just"/>
            <a:endParaRPr lang="es-ES" dirty="0"/>
          </a:p>
          <a:p>
            <a:pPr lvl="2" algn="just"/>
            <a:endParaRPr lang="es-EC" dirty="0"/>
          </a:p>
          <a:p>
            <a:pPr lvl="2" algn="just"/>
            <a:endParaRPr lang="es-ES" dirty="0"/>
          </a:p>
          <a:p>
            <a:pPr lvl="2" algn="just"/>
            <a:endParaRPr lang="es-EC" dirty="0"/>
          </a:p>
        </p:txBody>
      </p:sp>
      <p:sp>
        <p:nvSpPr>
          <p:cNvPr id="9" name="CuadroTexto 8">
            <a:extLst>
              <a:ext uri="{FF2B5EF4-FFF2-40B4-BE49-F238E27FC236}">
                <a16:creationId xmlns:a16="http://schemas.microsoft.com/office/drawing/2014/main" id="{FB783012-1964-4E91-81B2-57978CD4558F}"/>
              </a:ext>
            </a:extLst>
          </p:cNvPr>
          <p:cNvSpPr txBox="1"/>
          <p:nvPr/>
        </p:nvSpPr>
        <p:spPr>
          <a:xfrm>
            <a:off x="740913" y="4678224"/>
            <a:ext cx="5634726" cy="2062103"/>
          </a:xfrm>
          <a:prstGeom prst="rect">
            <a:avLst/>
          </a:prstGeom>
          <a:noFill/>
        </p:spPr>
        <p:txBody>
          <a:bodyPr wrap="square" rtlCol="0">
            <a:spAutoFit/>
          </a:bodyPr>
          <a:lstStyle/>
          <a:p>
            <a:pPr marL="0" algn="just" rtl="0" eaLnBrk="1" fontAlgn="b" latinLnBrk="0" hangingPunct="1">
              <a:spcBef>
                <a:spcPts val="0"/>
              </a:spcBef>
              <a:spcAft>
                <a:spcPts val="0"/>
              </a:spcAft>
            </a:pPr>
            <a:r>
              <a:rPr lang="es-EC" sz="1400" b="1" i="0" u="none" strike="noStrike" kern="1200" dirty="0">
                <a:effectLst/>
              </a:rPr>
              <a:t>Inspección: </a:t>
            </a:r>
            <a:r>
              <a:rPr lang="es-EC" sz="1400" i="0" u="none" strike="noStrike" kern="1200" dirty="0">
                <a:effectLst/>
              </a:rPr>
              <a:t>E</a:t>
            </a:r>
            <a:r>
              <a:rPr lang="es-MX" sz="1400" i="0" u="none" strike="noStrike" kern="1200" dirty="0">
                <a:effectLst/>
              </a:rPr>
              <a:t>n el punto del siniestro o en un taller asignado</a:t>
            </a:r>
            <a:endParaRPr lang="es-EC" sz="1400" dirty="0"/>
          </a:p>
          <a:p>
            <a:pPr marL="0" algn="just" rtl="0" eaLnBrk="1" fontAlgn="b" latinLnBrk="0" hangingPunct="1">
              <a:spcBef>
                <a:spcPts val="0"/>
              </a:spcBef>
              <a:spcAft>
                <a:spcPts val="0"/>
              </a:spcAft>
            </a:pPr>
            <a:r>
              <a:rPr lang="es-EC" sz="1400" b="1" i="0" u="none" strike="noStrike" kern="1200" dirty="0">
                <a:effectLst/>
              </a:rPr>
              <a:t>Taller</a:t>
            </a:r>
            <a:r>
              <a:rPr lang="es-EC" sz="1400" i="0" u="none" strike="noStrike" kern="1200" dirty="0">
                <a:effectLst/>
              </a:rPr>
              <a:t>: E</a:t>
            </a:r>
            <a:r>
              <a:rPr lang="es-MX" sz="1400" i="0" u="none" strike="noStrike" kern="1200" dirty="0">
                <a:effectLst/>
              </a:rPr>
              <a:t>n espera de evaluación económica para analizar el alcance de los daños.</a:t>
            </a:r>
            <a:endParaRPr lang="es-EC" sz="1400" i="0" u="none" strike="noStrike" dirty="0">
              <a:effectLst/>
            </a:endParaRPr>
          </a:p>
          <a:p>
            <a:pPr marL="0" algn="just" rtl="0" eaLnBrk="1" fontAlgn="b" latinLnBrk="0" hangingPunct="1">
              <a:spcBef>
                <a:spcPts val="0"/>
              </a:spcBef>
              <a:spcAft>
                <a:spcPts val="0"/>
              </a:spcAft>
            </a:pPr>
            <a:r>
              <a:rPr lang="es-EC" sz="1400" b="1" i="0" u="none" strike="noStrike" kern="1200" dirty="0">
                <a:effectLst/>
              </a:rPr>
              <a:t>Solucionado: </a:t>
            </a:r>
            <a:r>
              <a:rPr lang="es-MX" sz="1400" i="0" u="none" strike="noStrike" kern="1200" dirty="0">
                <a:effectLst/>
              </a:rPr>
              <a:t>Atendidos o en proceso de reparación </a:t>
            </a:r>
            <a:endParaRPr lang="es-EC" sz="1400" i="0" u="none" strike="noStrike" dirty="0">
              <a:effectLst/>
            </a:endParaRPr>
          </a:p>
          <a:p>
            <a:pPr marL="0" algn="just" rtl="0" eaLnBrk="1" fontAlgn="b" latinLnBrk="0" hangingPunct="1">
              <a:spcBef>
                <a:spcPts val="0"/>
              </a:spcBef>
              <a:spcAft>
                <a:spcPts val="0"/>
              </a:spcAft>
            </a:pPr>
            <a:r>
              <a:rPr lang="es-EC" sz="1400" b="1" i="0" u="none" strike="noStrike" kern="1200" dirty="0">
                <a:effectLst/>
              </a:rPr>
              <a:t>Perdida: </a:t>
            </a:r>
            <a:r>
              <a:rPr lang="es-EC" sz="1400" i="0" u="none" strike="noStrike" kern="1200" dirty="0">
                <a:effectLst/>
              </a:rPr>
              <a:t>Autos inspeccionados dados de baja </a:t>
            </a:r>
            <a:endParaRPr lang="es-EC" sz="1400" i="0" u="none" strike="noStrike" dirty="0">
              <a:effectLst/>
            </a:endParaRPr>
          </a:p>
          <a:p>
            <a:pPr marL="0" algn="just" rtl="0" eaLnBrk="1" fontAlgn="ctr" latinLnBrk="0" hangingPunct="1">
              <a:spcBef>
                <a:spcPts val="0"/>
              </a:spcBef>
              <a:spcAft>
                <a:spcPts val="0"/>
              </a:spcAft>
            </a:pPr>
            <a:endParaRPr lang="es-MX" sz="1400" i="0" u="none" strike="noStrike" kern="1200" dirty="0">
              <a:effectLst/>
            </a:endParaRPr>
          </a:p>
          <a:p>
            <a:pPr marL="0" algn="just" rtl="0" eaLnBrk="1" fontAlgn="ctr" latinLnBrk="0" hangingPunct="1">
              <a:spcBef>
                <a:spcPts val="0"/>
              </a:spcBef>
              <a:spcAft>
                <a:spcPts val="0"/>
              </a:spcAft>
            </a:pPr>
            <a:r>
              <a:rPr lang="es-MX" sz="1600" b="1" i="0" u="none" strike="noStrike" kern="1200" dirty="0">
                <a:effectLst/>
              </a:rPr>
              <a:t>Nota: </a:t>
            </a:r>
            <a:r>
              <a:rPr lang="es-MX" sz="1400" i="0" u="none" strike="noStrike" kern="1200" dirty="0">
                <a:effectLst/>
              </a:rPr>
              <a:t>Solucionados no implica necesariamente que el auto fue reparado, pero si atendido (acuerdos con propietarios, remate o reparación por cuenta del propietario, etc.).</a:t>
            </a:r>
            <a:endParaRPr lang="es-EC" sz="1400" i="0" u="none" strike="noStrike" dirty="0">
              <a:effectLst/>
            </a:endParaRPr>
          </a:p>
        </p:txBody>
      </p:sp>
      <p:pic>
        <p:nvPicPr>
          <p:cNvPr id="12" name="Imagen 11">
            <a:extLst>
              <a:ext uri="{FF2B5EF4-FFF2-40B4-BE49-F238E27FC236}">
                <a16:creationId xmlns:a16="http://schemas.microsoft.com/office/drawing/2014/main" id="{6593EF66-115A-44AD-AA00-C5C58323C0EC}"/>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11200"/>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1224651" y="1070487"/>
            <a:ext cx="4667250" cy="4437490"/>
          </a:xfrm>
          <a:prstGeom prst="rect">
            <a:avLst/>
          </a:prstGeom>
        </p:spPr>
      </p:pic>
    </p:spTree>
    <p:extLst>
      <p:ext uri="{BB962C8B-B14F-4D97-AF65-F5344CB8AC3E}">
        <p14:creationId xmlns:p14="http://schemas.microsoft.com/office/powerpoint/2010/main" val="37426673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13" name="Imagen 12">
            <a:extLst>
              <a:ext uri="{FF2B5EF4-FFF2-40B4-BE49-F238E27FC236}">
                <a16:creationId xmlns:a16="http://schemas.microsoft.com/office/drawing/2014/main" id="{EA856C2B-FBE8-46F5-80E9-2AD4D8227E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252" y="0"/>
            <a:ext cx="6981146" cy="6858000"/>
          </a:xfrm>
          <a:prstGeom prst="rect">
            <a:avLst/>
          </a:prstGeom>
        </p:spPr>
      </p:pic>
      <p:sp>
        <p:nvSpPr>
          <p:cNvPr id="16" name="Marcador de contenido 15">
            <a:extLst>
              <a:ext uri="{FF2B5EF4-FFF2-40B4-BE49-F238E27FC236}">
                <a16:creationId xmlns:a16="http://schemas.microsoft.com/office/drawing/2014/main" id="{D282B92A-1B74-43F9-A707-D421CA451EA5}"/>
              </a:ext>
            </a:extLst>
          </p:cNvPr>
          <p:cNvSpPr>
            <a:spLocks noGrp="1"/>
          </p:cNvSpPr>
          <p:nvPr>
            <p:ph sz="half" idx="2"/>
          </p:nvPr>
        </p:nvSpPr>
        <p:spPr>
          <a:xfrm>
            <a:off x="7019365" y="1151101"/>
            <a:ext cx="4557432" cy="4555798"/>
          </a:xfrm>
        </p:spPr>
        <p:txBody>
          <a:bodyPr>
            <a:normAutofit/>
          </a:bodyPr>
          <a:lstStyle/>
          <a:p>
            <a:pPr algn="just"/>
            <a:r>
              <a:rPr lang="es-ES" dirty="0"/>
              <a:t>Plazo de ejecución 90 días a mediano plazo, contados a partir del 9 de febrero.</a:t>
            </a:r>
          </a:p>
          <a:p>
            <a:pPr algn="just"/>
            <a:r>
              <a:rPr lang="es-ES" dirty="0"/>
              <a:t>Evaluaciones de avance de otras actividades que, por su naturaleza, requieren una intervención de largo plazo.</a:t>
            </a:r>
          </a:p>
        </p:txBody>
      </p:sp>
    </p:spTree>
    <p:extLst>
      <p:ext uri="{BB962C8B-B14F-4D97-AF65-F5344CB8AC3E}">
        <p14:creationId xmlns:p14="http://schemas.microsoft.com/office/powerpoint/2010/main" val="27274338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a:extLst>
              <a:ext uri="{FF2B5EF4-FFF2-40B4-BE49-F238E27FC236}">
                <a16:creationId xmlns:a16="http://schemas.microsoft.com/office/drawing/2014/main" id="{324317D0-472E-42CE-8286-AC81D31E93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06291" y="2843986"/>
            <a:ext cx="6594763" cy="3208038"/>
          </a:xfrm>
          <a:prstGeom prst="rect">
            <a:avLst/>
          </a:prstGeom>
        </p:spPr>
      </p:pic>
      <p:sp>
        <p:nvSpPr>
          <p:cNvPr id="9" name="AutoShape 6">
            <a:extLst>
              <a:ext uri="{FF2B5EF4-FFF2-40B4-BE49-F238E27FC236}">
                <a16:creationId xmlns:a16="http://schemas.microsoft.com/office/drawing/2014/main" id="{D70543B8-DC25-42B6-9FC9-5C811DDF1FF6}"/>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pic>
        <p:nvPicPr>
          <p:cNvPr id="6" name="Imagen 5">
            <a:extLst>
              <a:ext uri="{FF2B5EF4-FFF2-40B4-BE49-F238E27FC236}">
                <a16:creationId xmlns:a16="http://schemas.microsoft.com/office/drawing/2014/main" id="{CD627CBD-9276-4960-87D8-66174D1CA2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5431" y="515031"/>
            <a:ext cx="5508498" cy="3281491"/>
          </a:xfrm>
          <a:prstGeom prst="rect">
            <a:avLst/>
          </a:prstGeom>
        </p:spPr>
      </p:pic>
    </p:spTree>
    <p:extLst>
      <p:ext uri="{BB962C8B-B14F-4D97-AF65-F5344CB8AC3E}">
        <p14:creationId xmlns:p14="http://schemas.microsoft.com/office/powerpoint/2010/main" val="2768972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53EC52F-D95C-4544-84E3-823441D2C07B}"/>
              </a:ext>
            </a:extLst>
          </p:cNvPr>
          <p:cNvSpPr>
            <a:spLocks noGrp="1"/>
          </p:cNvSpPr>
          <p:nvPr>
            <p:ph type="title"/>
          </p:nvPr>
        </p:nvSpPr>
        <p:spPr>
          <a:xfrm>
            <a:off x="594360" y="377140"/>
            <a:ext cx="10515600" cy="1325563"/>
          </a:xfrm>
        </p:spPr>
        <p:txBody>
          <a:bodyPr>
            <a:normAutofit fontScale="90000"/>
          </a:bodyPr>
          <a:lstStyle/>
          <a:p>
            <a:r>
              <a:rPr lang="es-EC" sz="2400" b="1" dirty="0">
                <a:solidFill>
                  <a:srgbClr val="2F2C80"/>
                </a:solidFill>
                <a:latin typeface="Arial" panose="020B0604020202020204" pitchFamily="34" charset="0"/>
              </a:rPr>
              <a:t>ACCIONES DE RECUPERACIÓN  </a:t>
            </a:r>
            <a:br>
              <a:rPr lang="es-EC" sz="2400" b="1" dirty="0">
                <a:solidFill>
                  <a:srgbClr val="2F2C80"/>
                </a:solidFill>
                <a:latin typeface="Arial" panose="020B0604020202020204" pitchFamily="34" charset="0"/>
              </a:rPr>
            </a:br>
            <a:r>
              <a:rPr lang="es-ES" sz="2400" b="1" dirty="0">
                <a:solidFill>
                  <a:srgbClr val="2F2C80"/>
                </a:solidFill>
                <a:latin typeface="Arial" panose="020B0604020202020204" pitchFamily="34" charset="0"/>
              </a:rPr>
              <a:t>INFRAESTRUCTURA PÚBLICA </a:t>
            </a:r>
            <a:br>
              <a:rPr lang="es-ES" sz="2400" b="1" dirty="0">
                <a:solidFill>
                  <a:srgbClr val="2F2C80"/>
                </a:solidFill>
                <a:latin typeface="Arial" panose="020B0604020202020204" pitchFamily="34" charset="0"/>
              </a:rPr>
            </a:br>
            <a:r>
              <a:rPr lang="es-ES" sz="2400" b="1" dirty="0">
                <a:solidFill>
                  <a:srgbClr val="FF0000"/>
                </a:solidFill>
                <a:latin typeface="Arial" panose="020B0604020202020204" pitchFamily="34" charset="0"/>
              </a:rPr>
              <a:t> </a:t>
            </a:r>
            <a:br>
              <a:rPr lang="es-ES" sz="2400" dirty="0">
                <a:solidFill>
                  <a:srgbClr val="FF0000"/>
                </a:solidFill>
                <a:latin typeface="Arial" panose="020B0604020202020204" pitchFamily="34" charset="0"/>
                <a:cs typeface="Arial" panose="020B0604020202020204" pitchFamily="34" charset="0"/>
              </a:rPr>
            </a:br>
            <a:endParaRPr lang="es-EC" sz="2400" b="1" dirty="0">
              <a:solidFill>
                <a:srgbClr val="FF0000"/>
              </a:solidFill>
              <a:latin typeface="Arial" panose="020B0604020202020204" pitchFamily="34" charset="0"/>
            </a:endParaRPr>
          </a:p>
        </p:txBody>
      </p:sp>
      <p:cxnSp>
        <p:nvCxnSpPr>
          <p:cNvPr id="4" name="Conector recto 3">
            <a:extLst>
              <a:ext uri="{FF2B5EF4-FFF2-40B4-BE49-F238E27FC236}">
                <a16:creationId xmlns:a16="http://schemas.microsoft.com/office/drawing/2014/main" id="{0A34798A-8061-42C0-B5AD-7BF6896E0204}"/>
              </a:ext>
            </a:extLst>
          </p:cNvPr>
          <p:cNvCxnSpPr>
            <a:cxnSpLocks/>
          </p:cNvCxnSpPr>
          <p:nvPr/>
        </p:nvCxnSpPr>
        <p:spPr>
          <a:xfrm>
            <a:off x="643597" y="376396"/>
            <a:ext cx="0" cy="663526"/>
          </a:xfrm>
          <a:prstGeom prst="line">
            <a:avLst/>
          </a:prstGeom>
          <a:ln w="76200">
            <a:solidFill>
              <a:srgbClr val="C00000"/>
            </a:solidFill>
          </a:ln>
        </p:spPr>
        <p:style>
          <a:lnRef idx="3">
            <a:schemeClr val="accent1"/>
          </a:lnRef>
          <a:fillRef idx="0">
            <a:schemeClr val="accent1"/>
          </a:fillRef>
          <a:effectRef idx="2">
            <a:schemeClr val="accent1"/>
          </a:effectRef>
          <a:fontRef idx="minor">
            <a:schemeClr val="tx1"/>
          </a:fontRef>
        </p:style>
      </p:cxnSp>
      <p:pic>
        <p:nvPicPr>
          <p:cNvPr id="7" name="Imagen 6">
            <a:extLst>
              <a:ext uri="{FF2B5EF4-FFF2-40B4-BE49-F238E27FC236}">
                <a16:creationId xmlns:a16="http://schemas.microsoft.com/office/drawing/2014/main" id="{A2C632EA-8C0E-4D36-86FE-DEE2C16F59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2040" y="1630679"/>
            <a:ext cx="3814922" cy="3814922"/>
          </a:xfrm>
          <a:prstGeom prst="rect">
            <a:avLst/>
          </a:prstGeom>
        </p:spPr>
      </p:pic>
      <p:graphicFrame>
        <p:nvGraphicFramePr>
          <p:cNvPr id="3" name="Tabla 5">
            <a:extLst>
              <a:ext uri="{FF2B5EF4-FFF2-40B4-BE49-F238E27FC236}">
                <a16:creationId xmlns:a16="http://schemas.microsoft.com/office/drawing/2014/main" id="{99DF136D-28CA-483C-B327-93095C1D3D37}"/>
              </a:ext>
            </a:extLst>
          </p:cNvPr>
          <p:cNvGraphicFramePr>
            <a:graphicFrameLocks noGrp="1"/>
          </p:cNvGraphicFramePr>
          <p:nvPr>
            <p:extLst>
              <p:ext uri="{D42A27DB-BD31-4B8C-83A1-F6EECF244321}">
                <p14:modId xmlns:p14="http://schemas.microsoft.com/office/powerpoint/2010/main" val="1105600149"/>
              </p:ext>
            </p:extLst>
          </p:nvPr>
        </p:nvGraphicFramePr>
        <p:xfrm>
          <a:off x="5168331" y="995362"/>
          <a:ext cx="6227672" cy="4867554"/>
        </p:xfrm>
        <a:graphic>
          <a:graphicData uri="http://schemas.openxmlformats.org/drawingml/2006/table">
            <a:tbl>
              <a:tblPr firstRow="1" bandRow="1">
                <a:tableStyleId>{5C22544A-7EE6-4342-B048-85BDC9FD1C3A}</a:tableStyleId>
              </a:tblPr>
              <a:tblGrid>
                <a:gridCol w="3458644">
                  <a:extLst>
                    <a:ext uri="{9D8B030D-6E8A-4147-A177-3AD203B41FA5}">
                      <a16:colId xmlns:a16="http://schemas.microsoft.com/office/drawing/2014/main" val="4078486898"/>
                    </a:ext>
                  </a:extLst>
                </a:gridCol>
                <a:gridCol w="2769028">
                  <a:extLst>
                    <a:ext uri="{9D8B030D-6E8A-4147-A177-3AD203B41FA5}">
                      <a16:colId xmlns:a16="http://schemas.microsoft.com/office/drawing/2014/main" val="2560106983"/>
                    </a:ext>
                  </a:extLst>
                </a:gridCol>
              </a:tblGrid>
              <a:tr h="343225">
                <a:tc>
                  <a:txBody>
                    <a:bodyPr/>
                    <a:lstStyle/>
                    <a:p>
                      <a:r>
                        <a:rPr lang="es-EC" sz="1600" dirty="0"/>
                        <a:t>ACTIVIDAD</a:t>
                      </a:r>
                    </a:p>
                  </a:txBody>
                  <a:tcPr/>
                </a:tc>
                <a:tc>
                  <a:txBody>
                    <a:bodyPr/>
                    <a:lstStyle/>
                    <a:p>
                      <a:r>
                        <a:rPr lang="es-EC" sz="1600" dirty="0"/>
                        <a:t>AVANCE</a:t>
                      </a:r>
                    </a:p>
                  </a:txBody>
                  <a:tcPr/>
                </a:tc>
                <a:extLst>
                  <a:ext uri="{0D108BD9-81ED-4DB2-BD59-A6C34878D82A}">
                    <a16:rowId xmlns:a16="http://schemas.microsoft.com/office/drawing/2014/main" val="177439819"/>
                  </a:ext>
                </a:extLst>
              </a:tr>
              <a:tr h="343225">
                <a:tc>
                  <a:txBody>
                    <a:bodyPr/>
                    <a:lstStyle/>
                    <a:p>
                      <a:r>
                        <a:rPr lang="es-ES" sz="1600" dirty="0">
                          <a:cs typeface="Arial" panose="020B0604020202020204" pitchFamily="34" charset="0"/>
                        </a:rPr>
                        <a:t>Hidrolavado</a:t>
                      </a:r>
                      <a:endParaRPr lang="es-EC" sz="1600" dirty="0"/>
                    </a:p>
                  </a:txBody>
                  <a:tcPr/>
                </a:tc>
                <a:tc>
                  <a:txBody>
                    <a:bodyPr/>
                    <a:lstStyle/>
                    <a:p>
                      <a:r>
                        <a:rPr lang="es-EC" sz="1600" b="1" dirty="0"/>
                        <a:t>100%</a:t>
                      </a:r>
                    </a:p>
                  </a:txBody>
                  <a:tcPr/>
                </a:tc>
                <a:extLst>
                  <a:ext uri="{0D108BD9-81ED-4DB2-BD59-A6C34878D82A}">
                    <a16:rowId xmlns:a16="http://schemas.microsoft.com/office/drawing/2014/main" val="295048451"/>
                  </a:ext>
                </a:extLst>
              </a:tr>
              <a:tr h="343225">
                <a:tc>
                  <a:txBody>
                    <a:bodyPr/>
                    <a:lstStyle/>
                    <a:p>
                      <a:r>
                        <a:rPr lang="es-ES" sz="1600" dirty="0">
                          <a:cs typeface="Arial" panose="020B0604020202020204" pitchFamily="34" charset="0"/>
                        </a:rPr>
                        <a:t>Reposición de 40 contenedores</a:t>
                      </a:r>
                      <a:endParaRPr lang="es-EC" sz="1600" dirty="0"/>
                    </a:p>
                  </a:txBody>
                  <a:tcPr/>
                </a:tc>
                <a:tc>
                  <a:txBody>
                    <a:bodyPr/>
                    <a:lstStyle/>
                    <a:p>
                      <a:r>
                        <a:rPr lang="es-EC" sz="1600" b="1" dirty="0"/>
                        <a:t>100%</a:t>
                      </a:r>
                      <a:endParaRPr lang="es-EC" sz="1600" b="1" dirty="0">
                        <a:solidFill>
                          <a:srgbClr val="FF0000"/>
                        </a:solidFill>
                      </a:endParaRPr>
                    </a:p>
                  </a:txBody>
                  <a:tcPr/>
                </a:tc>
                <a:extLst>
                  <a:ext uri="{0D108BD9-81ED-4DB2-BD59-A6C34878D82A}">
                    <a16:rowId xmlns:a16="http://schemas.microsoft.com/office/drawing/2014/main" val="511990088"/>
                  </a:ext>
                </a:extLst>
              </a:tr>
              <a:tr h="34322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600" dirty="0">
                          <a:cs typeface="Arial" panose="020B0604020202020204" pitchFamily="34" charset="0"/>
                        </a:rPr>
                        <a:t>Limpieza de 12 contenedores</a:t>
                      </a:r>
                      <a:endParaRPr lang="es-EC" sz="16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sz="1600" b="1" dirty="0"/>
                        <a:t>100%</a:t>
                      </a:r>
                      <a:endParaRPr lang="es-EC" sz="1600" b="1" dirty="0">
                        <a:solidFill>
                          <a:srgbClr val="FF0000"/>
                        </a:solidFill>
                      </a:endParaRPr>
                    </a:p>
                  </a:txBody>
                  <a:tcPr/>
                </a:tc>
                <a:extLst>
                  <a:ext uri="{0D108BD9-81ED-4DB2-BD59-A6C34878D82A}">
                    <a16:rowId xmlns:a16="http://schemas.microsoft.com/office/drawing/2014/main" val="2698316081"/>
                  </a:ext>
                </a:extLst>
              </a:tr>
              <a:tr h="34322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600" dirty="0">
                          <a:cs typeface="Arial" panose="020B0604020202020204" pitchFamily="34" charset="0"/>
                        </a:rPr>
                        <a:t>Implementación de 60 contenedores</a:t>
                      </a:r>
                      <a:endParaRPr lang="es-EC" sz="16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sz="1600" b="1" dirty="0"/>
                        <a:t>100%</a:t>
                      </a:r>
                      <a:endParaRPr lang="es-ES" sz="1600" b="1" dirty="0">
                        <a:cs typeface="Arial" panose="020B0604020202020204" pitchFamily="34" charset="0"/>
                      </a:endParaRPr>
                    </a:p>
                  </a:txBody>
                  <a:tcPr/>
                </a:tc>
                <a:extLst>
                  <a:ext uri="{0D108BD9-81ED-4DB2-BD59-A6C34878D82A}">
                    <a16:rowId xmlns:a16="http://schemas.microsoft.com/office/drawing/2014/main" val="2550537096"/>
                  </a:ext>
                </a:extLst>
              </a:tr>
              <a:tr h="34322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600" dirty="0">
                          <a:cs typeface="Arial" panose="020B0604020202020204" pitchFamily="34" charset="0"/>
                        </a:rPr>
                        <a:t>Rotulación informativa</a:t>
                      </a:r>
                      <a:endParaRPr lang="es-ES" sz="1600" b="1" dirty="0">
                        <a:cs typeface="Arial" panose="020B0604020202020204" pitchFamily="34" charset="0"/>
                      </a:endParaRPr>
                    </a:p>
                  </a:txBody>
                  <a:tcPr/>
                </a:tc>
                <a:tc>
                  <a:txBody>
                    <a:bodyPr/>
                    <a:lstStyle/>
                    <a:p>
                      <a:r>
                        <a:rPr lang="es-ES" sz="1600" b="1" dirty="0">
                          <a:cs typeface="Arial" panose="020B0604020202020204" pitchFamily="34" charset="0"/>
                        </a:rPr>
                        <a:t>40%</a:t>
                      </a:r>
                      <a:endParaRPr lang="es-EC" sz="1600" dirty="0">
                        <a:solidFill>
                          <a:srgbClr val="FF0000"/>
                        </a:solidFill>
                      </a:endParaRPr>
                    </a:p>
                  </a:txBody>
                  <a:tcPr/>
                </a:tc>
                <a:extLst>
                  <a:ext uri="{0D108BD9-81ED-4DB2-BD59-A6C34878D82A}">
                    <a16:rowId xmlns:a16="http://schemas.microsoft.com/office/drawing/2014/main" val="287687514"/>
                  </a:ext>
                </a:extLst>
              </a:tr>
              <a:tr h="34322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600" b="1" dirty="0">
                          <a:cs typeface="Arial" panose="020B0604020202020204" pitchFamily="34" charset="0"/>
                        </a:rPr>
                        <a:t>26.026 m3 e</a:t>
                      </a:r>
                      <a:r>
                        <a:rPr lang="es-ES" sz="1600" dirty="0">
                          <a:cs typeface="Arial" panose="020B0604020202020204" pitchFamily="34" charset="0"/>
                        </a:rPr>
                        <a:t>scombros removidos</a:t>
                      </a:r>
                      <a:endParaRPr lang="es-EC" sz="1600" dirty="0">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sz="1600" b="1" dirty="0"/>
                        <a:t>100%</a:t>
                      </a:r>
                    </a:p>
                  </a:txBody>
                  <a:tcPr/>
                </a:tc>
                <a:extLst>
                  <a:ext uri="{0D108BD9-81ED-4DB2-BD59-A6C34878D82A}">
                    <a16:rowId xmlns:a16="http://schemas.microsoft.com/office/drawing/2014/main" val="2628177640"/>
                  </a:ext>
                </a:extLst>
              </a:tr>
              <a:tr h="34322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600" dirty="0">
                          <a:cs typeface="Arial" panose="020B0604020202020204" pitchFamily="34" charset="0"/>
                        </a:rPr>
                        <a:t>Reposición de 6 semáforos</a:t>
                      </a:r>
                      <a:endParaRPr lang="es-ES" sz="1600" b="1" dirty="0">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sz="1600" b="1" dirty="0"/>
                        <a:t>100%</a:t>
                      </a:r>
                    </a:p>
                  </a:txBody>
                  <a:tcPr/>
                </a:tc>
                <a:extLst>
                  <a:ext uri="{0D108BD9-81ED-4DB2-BD59-A6C34878D82A}">
                    <a16:rowId xmlns:a16="http://schemas.microsoft.com/office/drawing/2014/main" val="1124603827"/>
                  </a:ext>
                </a:extLst>
              </a:tr>
              <a:tr h="59284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600" dirty="0">
                          <a:cs typeface="Arial" panose="020B0604020202020204" pitchFamily="34" charset="0"/>
                        </a:rPr>
                        <a:t>Reposición de 21 señalética vertical de tránsito</a:t>
                      </a:r>
                      <a:endParaRPr lang="es-ES" sz="1600" b="1" dirty="0">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sz="1600" b="1" dirty="0"/>
                        <a:t>100%</a:t>
                      </a:r>
                    </a:p>
                  </a:txBody>
                  <a:tcPr/>
                </a:tc>
                <a:extLst>
                  <a:ext uri="{0D108BD9-81ED-4DB2-BD59-A6C34878D82A}">
                    <a16:rowId xmlns:a16="http://schemas.microsoft.com/office/drawing/2014/main" val="1422636796"/>
                  </a:ext>
                </a:extLst>
              </a:tr>
              <a:tr h="59284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600" dirty="0">
                          <a:cs typeface="Arial" panose="020B0604020202020204" pitchFamily="34" charset="0"/>
                        </a:rPr>
                        <a:t>Limpieza de 35 señalética vertical de tránsito</a:t>
                      </a:r>
                      <a:endParaRPr lang="es-ES" sz="1600" b="1" dirty="0">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sz="1600" b="1" dirty="0"/>
                        <a:t>100%</a:t>
                      </a:r>
                    </a:p>
                  </a:txBody>
                  <a:tcPr/>
                </a:tc>
                <a:extLst>
                  <a:ext uri="{0D108BD9-81ED-4DB2-BD59-A6C34878D82A}">
                    <a16:rowId xmlns:a16="http://schemas.microsoft.com/office/drawing/2014/main" val="3354930598"/>
                  </a:ext>
                </a:extLst>
              </a:tr>
              <a:tr h="59284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1600" dirty="0">
                          <a:cs typeface="Arial" panose="020B0604020202020204" pitchFamily="34" charset="0"/>
                        </a:rPr>
                        <a:t>Línea de subtransmisión Miraflores – Selva Alegre EEQ</a:t>
                      </a:r>
                    </a:p>
                  </a:txBody>
                  <a:tcPr/>
                </a:tc>
                <a:tc>
                  <a:txBody>
                    <a:bodyPr/>
                    <a:lstStyle/>
                    <a:p>
                      <a:r>
                        <a:rPr lang="es-EC" sz="1600" b="1" dirty="0"/>
                        <a:t>10% Fase de estudios</a:t>
                      </a:r>
                      <a:endParaRPr lang="es-EC" sz="1600" b="1" dirty="0">
                        <a:solidFill>
                          <a:srgbClr val="FF0000"/>
                        </a:solidFill>
                      </a:endParaRPr>
                    </a:p>
                  </a:txBody>
                  <a:tcPr/>
                </a:tc>
                <a:extLst>
                  <a:ext uri="{0D108BD9-81ED-4DB2-BD59-A6C34878D82A}">
                    <a16:rowId xmlns:a16="http://schemas.microsoft.com/office/drawing/2014/main" val="3871787945"/>
                  </a:ext>
                </a:extLst>
              </a:tr>
              <a:tr h="34322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1600" dirty="0">
                          <a:cs typeface="Arial" panose="020B0604020202020204" pitchFamily="34" charset="0"/>
                        </a:rPr>
                        <a:t>Reparación de alumbrado público (EEQ)</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600" b="1" dirty="0">
                          <a:cs typeface="Arial" panose="020B0604020202020204" pitchFamily="34" charset="0"/>
                        </a:rPr>
                        <a:t>100%</a:t>
                      </a:r>
                    </a:p>
                  </a:txBody>
                  <a:tcPr/>
                </a:tc>
                <a:extLst>
                  <a:ext uri="{0D108BD9-81ED-4DB2-BD59-A6C34878D82A}">
                    <a16:rowId xmlns:a16="http://schemas.microsoft.com/office/drawing/2014/main" val="4097376562"/>
                  </a:ext>
                </a:extLst>
              </a:tr>
            </a:tbl>
          </a:graphicData>
        </a:graphic>
      </p:graphicFrame>
      <p:sp>
        <p:nvSpPr>
          <p:cNvPr id="5" name="CuadroTexto 4">
            <a:extLst>
              <a:ext uri="{FF2B5EF4-FFF2-40B4-BE49-F238E27FC236}">
                <a16:creationId xmlns:a16="http://schemas.microsoft.com/office/drawing/2014/main" id="{B0BDF81A-B202-48AD-ADE4-048F7F51026B}"/>
              </a:ext>
            </a:extLst>
          </p:cNvPr>
          <p:cNvSpPr txBox="1"/>
          <p:nvPr/>
        </p:nvSpPr>
        <p:spPr>
          <a:xfrm>
            <a:off x="322729" y="5445601"/>
            <a:ext cx="4574233" cy="646331"/>
          </a:xfrm>
          <a:prstGeom prst="rect">
            <a:avLst/>
          </a:prstGeom>
          <a:noFill/>
        </p:spPr>
        <p:txBody>
          <a:bodyPr wrap="square" rtlCol="0">
            <a:spAutoFit/>
          </a:bodyPr>
          <a:lstStyle/>
          <a:p>
            <a:r>
              <a:rPr lang="es-EC" b="1" dirty="0"/>
              <a:t>*</a:t>
            </a:r>
            <a:r>
              <a:rPr lang="es-EC" dirty="0"/>
              <a:t> Información proporcionada por EMASEO, EPMMOP, EEQ.</a:t>
            </a:r>
          </a:p>
        </p:txBody>
      </p:sp>
    </p:spTree>
    <p:extLst>
      <p:ext uri="{BB962C8B-B14F-4D97-AF65-F5344CB8AC3E}">
        <p14:creationId xmlns:p14="http://schemas.microsoft.com/office/powerpoint/2010/main" val="26392308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4">
            <a:extLst>
              <a:ext uri="{FF2B5EF4-FFF2-40B4-BE49-F238E27FC236}">
                <a16:creationId xmlns:a16="http://schemas.microsoft.com/office/drawing/2014/main" id="{D8654BAA-11EC-4A1D-AB15-D82AD8ACD615}"/>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9" name="AutoShape 4">
            <a:extLst>
              <a:ext uri="{FF2B5EF4-FFF2-40B4-BE49-F238E27FC236}">
                <a16:creationId xmlns:a16="http://schemas.microsoft.com/office/drawing/2014/main" id="{2BA643AE-F74A-4437-A771-4E6D4389BEF5}"/>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pic>
        <p:nvPicPr>
          <p:cNvPr id="4" name="Imagen 3">
            <a:extLst>
              <a:ext uri="{FF2B5EF4-FFF2-40B4-BE49-F238E27FC236}">
                <a16:creationId xmlns:a16="http://schemas.microsoft.com/office/drawing/2014/main" id="{BFDD2217-8106-425B-A4C3-34D236485F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9991" y="195469"/>
            <a:ext cx="3057939" cy="3057939"/>
          </a:xfrm>
          <a:prstGeom prst="rect">
            <a:avLst/>
          </a:prstGeom>
        </p:spPr>
      </p:pic>
      <p:pic>
        <p:nvPicPr>
          <p:cNvPr id="5" name="Imagen 4">
            <a:extLst>
              <a:ext uri="{FF2B5EF4-FFF2-40B4-BE49-F238E27FC236}">
                <a16:creationId xmlns:a16="http://schemas.microsoft.com/office/drawing/2014/main" id="{084725E6-C021-42C7-81F3-0BF25A71F5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99821" y="195469"/>
            <a:ext cx="3057939" cy="3057939"/>
          </a:xfrm>
          <a:prstGeom prst="rect">
            <a:avLst/>
          </a:prstGeom>
        </p:spPr>
      </p:pic>
      <p:pic>
        <p:nvPicPr>
          <p:cNvPr id="6" name="Imagen 5">
            <a:extLst>
              <a:ext uri="{FF2B5EF4-FFF2-40B4-BE49-F238E27FC236}">
                <a16:creationId xmlns:a16="http://schemas.microsoft.com/office/drawing/2014/main" id="{606FD8B1-9EF0-43B4-B4D7-13E4165CC0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9991" y="3429000"/>
            <a:ext cx="3057939" cy="3057939"/>
          </a:xfrm>
          <a:prstGeom prst="rect">
            <a:avLst/>
          </a:prstGeom>
        </p:spPr>
      </p:pic>
      <p:pic>
        <p:nvPicPr>
          <p:cNvPr id="8" name="Imagen 7">
            <a:extLst>
              <a:ext uri="{FF2B5EF4-FFF2-40B4-BE49-F238E27FC236}">
                <a16:creationId xmlns:a16="http://schemas.microsoft.com/office/drawing/2014/main" id="{2452BC49-4F46-4047-8ABB-279CED47D49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99821" y="3429000"/>
            <a:ext cx="3057939" cy="3057939"/>
          </a:xfrm>
          <a:prstGeom prst="rect">
            <a:avLst/>
          </a:prstGeom>
        </p:spPr>
      </p:pic>
    </p:spTree>
    <p:extLst>
      <p:ext uri="{BB962C8B-B14F-4D97-AF65-F5344CB8AC3E}">
        <p14:creationId xmlns:p14="http://schemas.microsoft.com/office/powerpoint/2010/main" val="16092381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4">
            <a:extLst>
              <a:ext uri="{FF2B5EF4-FFF2-40B4-BE49-F238E27FC236}">
                <a16:creationId xmlns:a16="http://schemas.microsoft.com/office/drawing/2014/main" id="{D8654BAA-11EC-4A1D-AB15-D82AD8ACD615}"/>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9" name="AutoShape 4">
            <a:extLst>
              <a:ext uri="{FF2B5EF4-FFF2-40B4-BE49-F238E27FC236}">
                <a16:creationId xmlns:a16="http://schemas.microsoft.com/office/drawing/2014/main" id="{2BA643AE-F74A-4437-A771-4E6D4389BEF5}"/>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pic>
        <p:nvPicPr>
          <p:cNvPr id="4" name="Picture 4" descr="Se los llevó a toditos”: doloroso testimonio de familiar de víctimas que  estaban en la cancha de voley de La Comuna – Metro Ecuador">
            <a:extLst>
              <a:ext uri="{FF2B5EF4-FFF2-40B4-BE49-F238E27FC236}">
                <a16:creationId xmlns:a16="http://schemas.microsoft.com/office/drawing/2014/main" id="{892055CD-0AA8-4AD6-94AB-4CDCF16CE1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14853" y="338852"/>
            <a:ext cx="3825773" cy="2548921"/>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n 4">
            <a:extLst>
              <a:ext uri="{FF2B5EF4-FFF2-40B4-BE49-F238E27FC236}">
                <a16:creationId xmlns:a16="http://schemas.microsoft.com/office/drawing/2014/main" id="{DC3259E5-2C31-4DEB-9B57-305A574508BE}"/>
              </a:ext>
            </a:extLst>
          </p:cNvPr>
          <p:cNvPicPr>
            <a:picLocks noChangeAspect="1"/>
          </p:cNvPicPr>
          <p:nvPr/>
        </p:nvPicPr>
        <p:blipFill>
          <a:blip r:embed="rId3"/>
          <a:stretch>
            <a:fillRect/>
          </a:stretch>
        </p:blipFill>
        <p:spPr>
          <a:xfrm>
            <a:off x="6388708" y="358129"/>
            <a:ext cx="3732536" cy="2510365"/>
          </a:xfrm>
          <a:prstGeom prst="rect">
            <a:avLst/>
          </a:prstGeom>
        </p:spPr>
      </p:pic>
      <p:pic>
        <p:nvPicPr>
          <p:cNvPr id="6" name="Picture 2" descr="aluvion-quito-ecuador">
            <a:extLst>
              <a:ext uri="{FF2B5EF4-FFF2-40B4-BE49-F238E27FC236}">
                <a16:creationId xmlns:a16="http://schemas.microsoft.com/office/drawing/2014/main" id="{37D65227-11A6-4800-85A8-683199C292C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14853" y="3286539"/>
            <a:ext cx="3830748" cy="2548921"/>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n 7">
            <a:extLst>
              <a:ext uri="{FF2B5EF4-FFF2-40B4-BE49-F238E27FC236}">
                <a16:creationId xmlns:a16="http://schemas.microsoft.com/office/drawing/2014/main" id="{E1BBA7E6-509C-49FB-A9E0-712F173BB16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08338" y="3221869"/>
            <a:ext cx="3712906" cy="2784679"/>
          </a:xfrm>
          <a:prstGeom prst="rect">
            <a:avLst/>
          </a:prstGeom>
        </p:spPr>
      </p:pic>
    </p:spTree>
    <p:extLst>
      <p:ext uri="{BB962C8B-B14F-4D97-AF65-F5344CB8AC3E}">
        <p14:creationId xmlns:p14="http://schemas.microsoft.com/office/powerpoint/2010/main" val="30657656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4">
            <a:extLst>
              <a:ext uri="{FF2B5EF4-FFF2-40B4-BE49-F238E27FC236}">
                <a16:creationId xmlns:a16="http://schemas.microsoft.com/office/drawing/2014/main" id="{D8654BAA-11EC-4A1D-AB15-D82AD8ACD615}"/>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9" name="AutoShape 4">
            <a:extLst>
              <a:ext uri="{FF2B5EF4-FFF2-40B4-BE49-F238E27FC236}">
                <a16:creationId xmlns:a16="http://schemas.microsoft.com/office/drawing/2014/main" id="{2BA643AE-F74A-4437-A771-4E6D4389BEF5}"/>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pic>
        <p:nvPicPr>
          <p:cNvPr id="6" name="Imagen 5">
            <a:extLst>
              <a:ext uri="{FF2B5EF4-FFF2-40B4-BE49-F238E27FC236}">
                <a16:creationId xmlns:a16="http://schemas.microsoft.com/office/drawing/2014/main" id="{83A82B7B-A265-4CFB-A503-8B5EDD1ACF60}"/>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1045316" y="444291"/>
            <a:ext cx="4709678" cy="2832309"/>
          </a:xfrm>
          <a:prstGeom prst="rect">
            <a:avLst/>
          </a:prstGeom>
        </p:spPr>
      </p:pic>
      <p:pic>
        <p:nvPicPr>
          <p:cNvPr id="8" name="Imagen 7">
            <a:extLst>
              <a:ext uri="{FF2B5EF4-FFF2-40B4-BE49-F238E27FC236}">
                <a16:creationId xmlns:a16="http://schemas.microsoft.com/office/drawing/2014/main" id="{2BB2A08D-5639-4B81-9608-963115CF8B1C}"/>
              </a:ext>
            </a:extLst>
          </p:cNvPr>
          <p:cNvPicPr>
            <a:picLocks noChangeAspect="1"/>
          </p:cNvPicPr>
          <p:nvPr/>
        </p:nvPicPr>
        <p:blipFill rotWithShape="1">
          <a:blip r:embed="rId3">
            <a:extLst>
              <a:ext uri="{28A0092B-C50C-407E-A947-70E740481C1C}">
                <a14:useLocalDpi xmlns:a14="http://schemas.microsoft.com/office/drawing/2010/main" val="0"/>
              </a:ext>
            </a:extLst>
          </a:blip>
          <a:srcRect b="-3108"/>
          <a:stretch/>
        </p:blipFill>
        <p:spPr>
          <a:xfrm>
            <a:off x="6525960" y="444291"/>
            <a:ext cx="4620724" cy="3077474"/>
          </a:xfrm>
          <a:prstGeom prst="rect">
            <a:avLst/>
          </a:prstGeom>
        </p:spPr>
      </p:pic>
      <p:pic>
        <p:nvPicPr>
          <p:cNvPr id="10" name="Imagen 9">
            <a:extLst>
              <a:ext uri="{FF2B5EF4-FFF2-40B4-BE49-F238E27FC236}">
                <a16:creationId xmlns:a16="http://schemas.microsoft.com/office/drawing/2014/main" id="{882AE9F1-F393-4F8E-9B6E-F882C50E63B6}"/>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1045316" y="3791362"/>
            <a:ext cx="4709677" cy="2833549"/>
          </a:xfrm>
          <a:prstGeom prst="rect">
            <a:avLst/>
          </a:prstGeom>
        </p:spPr>
      </p:pic>
      <p:pic>
        <p:nvPicPr>
          <p:cNvPr id="11" name="Imagen 10">
            <a:extLst>
              <a:ext uri="{FF2B5EF4-FFF2-40B4-BE49-F238E27FC236}">
                <a16:creationId xmlns:a16="http://schemas.microsoft.com/office/drawing/2014/main" id="{282F4456-5E8A-430D-8507-12563AFC8AE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25960" y="3791362"/>
            <a:ext cx="4620724" cy="2832309"/>
          </a:xfrm>
          <a:prstGeom prst="rect">
            <a:avLst/>
          </a:prstGeom>
        </p:spPr>
      </p:pic>
    </p:spTree>
    <p:extLst>
      <p:ext uri="{BB962C8B-B14F-4D97-AF65-F5344CB8AC3E}">
        <p14:creationId xmlns:p14="http://schemas.microsoft.com/office/powerpoint/2010/main" val="37585037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4">
            <a:extLst>
              <a:ext uri="{FF2B5EF4-FFF2-40B4-BE49-F238E27FC236}">
                <a16:creationId xmlns:a16="http://schemas.microsoft.com/office/drawing/2014/main" id="{D8654BAA-11EC-4A1D-AB15-D82AD8ACD615}"/>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9" name="AutoShape 4">
            <a:extLst>
              <a:ext uri="{FF2B5EF4-FFF2-40B4-BE49-F238E27FC236}">
                <a16:creationId xmlns:a16="http://schemas.microsoft.com/office/drawing/2014/main" id="{2BA643AE-F74A-4437-A771-4E6D4389BEF5}"/>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pic>
        <p:nvPicPr>
          <p:cNvPr id="4" name="Imagen 3">
            <a:extLst>
              <a:ext uri="{FF2B5EF4-FFF2-40B4-BE49-F238E27FC236}">
                <a16:creationId xmlns:a16="http://schemas.microsoft.com/office/drawing/2014/main" id="{9DDC65AA-A286-4CAD-BE37-FD2A71D274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0365" y="632979"/>
            <a:ext cx="4060734" cy="2704512"/>
          </a:xfrm>
          <a:prstGeom prst="rect">
            <a:avLst/>
          </a:prstGeom>
        </p:spPr>
      </p:pic>
      <p:pic>
        <p:nvPicPr>
          <p:cNvPr id="5" name="Imagen 4">
            <a:extLst>
              <a:ext uri="{FF2B5EF4-FFF2-40B4-BE49-F238E27FC236}">
                <a16:creationId xmlns:a16="http://schemas.microsoft.com/office/drawing/2014/main" id="{1C802B73-1F45-4D27-931E-F11D2432FD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31173" y="632979"/>
            <a:ext cx="4060735" cy="2709141"/>
          </a:xfrm>
          <a:prstGeom prst="rect">
            <a:avLst/>
          </a:prstGeom>
        </p:spPr>
      </p:pic>
      <p:pic>
        <p:nvPicPr>
          <p:cNvPr id="6" name="Picture 4">
            <a:extLst>
              <a:ext uri="{FF2B5EF4-FFF2-40B4-BE49-F238E27FC236}">
                <a16:creationId xmlns:a16="http://schemas.microsoft.com/office/drawing/2014/main" id="{A344F158-6955-4BBD-95B7-8D8989A8D3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60365" y="3737854"/>
            <a:ext cx="4235907" cy="2356223"/>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n 7">
            <a:extLst>
              <a:ext uri="{FF2B5EF4-FFF2-40B4-BE49-F238E27FC236}">
                <a16:creationId xmlns:a16="http://schemas.microsoft.com/office/drawing/2014/main" id="{D85CDE7D-9634-4BD5-8B17-8F68FEF66AFF}"/>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6131173" y="3737853"/>
            <a:ext cx="4079505" cy="2356223"/>
          </a:xfrm>
          <a:prstGeom prst="rect">
            <a:avLst/>
          </a:prstGeom>
        </p:spPr>
      </p:pic>
    </p:spTree>
    <p:extLst>
      <p:ext uri="{BB962C8B-B14F-4D97-AF65-F5344CB8AC3E}">
        <p14:creationId xmlns:p14="http://schemas.microsoft.com/office/powerpoint/2010/main" val="26650376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4">
            <a:extLst>
              <a:ext uri="{FF2B5EF4-FFF2-40B4-BE49-F238E27FC236}">
                <a16:creationId xmlns:a16="http://schemas.microsoft.com/office/drawing/2014/main" id="{D8654BAA-11EC-4A1D-AB15-D82AD8ACD615}"/>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9" name="AutoShape 4">
            <a:extLst>
              <a:ext uri="{FF2B5EF4-FFF2-40B4-BE49-F238E27FC236}">
                <a16:creationId xmlns:a16="http://schemas.microsoft.com/office/drawing/2014/main" id="{2BA643AE-F74A-4437-A771-4E6D4389BEF5}"/>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pic>
        <p:nvPicPr>
          <p:cNvPr id="4" name="Picture 2" descr="aluvion-quito-ecuador">
            <a:extLst>
              <a:ext uri="{FF2B5EF4-FFF2-40B4-BE49-F238E27FC236}">
                <a16:creationId xmlns:a16="http://schemas.microsoft.com/office/drawing/2014/main" id="{B3363B23-C7FC-4BE8-B9D5-B3ECB4142F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0589" y="291548"/>
            <a:ext cx="4934639" cy="3283433"/>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n 4">
            <a:extLst>
              <a:ext uri="{FF2B5EF4-FFF2-40B4-BE49-F238E27FC236}">
                <a16:creationId xmlns:a16="http://schemas.microsoft.com/office/drawing/2014/main" id="{41F7D66F-475A-4761-BB54-91D52C6E34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9179" y="291547"/>
            <a:ext cx="4934640" cy="3302897"/>
          </a:xfrm>
          <a:prstGeom prst="rect">
            <a:avLst/>
          </a:prstGeom>
        </p:spPr>
      </p:pic>
      <p:pic>
        <p:nvPicPr>
          <p:cNvPr id="6" name="Imagen 5">
            <a:extLst>
              <a:ext uri="{FF2B5EF4-FFF2-40B4-BE49-F238E27FC236}">
                <a16:creationId xmlns:a16="http://schemas.microsoft.com/office/drawing/2014/main" id="{9B69DEDB-0E40-496A-9B74-AEFCEBA821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00589" y="3793447"/>
            <a:ext cx="4934639" cy="2773005"/>
          </a:xfrm>
          <a:prstGeom prst="rect">
            <a:avLst/>
          </a:prstGeom>
        </p:spPr>
      </p:pic>
      <p:pic>
        <p:nvPicPr>
          <p:cNvPr id="8" name="Imagen 7">
            <a:extLst>
              <a:ext uri="{FF2B5EF4-FFF2-40B4-BE49-F238E27FC236}">
                <a16:creationId xmlns:a16="http://schemas.microsoft.com/office/drawing/2014/main" id="{D07EA770-9148-4D78-97CC-03F6B47DF536}"/>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6571092" y="3793447"/>
            <a:ext cx="4892727" cy="2792883"/>
          </a:xfrm>
          <a:prstGeom prst="rect">
            <a:avLst/>
          </a:prstGeom>
        </p:spPr>
      </p:pic>
    </p:spTree>
    <p:extLst>
      <p:ext uri="{BB962C8B-B14F-4D97-AF65-F5344CB8AC3E}">
        <p14:creationId xmlns:p14="http://schemas.microsoft.com/office/powerpoint/2010/main" val="21519539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53EC52F-D95C-4544-84E3-823441D2C07B}"/>
              </a:ext>
            </a:extLst>
          </p:cNvPr>
          <p:cNvSpPr>
            <a:spLocks noGrp="1"/>
          </p:cNvSpPr>
          <p:nvPr>
            <p:ph type="title"/>
          </p:nvPr>
        </p:nvSpPr>
        <p:spPr>
          <a:xfrm>
            <a:off x="795997" y="678004"/>
            <a:ext cx="10515600" cy="805290"/>
          </a:xfrm>
        </p:spPr>
        <p:txBody>
          <a:bodyPr>
            <a:normAutofit fontScale="90000"/>
          </a:bodyPr>
          <a:lstStyle/>
          <a:p>
            <a:r>
              <a:rPr lang="es-EC" sz="2400" b="1" dirty="0">
                <a:solidFill>
                  <a:srgbClr val="2F2C80"/>
                </a:solidFill>
                <a:latin typeface="Arial" panose="020B0604020202020204" pitchFamily="34" charset="0"/>
              </a:rPr>
              <a:t>ACCIONES DE RECUPERACIÓN  </a:t>
            </a:r>
            <a:br>
              <a:rPr lang="es-EC" sz="2400" b="1" dirty="0">
                <a:solidFill>
                  <a:srgbClr val="2F2C80"/>
                </a:solidFill>
                <a:latin typeface="Arial" panose="020B0604020202020204" pitchFamily="34" charset="0"/>
              </a:rPr>
            </a:br>
            <a:r>
              <a:rPr lang="es-ES" sz="2400" b="1" dirty="0">
                <a:solidFill>
                  <a:srgbClr val="2F2C80"/>
                </a:solidFill>
                <a:latin typeface="Arial" panose="020B0604020202020204" pitchFamily="34" charset="0"/>
              </a:rPr>
              <a:t>INFRAESTRUCTURA PÚBLICA </a:t>
            </a:r>
            <a:br>
              <a:rPr lang="es-ES" sz="2400" b="1" dirty="0">
                <a:solidFill>
                  <a:srgbClr val="2F2C80"/>
                </a:solidFill>
                <a:latin typeface="Arial" panose="020B0604020202020204" pitchFamily="34" charset="0"/>
              </a:rPr>
            </a:br>
            <a:br>
              <a:rPr lang="es-ES" sz="2400" dirty="0">
                <a:solidFill>
                  <a:srgbClr val="FF0000"/>
                </a:solidFill>
                <a:latin typeface="Arial" panose="020B0604020202020204" pitchFamily="34" charset="0"/>
                <a:cs typeface="Arial" panose="020B0604020202020204" pitchFamily="34" charset="0"/>
              </a:rPr>
            </a:br>
            <a:endParaRPr lang="es-EC" sz="2400" b="1" dirty="0">
              <a:solidFill>
                <a:srgbClr val="FF0000"/>
              </a:solidFill>
              <a:latin typeface="Arial" panose="020B0604020202020204" pitchFamily="34" charset="0"/>
            </a:endParaRPr>
          </a:p>
        </p:txBody>
      </p:sp>
      <p:cxnSp>
        <p:nvCxnSpPr>
          <p:cNvPr id="4" name="Conector recto 3">
            <a:extLst>
              <a:ext uri="{FF2B5EF4-FFF2-40B4-BE49-F238E27FC236}">
                <a16:creationId xmlns:a16="http://schemas.microsoft.com/office/drawing/2014/main" id="{0A34798A-8061-42C0-B5AD-7BF6896E0204}"/>
              </a:ext>
            </a:extLst>
          </p:cNvPr>
          <p:cNvCxnSpPr>
            <a:cxnSpLocks/>
          </p:cNvCxnSpPr>
          <p:nvPr/>
        </p:nvCxnSpPr>
        <p:spPr>
          <a:xfrm>
            <a:off x="795997" y="518160"/>
            <a:ext cx="0" cy="663526"/>
          </a:xfrm>
          <a:prstGeom prst="line">
            <a:avLst/>
          </a:prstGeom>
          <a:ln w="76200">
            <a:solidFill>
              <a:srgbClr val="C00000"/>
            </a:solidFill>
          </a:ln>
        </p:spPr>
        <p:style>
          <a:lnRef idx="3">
            <a:schemeClr val="accent1"/>
          </a:lnRef>
          <a:fillRef idx="0">
            <a:schemeClr val="accent1"/>
          </a:fillRef>
          <a:effectRef idx="2">
            <a:schemeClr val="accent1"/>
          </a:effectRef>
          <a:fontRef idx="minor">
            <a:schemeClr val="tx1"/>
          </a:fontRef>
        </p:style>
      </p:cxnSp>
      <p:pic>
        <p:nvPicPr>
          <p:cNvPr id="7" name="Imagen 6">
            <a:extLst>
              <a:ext uri="{FF2B5EF4-FFF2-40B4-BE49-F238E27FC236}">
                <a16:creationId xmlns:a16="http://schemas.microsoft.com/office/drawing/2014/main" id="{A2C632EA-8C0E-4D36-86FE-DEE2C16F59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2040" y="1361737"/>
            <a:ext cx="3814922" cy="3814922"/>
          </a:xfrm>
          <a:prstGeom prst="rect">
            <a:avLst/>
          </a:prstGeom>
        </p:spPr>
      </p:pic>
      <p:graphicFrame>
        <p:nvGraphicFramePr>
          <p:cNvPr id="3" name="Tabla 5">
            <a:extLst>
              <a:ext uri="{FF2B5EF4-FFF2-40B4-BE49-F238E27FC236}">
                <a16:creationId xmlns:a16="http://schemas.microsoft.com/office/drawing/2014/main" id="{99DF136D-28CA-483C-B327-93095C1D3D37}"/>
              </a:ext>
            </a:extLst>
          </p:cNvPr>
          <p:cNvGraphicFramePr>
            <a:graphicFrameLocks noGrp="1"/>
          </p:cNvGraphicFramePr>
          <p:nvPr>
            <p:extLst>
              <p:ext uri="{D42A27DB-BD31-4B8C-83A1-F6EECF244321}">
                <p14:modId xmlns:p14="http://schemas.microsoft.com/office/powerpoint/2010/main" val="2059869793"/>
              </p:ext>
            </p:extLst>
          </p:nvPr>
        </p:nvGraphicFramePr>
        <p:xfrm>
          <a:off x="5545098" y="1082116"/>
          <a:ext cx="6268851" cy="4819618"/>
        </p:xfrm>
        <a:graphic>
          <a:graphicData uri="http://schemas.openxmlformats.org/drawingml/2006/table">
            <a:tbl>
              <a:tblPr firstRow="1" bandRow="1">
                <a:tableStyleId>{5C22544A-7EE6-4342-B048-85BDC9FD1C3A}</a:tableStyleId>
              </a:tblPr>
              <a:tblGrid>
                <a:gridCol w="3919222">
                  <a:extLst>
                    <a:ext uri="{9D8B030D-6E8A-4147-A177-3AD203B41FA5}">
                      <a16:colId xmlns:a16="http://schemas.microsoft.com/office/drawing/2014/main" val="4078486898"/>
                    </a:ext>
                  </a:extLst>
                </a:gridCol>
                <a:gridCol w="2349629">
                  <a:extLst>
                    <a:ext uri="{9D8B030D-6E8A-4147-A177-3AD203B41FA5}">
                      <a16:colId xmlns:a16="http://schemas.microsoft.com/office/drawing/2014/main" val="2560106983"/>
                    </a:ext>
                  </a:extLst>
                </a:gridCol>
              </a:tblGrid>
              <a:tr h="326866">
                <a:tc>
                  <a:txBody>
                    <a:bodyPr/>
                    <a:lstStyle/>
                    <a:p>
                      <a:r>
                        <a:rPr lang="es-EC" sz="1600" dirty="0"/>
                        <a:t>ACTIVIDAD</a:t>
                      </a:r>
                    </a:p>
                  </a:txBody>
                  <a:tcPr/>
                </a:tc>
                <a:tc>
                  <a:txBody>
                    <a:bodyPr/>
                    <a:lstStyle/>
                    <a:p>
                      <a:r>
                        <a:rPr lang="es-EC" sz="1600" dirty="0"/>
                        <a:t>AVANCE</a:t>
                      </a:r>
                    </a:p>
                  </a:txBody>
                  <a:tcPr/>
                </a:tc>
                <a:extLst>
                  <a:ext uri="{0D108BD9-81ED-4DB2-BD59-A6C34878D82A}">
                    <a16:rowId xmlns:a16="http://schemas.microsoft.com/office/drawing/2014/main" val="177439819"/>
                  </a:ext>
                </a:extLst>
              </a:tr>
              <a:tr h="293364">
                <a:tc>
                  <a:txBody>
                    <a:bodyPr/>
                    <a:lstStyle/>
                    <a:p>
                      <a:pPr algn="just"/>
                      <a:r>
                        <a:rPr lang="es-MX" sz="1800" b="0" kern="1200" dirty="0">
                          <a:solidFill>
                            <a:schemeClr val="dk1"/>
                          </a:solidFill>
                          <a:latin typeface="+mn-lt"/>
                          <a:ea typeface="+mn-ea"/>
                          <a:cs typeface="+mn-cs"/>
                        </a:rPr>
                        <a:t>Rehabilitación de conexiones domiciliarias y desobstrucción de redes de alcantarillado, así como la limpieza de sumideros y reposición de rejillas y tapas. </a:t>
                      </a:r>
                      <a:endParaRPr lang="es-EC" sz="1800" b="0" kern="1200" dirty="0">
                        <a:solidFill>
                          <a:schemeClr val="dk1"/>
                        </a:solidFill>
                        <a:latin typeface="+mn-lt"/>
                        <a:ea typeface="+mn-ea"/>
                        <a:cs typeface="+mn-cs"/>
                      </a:endParaRPr>
                    </a:p>
                  </a:txBody>
                  <a:tcPr/>
                </a:tc>
                <a:tc>
                  <a:txBody>
                    <a:bodyPr/>
                    <a:lstStyle/>
                    <a:p>
                      <a:r>
                        <a:rPr lang="es-EC" sz="1600" b="1" dirty="0"/>
                        <a:t>100%</a:t>
                      </a:r>
                    </a:p>
                  </a:txBody>
                  <a:tcPr/>
                </a:tc>
                <a:extLst>
                  <a:ext uri="{0D108BD9-81ED-4DB2-BD59-A6C34878D82A}">
                    <a16:rowId xmlns:a16="http://schemas.microsoft.com/office/drawing/2014/main" val="295048451"/>
                  </a:ext>
                </a:extLst>
              </a:tr>
              <a:tr h="1466818">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s-EC" sz="1800" b="0" kern="1200" dirty="0">
                          <a:solidFill>
                            <a:schemeClr val="dk1"/>
                          </a:solidFill>
                          <a:latin typeface="+mn-lt"/>
                          <a:ea typeface="+mn-ea"/>
                          <a:cs typeface="+mn-cs"/>
                        </a:rPr>
                        <a:t>Mejoramiento de la estructura de captación y obras complementarias.</a:t>
                      </a:r>
                    </a:p>
                  </a:txBody>
                  <a:tcPr/>
                </a:tc>
                <a:tc>
                  <a:txBody>
                    <a:bodyPr/>
                    <a:lstStyle/>
                    <a:p>
                      <a:r>
                        <a:rPr lang="es-EC" sz="1600" b="0" kern="1200" dirty="0">
                          <a:solidFill>
                            <a:schemeClr val="dk1"/>
                          </a:solidFill>
                          <a:latin typeface="+mn-lt"/>
                          <a:ea typeface="+mn-ea"/>
                          <a:cs typeface="+mn-cs"/>
                        </a:rPr>
                        <a:t>Limpieza </a:t>
                      </a:r>
                    </a:p>
                    <a:p>
                      <a:r>
                        <a:rPr lang="es-EC" sz="1600" b="0" kern="1200" dirty="0">
                          <a:solidFill>
                            <a:schemeClr val="dk1"/>
                          </a:solidFill>
                          <a:latin typeface="+mn-lt"/>
                          <a:ea typeface="+mn-ea"/>
                          <a:cs typeface="+mn-cs"/>
                        </a:rPr>
                        <a:t>Quebrada Armero:</a:t>
                      </a:r>
                      <a:r>
                        <a:rPr lang="es-EC" sz="1600" b="1" kern="1200" dirty="0">
                          <a:solidFill>
                            <a:schemeClr val="dk1"/>
                          </a:solidFill>
                          <a:latin typeface="+mn-lt"/>
                          <a:ea typeface="+mn-ea"/>
                          <a:cs typeface="+mn-cs"/>
                        </a:rPr>
                        <a:t>95%</a:t>
                      </a:r>
                    </a:p>
                    <a:p>
                      <a:r>
                        <a:rPr lang="es-EC" sz="1600" b="0" kern="1200" dirty="0">
                          <a:solidFill>
                            <a:schemeClr val="dk1"/>
                          </a:solidFill>
                          <a:latin typeface="+mn-lt"/>
                          <a:ea typeface="+mn-ea"/>
                          <a:cs typeface="+mn-cs"/>
                        </a:rPr>
                        <a:t>El Tejado:</a:t>
                      </a:r>
                      <a:r>
                        <a:rPr lang="es-EC" sz="1600" b="1" dirty="0"/>
                        <a:t>100%</a:t>
                      </a:r>
                      <a:endParaRPr lang="es-EC" sz="1600" b="1" dirty="0">
                        <a:solidFill>
                          <a:srgbClr val="FF0000"/>
                        </a:solidFill>
                      </a:endParaRPr>
                    </a:p>
                    <a:p>
                      <a:r>
                        <a:rPr lang="es-EC" sz="1600" b="0" kern="1200" dirty="0">
                          <a:solidFill>
                            <a:schemeClr val="dk1"/>
                          </a:solidFill>
                          <a:latin typeface="+mn-lt"/>
                          <a:ea typeface="+mn-ea"/>
                          <a:cs typeface="+mn-cs"/>
                        </a:rPr>
                        <a:t>Estudio post evento para obras de mejora </a:t>
                      </a:r>
                      <a:r>
                        <a:rPr lang="es-EC" sz="1600" b="1" kern="1200" dirty="0">
                          <a:solidFill>
                            <a:schemeClr val="dk1"/>
                          </a:solidFill>
                          <a:latin typeface="+mn-lt"/>
                          <a:ea typeface="+mn-ea"/>
                          <a:cs typeface="+mn-cs"/>
                        </a:rPr>
                        <a:t>Fase preparatoria 10%</a:t>
                      </a:r>
                    </a:p>
                  </a:txBody>
                  <a:tcPr/>
                </a:tc>
                <a:extLst>
                  <a:ext uri="{0D108BD9-81ED-4DB2-BD59-A6C34878D82A}">
                    <a16:rowId xmlns:a16="http://schemas.microsoft.com/office/drawing/2014/main" val="833094380"/>
                  </a:ext>
                </a:extLst>
              </a:tr>
              <a:tr h="1466818">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s-EC" sz="1800" b="0" kern="1200" dirty="0">
                          <a:solidFill>
                            <a:schemeClr val="dk1"/>
                          </a:solidFill>
                          <a:latin typeface="+mn-lt"/>
                          <a:ea typeface="+mn-ea"/>
                          <a:cs typeface="+mn-cs"/>
                        </a:rPr>
                        <a:t>Rehabilitación de 2 instituciones educativas fiscales y  1 municipal que sufrieron afectaciones menores en su infraestructura.</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es-EC" sz="1800" b="0" kern="1200" dirty="0">
                        <a:solidFill>
                          <a:schemeClr val="dk1"/>
                        </a:solidFill>
                        <a:latin typeface="+mn-lt"/>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sz="1600" b="1" dirty="0"/>
                        <a:t>100%</a:t>
                      </a:r>
                    </a:p>
                    <a:p>
                      <a:endParaRPr lang="es-EC" sz="1600" b="1" dirty="0"/>
                    </a:p>
                  </a:txBody>
                  <a:tcPr/>
                </a:tc>
                <a:extLst>
                  <a:ext uri="{0D108BD9-81ED-4DB2-BD59-A6C34878D82A}">
                    <a16:rowId xmlns:a16="http://schemas.microsoft.com/office/drawing/2014/main" val="440692669"/>
                  </a:ext>
                </a:extLst>
              </a:tr>
            </a:tbl>
          </a:graphicData>
        </a:graphic>
      </p:graphicFrame>
      <p:sp>
        <p:nvSpPr>
          <p:cNvPr id="6" name="CuadroTexto 5">
            <a:extLst>
              <a:ext uri="{FF2B5EF4-FFF2-40B4-BE49-F238E27FC236}">
                <a16:creationId xmlns:a16="http://schemas.microsoft.com/office/drawing/2014/main" id="{C6894FEC-C756-4E95-9AD9-F1614CCCA625}"/>
              </a:ext>
            </a:extLst>
          </p:cNvPr>
          <p:cNvSpPr txBox="1"/>
          <p:nvPr/>
        </p:nvSpPr>
        <p:spPr>
          <a:xfrm>
            <a:off x="490538" y="5103674"/>
            <a:ext cx="4768517" cy="1323439"/>
          </a:xfrm>
          <a:prstGeom prst="rect">
            <a:avLst/>
          </a:prstGeom>
          <a:noFill/>
        </p:spPr>
        <p:txBody>
          <a:bodyPr wrap="square" rtlCol="0">
            <a:spAutoFit/>
          </a:bodyPr>
          <a:lstStyle/>
          <a:p>
            <a:pPr algn="just"/>
            <a:r>
              <a:rPr lang="es-EC" sz="1600" b="1" dirty="0"/>
              <a:t>*</a:t>
            </a:r>
            <a:r>
              <a:rPr lang="es-EC" sz="1600" dirty="0"/>
              <a:t>De acuerdo con la información entregada por EPMAPS, Secretaría de Educación.</a:t>
            </a:r>
          </a:p>
          <a:p>
            <a:pPr algn="just"/>
            <a:r>
              <a:rPr lang="es-EC" sz="1600" dirty="0"/>
              <a:t>*Unidad Educativa Municipal intervenida a través de la EP EMSEGURIDAD - </a:t>
            </a:r>
            <a:r>
              <a:rPr lang="es-MX" sz="1600" dirty="0"/>
              <a:t>Fondo Metropolitano para la Gestión de Riesgos y Atención de Emergencias.</a:t>
            </a:r>
            <a:endParaRPr lang="es-EC" sz="1600" dirty="0"/>
          </a:p>
        </p:txBody>
      </p:sp>
    </p:spTree>
    <p:extLst>
      <p:ext uri="{BB962C8B-B14F-4D97-AF65-F5344CB8AC3E}">
        <p14:creationId xmlns:p14="http://schemas.microsoft.com/office/powerpoint/2010/main" val="25872833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EBBA8927-5B47-42E2-B210-DD9E09D1FF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3631" y="853210"/>
            <a:ext cx="4072659" cy="2294958"/>
          </a:xfrm>
          <a:prstGeom prst="rect">
            <a:avLst/>
          </a:prstGeom>
        </p:spPr>
      </p:pic>
      <p:pic>
        <p:nvPicPr>
          <p:cNvPr id="7" name="Imagen 6">
            <a:extLst>
              <a:ext uri="{FF2B5EF4-FFF2-40B4-BE49-F238E27FC236}">
                <a16:creationId xmlns:a16="http://schemas.microsoft.com/office/drawing/2014/main" id="{4979CBCB-5990-468B-B88B-2DC130B9C2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1835449"/>
            <a:ext cx="5250874" cy="2625437"/>
          </a:xfrm>
          <a:prstGeom prst="rect">
            <a:avLst/>
          </a:prstGeom>
        </p:spPr>
      </p:pic>
      <p:pic>
        <p:nvPicPr>
          <p:cNvPr id="9" name="Imagen 8">
            <a:extLst>
              <a:ext uri="{FF2B5EF4-FFF2-40B4-BE49-F238E27FC236}">
                <a16:creationId xmlns:a16="http://schemas.microsoft.com/office/drawing/2014/main" id="{84FC0B30-370F-4825-9AF5-C4847AF48D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40898" y="3709833"/>
            <a:ext cx="4079926" cy="2294958"/>
          </a:xfrm>
          <a:prstGeom prst="rect">
            <a:avLst/>
          </a:prstGeom>
        </p:spPr>
      </p:pic>
    </p:spTree>
    <p:extLst>
      <p:ext uri="{BB962C8B-B14F-4D97-AF65-F5344CB8AC3E}">
        <p14:creationId xmlns:p14="http://schemas.microsoft.com/office/powerpoint/2010/main" val="19546290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11" name="Título 1">
            <a:extLst>
              <a:ext uri="{FF2B5EF4-FFF2-40B4-BE49-F238E27FC236}">
                <a16:creationId xmlns:a16="http://schemas.microsoft.com/office/drawing/2014/main" id="{693A4DAD-12AB-4F1B-86BE-46779098034E}"/>
              </a:ext>
            </a:extLst>
          </p:cNvPr>
          <p:cNvSpPr>
            <a:spLocks noGrp="1"/>
          </p:cNvSpPr>
          <p:nvPr>
            <p:ph type="title"/>
          </p:nvPr>
        </p:nvSpPr>
        <p:spPr>
          <a:xfrm>
            <a:off x="451749" y="411398"/>
            <a:ext cx="10515600" cy="1325563"/>
          </a:xfrm>
        </p:spPr>
        <p:txBody>
          <a:bodyPr>
            <a:normAutofit fontScale="90000"/>
          </a:bodyPr>
          <a:lstStyle/>
          <a:p>
            <a:r>
              <a:rPr lang="es-EC" sz="2400" b="1" dirty="0">
                <a:solidFill>
                  <a:srgbClr val="2F2C80"/>
                </a:solidFill>
                <a:latin typeface="Arial" panose="020B0604020202020204" pitchFamily="34" charset="0"/>
              </a:rPr>
              <a:t>ACCIONES DE RECUPERACIÓN </a:t>
            </a:r>
            <a:br>
              <a:rPr lang="es-EC" sz="2400" b="1" dirty="0">
                <a:solidFill>
                  <a:srgbClr val="2F2C80"/>
                </a:solidFill>
                <a:latin typeface="Arial" panose="020B0604020202020204" pitchFamily="34" charset="0"/>
              </a:rPr>
            </a:br>
            <a:r>
              <a:rPr lang="es-EC" sz="2400" b="1" dirty="0">
                <a:solidFill>
                  <a:srgbClr val="2F2C80"/>
                </a:solidFill>
                <a:latin typeface="Arial" panose="020B0604020202020204" pitchFamily="34" charset="0"/>
              </a:rPr>
              <a:t>INFRAESTRUCTURA PRIVADA</a:t>
            </a:r>
            <a:br>
              <a:rPr lang="es-ES" sz="1400" dirty="0"/>
            </a:br>
            <a:br>
              <a:rPr lang="es-ES" sz="2400" dirty="0"/>
            </a:br>
            <a:endParaRPr lang="es-EC" sz="2400" dirty="0"/>
          </a:p>
        </p:txBody>
      </p:sp>
      <p:sp>
        <p:nvSpPr>
          <p:cNvPr id="5" name="Marcador de contenido 4">
            <a:extLst>
              <a:ext uri="{FF2B5EF4-FFF2-40B4-BE49-F238E27FC236}">
                <a16:creationId xmlns:a16="http://schemas.microsoft.com/office/drawing/2014/main" id="{3CCCEDC8-B0FD-40F5-96D7-3C63D385CA6E}"/>
              </a:ext>
            </a:extLst>
          </p:cNvPr>
          <p:cNvSpPr>
            <a:spLocks noGrp="1"/>
          </p:cNvSpPr>
          <p:nvPr>
            <p:ph sz="half" idx="2"/>
          </p:nvPr>
        </p:nvSpPr>
        <p:spPr>
          <a:xfrm>
            <a:off x="4849091" y="1011119"/>
            <a:ext cx="6719455" cy="4835762"/>
          </a:xfrm>
        </p:spPr>
        <p:txBody>
          <a:bodyPr>
            <a:noAutofit/>
          </a:bodyPr>
          <a:lstStyle/>
          <a:p>
            <a:pPr lvl="2" algn="just"/>
            <a:r>
              <a:rPr lang="es-ES" sz="2400" dirty="0"/>
              <a:t>La EP Metropolitana de Hábitat y Vivienda</a:t>
            </a:r>
            <a:r>
              <a:rPr lang="es-ES" sz="2400" b="1" dirty="0"/>
              <a:t> </a:t>
            </a:r>
            <a:r>
              <a:rPr lang="es-ES" sz="2400" dirty="0"/>
              <a:t>gestionó, a través de la empresa privada, el pago del </a:t>
            </a:r>
            <a:r>
              <a:rPr lang="es-EC" sz="2400" b="1" dirty="0">
                <a:cs typeface="Arial" panose="020B0604020202020204" pitchFamily="34" charset="0"/>
              </a:rPr>
              <a:t>arrendamiento  por 3 meses, de las viviendas de 9 familias damnificadas por el valor de $2.370,00.</a:t>
            </a:r>
            <a:endParaRPr lang="es-EC" sz="2400" b="1" dirty="0">
              <a:solidFill>
                <a:srgbClr val="FF0000"/>
              </a:solidFill>
              <a:cs typeface="Arial" panose="020B0604020202020204" pitchFamily="34" charset="0"/>
            </a:endParaRPr>
          </a:p>
          <a:p>
            <a:pPr lvl="2" algn="just"/>
            <a:r>
              <a:rPr lang="es-EC" sz="2400" dirty="0">
                <a:cs typeface="Arial" panose="020B0604020202020204" pitchFamily="34" charset="0"/>
              </a:rPr>
              <a:t>El MIES entregó el bono de contingencia para </a:t>
            </a:r>
            <a:r>
              <a:rPr lang="es-EC" sz="2400" b="1" dirty="0">
                <a:cs typeface="Arial" panose="020B0604020202020204" pitchFamily="34" charset="0"/>
              </a:rPr>
              <a:t>125</a:t>
            </a:r>
            <a:r>
              <a:rPr lang="es-EC" sz="2400" dirty="0">
                <a:cs typeface="Arial" panose="020B0604020202020204" pitchFamily="34" charset="0"/>
              </a:rPr>
              <a:t> personas afectadas, por el valor de </a:t>
            </a:r>
            <a:r>
              <a:rPr lang="es-EC" sz="2400" b="1" dirty="0">
                <a:cs typeface="Arial" panose="020B0604020202020204" pitchFamily="34" charset="0"/>
              </a:rPr>
              <a:t>$250,00.</a:t>
            </a:r>
            <a:endParaRPr lang="es-EC" sz="2400" b="1" dirty="0">
              <a:solidFill>
                <a:srgbClr val="FF0000"/>
              </a:solidFill>
              <a:cs typeface="Arial" panose="020B0604020202020204" pitchFamily="34" charset="0"/>
            </a:endParaRPr>
          </a:p>
          <a:p>
            <a:pPr lvl="2" algn="just"/>
            <a:r>
              <a:rPr lang="es-ES" sz="2400" dirty="0">
                <a:cs typeface="Arial" panose="020B0604020202020204" pitchFamily="34" charset="0"/>
              </a:rPr>
              <a:t>Rehabilitación de viviendas con Constructores Positivos y otras organizaciones de la sociedad civil, se realizó la entrega de </a:t>
            </a:r>
            <a:r>
              <a:rPr lang="es-ES" sz="2400" b="1" dirty="0">
                <a:cs typeface="Arial" panose="020B0604020202020204" pitchFamily="34" charset="0"/>
              </a:rPr>
              <a:t>materiales de construcción (bloque, cemento, arena, ripio, piedra bola, columnas prefabricadas).</a:t>
            </a:r>
            <a:endParaRPr lang="es-ES" sz="2400" b="1" dirty="0">
              <a:solidFill>
                <a:srgbClr val="FF0000"/>
              </a:solidFill>
              <a:cs typeface="Arial" panose="020B0604020202020204" pitchFamily="34" charset="0"/>
            </a:endParaRPr>
          </a:p>
          <a:p>
            <a:endParaRPr lang="es-EC" sz="2400" dirty="0"/>
          </a:p>
        </p:txBody>
      </p:sp>
      <p:cxnSp>
        <p:nvCxnSpPr>
          <p:cNvPr id="13" name="Conector recto 12">
            <a:extLst>
              <a:ext uri="{FF2B5EF4-FFF2-40B4-BE49-F238E27FC236}">
                <a16:creationId xmlns:a16="http://schemas.microsoft.com/office/drawing/2014/main" id="{87485B52-3769-4C0E-AC3D-E37E36733224}"/>
              </a:ext>
            </a:extLst>
          </p:cNvPr>
          <p:cNvCxnSpPr>
            <a:cxnSpLocks/>
          </p:cNvCxnSpPr>
          <p:nvPr/>
        </p:nvCxnSpPr>
        <p:spPr>
          <a:xfrm>
            <a:off x="451749" y="434200"/>
            <a:ext cx="0" cy="608459"/>
          </a:xfrm>
          <a:prstGeom prst="line">
            <a:avLst/>
          </a:prstGeom>
          <a:ln w="76200">
            <a:solidFill>
              <a:srgbClr val="C00000"/>
            </a:solidFill>
          </a:ln>
        </p:spPr>
        <p:style>
          <a:lnRef idx="3">
            <a:schemeClr val="accent1"/>
          </a:lnRef>
          <a:fillRef idx="0">
            <a:schemeClr val="accent1"/>
          </a:fillRef>
          <a:effectRef idx="2">
            <a:schemeClr val="accent1"/>
          </a:effectRef>
          <a:fontRef idx="minor">
            <a:schemeClr val="tx1"/>
          </a:fontRef>
        </p:style>
      </p:cxnSp>
      <p:pic>
        <p:nvPicPr>
          <p:cNvPr id="9" name="Imagen 8">
            <a:extLst>
              <a:ext uri="{FF2B5EF4-FFF2-40B4-BE49-F238E27FC236}">
                <a16:creationId xmlns:a16="http://schemas.microsoft.com/office/drawing/2014/main" id="{16A0C774-0243-43CB-B9F1-F4DBB34008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1263" y="1712299"/>
            <a:ext cx="3774627" cy="3774627"/>
          </a:xfrm>
          <a:prstGeom prst="rect">
            <a:avLst/>
          </a:prstGeom>
        </p:spPr>
      </p:pic>
      <p:pic>
        <p:nvPicPr>
          <p:cNvPr id="1026" name="Picture 2" descr="Material de construcción : Urrutia Suministros y Transporte">
            <a:extLst>
              <a:ext uri="{FF2B5EF4-FFF2-40B4-BE49-F238E27FC236}">
                <a16:creationId xmlns:a16="http://schemas.microsoft.com/office/drawing/2014/main" id="{082FFA25-8976-430D-BA9B-D1A63C3C64BC}"/>
              </a:ext>
            </a:extLst>
          </p:cNvPr>
          <p:cNvPicPr>
            <a:picLocks noChangeAspect="1" noChangeArrowheads="1"/>
          </p:cNvPicPr>
          <p:nvPr/>
        </p:nvPicPr>
        <p:blipFill>
          <a:blip r:embed="rId4">
            <a:duotone>
              <a:prstClr val="black"/>
              <a:schemeClr val="accent1">
                <a:tint val="45000"/>
                <a:satMod val="400000"/>
              </a:schemeClr>
            </a:duotone>
            <a:extLst>
              <a:ext uri="{BEBA8EAE-BF5A-486C-A8C5-ECC9F3942E4B}">
                <a14:imgProps xmlns:a14="http://schemas.microsoft.com/office/drawing/2010/main">
                  <a14:imgLayer r:embed="rId5">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a:off x="3184754" y="3037862"/>
            <a:ext cx="2100650" cy="2100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44156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16" name="Marcador de contenido 15">
            <a:extLst>
              <a:ext uri="{FF2B5EF4-FFF2-40B4-BE49-F238E27FC236}">
                <a16:creationId xmlns:a16="http://schemas.microsoft.com/office/drawing/2014/main" id="{D282B92A-1B74-43F9-A707-D421CA451EA5}"/>
              </a:ext>
            </a:extLst>
          </p:cNvPr>
          <p:cNvSpPr>
            <a:spLocks noGrp="1"/>
          </p:cNvSpPr>
          <p:nvPr>
            <p:ph sz="half" idx="2"/>
          </p:nvPr>
        </p:nvSpPr>
        <p:spPr>
          <a:xfrm>
            <a:off x="1148652" y="617338"/>
            <a:ext cx="4557432" cy="505421"/>
          </a:xfrm>
        </p:spPr>
        <p:txBody>
          <a:bodyPr>
            <a:normAutofit/>
          </a:bodyPr>
          <a:lstStyle/>
          <a:p>
            <a:pPr marL="0" indent="0" algn="just">
              <a:buNone/>
            </a:pPr>
            <a:r>
              <a:rPr lang="es-ES" sz="2200" b="1" dirty="0">
                <a:solidFill>
                  <a:srgbClr val="2F2C80"/>
                </a:solidFill>
                <a:latin typeface="Arial" panose="020B0604020202020204" pitchFamily="34" charset="0"/>
                <a:ea typeface="+mj-ea"/>
                <a:cs typeface="+mj-cs"/>
              </a:rPr>
              <a:t>PLATAFORMA GESTIÓN UIO</a:t>
            </a:r>
            <a:endParaRPr lang="es-ES" dirty="0"/>
          </a:p>
        </p:txBody>
      </p:sp>
      <p:cxnSp>
        <p:nvCxnSpPr>
          <p:cNvPr id="6" name="Conector recto 5">
            <a:extLst>
              <a:ext uri="{FF2B5EF4-FFF2-40B4-BE49-F238E27FC236}">
                <a16:creationId xmlns:a16="http://schemas.microsoft.com/office/drawing/2014/main" id="{627779C7-011C-43A9-8545-B1FEADC6611A}"/>
              </a:ext>
            </a:extLst>
          </p:cNvPr>
          <p:cNvCxnSpPr>
            <a:cxnSpLocks/>
          </p:cNvCxnSpPr>
          <p:nvPr/>
        </p:nvCxnSpPr>
        <p:spPr>
          <a:xfrm>
            <a:off x="1034286" y="459977"/>
            <a:ext cx="0" cy="662782"/>
          </a:xfrm>
          <a:prstGeom prst="line">
            <a:avLst/>
          </a:prstGeom>
          <a:ln w="76200">
            <a:solidFill>
              <a:srgbClr val="C00000"/>
            </a:solidFill>
          </a:ln>
        </p:spPr>
        <p:style>
          <a:lnRef idx="3">
            <a:schemeClr val="accent1"/>
          </a:lnRef>
          <a:fillRef idx="0">
            <a:schemeClr val="accent1"/>
          </a:fillRef>
          <a:effectRef idx="2">
            <a:schemeClr val="accent1"/>
          </a:effectRef>
          <a:fontRef idx="minor">
            <a:schemeClr val="tx1"/>
          </a:fontRef>
        </p:style>
      </p:cxnSp>
      <p:pic>
        <p:nvPicPr>
          <p:cNvPr id="2" name="Imagen 1">
            <a:extLst>
              <a:ext uri="{FF2B5EF4-FFF2-40B4-BE49-F238E27FC236}">
                <a16:creationId xmlns:a16="http://schemas.microsoft.com/office/drawing/2014/main" id="{211BDFA1-31B9-4AFA-A5DC-EB77079238C7}"/>
              </a:ext>
            </a:extLst>
          </p:cNvPr>
          <p:cNvPicPr>
            <a:picLocks noChangeAspect="1"/>
          </p:cNvPicPr>
          <p:nvPr/>
        </p:nvPicPr>
        <p:blipFill>
          <a:blip r:embed="rId3"/>
          <a:stretch>
            <a:fillRect/>
          </a:stretch>
        </p:blipFill>
        <p:spPr>
          <a:xfrm>
            <a:off x="2915787" y="1122759"/>
            <a:ext cx="2506220" cy="5428023"/>
          </a:xfrm>
          <a:prstGeom prst="rect">
            <a:avLst/>
          </a:prstGeom>
        </p:spPr>
      </p:pic>
      <p:sp>
        <p:nvSpPr>
          <p:cNvPr id="7" name="CuadroTexto 6">
            <a:extLst>
              <a:ext uri="{FF2B5EF4-FFF2-40B4-BE49-F238E27FC236}">
                <a16:creationId xmlns:a16="http://schemas.microsoft.com/office/drawing/2014/main" id="{A2B625F3-69EF-4833-BACF-B672EAF08614}"/>
              </a:ext>
            </a:extLst>
          </p:cNvPr>
          <p:cNvSpPr txBox="1"/>
          <p:nvPr/>
        </p:nvSpPr>
        <p:spPr>
          <a:xfrm>
            <a:off x="6841334" y="2690254"/>
            <a:ext cx="4869758" cy="1200329"/>
          </a:xfrm>
          <a:prstGeom prst="rect">
            <a:avLst/>
          </a:prstGeom>
          <a:noFill/>
        </p:spPr>
        <p:txBody>
          <a:bodyPr wrap="square">
            <a:spAutoFit/>
          </a:bodyPr>
          <a:lstStyle/>
          <a:p>
            <a:pPr algn="just"/>
            <a:r>
              <a:rPr lang="es-EC" sz="2400" dirty="0"/>
              <a:t>Aplicación móvil donde se retroalimenta la información levanta en campo</a:t>
            </a:r>
          </a:p>
        </p:txBody>
      </p:sp>
    </p:spTree>
    <p:extLst>
      <p:ext uri="{BB962C8B-B14F-4D97-AF65-F5344CB8AC3E}">
        <p14:creationId xmlns:p14="http://schemas.microsoft.com/office/powerpoint/2010/main" val="4964463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16302712-2852-4E92-8D34-7EEEA1035C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0618" y="353291"/>
            <a:ext cx="4201309" cy="3155085"/>
          </a:xfrm>
          <a:prstGeom prst="rect">
            <a:avLst/>
          </a:prstGeom>
        </p:spPr>
      </p:pic>
      <p:pic>
        <p:nvPicPr>
          <p:cNvPr id="7" name="Imagen 6">
            <a:extLst>
              <a:ext uri="{FF2B5EF4-FFF2-40B4-BE49-F238E27FC236}">
                <a16:creationId xmlns:a16="http://schemas.microsoft.com/office/drawing/2014/main" id="{42EB91DC-8222-4570-A190-06A516C6D4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0618" y="3731188"/>
            <a:ext cx="4201309" cy="2773521"/>
          </a:xfrm>
          <a:prstGeom prst="rect">
            <a:avLst/>
          </a:prstGeom>
        </p:spPr>
      </p:pic>
      <p:pic>
        <p:nvPicPr>
          <p:cNvPr id="9" name="Imagen 8">
            <a:extLst>
              <a:ext uri="{FF2B5EF4-FFF2-40B4-BE49-F238E27FC236}">
                <a16:creationId xmlns:a16="http://schemas.microsoft.com/office/drawing/2014/main" id="{9D5DF6CB-CDD2-49F8-8D78-1EB87CFA5E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1824616"/>
            <a:ext cx="5208973" cy="3367520"/>
          </a:xfrm>
          <a:prstGeom prst="rect">
            <a:avLst/>
          </a:prstGeom>
        </p:spPr>
      </p:pic>
    </p:spTree>
    <p:extLst>
      <p:ext uri="{BB962C8B-B14F-4D97-AF65-F5344CB8AC3E}">
        <p14:creationId xmlns:p14="http://schemas.microsoft.com/office/powerpoint/2010/main" val="28203696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C72C98FB-AD5C-42BB-8871-40AE690F6F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9809" y="301830"/>
            <a:ext cx="4690661" cy="2638497"/>
          </a:xfrm>
          <a:prstGeom prst="rect">
            <a:avLst/>
          </a:prstGeom>
        </p:spPr>
      </p:pic>
      <p:pic>
        <p:nvPicPr>
          <p:cNvPr id="5" name="Imagen 4">
            <a:extLst>
              <a:ext uri="{FF2B5EF4-FFF2-40B4-BE49-F238E27FC236}">
                <a16:creationId xmlns:a16="http://schemas.microsoft.com/office/drawing/2014/main" id="{8C74D7BE-957F-499F-A062-1E77A7211FAA}"/>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6281532" y="301830"/>
            <a:ext cx="4558746" cy="2638497"/>
          </a:xfrm>
          <a:prstGeom prst="rect">
            <a:avLst/>
          </a:prstGeom>
        </p:spPr>
      </p:pic>
      <p:pic>
        <p:nvPicPr>
          <p:cNvPr id="6" name="Imagen 5">
            <a:extLst>
              <a:ext uri="{FF2B5EF4-FFF2-40B4-BE49-F238E27FC236}">
                <a16:creationId xmlns:a16="http://schemas.microsoft.com/office/drawing/2014/main" id="{6B587C8C-8FF9-4567-AC1E-D3610FF560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9808" y="3202056"/>
            <a:ext cx="4690661" cy="2638497"/>
          </a:xfrm>
          <a:prstGeom prst="rect">
            <a:avLst/>
          </a:prstGeom>
        </p:spPr>
      </p:pic>
      <p:pic>
        <p:nvPicPr>
          <p:cNvPr id="7" name="Imagen 6">
            <a:extLst>
              <a:ext uri="{FF2B5EF4-FFF2-40B4-BE49-F238E27FC236}">
                <a16:creationId xmlns:a16="http://schemas.microsoft.com/office/drawing/2014/main" id="{2F2EA74D-4EE4-4059-95C6-2391751D622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81533" y="3202056"/>
            <a:ext cx="4558745" cy="2638497"/>
          </a:xfrm>
          <a:prstGeom prst="rect">
            <a:avLst/>
          </a:prstGeom>
        </p:spPr>
      </p:pic>
    </p:spTree>
    <p:extLst>
      <p:ext uri="{BB962C8B-B14F-4D97-AF65-F5344CB8AC3E}">
        <p14:creationId xmlns:p14="http://schemas.microsoft.com/office/powerpoint/2010/main" val="39207796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11" name="Título 1">
            <a:extLst>
              <a:ext uri="{FF2B5EF4-FFF2-40B4-BE49-F238E27FC236}">
                <a16:creationId xmlns:a16="http://schemas.microsoft.com/office/drawing/2014/main" id="{693A4DAD-12AB-4F1B-86BE-46779098034E}"/>
              </a:ext>
            </a:extLst>
          </p:cNvPr>
          <p:cNvSpPr>
            <a:spLocks noGrp="1"/>
          </p:cNvSpPr>
          <p:nvPr>
            <p:ph type="title"/>
          </p:nvPr>
        </p:nvSpPr>
        <p:spPr>
          <a:xfrm>
            <a:off x="451749" y="411398"/>
            <a:ext cx="10515600" cy="1325563"/>
          </a:xfrm>
        </p:spPr>
        <p:txBody>
          <a:bodyPr>
            <a:normAutofit fontScale="90000"/>
          </a:bodyPr>
          <a:lstStyle/>
          <a:p>
            <a:r>
              <a:rPr lang="es-EC" sz="2400" b="1" dirty="0">
                <a:solidFill>
                  <a:srgbClr val="2F2C80"/>
                </a:solidFill>
                <a:latin typeface="Arial" panose="020B0604020202020204" pitchFamily="34" charset="0"/>
              </a:rPr>
              <a:t>ACCIONES DE RECUPERACIÓN </a:t>
            </a:r>
            <a:br>
              <a:rPr lang="es-EC" sz="2400" b="1" dirty="0">
                <a:solidFill>
                  <a:srgbClr val="2F2C80"/>
                </a:solidFill>
                <a:latin typeface="Arial" panose="020B0604020202020204" pitchFamily="34" charset="0"/>
              </a:rPr>
            </a:br>
            <a:r>
              <a:rPr lang="es-EC" sz="2400" b="1" dirty="0">
                <a:solidFill>
                  <a:srgbClr val="2F2C80"/>
                </a:solidFill>
                <a:latin typeface="Arial" panose="020B0604020202020204" pitchFamily="34" charset="0"/>
              </a:rPr>
              <a:t>EDUCACIÓN, RECREACIÓN Y DEPORTE</a:t>
            </a:r>
            <a:br>
              <a:rPr lang="es-ES" sz="1400" dirty="0"/>
            </a:br>
            <a:br>
              <a:rPr lang="es-ES" sz="2400" dirty="0"/>
            </a:br>
            <a:endParaRPr lang="es-EC" sz="2400" dirty="0"/>
          </a:p>
        </p:txBody>
      </p:sp>
      <p:sp>
        <p:nvSpPr>
          <p:cNvPr id="5" name="Marcador de contenido 4">
            <a:extLst>
              <a:ext uri="{FF2B5EF4-FFF2-40B4-BE49-F238E27FC236}">
                <a16:creationId xmlns:a16="http://schemas.microsoft.com/office/drawing/2014/main" id="{3CCCEDC8-B0FD-40F5-96D7-3C63D385CA6E}"/>
              </a:ext>
            </a:extLst>
          </p:cNvPr>
          <p:cNvSpPr>
            <a:spLocks noGrp="1"/>
          </p:cNvSpPr>
          <p:nvPr>
            <p:ph sz="half" idx="2"/>
          </p:nvPr>
        </p:nvSpPr>
        <p:spPr>
          <a:xfrm>
            <a:off x="4879816" y="2152872"/>
            <a:ext cx="6540568" cy="3334054"/>
          </a:xfrm>
        </p:spPr>
        <p:txBody>
          <a:bodyPr>
            <a:normAutofit/>
          </a:bodyPr>
          <a:lstStyle/>
          <a:p>
            <a:pPr marL="914400" lvl="2" indent="0" algn="just">
              <a:buNone/>
            </a:pPr>
            <a:r>
              <a:rPr lang="es-ES" sz="2800" dirty="0"/>
              <a:t>Con la información remitida por la Secretaria de Educación se evidenció que los estudiantes de las familias se encuentran escolarizados, por lo que no se requieren acciones adicionales. </a:t>
            </a:r>
          </a:p>
        </p:txBody>
      </p:sp>
      <p:cxnSp>
        <p:nvCxnSpPr>
          <p:cNvPr id="13" name="Conector recto 12">
            <a:extLst>
              <a:ext uri="{FF2B5EF4-FFF2-40B4-BE49-F238E27FC236}">
                <a16:creationId xmlns:a16="http://schemas.microsoft.com/office/drawing/2014/main" id="{87485B52-3769-4C0E-AC3D-E37E36733224}"/>
              </a:ext>
            </a:extLst>
          </p:cNvPr>
          <p:cNvCxnSpPr>
            <a:cxnSpLocks/>
          </p:cNvCxnSpPr>
          <p:nvPr/>
        </p:nvCxnSpPr>
        <p:spPr>
          <a:xfrm>
            <a:off x="451749" y="434200"/>
            <a:ext cx="0" cy="608459"/>
          </a:xfrm>
          <a:prstGeom prst="line">
            <a:avLst/>
          </a:prstGeom>
          <a:ln w="76200">
            <a:solidFill>
              <a:srgbClr val="C00000"/>
            </a:solidFill>
          </a:ln>
        </p:spPr>
        <p:style>
          <a:lnRef idx="3">
            <a:schemeClr val="accent1"/>
          </a:lnRef>
          <a:fillRef idx="0">
            <a:schemeClr val="accent1"/>
          </a:fillRef>
          <a:effectRef idx="2">
            <a:schemeClr val="accent1"/>
          </a:effectRef>
          <a:fontRef idx="minor">
            <a:schemeClr val="tx1"/>
          </a:fontRef>
        </p:style>
      </p:cxnSp>
      <p:pic>
        <p:nvPicPr>
          <p:cNvPr id="3" name="Imagen 2">
            <a:extLst>
              <a:ext uri="{FF2B5EF4-FFF2-40B4-BE49-F238E27FC236}">
                <a16:creationId xmlns:a16="http://schemas.microsoft.com/office/drawing/2014/main" id="{CC3AFFE4-5F1D-4016-8CD6-0B2BA41140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3890" y="2152872"/>
            <a:ext cx="3131127" cy="2552256"/>
          </a:xfrm>
          <a:prstGeom prst="rect">
            <a:avLst/>
          </a:prstGeom>
        </p:spPr>
      </p:pic>
    </p:spTree>
    <p:extLst>
      <p:ext uri="{BB962C8B-B14F-4D97-AF65-F5344CB8AC3E}">
        <p14:creationId xmlns:p14="http://schemas.microsoft.com/office/powerpoint/2010/main" val="26634692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11" name="Título 1">
            <a:extLst>
              <a:ext uri="{FF2B5EF4-FFF2-40B4-BE49-F238E27FC236}">
                <a16:creationId xmlns:a16="http://schemas.microsoft.com/office/drawing/2014/main" id="{693A4DAD-12AB-4F1B-86BE-46779098034E}"/>
              </a:ext>
            </a:extLst>
          </p:cNvPr>
          <p:cNvSpPr>
            <a:spLocks noGrp="1"/>
          </p:cNvSpPr>
          <p:nvPr>
            <p:ph type="title"/>
          </p:nvPr>
        </p:nvSpPr>
        <p:spPr>
          <a:xfrm>
            <a:off x="451749" y="411398"/>
            <a:ext cx="10515600" cy="1325563"/>
          </a:xfrm>
        </p:spPr>
        <p:txBody>
          <a:bodyPr>
            <a:normAutofit fontScale="90000"/>
          </a:bodyPr>
          <a:lstStyle/>
          <a:p>
            <a:r>
              <a:rPr lang="es-EC" sz="2400" b="1" dirty="0">
                <a:solidFill>
                  <a:srgbClr val="2F2C80"/>
                </a:solidFill>
                <a:latin typeface="Arial" panose="020B0604020202020204" pitchFamily="34" charset="0"/>
              </a:rPr>
              <a:t>ACCIONES DE RECUPERACIÓN </a:t>
            </a:r>
            <a:br>
              <a:rPr lang="es-EC" sz="2400" b="1" dirty="0">
                <a:solidFill>
                  <a:srgbClr val="2F2C80"/>
                </a:solidFill>
                <a:latin typeface="Arial" panose="020B0604020202020204" pitchFamily="34" charset="0"/>
              </a:rPr>
            </a:br>
            <a:r>
              <a:rPr lang="es-EC" sz="2400" b="1" dirty="0">
                <a:solidFill>
                  <a:srgbClr val="2F2C80"/>
                </a:solidFill>
                <a:latin typeface="Arial" panose="020B0604020202020204" pitchFamily="34" charset="0"/>
              </a:rPr>
              <a:t>EDUCACIÓN, RECREACIÓN Y DEPORTE</a:t>
            </a:r>
            <a:br>
              <a:rPr lang="es-ES" sz="1400" dirty="0"/>
            </a:br>
            <a:br>
              <a:rPr lang="es-ES" sz="2400" dirty="0"/>
            </a:br>
            <a:endParaRPr lang="es-EC" sz="2400" dirty="0"/>
          </a:p>
        </p:txBody>
      </p:sp>
      <p:sp>
        <p:nvSpPr>
          <p:cNvPr id="5" name="Marcador de contenido 4">
            <a:extLst>
              <a:ext uri="{FF2B5EF4-FFF2-40B4-BE49-F238E27FC236}">
                <a16:creationId xmlns:a16="http://schemas.microsoft.com/office/drawing/2014/main" id="{3CCCEDC8-B0FD-40F5-96D7-3C63D385CA6E}"/>
              </a:ext>
            </a:extLst>
          </p:cNvPr>
          <p:cNvSpPr>
            <a:spLocks noGrp="1"/>
          </p:cNvSpPr>
          <p:nvPr>
            <p:ph sz="half" idx="2"/>
          </p:nvPr>
        </p:nvSpPr>
        <p:spPr>
          <a:xfrm>
            <a:off x="4849091" y="1371074"/>
            <a:ext cx="6719455" cy="4835762"/>
          </a:xfrm>
        </p:spPr>
        <p:txBody>
          <a:bodyPr>
            <a:normAutofit/>
          </a:bodyPr>
          <a:lstStyle/>
          <a:p>
            <a:pPr marL="914400" lvl="2" indent="0" algn="just">
              <a:buNone/>
            </a:pPr>
            <a:r>
              <a:rPr lang="es-ES" sz="2400" dirty="0"/>
              <a:t>Planes a ejecutarse a través de la Secretaria de Educación, Recreación y Deporte: </a:t>
            </a:r>
          </a:p>
          <a:p>
            <a:pPr marL="1371600" lvl="2" indent="-457200" algn="just">
              <a:buFont typeface="+mj-lt"/>
              <a:buAutoNum type="alphaUcPeriod"/>
            </a:pPr>
            <a:r>
              <a:rPr lang="es-ES" sz="2400" dirty="0"/>
              <a:t>PLAN DE INTERVENCIÓN LIGA BARRIAL LA COMUNA </a:t>
            </a:r>
          </a:p>
          <a:p>
            <a:pPr marL="1371600" lvl="2" indent="-457200" algn="just">
              <a:buFont typeface="+mj-lt"/>
              <a:buAutoNum type="alphaUcPeriod"/>
            </a:pPr>
            <a:endParaRPr lang="es-ES" sz="2400" dirty="0"/>
          </a:p>
          <a:p>
            <a:pPr marL="1371600" lvl="2" indent="-457200" algn="just">
              <a:buFont typeface="+mj-lt"/>
              <a:buAutoNum type="alphaUcPeriod"/>
            </a:pPr>
            <a:r>
              <a:rPr lang="es-ES" sz="2400" dirty="0"/>
              <a:t>PLAN DE INTERVENCIÓN LA GASCA </a:t>
            </a:r>
          </a:p>
          <a:p>
            <a:pPr marL="1371600" lvl="2" indent="-457200" algn="just">
              <a:buFont typeface="+mj-lt"/>
              <a:buAutoNum type="alphaUcPeriod"/>
            </a:pPr>
            <a:endParaRPr lang="es-ES" sz="2400" dirty="0"/>
          </a:p>
          <a:p>
            <a:pPr marL="1371600" lvl="2" indent="-457200" algn="just">
              <a:buFont typeface="+mj-lt"/>
              <a:buAutoNum type="alphaUcPeriod"/>
            </a:pPr>
            <a:r>
              <a:rPr lang="es-ES" sz="2400" dirty="0"/>
              <a:t>PLAN DE INTERVENCIÓN LIGA BARRIAL DE INDORFUTBOL “SANTA CLARA DE SAN MILLAN“</a:t>
            </a:r>
            <a:endParaRPr lang="es-EC" sz="2400" dirty="0"/>
          </a:p>
        </p:txBody>
      </p:sp>
      <p:cxnSp>
        <p:nvCxnSpPr>
          <p:cNvPr id="13" name="Conector recto 12">
            <a:extLst>
              <a:ext uri="{FF2B5EF4-FFF2-40B4-BE49-F238E27FC236}">
                <a16:creationId xmlns:a16="http://schemas.microsoft.com/office/drawing/2014/main" id="{87485B52-3769-4C0E-AC3D-E37E36733224}"/>
              </a:ext>
            </a:extLst>
          </p:cNvPr>
          <p:cNvCxnSpPr>
            <a:cxnSpLocks/>
          </p:cNvCxnSpPr>
          <p:nvPr/>
        </p:nvCxnSpPr>
        <p:spPr>
          <a:xfrm>
            <a:off x="451749" y="434200"/>
            <a:ext cx="0" cy="608459"/>
          </a:xfrm>
          <a:prstGeom prst="line">
            <a:avLst/>
          </a:prstGeom>
          <a:ln w="76200">
            <a:solidFill>
              <a:srgbClr val="C00000"/>
            </a:solidFill>
          </a:ln>
        </p:spPr>
        <p:style>
          <a:lnRef idx="3">
            <a:schemeClr val="accent1"/>
          </a:lnRef>
          <a:fillRef idx="0">
            <a:schemeClr val="accent1"/>
          </a:fillRef>
          <a:effectRef idx="2">
            <a:schemeClr val="accent1"/>
          </a:effectRef>
          <a:fontRef idx="minor">
            <a:schemeClr val="tx1"/>
          </a:fontRef>
        </p:style>
      </p:cxnSp>
      <p:pic>
        <p:nvPicPr>
          <p:cNvPr id="6" name="Imagen 5">
            <a:extLst>
              <a:ext uri="{FF2B5EF4-FFF2-40B4-BE49-F238E27FC236}">
                <a16:creationId xmlns:a16="http://schemas.microsoft.com/office/drawing/2014/main" id="{66066A04-1CF5-4842-8987-F4A9E024EA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1680" y="2294684"/>
            <a:ext cx="2783174" cy="2268631"/>
          </a:xfrm>
          <a:prstGeom prst="rect">
            <a:avLst/>
          </a:prstGeom>
        </p:spPr>
      </p:pic>
      <p:pic>
        <p:nvPicPr>
          <p:cNvPr id="12" name="Imagen 11">
            <a:extLst>
              <a:ext uri="{FF2B5EF4-FFF2-40B4-BE49-F238E27FC236}">
                <a16:creationId xmlns:a16="http://schemas.microsoft.com/office/drawing/2014/main" id="{3F791389-F798-46AF-8820-705293192E1F}"/>
              </a:ext>
            </a:extLst>
          </p:cNvPr>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3255998" y="4135736"/>
            <a:ext cx="539967" cy="530632"/>
          </a:xfrm>
          <a:prstGeom prst="rect">
            <a:avLst/>
          </a:prstGeom>
        </p:spPr>
      </p:pic>
    </p:spTree>
    <p:extLst>
      <p:ext uri="{BB962C8B-B14F-4D97-AF65-F5344CB8AC3E}">
        <p14:creationId xmlns:p14="http://schemas.microsoft.com/office/powerpoint/2010/main" val="35253308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2"/>
          <p:cNvGraphicFramePr>
            <a:graphicFrameLocks noGrp="1"/>
          </p:cNvGraphicFramePr>
          <p:nvPr>
            <p:extLst>
              <p:ext uri="{D42A27DB-BD31-4B8C-83A1-F6EECF244321}">
                <p14:modId xmlns:p14="http://schemas.microsoft.com/office/powerpoint/2010/main" val="1396753020"/>
              </p:ext>
            </p:extLst>
          </p:nvPr>
        </p:nvGraphicFramePr>
        <p:xfrm>
          <a:off x="1919264" y="4362600"/>
          <a:ext cx="2635816" cy="1887220"/>
        </p:xfrm>
        <a:graphic>
          <a:graphicData uri="http://schemas.openxmlformats.org/drawingml/2006/table">
            <a:tbl>
              <a:tblPr firstRow="1" bandRow="1">
                <a:tableStyleId>{2D5ABB26-0587-4C30-8999-92F81FD0307C}</a:tableStyleId>
              </a:tblPr>
              <a:tblGrid>
                <a:gridCol w="1229252">
                  <a:extLst>
                    <a:ext uri="{9D8B030D-6E8A-4147-A177-3AD203B41FA5}">
                      <a16:colId xmlns:a16="http://schemas.microsoft.com/office/drawing/2014/main" val="20000"/>
                    </a:ext>
                  </a:extLst>
                </a:gridCol>
                <a:gridCol w="703282">
                  <a:extLst>
                    <a:ext uri="{9D8B030D-6E8A-4147-A177-3AD203B41FA5}">
                      <a16:colId xmlns:a16="http://schemas.microsoft.com/office/drawing/2014/main" val="20001"/>
                    </a:ext>
                  </a:extLst>
                </a:gridCol>
                <a:gridCol w="703282">
                  <a:extLst>
                    <a:ext uri="{9D8B030D-6E8A-4147-A177-3AD203B41FA5}">
                      <a16:colId xmlns:a16="http://schemas.microsoft.com/office/drawing/2014/main" val="20002"/>
                    </a:ext>
                  </a:extLst>
                </a:gridCol>
              </a:tblGrid>
              <a:tr h="170464">
                <a:tc>
                  <a:txBody>
                    <a:bodyPr/>
                    <a:lstStyle/>
                    <a:p>
                      <a:pPr marL="38100">
                        <a:lnSpc>
                          <a:spcPts val="869"/>
                        </a:lnSpc>
                      </a:pPr>
                      <a:r>
                        <a:rPr sz="800" b="1" spc="-10" dirty="0">
                          <a:solidFill>
                            <a:srgbClr val="FFFFFF"/>
                          </a:solidFill>
                          <a:latin typeface="Carlito"/>
                          <a:cs typeface="Carlito"/>
                        </a:rPr>
                        <a:t>NÚMERO DE</a:t>
                      </a:r>
                      <a:r>
                        <a:rPr sz="800" b="1" spc="-5" dirty="0">
                          <a:solidFill>
                            <a:srgbClr val="FFFFFF"/>
                          </a:solidFill>
                          <a:latin typeface="Carlito"/>
                          <a:cs typeface="Carlito"/>
                        </a:rPr>
                        <a:t> </a:t>
                      </a:r>
                      <a:r>
                        <a:rPr sz="800" b="1" spc="-10" dirty="0">
                          <a:solidFill>
                            <a:srgbClr val="FFFFFF"/>
                          </a:solidFill>
                          <a:latin typeface="Carlito"/>
                          <a:cs typeface="Carlito"/>
                        </a:rPr>
                        <a:t>PREDIO</a:t>
                      </a:r>
                      <a:endParaRPr sz="800">
                        <a:latin typeface="Carlito"/>
                        <a:cs typeface="Carlito"/>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5B9AD4"/>
                    </a:solidFill>
                  </a:tcPr>
                </a:tc>
                <a:tc gridSpan="2">
                  <a:txBody>
                    <a:bodyPr/>
                    <a:lstStyle/>
                    <a:p>
                      <a:pPr marL="51435">
                        <a:lnSpc>
                          <a:spcPct val="100000"/>
                        </a:lnSpc>
                        <a:spcBef>
                          <a:spcPts val="170"/>
                        </a:spcBef>
                      </a:pPr>
                      <a:r>
                        <a:rPr sz="800" b="1" spc="-15" dirty="0">
                          <a:solidFill>
                            <a:srgbClr val="FFFFFF"/>
                          </a:solidFill>
                          <a:latin typeface="Carlito"/>
                          <a:cs typeface="Carlito"/>
                        </a:rPr>
                        <a:t>186661</a:t>
                      </a:r>
                      <a:endParaRPr sz="800">
                        <a:latin typeface="Carlito"/>
                        <a:cs typeface="Carlito"/>
                      </a:endParaRPr>
                    </a:p>
                  </a:txBody>
                  <a:tcPr marL="0" marR="0" marT="1905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5B9AD4"/>
                    </a:solidFill>
                  </a:tcPr>
                </a:tc>
                <a:tc hMerge="1">
                  <a:txBody>
                    <a:bodyPr/>
                    <a:lstStyle/>
                    <a:p>
                      <a:endParaRPr/>
                    </a:p>
                  </a:txBody>
                  <a:tcPr marL="0" marR="0" marT="0" marB="0"/>
                </a:tc>
                <a:extLst>
                  <a:ext uri="{0D108BD9-81ED-4DB2-BD59-A6C34878D82A}">
                    <a16:rowId xmlns:a16="http://schemas.microsoft.com/office/drawing/2014/main" val="10000"/>
                  </a:ext>
                </a:extLst>
              </a:tr>
              <a:tr h="164685">
                <a:tc>
                  <a:txBody>
                    <a:bodyPr/>
                    <a:lstStyle/>
                    <a:p>
                      <a:pPr marL="38100">
                        <a:lnSpc>
                          <a:spcPts val="855"/>
                        </a:lnSpc>
                      </a:pPr>
                      <a:r>
                        <a:rPr sz="800" b="1" spc="-5" dirty="0">
                          <a:solidFill>
                            <a:srgbClr val="FFFFFF"/>
                          </a:solidFill>
                          <a:latin typeface="Carlito"/>
                          <a:cs typeface="Carlito"/>
                        </a:rPr>
                        <a:t>CLAVE</a:t>
                      </a:r>
                      <a:r>
                        <a:rPr sz="800" b="1" spc="-25" dirty="0">
                          <a:solidFill>
                            <a:srgbClr val="FFFFFF"/>
                          </a:solidFill>
                          <a:latin typeface="Carlito"/>
                          <a:cs typeface="Carlito"/>
                        </a:rPr>
                        <a:t> </a:t>
                      </a:r>
                      <a:r>
                        <a:rPr sz="800" b="1" spc="-5" dirty="0">
                          <a:solidFill>
                            <a:srgbClr val="FFFFFF"/>
                          </a:solidFill>
                          <a:latin typeface="Carlito"/>
                          <a:cs typeface="Carlito"/>
                        </a:rPr>
                        <a:t>CATASTRAL</a:t>
                      </a:r>
                      <a:endParaRPr sz="800">
                        <a:latin typeface="Carlito"/>
                        <a:cs typeface="Carlito"/>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5B9AD4"/>
                    </a:solidFill>
                  </a:tcPr>
                </a:tc>
                <a:tc gridSpan="2">
                  <a:txBody>
                    <a:bodyPr/>
                    <a:lstStyle/>
                    <a:p>
                      <a:pPr marL="51435">
                        <a:lnSpc>
                          <a:spcPct val="100000"/>
                        </a:lnSpc>
                        <a:spcBef>
                          <a:spcPts val="170"/>
                        </a:spcBef>
                      </a:pPr>
                      <a:r>
                        <a:rPr sz="800" spc="-15" dirty="0">
                          <a:latin typeface="Carlito"/>
                          <a:cs typeface="Carlito"/>
                        </a:rPr>
                        <a:t>40701 </a:t>
                      </a:r>
                      <a:r>
                        <a:rPr sz="800" spc="-10" dirty="0">
                          <a:latin typeface="Carlito"/>
                          <a:cs typeface="Carlito"/>
                        </a:rPr>
                        <a:t>12 001</a:t>
                      </a:r>
                      <a:r>
                        <a:rPr sz="800" spc="-25" dirty="0">
                          <a:latin typeface="Carlito"/>
                          <a:cs typeface="Carlito"/>
                        </a:rPr>
                        <a:t> </a:t>
                      </a:r>
                      <a:r>
                        <a:rPr sz="800" spc="-10" dirty="0">
                          <a:latin typeface="Carlito"/>
                          <a:cs typeface="Carlito"/>
                        </a:rPr>
                        <a:t>001</a:t>
                      </a:r>
                      <a:endParaRPr sz="800">
                        <a:latin typeface="Carlito"/>
                        <a:cs typeface="Carlito"/>
                      </a:endParaRPr>
                    </a:p>
                  </a:txBody>
                  <a:tcPr marL="0" marR="0" marT="1905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D1DDEF"/>
                    </a:solidFill>
                  </a:tcPr>
                </a:tc>
                <a:tc hMerge="1">
                  <a:txBody>
                    <a:bodyPr/>
                    <a:lstStyle/>
                    <a:p>
                      <a:endParaRPr/>
                    </a:p>
                  </a:txBody>
                  <a:tcPr marL="0" marR="0" marT="0" marB="0"/>
                </a:tc>
                <a:extLst>
                  <a:ext uri="{0D108BD9-81ED-4DB2-BD59-A6C34878D82A}">
                    <a16:rowId xmlns:a16="http://schemas.microsoft.com/office/drawing/2014/main" val="10001"/>
                  </a:ext>
                </a:extLst>
              </a:tr>
              <a:tr h="170462">
                <a:tc>
                  <a:txBody>
                    <a:bodyPr/>
                    <a:lstStyle/>
                    <a:p>
                      <a:pPr marL="38100">
                        <a:lnSpc>
                          <a:spcPts val="869"/>
                        </a:lnSpc>
                      </a:pPr>
                      <a:r>
                        <a:rPr sz="800" b="1" spc="-5" dirty="0">
                          <a:solidFill>
                            <a:srgbClr val="FFFFFF"/>
                          </a:solidFill>
                          <a:latin typeface="Carlito"/>
                          <a:cs typeface="Carlito"/>
                        </a:rPr>
                        <a:t>ÁREA </a:t>
                      </a:r>
                      <a:r>
                        <a:rPr sz="800" b="1" spc="-10" dirty="0">
                          <a:solidFill>
                            <a:srgbClr val="FFFFFF"/>
                          </a:solidFill>
                          <a:latin typeface="Carlito"/>
                          <a:cs typeface="Carlito"/>
                        </a:rPr>
                        <a:t>SEGÚN</a:t>
                      </a:r>
                      <a:r>
                        <a:rPr sz="800" b="1" spc="-20" dirty="0">
                          <a:solidFill>
                            <a:srgbClr val="FFFFFF"/>
                          </a:solidFill>
                          <a:latin typeface="Carlito"/>
                          <a:cs typeface="Carlito"/>
                        </a:rPr>
                        <a:t> </a:t>
                      </a:r>
                      <a:r>
                        <a:rPr sz="800" b="1" spc="-5" dirty="0">
                          <a:solidFill>
                            <a:srgbClr val="FFFFFF"/>
                          </a:solidFill>
                          <a:latin typeface="Carlito"/>
                          <a:cs typeface="Carlito"/>
                        </a:rPr>
                        <a:t>ESCRITURA</a:t>
                      </a:r>
                      <a:endParaRPr sz="800">
                        <a:latin typeface="Carlito"/>
                        <a:cs typeface="Carlito"/>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5B9AD4"/>
                    </a:solidFill>
                  </a:tcPr>
                </a:tc>
                <a:tc gridSpan="2">
                  <a:txBody>
                    <a:bodyPr/>
                    <a:lstStyle/>
                    <a:p>
                      <a:pPr marL="51435">
                        <a:lnSpc>
                          <a:spcPct val="100000"/>
                        </a:lnSpc>
                        <a:spcBef>
                          <a:spcPts val="170"/>
                        </a:spcBef>
                      </a:pPr>
                      <a:r>
                        <a:rPr sz="800" spc="-10" dirty="0">
                          <a:latin typeface="Carlito"/>
                          <a:cs typeface="Carlito"/>
                        </a:rPr>
                        <a:t>20009.44</a:t>
                      </a:r>
                      <a:r>
                        <a:rPr sz="800" spc="-25" dirty="0">
                          <a:latin typeface="Carlito"/>
                          <a:cs typeface="Carlito"/>
                        </a:rPr>
                        <a:t> </a:t>
                      </a:r>
                      <a:r>
                        <a:rPr sz="800" spc="-5" dirty="0">
                          <a:latin typeface="Carlito"/>
                          <a:cs typeface="Carlito"/>
                        </a:rPr>
                        <a:t>m2</a:t>
                      </a:r>
                      <a:endParaRPr sz="800">
                        <a:latin typeface="Carlito"/>
                        <a:cs typeface="Carlito"/>
                      </a:endParaRPr>
                    </a:p>
                  </a:txBody>
                  <a:tcPr marL="0" marR="0" marT="1905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FF6"/>
                    </a:solidFill>
                  </a:tcPr>
                </a:tc>
                <a:tc hMerge="1">
                  <a:txBody>
                    <a:bodyPr/>
                    <a:lstStyle/>
                    <a:p>
                      <a:endParaRPr/>
                    </a:p>
                  </a:txBody>
                  <a:tcPr marL="0" marR="0" marT="0" marB="0"/>
                </a:tc>
                <a:extLst>
                  <a:ext uri="{0D108BD9-81ED-4DB2-BD59-A6C34878D82A}">
                    <a16:rowId xmlns:a16="http://schemas.microsoft.com/office/drawing/2014/main" val="10002"/>
                  </a:ext>
                </a:extLst>
              </a:tr>
              <a:tr h="164685">
                <a:tc>
                  <a:txBody>
                    <a:bodyPr/>
                    <a:lstStyle/>
                    <a:p>
                      <a:pPr marL="38100">
                        <a:lnSpc>
                          <a:spcPts val="855"/>
                        </a:lnSpc>
                      </a:pPr>
                      <a:r>
                        <a:rPr sz="800" b="1" spc="-5" dirty="0">
                          <a:solidFill>
                            <a:srgbClr val="FFFFFF"/>
                          </a:solidFill>
                          <a:latin typeface="Carlito"/>
                          <a:cs typeface="Carlito"/>
                        </a:rPr>
                        <a:t>ÁREA GRÁFICA</a:t>
                      </a:r>
                      <a:endParaRPr sz="800">
                        <a:latin typeface="Carlito"/>
                        <a:cs typeface="Carlito"/>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5B9AD4"/>
                    </a:solidFill>
                  </a:tcPr>
                </a:tc>
                <a:tc gridSpan="2">
                  <a:txBody>
                    <a:bodyPr/>
                    <a:lstStyle/>
                    <a:p>
                      <a:pPr marL="51435">
                        <a:lnSpc>
                          <a:spcPct val="100000"/>
                        </a:lnSpc>
                        <a:spcBef>
                          <a:spcPts val="170"/>
                        </a:spcBef>
                      </a:pPr>
                      <a:r>
                        <a:rPr sz="800" spc="-10" dirty="0">
                          <a:latin typeface="Carlito"/>
                          <a:cs typeface="Carlito"/>
                        </a:rPr>
                        <a:t>20009.43</a:t>
                      </a:r>
                      <a:r>
                        <a:rPr sz="800" spc="-25" dirty="0">
                          <a:latin typeface="Carlito"/>
                          <a:cs typeface="Carlito"/>
                        </a:rPr>
                        <a:t> </a:t>
                      </a:r>
                      <a:r>
                        <a:rPr sz="800" spc="-5" dirty="0">
                          <a:latin typeface="Carlito"/>
                          <a:cs typeface="Carlito"/>
                        </a:rPr>
                        <a:t>m2</a:t>
                      </a:r>
                      <a:endParaRPr sz="800">
                        <a:latin typeface="Carlito"/>
                        <a:cs typeface="Carlito"/>
                      </a:endParaRPr>
                    </a:p>
                  </a:txBody>
                  <a:tcPr marL="0" marR="0" marT="1905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1DDEF"/>
                    </a:solidFill>
                  </a:tcPr>
                </a:tc>
                <a:tc hMerge="1">
                  <a:txBody>
                    <a:bodyPr/>
                    <a:lstStyle/>
                    <a:p>
                      <a:endParaRPr/>
                    </a:p>
                  </a:txBody>
                  <a:tcPr marL="0" marR="0" marT="0" marB="0"/>
                </a:tc>
                <a:extLst>
                  <a:ext uri="{0D108BD9-81ED-4DB2-BD59-A6C34878D82A}">
                    <a16:rowId xmlns:a16="http://schemas.microsoft.com/office/drawing/2014/main" val="10003"/>
                  </a:ext>
                </a:extLst>
              </a:tr>
              <a:tr h="559630">
                <a:tc>
                  <a:txBody>
                    <a:bodyPr/>
                    <a:lstStyle/>
                    <a:p>
                      <a:pPr marL="38100">
                        <a:lnSpc>
                          <a:spcPts val="869"/>
                        </a:lnSpc>
                      </a:pPr>
                      <a:r>
                        <a:rPr sz="800" b="1" spc="-5" dirty="0">
                          <a:solidFill>
                            <a:srgbClr val="FFFFFF"/>
                          </a:solidFill>
                          <a:latin typeface="Carlito"/>
                          <a:cs typeface="Carlito"/>
                        </a:rPr>
                        <a:t>PROPIEDAD</a:t>
                      </a:r>
                      <a:endParaRPr sz="800">
                        <a:latin typeface="Carlito"/>
                        <a:cs typeface="Carlito"/>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5B9AD4"/>
                    </a:solidFill>
                  </a:tcPr>
                </a:tc>
                <a:tc gridSpan="2">
                  <a:txBody>
                    <a:bodyPr/>
                    <a:lstStyle/>
                    <a:p>
                      <a:pPr marL="51435" marR="349250">
                        <a:lnSpc>
                          <a:spcPct val="105300"/>
                        </a:lnSpc>
                        <a:spcBef>
                          <a:spcPts val="125"/>
                        </a:spcBef>
                      </a:pPr>
                      <a:r>
                        <a:rPr sz="800" spc="-5" dirty="0">
                          <a:latin typeface="Carlito"/>
                          <a:cs typeface="Carlito"/>
                        </a:rPr>
                        <a:t>MUNICIPIO </a:t>
                      </a:r>
                      <a:r>
                        <a:rPr sz="800" spc="-10" dirty="0">
                          <a:latin typeface="Carlito"/>
                          <a:cs typeface="Carlito"/>
                        </a:rPr>
                        <a:t>DEL </a:t>
                      </a:r>
                      <a:r>
                        <a:rPr sz="800" spc="-5" dirty="0">
                          <a:latin typeface="Carlito"/>
                          <a:cs typeface="Carlito"/>
                        </a:rPr>
                        <a:t>DISTRITO  </a:t>
                      </a:r>
                      <a:r>
                        <a:rPr sz="800" spc="-10" dirty="0">
                          <a:latin typeface="Carlito"/>
                          <a:cs typeface="Carlito"/>
                        </a:rPr>
                        <a:t>METROPOLITANO DE</a:t>
                      </a:r>
                      <a:r>
                        <a:rPr sz="800" spc="-40" dirty="0">
                          <a:latin typeface="Carlito"/>
                          <a:cs typeface="Carlito"/>
                        </a:rPr>
                        <a:t> </a:t>
                      </a:r>
                      <a:r>
                        <a:rPr sz="800" spc="-5" dirty="0">
                          <a:latin typeface="Carlito"/>
                          <a:cs typeface="Carlito"/>
                        </a:rPr>
                        <a:t>QUITO</a:t>
                      </a:r>
                      <a:endParaRPr sz="800" dirty="0">
                        <a:latin typeface="Carlito"/>
                        <a:cs typeface="Carlito"/>
                      </a:endParaRPr>
                    </a:p>
                  </a:txBody>
                  <a:tcPr marL="0" marR="0" marT="14007"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FF6"/>
                    </a:solidFill>
                  </a:tcPr>
                </a:tc>
                <a:tc hMerge="1">
                  <a:txBody>
                    <a:bodyPr/>
                    <a:lstStyle/>
                    <a:p>
                      <a:endParaRPr/>
                    </a:p>
                  </a:txBody>
                  <a:tcPr marL="0" marR="0" marT="0" marB="0"/>
                </a:tc>
                <a:extLst>
                  <a:ext uri="{0D108BD9-81ED-4DB2-BD59-A6C34878D82A}">
                    <a16:rowId xmlns:a16="http://schemas.microsoft.com/office/drawing/2014/main" val="10004"/>
                  </a:ext>
                </a:extLst>
              </a:tr>
              <a:tr h="166129">
                <a:tc>
                  <a:txBody>
                    <a:bodyPr/>
                    <a:lstStyle/>
                    <a:p>
                      <a:pPr marL="38100">
                        <a:lnSpc>
                          <a:spcPts val="869"/>
                        </a:lnSpc>
                      </a:pPr>
                      <a:r>
                        <a:rPr sz="800" b="1" spc="-5" dirty="0">
                          <a:solidFill>
                            <a:srgbClr val="FFFFFF"/>
                          </a:solidFill>
                          <a:latin typeface="Carlito"/>
                          <a:cs typeface="Carlito"/>
                        </a:rPr>
                        <a:t>ADMINISTRACIÓN</a:t>
                      </a:r>
                      <a:r>
                        <a:rPr sz="800" b="1" spc="-55" dirty="0">
                          <a:solidFill>
                            <a:srgbClr val="FFFFFF"/>
                          </a:solidFill>
                          <a:latin typeface="Carlito"/>
                          <a:cs typeface="Carlito"/>
                        </a:rPr>
                        <a:t> </a:t>
                      </a:r>
                      <a:r>
                        <a:rPr sz="800" b="1" spc="-5" dirty="0">
                          <a:solidFill>
                            <a:srgbClr val="FFFFFF"/>
                          </a:solidFill>
                          <a:latin typeface="Carlito"/>
                          <a:cs typeface="Carlito"/>
                        </a:rPr>
                        <a:t>ZONAL</a:t>
                      </a:r>
                      <a:endParaRPr sz="800">
                        <a:latin typeface="Carlito"/>
                        <a:cs typeface="Carlito"/>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5B9AD4"/>
                    </a:solidFill>
                  </a:tcPr>
                </a:tc>
                <a:tc gridSpan="2">
                  <a:txBody>
                    <a:bodyPr/>
                    <a:lstStyle/>
                    <a:p>
                      <a:pPr marL="51435">
                        <a:lnSpc>
                          <a:spcPct val="100000"/>
                        </a:lnSpc>
                        <a:spcBef>
                          <a:spcPts val="170"/>
                        </a:spcBef>
                      </a:pPr>
                      <a:r>
                        <a:rPr sz="800" spc="-10" dirty="0">
                          <a:latin typeface="Carlito"/>
                          <a:cs typeface="Carlito"/>
                        </a:rPr>
                        <a:t>EUGENIO</a:t>
                      </a:r>
                      <a:r>
                        <a:rPr sz="800" spc="-35" dirty="0">
                          <a:latin typeface="Carlito"/>
                          <a:cs typeface="Carlito"/>
                        </a:rPr>
                        <a:t> </a:t>
                      </a:r>
                      <a:r>
                        <a:rPr sz="800" spc="-10" dirty="0">
                          <a:latin typeface="Carlito"/>
                          <a:cs typeface="Carlito"/>
                        </a:rPr>
                        <a:t>ESPEJO</a:t>
                      </a:r>
                      <a:endParaRPr sz="800" dirty="0">
                        <a:latin typeface="Carlito"/>
                        <a:cs typeface="Carlito"/>
                      </a:endParaRPr>
                    </a:p>
                  </a:txBody>
                  <a:tcPr marL="0" marR="0" marT="1905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1DDEF"/>
                    </a:solidFill>
                  </a:tcPr>
                </a:tc>
                <a:tc hMerge="1">
                  <a:txBody>
                    <a:bodyPr/>
                    <a:lstStyle/>
                    <a:p>
                      <a:endParaRPr/>
                    </a:p>
                  </a:txBody>
                  <a:tcPr marL="0" marR="0" marT="0" marB="0"/>
                </a:tc>
                <a:extLst>
                  <a:ext uri="{0D108BD9-81ED-4DB2-BD59-A6C34878D82A}">
                    <a16:rowId xmlns:a16="http://schemas.microsoft.com/office/drawing/2014/main" val="10005"/>
                  </a:ext>
                </a:extLst>
              </a:tr>
              <a:tr h="166129">
                <a:tc>
                  <a:txBody>
                    <a:bodyPr/>
                    <a:lstStyle/>
                    <a:p>
                      <a:pPr marL="38100">
                        <a:lnSpc>
                          <a:spcPts val="869"/>
                        </a:lnSpc>
                      </a:pPr>
                      <a:r>
                        <a:rPr sz="800" b="1" spc="-10" dirty="0">
                          <a:solidFill>
                            <a:srgbClr val="FFFFFF"/>
                          </a:solidFill>
                          <a:latin typeface="Carlito"/>
                          <a:cs typeface="Carlito"/>
                        </a:rPr>
                        <a:t>SECTOR</a:t>
                      </a:r>
                      <a:endParaRPr sz="800">
                        <a:latin typeface="Carlito"/>
                        <a:cs typeface="Carlito"/>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5B9AD4"/>
                    </a:solidFill>
                  </a:tcPr>
                </a:tc>
                <a:tc gridSpan="2">
                  <a:txBody>
                    <a:bodyPr/>
                    <a:lstStyle/>
                    <a:p>
                      <a:pPr marL="51435">
                        <a:lnSpc>
                          <a:spcPct val="100000"/>
                        </a:lnSpc>
                        <a:spcBef>
                          <a:spcPts val="170"/>
                        </a:spcBef>
                      </a:pPr>
                      <a:r>
                        <a:rPr sz="800" spc="-10" dirty="0">
                          <a:latin typeface="Carlito"/>
                          <a:cs typeface="Carlito"/>
                        </a:rPr>
                        <a:t>LA</a:t>
                      </a:r>
                      <a:r>
                        <a:rPr sz="800" spc="-5" dirty="0">
                          <a:latin typeface="Carlito"/>
                          <a:cs typeface="Carlito"/>
                        </a:rPr>
                        <a:t> </a:t>
                      </a:r>
                      <a:r>
                        <a:rPr sz="800" spc="-10" dirty="0">
                          <a:latin typeface="Carlito"/>
                          <a:cs typeface="Carlito"/>
                        </a:rPr>
                        <a:t>GASCA</a:t>
                      </a:r>
                      <a:endParaRPr sz="800" dirty="0">
                        <a:latin typeface="Carlito"/>
                        <a:cs typeface="Carlito"/>
                      </a:endParaRPr>
                    </a:p>
                  </a:txBody>
                  <a:tcPr marL="0" marR="0" marT="1905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FF6"/>
                    </a:solidFill>
                  </a:tcPr>
                </a:tc>
                <a:tc hMerge="1">
                  <a:txBody>
                    <a:bodyPr/>
                    <a:lstStyle/>
                    <a:p>
                      <a:endParaRPr/>
                    </a:p>
                  </a:txBody>
                  <a:tcPr marL="0" marR="0" marT="0" marB="0"/>
                </a:tc>
                <a:extLst>
                  <a:ext uri="{0D108BD9-81ED-4DB2-BD59-A6C34878D82A}">
                    <a16:rowId xmlns:a16="http://schemas.microsoft.com/office/drawing/2014/main" val="10006"/>
                  </a:ext>
                </a:extLst>
              </a:tr>
              <a:tr h="166130">
                <a:tc>
                  <a:txBody>
                    <a:bodyPr/>
                    <a:lstStyle/>
                    <a:p>
                      <a:pPr marL="38100">
                        <a:lnSpc>
                          <a:spcPts val="855"/>
                        </a:lnSpc>
                      </a:pPr>
                      <a:r>
                        <a:rPr sz="800" b="1" spc="-5" dirty="0">
                          <a:solidFill>
                            <a:srgbClr val="FFFFFF"/>
                          </a:solidFill>
                          <a:latin typeface="Carlito"/>
                          <a:cs typeface="Carlito"/>
                        </a:rPr>
                        <a:t>PARROQUIA</a:t>
                      </a:r>
                      <a:endParaRPr sz="800">
                        <a:latin typeface="Carlito"/>
                        <a:cs typeface="Carlito"/>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5B9AD4"/>
                    </a:solidFill>
                  </a:tcPr>
                </a:tc>
                <a:tc gridSpan="2">
                  <a:txBody>
                    <a:bodyPr/>
                    <a:lstStyle/>
                    <a:p>
                      <a:pPr marL="51435">
                        <a:lnSpc>
                          <a:spcPct val="100000"/>
                        </a:lnSpc>
                        <a:spcBef>
                          <a:spcPts val="170"/>
                        </a:spcBef>
                      </a:pPr>
                      <a:r>
                        <a:rPr sz="800" spc="-5" dirty="0">
                          <a:latin typeface="Carlito"/>
                          <a:cs typeface="Carlito"/>
                        </a:rPr>
                        <a:t>BELISARIO</a:t>
                      </a:r>
                      <a:r>
                        <a:rPr sz="800" spc="-35" dirty="0">
                          <a:latin typeface="Carlito"/>
                          <a:cs typeface="Carlito"/>
                        </a:rPr>
                        <a:t> </a:t>
                      </a:r>
                      <a:r>
                        <a:rPr sz="800" spc="-10" dirty="0">
                          <a:latin typeface="Carlito"/>
                          <a:cs typeface="Carlito"/>
                        </a:rPr>
                        <a:t>QUEVEDO</a:t>
                      </a:r>
                      <a:endParaRPr sz="800">
                        <a:latin typeface="Carlito"/>
                        <a:cs typeface="Carlito"/>
                      </a:endParaRPr>
                    </a:p>
                  </a:txBody>
                  <a:tcPr marL="0" marR="0" marT="1905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1DDEF"/>
                    </a:solidFill>
                  </a:tcPr>
                </a:tc>
                <a:tc hMerge="1">
                  <a:txBody>
                    <a:bodyPr/>
                    <a:lstStyle/>
                    <a:p>
                      <a:endParaRPr/>
                    </a:p>
                  </a:txBody>
                  <a:tcPr marL="0" marR="0" marT="0" marB="0"/>
                </a:tc>
                <a:extLst>
                  <a:ext uri="{0D108BD9-81ED-4DB2-BD59-A6C34878D82A}">
                    <a16:rowId xmlns:a16="http://schemas.microsoft.com/office/drawing/2014/main" val="10007"/>
                  </a:ext>
                </a:extLst>
              </a:tr>
              <a:tr h="158906">
                <a:tc>
                  <a:txBody>
                    <a:bodyPr/>
                    <a:lstStyle/>
                    <a:p>
                      <a:pPr marL="38100">
                        <a:lnSpc>
                          <a:spcPts val="855"/>
                        </a:lnSpc>
                      </a:pPr>
                      <a:r>
                        <a:rPr sz="800" b="1" spc="-5" dirty="0">
                          <a:solidFill>
                            <a:srgbClr val="FFFFFF"/>
                          </a:solidFill>
                          <a:latin typeface="Carlito"/>
                          <a:cs typeface="Carlito"/>
                        </a:rPr>
                        <a:t>ZONIFICACIÓN</a:t>
                      </a:r>
                      <a:endParaRPr sz="800">
                        <a:latin typeface="Carlito"/>
                        <a:cs typeface="Carlito"/>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5B9AD4"/>
                    </a:solidFill>
                  </a:tcPr>
                </a:tc>
                <a:tc>
                  <a:txBody>
                    <a:bodyPr/>
                    <a:lstStyle/>
                    <a:p>
                      <a:pPr marL="37465">
                        <a:lnSpc>
                          <a:spcPts val="855"/>
                        </a:lnSpc>
                      </a:pPr>
                      <a:r>
                        <a:rPr sz="800" spc="-10" dirty="0">
                          <a:latin typeface="Carlito"/>
                          <a:cs typeface="Carlito"/>
                        </a:rPr>
                        <a:t>B2(B304-50)</a:t>
                      </a:r>
                      <a:endParaRPr sz="800">
                        <a:latin typeface="Carlito"/>
                        <a:cs typeface="Carlito"/>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FF6"/>
                    </a:solidFill>
                  </a:tcPr>
                </a:tc>
                <a:tc>
                  <a:txBody>
                    <a:bodyPr/>
                    <a:lstStyle/>
                    <a:p>
                      <a:pPr marL="38100">
                        <a:lnSpc>
                          <a:spcPts val="855"/>
                        </a:lnSpc>
                      </a:pPr>
                      <a:r>
                        <a:rPr sz="800" spc="-10" dirty="0">
                          <a:latin typeface="Carlito"/>
                          <a:cs typeface="Carlito"/>
                        </a:rPr>
                        <a:t>A10(A604-50)</a:t>
                      </a:r>
                      <a:endParaRPr sz="800" dirty="0">
                        <a:latin typeface="Carlito"/>
                        <a:cs typeface="Carlito"/>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FF6"/>
                    </a:solidFill>
                  </a:tcPr>
                </a:tc>
                <a:extLst>
                  <a:ext uri="{0D108BD9-81ED-4DB2-BD59-A6C34878D82A}">
                    <a16:rowId xmlns:a16="http://schemas.microsoft.com/office/drawing/2014/main" val="10008"/>
                  </a:ext>
                </a:extLst>
              </a:tr>
            </a:tbl>
          </a:graphicData>
        </a:graphic>
      </p:graphicFrame>
      <p:sp>
        <p:nvSpPr>
          <p:cNvPr id="3" name="object 3"/>
          <p:cNvSpPr/>
          <p:nvPr/>
        </p:nvSpPr>
        <p:spPr>
          <a:xfrm>
            <a:off x="1942203" y="1551790"/>
            <a:ext cx="2487706" cy="2530736"/>
          </a:xfrm>
          <a:prstGeom prst="rect">
            <a:avLst/>
          </a:prstGeom>
          <a:blipFill>
            <a:blip r:embed="rId2" cstate="print">
              <a:extLst>
                <a:ext uri="{28A0092B-C50C-407E-A947-70E740481C1C}">
                  <a14:useLocalDpi xmlns:a14="http://schemas.microsoft.com/office/drawing/2010/main" val="0"/>
                </a:ext>
              </a:extLst>
            </a:blip>
            <a:stretch>
              <a:fillRect/>
            </a:stretch>
          </a:blipFill>
        </p:spPr>
        <p:txBody>
          <a:bodyPr wrap="square" lIns="0" tIns="0" rIns="0" bIns="0" rtlCol="0"/>
          <a:lstStyle/>
          <a:p>
            <a:endParaRPr sz="1588"/>
          </a:p>
        </p:txBody>
      </p:sp>
      <p:sp>
        <p:nvSpPr>
          <p:cNvPr id="4" name="object 4"/>
          <p:cNvSpPr txBox="1"/>
          <p:nvPr/>
        </p:nvSpPr>
        <p:spPr>
          <a:xfrm>
            <a:off x="1943079" y="4102262"/>
            <a:ext cx="1318372" cy="323709"/>
          </a:xfrm>
          <a:prstGeom prst="rect">
            <a:avLst/>
          </a:prstGeom>
        </p:spPr>
        <p:txBody>
          <a:bodyPr vert="horz" wrap="square" lIns="0" tIns="11206" rIns="0" bIns="0" rtlCol="0">
            <a:spAutoFit/>
          </a:bodyPr>
          <a:lstStyle/>
          <a:p>
            <a:pPr marL="11206">
              <a:spcBef>
                <a:spcPts val="88"/>
              </a:spcBef>
            </a:pPr>
            <a:r>
              <a:rPr sz="1015" b="1" spc="-4" dirty="0">
                <a:latin typeface="Carlito"/>
                <a:cs typeface="Carlito"/>
              </a:rPr>
              <a:t>INFORMACIÓN</a:t>
            </a:r>
            <a:r>
              <a:rPr sz="1015" b="1" spc="-31" dirty="0">
                <a:latin typeface="Carlito"/>
                <a:cs typeface="Carlito"/>
              </a:rPr>
              <a:t> </a:t>
            </a:r>
            <a:r>
              <a:rPr sz="1015" b="1" dirty="0">
                <a:latin typeface="Carlito"/>
                <a:cs typeface="Carlito"/>
              </a:rPr>
              <a:t>TÉCNICA</a:t>
            </a:r>
            <a:endParaRPr sz="1015">
              <a:latin typeface="Carlito"/>
              <a:cs typeface="Carlito"/>
            </a:endParaRPr>
          </a:p>
        </p:txBody>
      </p:sp>
      <p:sp>
        <p:nvSpPr>
          <p:cNvPr id="5" name="object 5"/>
          <p:cNvSpPr txBox="1"/>
          <p:nvPr/>
        </p:nvSpPr>
        <p:spPr>
          <a:xfrm>
            <a:off x="1996909" y="1355036"/>
            <a:ext cx="3175746" cy="323709"/>
          </a:xfrm>
          <a:prstGeom prst="rect">
            <a:avLst/>
          </a:prstGeom>
        </p:spPr>
        <p:txBody>
          <a:bodyPr vert="horz" wrap="square" lIns="0" tIns="11206" rIns="0" bIns="0" rtlCol="0">
            <a:spAutoFit/>
          </a:bodyPr>
          <a:lstStyle/>
          <a:p>
            <a:pPr marL="11206">
              <a:spcBef>
                <a:spcPts val="88"/>
              </a:spcBef>
              <a:tabLst>
                <a:tab pos="2623997" algn="l"/>
              </a:tabLst>
            </a:pPr>
            <a:r>
              <a:rPr sz="1015" b="1" spc="-4" dirty="0">
                <a:latin typeface="Carlito"/>
                <a:cs typeface="Carlito"/>
              </a:rPr>
              <a:t>UBICACIÓN	</a:t>
            </a:r>
            <a:r>
              <a:rPr sz="1015" b="1" spc="-18" dirty="0">
                <a:latin typeface="Carlito"/>
                <a:cs typeface="Carlito"/>
              </a:rPr>
              <a:t>FASE</a:t>
            </a:r>
            <a:r>
              <a:rPr sz="1015" b="1" spc="-44" dirty="0">
                <a:latin typeface="Carlito"/>
                <a:cs typeface="Carlito"/>
              </a:rPr>
              <a:t> </a:t>
            </a:r>
            <a:r>
              <a:rPr sz="1015" b="1" spc="-4" dirty="0">
                <a:latin typeface="Carlito"/>
                <a:cs typeface="Carlito"/>
              </a:rPr>
              <a:t>UNO</a:t>
            </a:r>
            <a:r>
              <a:rPr lang="es-ES" sz="1015" b="1" spc="-4" dirty="0">
                <a:latin typeface="Carlito"/>
                <a:cs typeface="Carlito"/>
              </a:rPr>
              <a:t>  </a:t>
            </a:r>
            <a:endParaRPr sz="1015" dirty="0">
              <a:latin typeface="Carlito"/>
              <a:cs typeface="Carlito"/>
            </a:endParaRPr>
          </a:p>
        </p:txBody>
      </p:sp>
      <p:sp>
        <p:nvSpPr>
          <p:cNvPr id="6" name="object 6"/>
          <p:cNvSpPr txBox="1"/>
          <p:nvPr/>
        </p:nvSpPr>
        <p:spPr>
          <a:xfrm>
            <a:off x="6858011" y="1329445"/>
            <a:ext cx="882567" cy="167512"/>
          </a:xfrm>
          <a:prstGeom prst="rect">
            <a:avLst/>
          </a:prstGeom>
        </p:spPr>
        <p:txBody>
          <a:bodyPr vert="horz" wrap="square" lIns="0" tIns="11206" rIns="0" bIns="0" rtlCol="0">
            <a:spAutoFit/>
          </a:bodyPr>
          <a:lstStyle/>
          <a:p>
            <a:pPr marL="11206">
              <a:spcBef>
                <a:spcPts val="88"/>
              </a:spcBef>
            </a:pPr>
            <a:r>
              <a:rPr sz="1015" b="1" spc="-18" dirty="0">
                <a:latin typeface="Carlito"/>
                <a:cs typeface="Carlito"/>
              </a:rPr>
              <a:t>FASE</a:t>
            </a:r>
            <a:r>
              <a:rPr sz="1015" b="1" spc="-44" dirty="0">
                <a:latin typeface="Carlito"/>
                <a:cs typeface="Carlito"/>
              </a:rPr>
              <a:t> </a:t>
            </a:r>
            <a:r>
              <a:rPr sz="1015" b="1" spc="-4" dirty="0">
                <a:latin typeface="Carlito"/>
                <a:cs typeface="Carlito"/>
              </a:rPr>
              <a:t>DOS</a:t>
            </a:r>
            <a:endParaRPr sz="1015" dirty="0">
              <a:latin typeface="Carlito"/>
              <a:cs typeface="Carlito"/>
            </a:endParaRPr>
          </a:p>
        </p:txBody>
      </p:sp>
      <p:sp>
        <p:nvSpPr>
          <p:cNvPr id="7" name="object 7"/>
          <p:cNvSpPr txBox="1">
            <a:spLocks noGrp="1"/>
          </p:cNvSpPr>
          <p:nvPr>
            <p:ph type="title"/>
          </p:nvPr>
        </p:nvSpPr>
        <p:spPr>
          <a:xfrm>
            <a:off x="1658470" y="959752"/>
            <a:ext cx="8872818" cy="307777"/>
          </a:xfrm>
          <a:prstGeom prst="rect">
            <a:avLst/>
          </a:prstGeom>
          <a:solidFill>
            <a:srgbClr val="001F60"/>
          </a:solidFill>
          <a:ln w="10667">
            <a:solidFill>
              <a:srgbClr val="2F528E"/>
            </a:solidFill>
          </a:ln>
        </p:spPr>
        <p:txBody>
          <a:bodyPr vert="horz" wrap="square" lIns="0" tIns="0" rIns="0" bIns="0" rtlCol="0" anchor="ctr">
            <a:spAutoFit/>
          </a:bodyPr>
          <a:lstStyle/>
          <a:p>
            <a:pPr marL="67239">
              <a:lnSpc>
                <a:spcPts val="2396"/>
              </a:lnSpc>
              <a:tabLst>
                <a:tab pos="4589614" algn="l"/>
              </a:tabLst>
            </a:pPr>
            <a:r>
              <a:rPr sz="3044" spc="6" baseline="-2415" dirty="0">
                <a:solidFill>
                  <a:srgbClr val="FFFFFF"/>
                </a:solidFill>
              </a:rPr>
              <a:t>A	</a:t>
            </a:r>
            <a:r>
              <a:rPr sz="1456" dirty="0">
                <a:solidFill>
                  <a:srgbClr val="FFFFFF"/>
                </a:solidFill>
              </a:rPr>
              <a:t>PLAN DE </a:t>
            </a:r>
            <a:r>
              <a:rPr sz="1456" spc="-4" dirty="0">
                <a:solidFill>
                  <a:srgbClr val="FFFFFF"/>
                </a:solidFill>
              </a:rPr>
              <a:t>INTERVENCIÓN LIGA </a:t>
            </a:r>
            <a:r>
              <a:rPr sz="1456" dirty="0">
                <a:solidFill>
                  <a:srgbClr val="FFFFFF"/>
                </a:solidFill>
              </a:rPr>
              <a:t>BARRIAL “LA</a:t>
            </a:r>
            <a:r>
              <a:rPr sz="1456" spc="-93" dirty="0">
                <a:solidFill>
                  <a:srgbClr val="FFFFFF"/>
                </a:solidFill>
              </a:rPr>
              <a:t> </a:t>
            </a:r>
            <a:r>
              <a:rPr sz="1456" spc="-9" dirty="0">
                <a:solidFill>
                  <a:srgbClr val="FFFFFF"/>
                </a:solidFill>
              </a:rPr>
              <a:t>COMUNA”</a:t>
            </a:r>
            <a:endParaRPr sz="1456" dirty="0"/>
          </a:p>
        </p:txBody>
      </p:sp>
      <p:sp>
        <p:nvSpPr>
          <p:cNvPr id="8" name="object 8"/>
          <p:cNvSpPr txBox="1"/>
          <p:nvPr/>
        </p:nvSpPr>
        <p:spPr>
          <a:xfrm>
            <a:off x="4544786" y="3263025"/>
            <a:ext cx="2034988" cy="379637"/>
          </a:xfrm>
          <a:prstGeom prst="rect">
            <a:avLst/>
          </a:prstGeom>
          <a:solidFill>
            <a:srgbClr val="FF0000"/>
          </a:solidFill>
        </p:spPr>
        <p:txBody>
          <a:bodyPr vert="horz" wrap="square" lIns="0" tIns="26334" rIns="0" bIns="0" rtlCol="0">
            <a:spAutoFit/>
          </a:bodyPr>
          <a:lstStyle/>
          <a:p>
            <a:pPr marL="65558">
              <a:spcBef>
                <a:spcPts val="207"/>
              </a:spcBef>
            </a:pPr>
            <a:r>
              <a:rPr sz="1147" spc="4" dirty="0">
                <a:solidFill>
                  <a:srgbClr val="FFFFFF"/>
                </a:solidFill>
                <a:latin typeface="Carlito"/>
                <a:cs typeface="Carlito"/>
              </a:rPr>
              <a:t>INVERSIÓN </a:t>
            </a:r>
            <a:r>
              <a:rPr sz="1147" dirty="0">
                <a:solidFill>
                  <a:srgbClr val="FFFFFF"/>
                </a:solidFill>
                <a:latin typeface="Carlito"/>
                <a:cs typeface="Carlito"/>
              </a:rPr>
              <a:t>APROX:</a:t>
            </a:r>
            <a:r>
              <a:rPr sz="1147" spc="-18" dirty="0">
                <a:solidFill>
                  <a:srgbClr val="FFFFFF"/>
                </a:solidFill>
                <a:latin typeface="Carlito"/>
                <a:cs typeface="Carlito"/>
              </a:rPr>
              <a:t> </a:t>
            </a:r>
            <a:r>
              <a:rPr sz="1147" spc="4" dirty="0">
                <a:solidFill>
                  <a:srgbClr val="FFFFFF"/>
                </a:solidFill>
                <a:latin typeface="Carlito"/>
                <a:cs typeface="Carlito"/>
              </a:rPr>
              <a:t>$64.000,00</a:t>
            </a:r>
            <a:endParaRPr sz="1147" dirty="0">
              <a:latin typeface="Carlito"/>
              <a:cs typeface="Carlito"/>
            </a:endParaRPr>
          </a:p>
        </p:txBody>
      </p:sp>
      <p:sp>
        <p:nvSpPr>
          <p:cNvPr id="9" name="object 9"/>
          <p:cNvSpPr txBox="1"/>
          <p:nvPr/>
        </p:nvSpPr>
        <p:spPr>
          <a:xfrm>
            <a:off x="6838944" y="1708943"/>
            <a:ext cx="1684244" cy="972552"/>
          </a:xfrm>
          <a:prstGeom prst="rect">
            <a:avLst/>
          </a:prstGeom>
        </p:spPr>
        <p:txBody>
          <a:bodyPr vert="horz" wrap="square" lIns="0" tIns="10646" rIns="0" bIns="0" rtlCol="0">
            <a:spAutoFit/>
          </a:bodyPr>
          <a:lstStyle/>
          <a:p>
            <a:pPr marL="177062" indent="-166416">
              <a:lnSpc>
                <a:spcPts val="1054"/>
              </a:lnSpc>
              <a:spcBef>
                <a:spcPts val="84"/>
              </a:spcBef>
              <a:buAutoNum type="arabicPeriod" startAt="6"/>
              <a:tabLst>
                <a:tab pos="177623" algn="l"/>
              </a:tabLst>
            </a:pPr>
            <a:r>
              <a:rPr sz="1000" spc="-9" dirty="0">
                <a:latin typeface="Carlito"/>
                <a:cs typeface="Carlito"/>
              </a:rPr>
              <a:t>Pasarela </a:t>
            </a:r>
            <a:r>
              <a:rPr sz="1000" spc="-4" dirty="0">
                <a:latin typeface="Carlito"/>
                <a:cs typeface="Carlito"/>
              </a:rPr>
              <a:t>de </a:t>
            </a:r>
            <a:r>
              <a:rPr sz="1000" spc="-9" dirty="0">
                <a:latin typeface="Carlito"/>
                <a:cs typeface="Carlito"/>
              </a:rPr>
              <a:t>conexión</a:t>
            </a:r>
            <a:r>
              <a:rPr sz="1000" spc="-40" dirty="0">
                <a:latin typeface="Carlito"/>
                <a:cs typeface="Carlito"/>
              </a:rPr>
              <a:t> </a:t>
            </a:r>
            <a:r>
              <a:rPr sz="1000" spc="-4" dirty="0">
                <a:latin typeface="Carlito"/>
                <a:cs typeface="Carlito"/>
              </a:rPr>
              <a:t>peatonal</a:t>
            </a:r>
            <a:endParaRPr sz="1000" dirty="0">
              <a:latin typeface="Carlito"/>
              <a:cs typeface="Carlito"/>
            </a:endParaRPr>
          </a:p>
          <a:p>
            <a:pPr marL="219087" marR="406235" indent="-208441">
              <a:lnSpc>
                <a:spcPts val="1050"/>
              </a:lnSpc>
              <a:spcBef>
                <a:spcPts val="35"/>
              </a:spcBef>
              <a:buAutoNum type="arabicPeriod" startAt="6"/>
              <a:tabLst>
                <a:tab pos="219647" algn="l"/>
                <a:tab pos="220206" algn="l"/>
              </a:tabLst>
            </a:pPr>
            <a:r>
              <a:rPr sz="1000" spc="-9" dirty="0">
                <a:latin typeface="Carlito"/>
                <a:cs typeface="Carlito"/>
              </a:rPr>
              <a:t>Ingreso </a:t>
            </a:r>
            <a:r>
              <a:rPr sz="1000" spc="-4" dirty="0">
                <a:latin typeface="Carlito"/>
                <a:cs typeface="Carlito"/>
              </a:rPr>
              <a:t>peatonal</a:t>
            </a:r>
            <a:r>
              <a:rPr sz="1000" spc="-88" dirty="0">
                <a:latin typeface="Carlito"/>
                <a:cs typeface="Carlito"/>
              </a:rPr>
              <a:t> </a:t>
            </a:r>
            <a:r>
              <a:rPr sz="1000" spc="-9" dirty="0">
                <a:latin typeface="Carlito"/>
                <a:cs typeface="Carlito"/>
              </a:rPr>
              <a:t>desde  parqueadero</a:t>
            </a:r>
            <a:endParaRPr sz="1000" dirty="0">
              <a:latin typeface="Carlito"/>
              <a:cs typeface="Carlito"/>
            </a:endParaRPr>
          </a:p>
          <a:p>
            <a:pPr marL="219647" indent="-209000">
              <a:lnSpc>
                <a:spcPts val="1006"/>
              </a:lnSpc>
              <a:buAutoNum type="arabicPeriod" startAt="6"/>
              <a:tabLst>
                <a:tab pos="219647" algn="l"/>
                <a:tab pos="220206" algn="l"/>
              </a:tabLst>
            </a:pPr>
            <a:r>
              <a:rPr sz="1000" spc="-9" dirty="0">
                <a:latin typeface="Carlito"/>
                <a:cs typeface="Carlito"/>
              </a:rPr>
              <a:t>Acceso Vehicular </a:t>
            </a:r>
            <a:r>
              <a:rPr sz="1000" spc="-4" dirty="0">
                <a:latin typeface="Carlito"/>
                <a:cs typeface="Carlito"/>
              </a:rPr>
              <a:t>de</a:t>
            </a:r>
            <a:r>
              <a:rPr sz="1000" spc="-31" dirty="0">
                <a:latin typeface="Carlito"/>
                <a:cs typeface="Carlito"/>
              </a:rPr>
              <a:t> </a:t>
            </a:r>
            <a:r>
              <a:rPr sz="1000" spc="-9" dirty="0">
                <a:latin typeface="Carlito"/>
                <a:cs typeface="Carlito"/>
              </a:rPr>
              <a:t>Emergencia</a:t>
            </a:r>
            <a:endParaRPr sz="1000" dirty="0">
              <a:latin typeface="Carlito"/>
              <a:cs typeface="Carlito"/>
            </a:endParaRPr>
          </a:p>
          <a:p>
            <a:pPr marL="219647" indent="-209000">
              <a:lnSpc>
                <a:spcPts val="1054"/>
              </a:lnSpc>
              <a:buAutoNum type="arabicPeriod" startAt="6"/>
              <a:tabLst>
                <a:tab pos="219647" algn="l"/>
                <a:tab pos="220206" algn="l"/>
              </a:tabLst>
            </a:pPr>
            <a:r>
              <a:rPr sz="1000" spc="-9" dirty="0">
                <a:latin typeface="Carlito"/>
                <a:cs typeface="Carlito"/>
              </a:rPr>
              <a:t>Parqueaderos</a:t>
            </a:r>
            <a:endParaRPr sz="1000" dirty="0">
              <a:latin typeface="Carlito"/>
              <a:cs typeface="Carlito"/>
            </a:endParaRPr>
          </a:p>
        </p:txBody>
      </p:sp>
      <p:sp>
        <p:nvSpPr>
          <p:cNvPr id="10" name="object 10"/>
          <p:cNvSpPr txBox="1"/>
          <p:nvPr/>
        </p:nvSpPr>
        <p:spPr>
          <a:xfrm>
            <a:off x="6811716" y="2712929"/>
            <a:ext cx="1347507" cy="716071"/>
          </a:xfrm>
          <a:prstGeom prst="rect">
            <a:avLst/>
          </a:prstGeom>
        </p:spPr>
        <p:txBody>
          <a:bodyPr vert="horz" wrap="square" lIns="0" tIns="10646" rIns="0" bIns="0" rtlCol="0">
            <a:spAutoFit/>
          </a:bodyPr>
          <a:lstStyle/>
          <a:p>
            <a:pPr marL="219647" indent="-209000">
              <a:lnSpc>
                <a:spcPts val="1054"/>
              </a:lnSpc>
              <a:spcBef>
                <a:spcPts val="84"/>
              </a:spcBef>
              <a:buAutoNum type="arabicPeriod" startAt="10"/>
              <a:tabLst>
                <a:tab pos="220206" algn="l"/>
              </a:tabLst>
            </a:pPr>
            <a:r>
              <a:rPr sz="1000" spc="-4" dirty="0">
                <a:latin typeface="Carlito"/>
                <a:cs typeface="Carlito"/>
              </a:rPr>
              <a:t>Cancha de </a:t>
            </a:r>
            <a:r>
              <a:rPr sz="1000" spc="-9" dirty="0">
                <a:latin typeface="Carlito"/>
                <a:cs typeface="Carlito"/>
              </a:rPr>
              <a:t>uso</a:t>
            </a:r>
            <a:r>
              <a:rPr sz="1000" spc="-62" dirty="0">
                <a:latin typeface="Carlito"/>
                <a:cs typeface="Carlito"/>
              </a:rPr>
              <a:t> </a:t>
            </a:r>
            <a:r>
              <a:rPr sz="1000" spc="-4" dirty="0">
                <a:latin typeface="Carlito"/>
                <a:cs typeface="Carlito"/>
              </a:rPr>
              <a:t>múltiple</a:t>
            </a:r>
            <a:endParaRPr sz="1000" dirty="0">
              <a:latin typeface="Carlito"/>
              <a:cs typeface="Carlito"/>
            </a:endParaRPr>
          </a:p>
          <a:p>
            <a:pPr marL="219647" indent="-209000">
              <a:lnSpc>
                <a:spcPts val="1050"/>
              </a:lnSpc>
              <a:buAutoNum type="arabicPeriod" startAt="10"/>
              <a:tabLst>
                <a:tab pos="220206" algn="l"/>
              </a:tabLst>
            </a:pPr>
            <a:r>
              <a:rPr sz="1000" spc="-9" dirty="0">
                <a:latin typeface="Carlito"/>
                <a:cs typeface="Carlito"/>
              </a:rPr>
              <a:t>Área </a:t>
            </a:r>
            <a:r>
              <a:rPr sz="1000" spc="-4" dirty="0">
                <a:latin typeface="Carlito"/>
                <a:cs typeface="Carlito"/>
              </a:rPr>
              <a:t>de </a:t>
            </a:r>
            <a:r>
              <a:rPr sz="1000" spc="-9" dirty="0">
                <a:latin typeface="Carlito"/>
                <a:cs typeface="Carlito"/>
              </a:rPr>
              <a:t>Juegos</a:t>
            </a:r>
            <a:r>
              <a:rPr sz="1000" spc="-31" dirty="0">
                <a:latin typeface="Carlito"/>
                <a:cs typeface="Carlito"/>
              </a:rPr>
              <a:t> </a:t>
            </a:r>
            <a:r>
              <a:rPr sz="1000" spc="-9" dirty="0">
                <a:latin typeface="Carlito"/>
                <a:cs typeface="Carlito"/>
              </a:rPr>
              <a:t>infantiles</a:t>
            </a:r>
            <a:endParaRPr sz="1000" dirty="0">
              <a:latin typeface="Carlito"/>
              <a:cs typeface="Carlito"/>
            </a:endParaRPr>
          </a:p>
          <a:p>
            <a:pPr marL="219647" indent="-209000">
              <a:lnSpc>
                <a:spcPts val="1054"/>
              </a:lnSpc>
              <a:buAutoNum type="arabicPeriod" startAt="10"/>
              <a:tabLst>
                <a:tab pos="220206" algn="l"/>
              </a:tabLst>
            </a:pPr>
            <a:r>
              <a:rPr sz="1000" spc="-4" dirty="0">
                <a:latin typeface="Carlito"/>
                <a:cs typeface="Carlito"/>
              </a:rPr>
              <a:t>Bosque</a:t>
            </a:r>
            <a:endParaRPr sz="1000" dirty="0">
              <a:latin typeface="Carlito"/>
              <a:cs typeface="Carlito"/>
            </a:endParaRPr>
          </a:p>
        </p:txBody>
      </p:sp>
      <p:sp>
        <p:nvSpPr>
          <p:cNvPr id="11" name="object 11"/>
          <p:cNvSpPr txBox="1"/>
          <p:nvPr/>
        </p:nvSpPr>
        <p:spPr>
          <a:xfrm>
            <a:off x="4573312" y="1626643"/>
            <a:ext cx="1721224" cy="1529076"/>
          </a:xfrm>
          <a:prstGeom prst="rect">
            <a:avLst/>
          </a:prstGeom>
        </p:spPr>
        <p:txBody>
          <a:bodyPr vert="horz" wrap="square" lIns="0" tIns="15688" rIns="0" bIns="0" rtlCol="0">
            <a:spAutoFit/>
          </a:bodyPr>
          <a:lstStyle/>
          <a:p>
            <a:pPr marL="219647" marR="396149" indent="-209000">
              <a:lnSpc>
                <a:spcPts val="1050"/>
              </a:lnSpc>
              <a:spcBef>
                <a:spcPts val="124"/>
              </a:spcBef>
              <a:buAutoNum type="arabicPeriod"/>
              <a:tabLst>
                <a:tab pos="219647" algn="l"/>
                <a:tab pos="220206" algn="l"/>
              </a:tabLst>
            </a:pPr>
            <a:r>
              <a:rPr sz="1000" spc="-9" dirty="0">
                <a:latin typeface="Carlito"/>
                <a:cs typeface="Carlito"/>
              </a:rPr>
              <a:t>Rediseño </a:t>
            </a:r>
            <a:r>
              <a:rPr sz="1000" spc="-4" dirty="0">
                <a:latin typeface="Carlito"/>
                <a:cs typeface="Carlito"/>
              </a:rPr>
              <a:t>de </a:t>
            </a:r>
            <a:r>
              <a:rPr sz="1000" spc="-9" dirty="0">
                <a:latin typeface="Carlito"/>
                <a:cs typeface="Carlito"/>
              </a:rPr>
              <a:t>Ingreso</a:t>
            </a:r>
            <a:r>
              <a:rPr sz="1000" spc="-66" dirty="0">
                <a:latin typeface="Carlito"/>
                <a:cs typeface="Carlito"/>
              </a:rPr>
              <a:t> </a:t>
            </a:r>
            <a:r>
              <a:rPr sz="1000" spc="-9" dirty="0">
                <a:latin typeface="Carlito"/>
                <a:cs typeface="Carlito"/>
              </a:rPr>
              <a:t>con  intervención</a:t>
            </a:r>
            <a:r>
              <a:rPr sz="1000" spc="-44" dirty="0">
                <a:latin typeface="Carlito"/>
                <a:cs typeface="Carlito"/>
              </a:rPr>
              <a:t> </a:t>
            </a:r>
            <a:r>
              <a:rPr sz="1000" spc="-4" dirty="0">
                <a:latin typeface="Carlito"/>
                <a:cs typeface="Carlito"/>
              </a:rPr>
              <a:t>urbana</a:t>
            </a:r>
            <a:endParaRPr sz="1000" dirty="0">
              <a:latin typeface="Carlito"/>
              <a:cs typeface="Carlito"/>
            </a:endParaRPr>
          </a:p>
          <a:p>
            <a:pPr marL="219647" indent="-209000">
              <a:lnSpc>
                <a:spcPts val="1006"/>
              </a:lnSpc>
              <a:buAutoNum type="arabicPeriod"/>
              <a:tabLst>
                <a:tab pos="219647" algn="l"/>
                <a:tab pos="220206" algn="l"/>
              </a:tabLst>
            </a:pPr>
            <a:r>
              <a:rPr sz="1000" spc="-4" dirty="0">
                <a:latin typeface="Carlito"/>
                <a:cs typeface="Carlito"/>
              </a:rPr>
              <a:t>Rampa de accesibilidad</a:t>
            </a:r>
            <a:r>
              <a:rPr sz="1000" spc="-84" dirty="0">
                <a:latin typeface="Carlito"/>
                <a:cs typeface="Carlito"/>
              </a:rPr>
              <a:t> </a:t>
            </a:r>
            <a:r>
              <a:rPr sz="1000" spc="-9" dirty="0">
                <a:latin typeface="Carlito"/>
                <a:cs typeface="Carlito"/>
              </a:rPr>
              <a:t>universal</a:t>
            </a:r>
            <a:endParaRPr sz="1000" dirty="0">
              <a:latin typeface="Carlito"/>
              <a:cs typeface="Carlito"/>
            </a:endParaRPr>
          </a:p>
          <a:p>
            <a:pPr marL="219647" marR="439294" indent="-209000">
              <a:lnSpc>
                <a:spcPts val="1050"/>
              </a:lnSpc>
              <a:spcBef>
                <a:spcPts val="40"/>
              </a:spcBef>
              <a:buAutoNum type="arabicPeriod"/>
              <a:tabLst>
                <a:tab pos="219647" algn="l"/>
                <a:tab pos="220206" algn="l"/>
              </a:tabLst>
            </a:pPr>
            <a:r>
              <a:rPr sz="1000" spc="-4" dirty="0">
                <a:latin typeface="Carlito"/>
                <a:cs typeface="Carlito"/>
              </a:rPr>
              <a:t>Adecuación de</a:t>
            </a:r>
            <a:r>
              <a:rPr sz="1000" spc="-97" dirty="0">
                <a:latin typeface="Carlito"/>
                <a:cs typeface="Carlito"/>
              </a:rPr>
              <a:t> </a:t>
            </a:r>
            <a:r>
              <a:rPr sz="1000" spc="-4" dirty="0">
                <a:latin typeface="Carlito"/>
                <a:cs typeface="Carlito"/>
              </a:rPr>
              <a:t>baterías  sanitarias</a:t>
            </a:r>
            <a:endParaRPr sz="1000" dirty="0">
              <a:latin typeface="Carlito"/>
              <a:cs typeface="Carlito"/>
            </a:endParaRPr>
          </a:p>
          <a:p>
            <a:pPr marL="219647" indent="-209000">
              <a:lnSpc>
                <a:spcPts val="1006"/>
              </a:lnSpc>
              <a:buAutoNum type="arabicPeriod"/>
              <a:tabLst>
                <a:tab pos="219647" algn="l"/>
                <a:tab pos="220206" algn="l"/>
              </a:tabLst>
            </a:pPr>
            <a:r>
              <a:rPr sz="1000" spc="-4" dirty="0">
                <a:latin typeface="Carlito"/>
                <a:cs typeface="Carlito"/>
              </a:rPr>
              <a:t>Extensión de </a:t>
            </a:r>
            <a:r>
              <a:rPr sz="1000" spc="-9" dirty="0">
                <a:latin typeface="Carlito"/>
                <a:cs typeface="Carlito"/>
              </a:rPr>
              <a:t>losa</a:t>
            </a:r>
            <a:r>
              <a:rPr sz="1000" spc="-26" dirty="0">
                <a:latin typeface="Carlito"/>
                <a:cs typeface="Carlito"/>
              </a:rPr>
              <a:t> </a:t>
            </a:r>
            <a:r>
              <a:rPr sz="1000" spc="-9" dirty="0">
                <a:latin typeface="Carlito"/>
                <a:cs typeface="Carlito"/>
              </a:rPr>
              <a:t>sobre</a:t>
            </a:r>
            <a:endParaRPr sz="1000" dirty="0">
              <a:latin typeface="Carlito"/>
              <a:cs typeface="Carlito"/>
            </a:endParaRPr>
          </a:p>
          <a:p>
            <a:pPr marL="219647">
              <a:lnSpc>
                <a:spcPts val="1050"/>
              </a:lnSpc>
            </a:pPr>
            <a:r>
              <a:rPr sz="1000" spc="-4" dirty="0">
                <a:latin typeface="Carlito"/>
                <a:cs typeface="Carlito"/>
              </a:rPr>
              <a:t>camerinos </a:t>
            </a:r>
            <a:r>
              <a:rPr sz="1000" spc="-9" dirty="0">
                <a:latin typeface="Carlito"/>
                <a:cs typeface="Carlito"/>
              </a:rPr>
              <a:t>para </a:t>
            </a:r>
            <a:r>
              <a:rPr sz="1000" spc="-4" dirty="0">
                <a:latin typeface="Carlito"/>
                <a:cs typeface="Carlito"/>
              </a:rPr>
              <a:t>patio de</a:t>
            </a:r>
            <a:r>
              <a:rPr sz="1000" spc="-79" dirty="0">
                <a:latin typeface="Carlito"/>
                <a:cs typeface="Carlito"/>
              </a:rPr>
              <a:t> </a:t>
            </a:r>
            <a:r>
              <a:rPr sz="1000" spc="-9" dirty="0">
                <a:latin typeface="Carlito"/>
                <a:cs typeface="Carlito"/>
              </a:rPr>
              <a:t>comidas</a:t>
            </a:r>
            <a:endParaRPr sz="1000" dirty="0">
              <a:latin typeface="Carlito"/>
              <a:cs typeface="Carlito"/>
            </a:endParaRPr>
          </a:p>
          <a:p>
            <a:pPr marL="219647" indent="-209000">
              <a:lnSpc>
                <a:spcPts val="1054"/>
              </a:lnSpc>
              <a:buAutoNum type="arabicPeriod" startAt="5"/>
              <a:tabLst>
                <a:tab pos="219647" algn="l"/>
                <a:tab pos="220206" algn="l"/>
              </a:tabLst>
            </a:pPr>
            <a:r>
              <a:rPr sz="1000" spc="-4" dirty="0">
                <a:latin typeface="Carlito"/>
                <a:cs typeface="Carlito"/>
              </a:rPr>
              <a:t>Iluminación</a:t>
            </a:r>
            <a:r>
              <a:rPr sz="1000" spc="-44" dirty="0">
                <a:latin typeface="Carlito"/>
                <a:cs typeface="Carlito"/>
              </a:rPr>
              <a:t> </a:t>
            </a:r>
            <a:r>
              <a:rPr sz="1000" spc="-9" dirty="0">
                <a:latin typeface="Carlito"/>
                <a:cs typeface="Carlito"/>
              </a:rPr>
              <a:t>exterior</a:t>
            </a:r>
            <a:endParaRPr sz="1000" dirty="0">
              <a:latin typeface="Carlito"/>
              <a:cs typeface="Carlito"/>
            </a:endParaRPr>
          </a:p>
        </p:txBody>
      </p:sp>
      <p:sp>
        <p:nvSpPr>
          <p:cNvPr id="13" name="object 13"/>
          <p:cNvSpPr/>
          <p:nvPr/>
        </p:nvSpPr>
        <p:spPr>
          <a:xfrm>
            <a:off x="6658779" y="3268981"/>
            <a:ext cx="1727946" cy="373681"/>
          </a:xfrm>
          <a:custGeom>
            <a:avLst/>
            <a:gdLst/>
            <a:ahLst/>
            <a:cxnLst/>
            <a:rect l="l" t="t" r="r" b="b"/>
            <a:pathLst>
              <a:path w="1958340" h="279400">
                <a:moveTo>
                  <a:pt x="1958339" y="278891"/>
                </a:moveTo>
                <a:lnTo>
                  <a:pt x="0" y="278891"/>
                </a:lnTo>
                <a:lnTo>
                  <a:pt x="0" y="0"/>
                </a:lnTo>
                <a:lnTo>
                  <a:pt x="1958339" y="0"/>
                </a:lnTo>
                <a:lnTo>
                  <a:pt x="1958339" y="278891"/>
                </a:lnTo>
                <a:close/>
              </a:path>
            </a:pathLst>
          </a:custGeom>
          <a:solidFill>
            <a:srgbClr val="FF0000"/>
          </a:solidFill>
        </p:spPr>
        <p:txBody>
          <a:bodyPr wrap="square" lIns="0" tIns="0" rIns="0" bIns="0" rtlCol="0"/>
          <a:lstStyle/>
          <a:p>
            <a:endParaRPr sz="1588"/>
          </a:p>
        </p:txBody>
      </p:sp>
      <p:sp>
        <p:nvSpPr>
          <p:cNvPr id="14" name="object 14"/>
          <p:cNvSpPr txBox="1"/>
          <p:nvPr/>
        </p:nvSpPr>
        <p:spPr>
          <a:xfrm>
            <a:off x="6803315" y="3295107"/>
            <a:ext cx="1727946" cy="201417"/>
          </a:xfrm>
          <a:prstGeom prst="rect">
            <a:avLst/>
          </a:prstGeom>
        </p:spPr>
        <p:txBody>
          <a:bodyPr vert="horz" wrap="square" lIns="0" tIns="24653" rIns="0" bIns="0" rtlCol="0">
            <a:spAutoFit/>
          </a:bodyPr>
          <a:lstStyle/>
          <a:p>
            <a:pPr marL="65558">
              <a:spcBef>
                <a:spcPts val="194"/>
              </a:spcBef>
            </a:pPr>
            <a:r>
              <a:rPr sz="1147" spc="4" dirty="0">
                <a:solidFill>
                  <a:srgbClr val="FFFFFF"/>
                </a:solidFill>
                <a:latin typeface="Carlito"/>
                <a:cs typeface="Carlito"/>
              </a:rPr>
              <a:t>INVERSIÓN:</a:t>
            </a:r>
            <a:r>
              <a:rPr sz="1147" spc="-4" dirty="0">
                <a:solidFill>
                  <a:srgbClr val="FFFFFF"/>
                </a:solidFill>
                <a:latin typeface="Carlito"/>
                <a:cs typeface="Carlito"/>
              </a:rPr>
              <a:t> </a:t>
            </a:r>
            <a:r>
              <a:rPr sz="1147" spc="4" dirty="0">
                <a:solidFill>
                  <a:srgbClr val="FFFFFF"/>
                </a:solidFill>
                <a:latin typeface="Carlito"/>
                <a:cs typeface="Carlito"/>
              </a:rPr>
              <a:t>75.000,00</a:t>
            </a:r>
            <a:endParaRPr sz="1147" dirty="0">
              <a:latin typeface="Carlito"/>
              <a:cs typeface="Carlito"/>
            </a:endParaRPr>
          </a:p>
        </p:txBody>
      </p:sp>
      <p:grpSp>
        <p:nvGrpSpPr>
          <p:cNvPr id="15" name="object 15"/>
          <p:cNvGrpSpPr/>
          <p:nvPr/>
        </p:nvGrpSpPr>
        <p:grpSpPr>
          <a:xfrm>
            <a:off x="4707494" y="2611046"/>
            <a:ext cx="5813025" cy="3433984"/>
            <a:chOff x="3455561" y="2322588"/>
            <a:chExt cx="6588094" cy="3891851"/>
          </a:xfrm>
        </p:grpSpPr>
        <p:sp>
          <p:nvSpPr>
            <p:cNvPr id="16" name="object 16"/>
            <p:cNvSpPr/>
            <p:nvPr/>
          </p:nvSpPr>
          <p:spPr>
            <a:xfrm>
              <a:off x="3455561" y="3722699"/>
              <a:ext cx="6208774" cy="2491740"/>
            </a:xfrm>
            <a:prstGeom prst="rect">
              <a:avLst/>
            </a:prstGeom>
            <a:blipFill>
              <a:blip r:embed="rId3" cstate="print">
                <a:extLst>
                  <a:ext uri="{28A0092B-C50C-407E-A947-70E740481C1C}">
                    <a14:useLocalDpi xmlns:a14="http://schemas.microsoft.com/office/drawing/2010/main" val="0"/>
                  </a:ext>
                </a:extLst>
              </a:blip>
              <a:stretch>
                <a:fillRect/>
              </a:stretch>
            </a:blipFill>
          </p:spPr>
          <p:txBody>
            <a:bodyPr wrap="square" lIns="0" tIns="0" rIns="0" bIns="0" rtlCol="0"/>
            <a:lstStyle/>
            <a:p>
              <a:endParaRPr sz="1588"/>
            </a:p>
          </p:txBody>
        </p:sp>
        <p:sp>
          <p:nvSpPr>
            <p:cNvPr id="17" name="object 17"/>
            <p:cNvSpPr/>
            <p:nvPr/>
          </p:nvSpPr>
          <p:spPr>
            <a:xfrm>
              <a:off x="6083795" y="2322588"/>
              <a:ext cx="3959860" cy="3717290"/>
            </a:xfrm>
            <a:custGeom>
              <a:avLst/>
              <a:gdLst/>
              <a:ahLst/>
              <a:cxnLst/>
              <a:rect l="l" t="t" r="r" b="b"/>
              <a:pathLst>
                <a:path w="3959859" h="3717290">
                  <a:moveTo>
                    <a:pt x="89916" y="3537204"/>
                  </a:moveTo>
                  <a:lnTo>
                    <a:pt x="59436" y="3526536"/>
                  </a:lnTo>
                  <a:lnTo>
                    <a:pt x="27432" y="3614928"/>
                  </a:lnTo>
                  <a:lnTo>
                    <a:pt x="56388" y="3625596"/>
                  </a:lnTo>
                  <a:lnTo>
                    <a:pt x="89916" y="3537204"/>
                  </a:lnTo>
                  <a:close/>
                </a:path>
                <a:path w="3959859" h="3717290">
                  <a:moveTo>
                    <a:pt x="91440" y="3660648"/>
                  </a:moveTo>
                  <a:lnTo>
                    <a:pt x="43942" y="3659581"/>
                  </a:lnTo>
                  <a:lnTo>
                    <a:pt x="44107" y="3659124"/>
                  </a:lnTo>
                  <a:lnTo>
                    <a:pt x="45720" y="3654552"/>
                  </a:lnTo>
                  <a:lnTo>
                    <a:pt x="16764" y="3643884"/>
                  </a:lnTo>
                  <a:lnTo>
                    <a:pt x="0" y="3689604"/>
                  </a:lnTo>
                  <a:lnTo>
                    <a:pt x="89916" y="3692652"/>
                  </a:lnTo>
                  <a:lnTo>
                    <a:pt x="90500" y="3680460"/>
                  </a:lnTo>
                  <a:lnTo>
                    <a:pt x="91440" y="3660648"/>
                  </a:lnTo>
                  <a:close/>
                </a:path>
                <a:path w="3959859" h="3717290">
                  <a:moveTo>
                    <a:pt x="132588" y="3419856"/>
                  </a:moveTo>
                  <a:lnTo>
                    <a:pt x="103632" y="3409188"/>
                  </a:lnTo>
                  <a:lnTo>
                    <a:pt x="71628" y="3497580"/>
                  </a:lnTo>
                  <a:lnTo>
                    <a:pt x="100584" y="3508248"/>
                  </a:lnTo>
                  <a:lnTo>
                    <a:pt x="132588" y="3419856"/>
                  </a:lnTo>
                  <a:close/>
                </a:path>
                <a:path w="3959859" h="3717290">
                  <a:moveTo>
                    <a:pt x="176784" y="3300984"/>
                  </a:moveTo>
                  <a:lnTo>
                    <a:pt x="147828" y="3290316"/>
                  </a:lnTo>
                  <a:lnTo>
                    <a:pt x="114300" y="3378708"/>
                  </a:lnTo>
                  <a:lnTo>
                    <a:pt x="144780" y="3389376"/>
                  </a:lnTo>
                  <a:lnTo>
                    <a:pt x="176784" y="3300984"/>
                  </a:lnTo>
                  <a:close/>
                </a:path>
                <a:path w="3959859" h="3717290">
                  <a:moveTo>
                    <a:pt x="216408" y="3663696"/>
                  </a:moveTo>
                  <a:lnTo>
                    <a:pt x="121920" y="3660648"/>
                  </a:lnTo>
                  <a:lnTo>
                    <a:pt x="121920" y="3692652"/>
                  </a:lnTo>
                  <a:lnTo>
                    <a:pt x="214884" y="3695700"/>
                  </a:lnTo>
                  <a:lnTo>
                    <a:pt x="216408" y="3663696"/>
                  </a:lnTo>
                  <a:close/>
                </a:path>
                <a:path w="3959859" h="3717290">
                  <a:moveTo>
                    <a:pt x="220980" y="3183636"/>
                  </a:moveTo>
                  <a:lnTo>
                    <a:pt x="190500" y="3172968"/>
                  </a:lnTo>
                  <a:lnTo>
                    <a:pt x="158496" y="3261360"/>
                  </a:lnTo>
                  <a:lnTo>
                    <a:pt x="187452" y="3272028"/>
                  </a:lnTo>
                  <a:lnTo>
                    <a:pt x="220980" y="3183636"/>
                  </a:lnTo>
                  <a:close/>
                </a:path>
                <a:path w="3959859" h="3717290">
                  <a:moveTo>
                    <a:pt x="263652" y="3066288"/>
                  </a:moveTo>
                  <a:lnTo>
                    <a:pt x="234696" y="3054096"/>
                  </a:lnTo>
                  <a:lnTo>
                    <a:pt x="201168" y="3144012"/>
                  </a:lnTo>
                  <a:lnTo>
                    <a:pt x="231648" y="3154680"/>
                  </a:lnTo>
                  <a:lnTo>
                    <a:pt x="263652" y="3066288"/>
                  </a:lnTo>
                  <a:close/>
                </a:path>
                <a:path w="3959859" h="3717290">
                  <a:moveTo>
                    <a:pt x="307848" y="2947416"/>
                  </a:moveTo>
                  <a:lnTo>
                    <a:pt x="278892" y="2936748"/>
                  </a:lnTo>
                  <a:lnTo>
                    <a:pt x="245364" y="3025140"/>
                  </a:lnTo>
                  <a:lnTo>
                    <a:pt x="274320" y="3035808"/>
                  </a:lnTo>
                  <a:lnTo>
                    <a:pt x="307848" y="2947416"/>
                  </a:lnTo>
                  <a:close/>
                </a:path>
                <a:path w="3959859" h="3717290">
                  <a:moveTo>
                    <a:pt x="341376" y="3666744"/>
                  </a:moveTo>
                  <a:lnTo>
                    <a:pt x="248412" y="3665220"/>
                  </a:lnTo>
                  <a:lnTo>
                    <a:pt x="246888" y="3695700"/>
                  </a:lnTo>
                  <a:lnTo>
                    <a:pt x="341376" y="3698748"/>
                  </a:lnTo>
                  <a:lnTo>
                    <a:pt x="341376" y="3666744"/>
                  </a:lnTo>
                  <a:close/>
                </a:path>
                <a:path w="3959859" h="3717290">
                  <a:moveTo>
                    <a:pt x="352044" y="2830068"/>
                  </a:moveTo>
                  <a:lnTo>
                    <a:pt x="321564" y="2819400"/>
                  </a:lnTo>
                  <a:lnTo>
                    <a:pt x="289560" y="2907792"/>
                  </a:lnTo>
                  <a:lnTo>
                    <a:pt x="318516" y="2918460"/>
                  </a:lnTo>
                  <a:lnTo>
                    <a:pt x="352044" y="2830068"/>
                  </a:lnTo>
                  <a:close/>
                </a:path>
                <a:path w="3959859" h="3717290">
                  <a:moveTo>
                    <a:pt x="394716" y="2712720"/>
                  </a:moveTo>
                  <a:lnTo>
                    <a:pt x="365760" y="2700528"/>
                  </a:lnTo>
                  <a:lnTo>
                    <a:pt x="332232" y="2788920"/>
                  </a:lnTo>
                  <a:lnTo>
                    <a:pt x="362712" y="2801112"/>
                  </a:lnTo>
                  <a:lnTo>
                    <a:pt x="394716" y="2712720"/>
                  </a:lnTo>
                  <a:close/>
                </a:path>
                <a:path w="3959859" h="3717290">
                  <a:moveTo>
                    <a:pt x="438912" y="2593835"/>
                  </a:moveTo>
                  <a:lnTo>
                    <a:pt x="408432" y="2583167"/>
                  </a:lnTo>
                  <a:lnTo>
                    <a:pt x="376428" y="2671559"/>
                  </a:lnTo>
                  <a:lnTo>
                    <a:pt x="405384" y="2682240"/>
                  </a:lnTo>
                  <a:lnTo>
                    <a:pt x="438912" y="2593835"/>
                  </a:lnTo>
                  <a:close/>
                </a:path>
                <a:path w="3959859" h="3717290">
                  <a:moveTo>
                    <a:pt x="467868" y="3671316"/>
                  </a:moveTo>
                  <a:lnTo>
                    <a:pt x="373380" y="3668268"/>
                  </a:lnTo>
                  <a:lnTo>
                    <a:pt x="371856" y="3700272"/>
                  </a:lnTo>
                  <a:lnTo>
                    <a:pt x="466344" y="3703320"/>
                  </a:lnTo>
                  <a:lnTo>
                    <a:pt x="467868" y="3671316"/>
                  </a:lnTo>
                  <a:close/>
                </a:path>
                <a:path w="3959859" h="3717290">
                  <a:moveTo>
                    <a:pt x="530352" y="2572499"/>
                  </a:moveTo>
                  <a:lnTo>
                    <a:pt x="440436" y="2545067"/>
                  </a:lnTo>
                  <a:lnTo>
                    <a:pt x="431292" y="2575547"/>
                  </a:lnTo>
                  <a:lnTo>
                    <a:pt x="521208" y="2601455"/>
                  </a:lnTo>
                  <a:lnTo>
                    <a:pt x="530352" y="2572499"/>
                  </a:lnTo>
                  <a:close/>
                </a:path>
                <a:path w="3959859" h="3717290">
                  <a:moveTo>
                    <a:pt x="592836" y="3675888"/>
                  </a:moveTo>
                  <a:lnTo>
                    <a:pt x="499872" y="3672840"/>
                  </a:lnTo>
                  <a:lnTo>
                    <a:pt x="498348" y="3703320"/>
                  </a:lnTo>
                  <a:lnTo>
                    <a:pt x="592836" y="3706368"/>
                  </a:lnTo>
                  <a:lnTo>
                    <a:pt x="592836" y="3675888"/>
                  </a:lnTo>
                  <a:close/>
                </a:path>
                <a:path w="3959859" h="3717290">
                  <a:moveTo>
                    <a:pt x="650748" y="2606027"/>
                  </a:moveTo>
                  <a:lnTo>
                    <a:pt x="560832" y="2580119"/>
                  </a:lnTo>
                  <a:lnTo>
                    <a:pt x="551688" y="2610599"/>
                  </a:lnTo>
                  <a:lnTo>
                    <a:pt x="643128" y="2636507"/>
                  </a:lnTo>
                  <a:lnTo>
                    <a:pt x="650748" y="2606027"/>
                  </a:lnTo>
                  <a:close/>
                </a:path>
                <a:path w="3959859" h="3717290">
                  <a:moveTo>
                    <a:pt x="719328" y="3678936"/>
                  </a:moveTo>
                  <a:lnTo>
                    <a:pt x="624840" y="3675888"/>
                  </a:lnTo>
                  <a:lnTo>
                    <a:pt x="623316" y="3707892"/>
                  </a:lnTo>
                  <a:lnTo>
                    <a:pt x="717804" y="3710940"/>
                  </a:lnTo>
                  <a:lnTo>
                    <a:pt x="719328" y="3678936"/>
                  </a:lnTo>
                  <a:close/>
                </a:path>
                <a:path w="3959859" h="3717290">
                  <a:moveTo>
                    <a:pt x="772680" y="2641079"/>
                  </a:moveTo>
                  <a:lnTo>
                    <a:pt x="681228" y="2615171"/>
                  </a:lnTo>
                  <a:lnTo>
                    <a:pt x="672084" y="2645651"/>
                  </a:lnTo>
                  <a:lnTo>
                    <a:pt x="763536" y="2671559"/>
                  </a:lnTo>
                  <a:lnTo>
                    <a:pt x="772680" y="2641079"/>
                  </a:lnTo>
                  <a:close/>
                </a:path>
                <a:path w="3959859" h="3717290">
                  <a:moveTo>
                    <a:pt x="844308" y="3683508"/>
                  </a:moveTo>
                  <a:lnTo>
                    <a:pt x="749808" y="3680460"/>
                  </a:lnTo>
                  <a:lnTo>
                    <a:pt x="749808" y="3710940"/>
                  </a:lnTo>
                  <a:lnTo>
                    <a:pt x="844308" y="3713988"/>
                  </a:lnTo>
                  <a:lnTo>
                    <a:pt x="844308" y="3683508"/>
                  </a:lnTo>
                  <a:close/>
                </a:path>
                <a:path w="3959859" h="3717290">
                  <a:moveTo>
                    <a:pt x="865644" y="2679192"/>
                  </a:moveTo>
                  <a:lnTo>
                    <a:pt x="778776" y="2644127"/>
                  </a:lnTo>
                  <a:lnTo>
                    <a:pt x="766584" y="2673096"/>
                  </a:lnTo>
                  <a:lnTo>
                    <a:pt x="853452" y="2708148"/>
                  </a:lnTo>
                  <a:lnTo>
                    <a:pt x="865644" y="2679192"/>
                  </a:lnTo>
                  <a:close/>
                </a:path>
                <a:path w="3959859" h="3717290">
                  <a:moveTo>
                    <a:pt x="970800" y="3710940"/>
                  </a:moveTo>
                  <a:lnTo>
                    <a:pt x="969556" y="3685032"/>
                  </a:lnTo>
                  <a:lnTo>
                    <a:pt x="969276" y="3678936"/>
                  </a:lnTo>
                  <a:lnTo>
                    <a:pt x="898309" y="3684968"/>
                  </a:lnTo>
                  <a:lnTo>
                    <a:pt x="876312" y="3683508"/>
                  </a:lnTo>
                  <a:lnTo>
                    <a:pt x="874788" y="3715512"/>
                  </a:lnTo>
                  <a:lnTo>
                    <a:pt x="899172" y="3717036"/>
                  </a:lnTo>
                  <a:lnTo>
                    <a:pt x="970800" y="3710940"/>
                  </a:lnTo>
                  <a:close/>
                </a:path>
                <a:path w="3959859" h="3717290">
                  <a:moveTo>
                    <a:pt x="982992" y="2726436"/>
                  </a:moveTo>
                  <a:lnTo>
                    <a:pt x="894600" y="2691384"/>
                  </a:lnTo>
                  <a:lnTo>
                    <a:pt x="883932" y="2720340"/>
                  </a:lnTo>
                  <a:lnTo>
                    <a:pt x="970800" y="2755392"/>
                  </a:lnTo>
                  <a:lnTo>
                    <a:pt x="982992" y="2726436"/>
                  </a:lnTo>
                  <a:close/>
                </a:path>
                <a:path w="3959859" h="3717290">
                  <a:moveTo>
                    <a:pt x="1095768" y="3701796"/>
                  </a:moveTo>
                  <a:lnTo>
                    <a:pt x="1094244" y="3669792"/>
                  </a:lnTo>
                  <a:lnTo>
                    <a:pt x="999756" y="3677412"/>
                  </a:lnTo>
                  <a:lnTo>
                    <a:pt x="1002804" y="3707892"/>
                  </a:lnTo>
                  <a:lnTo>
                    <a:pt x="1095768" y="3701796"/>
                  </a:lnTo>
                  <a:close/>
                </a:path>
                <a:path w="3959859" h="3717290">
                  <a:moveTo>
                    <a:pt x="1098816" y="2773680"/>
                  </a:moveTo>
                  <a:lnTo>
                    <a:pt x="1011948" y="2738628"/>
                  </a:lnTo>
                  <a:lnTo>
                    <a:pt x="999756" y="2767584"/>
                  </a:lnTo>
                  <a:lnTo>
                    <a:pt x="1086624" y="2804160"/>
                  </a:lnTo>
                  <a:lnTo>
                    <a:pt x="1098816" y="2773680"/>
                  </a:lnTo>
                  <a:close/>
                </a:path>
                <a:path w="3959859" h="3717290">
                  <a:moveTo>
                    <a:pt x="1176540" y="3602736"/>
                  </a:moveTo>
                  <a:lnTo>
                    <a:pt x="1147584" y="3590544"/>
                  </a:lnTo>
                  <a:lnTo>
                    <a:pt x="1112532" y="3677412"/>
                  </a:lnTo>
                  <a:lnTo>
                    <a:pt x="1126248" y="3666744"/>
                  </a:lnTo>
                  <a:lnTo>
                    <a:pt x="1124724" y="3668268"/>
                  </a:lnTo>
                  <a:lnTo>
                    <a:pt x="1127772" y="3698748"/>
                  </a:lnTo>
                  <a:lnTo>
                    <a:pt x="1138440" y="3698748"/>
                  </a:lnTo>
                  <a:lnTo>
                    <a:pt x="1151140" y="3666744"/>
                  </a:lnTo>
                  <a:lnTo>
                    <a:pt x="1176540" y="3602736"/>
                  </a:lnTo>
                  <a:close/>
                </a:path>
                <a:path w="3959859" h="3717290">
                  <a:moveTo>
                    <a:pt x="1216164" y="2820924"/>
                  </a:moveTo>
                  <a:lnTo>
                    <a:pt x="1127772" y="2785872"/>
                  </a:lnTo>
                  <a:lnTo>
                    <a:pt x="1115580" y="2814828"/>
                  </a:lnTo>
                  <a:lnTo>
                    <a:pt x="1203972" y="2851404"/>
                  </a:lnTo>
                  <a:lnTo>
                    <a:pt x="1216164" y="2820924"/>
                  </a:lnTo>
                  <a:close/>
                </a:path>
                <a:path w="3959859" h="3717290">
                  <a:moveTo>
                    <a:pt x="1223784" y="3485388"/>
                  </a:moveTo>
                  <a:lnTo>
                    <a:pt x="1194828" y="3474720"/>
                  </a:lnTo>
                  <a:lnTo>
                    <a:pt x="1159776" y="3561588"/>
                  </a:lnTo>
                  <a:lnTo>
                    <a:pt x="1188732" y="3573780"/>
                  </a:lnTo>
                  <a:lnTo>
                    <a:pt x="1223784" y="3485388"/>
                  </a:lnTo>
                  <a:close/>
                </a:path>
                <a:path w="3959859" h="3717290">
                  <a:moveTo>
                    <a:pt x="1271028" y="3369564"/>
                  </a:moveTo>
                  <a:lnTo>
                    <a:pt x="1242072" y="3357372"/>
                  </a:lnTo>
                  <a:lnTo>
                    <a:pt x="1207020" y="3445764"/>
                  </a:lnTo>
                  <a:lnTo>
                    <a:pt x="1235976" y="3456432"/>
                  </a:lnTo>
                  <a:lnTo>
                    <a:pt x="1271028" y="3369564"/>
                  </a:lnTo>
                  <a:close/>
                </a:path>
                <a:path w="3959859" h="3717290">
                  <a:moveTo>
                    <a:pt x="1318272" y="3252216"/>
                  </a:moveTo>
                  <a:lnTo>
                    <a:pt x="1289316" y="3241548"/>
                  </a:lnTo>
                  <a:lnTo>
                    <a:pt x="1254264" y="3328416"/>
                  </a:lnTo>
                  <a:lnTo>
                    <a:pt x="1283220" y="3340608"/>
                  </a:lnTo>
                  <a:lnTo>
                    <a:pt x="1318272" y="3252216"/>
                  </a:lnTo>
                  <a:close/>
                </a:path>
                <a:path w="3959859" h="3717290">
                  <a:moveTo>
                    <a:pt x="1331988" y="2868168"/>
                  </a:moveTo>
                  <a:lnTo>
                    <a:pt x="1245120" y="2833116"/>
                  </a:lnTo>
                  <a:lnTo>
                    <a:pt x="1232928" y="2862072"/>
                  </a:lnTo>
                  <a:lnTo>
                    <a:pt x="1319796" y="2898648"/>
                  </a:lnTo>
                  <a:lnTo>
                    <a:pt x="1331988" y="2868168"/>
                  </a:lnTo>
                  <a:close/>
                </a:path>
                <a:path w="3959859" h="3717290">
                  <a:moveTo>
                    <a:pt x="1365516" y="3136392"/>
                  </a:moveTo>
                  <a:lnTo>
                    <a:pt x="1336560" y="3124200"/>
                  </a:lnTo>
                  <a:lnTo>
                    <a:pt x="1301508" y="3212592"/>
                  </a:lnTo>
                  <a:lnTo>
                    <a:pt x="1330464" y="3223260"/>
                  </a:lnTo>
                  <a:lnTo>
                    <a:pt x="1365516" y="3136392"/>
                  </a:lnTo>
                  <a:close/>
                </a:path>
                <a:path w="3959859" h="3717290">
                  <a:moveTo>
                    <a:pt x="1388376" y="3008376"/>
                  </a:moveTo>
                  <a:lnTo>
                    <a:pt x="1357896" y="3008376"/>
                  </a:lnTo>
                  <a:lnTo>
                    <a:pt x="1357896" y="3072384"/>
                  </a:lnTo>
                  <a:lnTo>
                    <a:pt x="1348752" y="3095244"/>
                  </a:lnTo>
                  <a:lnTo>
                    <a:pt x="1377708" y="3107436"/>
                  </a:lnTo>
                  <a:lnTo>
                    <a:pt x="1388376" y="3081528"/>
                  </a:lnTo>
                  <a:lnTo>
                    <a:pt x="1388376" y="3078480"/>
                  </a:lnTo>
                  <a:lnTo>
                    <a:pt x="1388376" y="3008376"/>
                  </a:lnTo>
                  <a:close/>
                </a:path>
                <a:path w="3959859" h="3717290">
                  <a:moveTo>
                    <a:pt x="1388376" y="2892552"/>
                  </a:moveTo>
                  <a:lnTo>
                    <a:pt x="1360944" y="2880360"/>
                  </a:lnTo>
                  <a:lnTo>
                    <a:pt x="1348752" y="2909316"/>
                  </a:lnTo>
                  <a:lnTo>
                    <a:pt x="1357896" y="2913126"/>
                  </a:lnTo>
                  <a:lnTo>
                    <a:pt x="1357896" y="2977896"/>
                  </a:lnTo>
                  <a:lnTo>
                    <a:pt x="1388376" y="2977896"/>
                  </a:lnTo>
                  <a:lnTo>
                    <a:pt x="1388376" y="2916936"/>
                  </a:lnTo>
                  <a:lnTo>
                    <a:pt x="1388376" y="2901696"/>
                  </a:lnTo>
                  <a:lnTo>
                    <a:pt x="1388376" y="2892552"/>
                  </a:lnTo>
                  <a:close/>
                </a:path>
                <a:path w="3959859" h="3717290">
                  <a:moveTo>
                    <a:pt x="2060460" y="381000"/>
                  </a:moveTo>
                  <a:lnTo>
                    <a:pt x="2043696" y="381000"/>
                  </a:lnTo>
                  <a:lnTo>
                    <a:pt x="2043696" y="428244"/>
                  </a:lnTo>
                  <a:lnTo>
                    <a:pt x="2060460" y="428244"/>
                  </a:lnTo>
                  <a:lnTo>
                    <a:pt x="2060460" y="381000"/>
                  </a:lnTo>
                  <a:close/>
                </a:path>
                <a:path w="3959859" h="3717290">
                  <a:moveTo>
                    <a:pt x="2060460" y="318516"/>
                  </a:moveTo>
                  <a:lnTo>
                    <a:pt x="2043696" y="318516"/>
                  </a:lnTo>
                  <a:lnTo>
                    <a:pt x="2043696" y="365760"/>
                  </a:lnTo>
                  <a:lnTo>
                    <a:pt x="2060460" y="365760"/>
                  </a:lnTo>
                  <a:lnTo>
                    <a:pt x="2060460" y="318516"/>
                  </a:lnTo>
                  <a:close/>
                </a:path>
                <a:path w="3959859" h="3717290">
                  <a:moveTo>
                    <a:pt x="2060460" y="254508"/>
                  </a:moveTo>
                  <a:lnTo>
                    <a:pt x="2043696" y="254508"/>
                  </a:lnTo>
                  <a:lnTo>
                    <a:pt x="2043696" y="301752"/>
                  </a:lnTo>
                  <a:lnTo>
                    <a:pt x="2060460" y="301752"/>
                  </a:lnTo>
                  <a:lnTo>
                    <a:pt x="2060460" y="254508"/>
                  </a:lnTo>
                  <a:close/>
                </a:path>
                <a:path w="3959859" h="3717290">
                  <a:moveTo>
                    <a:pt x="2060460" y="192024"/>
                  </a:moveTo>
                  <a:lnTo>
                    <a:pt x="2043696" y="192024"/>
                  </a:lnTo>
                  <a:lnTo>
                    <a:pt x="2043696" y="239268"/>
                  </a:lnTo>
                  <a:lnTo>
                    <a:pt x="2060460" y="239268"/>
                  </a:lnTo>
                  <a:lnTo>
                    <a:pt x="2060460" y="192024"/>
                  </a:lnTo>
                  <a:close/>
                </a:path>
                <a:path w="3959859" h="3717290">
                  <a:moveTo>
                    <a:pt x="2060460" y="129540"/>
                  </a:moveTo>
                  <a:lnTo>
                    <a:pt x="2043696" y="129540"/>
                  </a:lnTo>
                  <a:lnTo>
                    <a:pt x="2043696" y="176784"/>
                  </a:lnTo>
                  <a:lnTo>
                    <a:pt x="2060460" y="176784"/>
                  </a:lnTo>
                  <a:lnTo>
                    <a:pt x="2060460" y="129540"/>
                  </a:lnTo>
                  <a:close/>
                </a:path>
                <a:path w="3959859" h="3717290">
                  <a:moveTo>
                    <a:pt x="2060460" y="67056"/>
                  </a:moveTo>
                  <a:lnTo>
                    <a:pt x="2043696" y="67056"/>
                  </a:lnTo>
                  <a:lnTo>
                    <a:pt x="2043696" y="114300"/>
                  </a:lnTo>
                  <a:lnTo>
                    <a:pt x="2060460" y="114300"/>
                  </a:lnTo>
                  <a:lnTo>
                    <a:pt x="2060460" y="67056"/>
                  </a:lnTo>
                  <a:close/>
                </a:path>
                <a:path w="3959859" h="3717290">
                  <a:moveTo>
                    <a:pt x="2060460" y="7620"/>
                  </a:moveTo>
                  <a:lnTo>
                    <a:pt x="2055888" y="12192"/>
                  </a:lnTo>
                  <a:lnTo>
                    <a:pt x="2055888" y="0"/>
                  </a:lnTo>
                  <a:lnTo>
                    <a:pt x="2048268" y="0"/>
                  </a:lnTo>
                  <a:lnTo>
                    <a:pt x="2043696" y="4572"/>
                  </a:lnTo>
                  <a:lnTo>
                    <a:pt x="2043696" y="50292"/>
                  </a:lnTo>
                  <a:lnTo>
                    <a:pt x="2060460" y="50292"/>
                  </a:lnTo>
                  <a:lnTo>
                    <a:pt x="2060460" y="16764"/>
                  </a:lnTo>
                  <a:lnTo>
                    <a:pt x="2060460" y="7620"/>
                  </a:lnTo>
                  <a:close/>
                </a:path>
                <a:path w="3959859" h="3717290">
                  <a:moveTo>
                    <a:pt x="2100084" y="483108"/>
                  </a:moveTo>
                  <a:lnTo>
                    <a:pt x="2060460" y="483108"/>
                  </a:lnTo>
                  <a:lnTo>
                    <a:pt x="2060460" y="443484"/>
                  </a:lnTo>
                  <a:lnTo>
                    <a:pt x="2043696" y="443484"/>
                  </a:lnTo>
                  <a:lnTo>
                    <a:pt x="2043696" y="490728"/>
                  </a:lnTo>
                  <a:lnTo>
                    <a:pt x="2052840" y="490728"/>
                  </a:lnTo>
                  <a:lnTo>
                    <a:pt x="2052840" y="498348"/>
                  </a:lnTo>
                  <a:lnTo>
                    <a:pt x="2100084" y="498348"/>
                  </a:lnTo>
                  <a:lnTo>
                    <a:pt x="2100084" y="490728"/>
                  </a:lnTo>
                  <a:lnTo>
                    <a:pt x="2100084" y="483108"/>
                  </a:lnTo>
                  <a:close/>
                </a:path>
                <a:path w="3959859" h="3717290">
                  <a:moveTo>
                    <a:pt x="2119896" y="0"/>
                  </a:moveTo>
                  <a:lnTo>
                    <a:pt x="2072652" y="0"/>
                  </a:lnTo>
                  <a:lnTo>
                    <a:pt x="2072652" y="16764"/>
                  </a:lnTo>
                  <a:lnTo>
                    <a:pt x="2119896" y="16764"/>
                  </a:lnTo>
                  <a:lnTo>
                    <a:pt x="2119896" y="0"/>
                  </a:lnTo>
                  <a:close/>
                </a:path>
                <a:path w="3959859" h="3717290">
                  <a:moveTo>
                    <a:pt x="2164092" y="483108"/>
                  </a:moveTo>
                  <a:lnTo>
                    <a:pt x="2116848" y="483108"/>
                  </a:lnTo>
                  <a:lnTo>
                    <a:pt x="2116848" y="498348"/>
                  </a:lnTo>
                  <a:lnTo>
                    <a:pt x="2164092" y="498348"/>
                  </a:lnTo>
                  <a:lnTo>
                    <a:pt x="2164092" y="483108"/>
                  </a:lnTo>
                  <a:close/>
                </a:path>
                <a:path w="3959859" h="3717290">
                  <a:moveTo>
                    <a:pt x="2182380" y="0"/>
                  </a:moveTo>
                  <a:lnTo>
                    <a:pt x="2135136" y="0"/>
                  </a:lnTo>
                  <a:lnTo>
                    <a:pt x="2135136" y="16764"/>
                  </a:lnTo>
                  <a:lnTo>
                    <a:pt x="2182380" y="16764"/>
                  </a:lnTo>
                  <a:lnTo>
                    <a:pt x="2182380" y="0"/>
                  </a:lnTo>
                  <a:close/>
                </a:path>
                <a:path w="3959859" h="3717290">
                  <a:moveTo>
                    <a:pt x="2226576" y="483108"/>
                  </a:moveTo>
                  <a:lnTo>
                    <a:pt x="2179332" y="483108"/>
                  </a:lnTo>
                  <a:lnTo>
                    <a:pt x="2179332" y="498348"/>
                  </a:lnTo>
                  <a:lnTo>
                    <a:pt x="2226576" y="498348"/>
                  </a:lnTo>
                  <a:lnTo>
                    <a:pt x="2226576" y="483108"/>
                  </a:lnTo>
                  <a:close/>
                </a:path>
                <a:path w="3959859" h="3717290">
                  <a:moveTo>
                    <a:pt x="2244864" y="0"/>
                  </a:moveTo>
                  <a:lnTo>
                    <a:pt x="2197620" y="0"/>
                  </a:lnTo>
                  <a:lnTo>
                    <a:pt x="2197620" y="16764"/>
                  </a:lnTo>
                  <a:lnTo>
                    <a:pt x="2244864" y="16764"/>
                  </a:lnTo>
                  <a:lnTo>
                    <a:pt x="2244864" y="0"/>
                  </a:lnTo>
                  <a:close/>
                </a:path>
                <a:path w="3959859" h="3717290">
                  <a:moveTo>
                    <a:pt x="2289060" y="483108"/>
                  </a:moveTo>
                  <a:lnTo>
                    <a:pt x="2241816" y="483108"/>
                  </a:lnTo>
                  <a:lnTo>
                    <a:pt x="2241816" y="498348"/>
                  </a:lnTo>
                  <a:lnTo>
                    <a:pt x="2289060" y="498348"/>
                  </a:lnTo>
                  <a:lnTo>
                    <a:pt x="2289060" y="483108"/>
                  </a:lnTo>
                  <a:close/>
                </a:path>
                <a:path w="3959859" h="3717290">
                  <a:moveTo>
                    <a:pt x="2307348" y="0"/>
                  </a:moveTo>
                  <a:lnTo>
                    <a:pt x="2261628" y="0"/>
                  </a:lnTo>
                  <a:lnTo>
                    <a:pt x="2261628" y="16764"/>
                  </a:lnTo>
                  <a:lnTo>
                    <a:pt x="2307348" y="16764"/>
                  </a:lnTo>
                  <a:lnTo>
                    <a:pt x="2307348" y="0"/>
                  </a:lnTo>
                  <a:close/>
                </a:path>
                <a:path w="3959859" h="3717290">
                  <a:moveTo>
                    <a:pt x="2351544" y="483108"/>
                  </a:moveTo>
                  <a:lnTo>
                    <a:pt x="2304300" y="483108"/>
                  </a:lnTo>
                  <a:lnTo>
                    <a:pt x="2304300" y="498348"/>
                  </a:lnTo>
                  <a:lnTo>
                    <a:pt x="2351544" y="498348"/>
                  </a:lnTo>
                  <a:lnTo>
                    <a:pt x="2351544" y="483108"/>
                  </a:lnTo>
                  <a:close/>
                </a:path>
                <a:path w="3959859" h="3717290">
                  <a:moveTo>
                    <a:pt x="2371356" y="0"/>
                  </a:moveTo>
                  <a:lnTo>
                    <a:pt x="2324112" y="0"/>
                  </a:lnTo>
                  <a:lnTo>
                    <a:pt x="2324112" y="16764"/>
                  </a:lnTo>
                  <a:lnTo>
                    <a:pt x="2371356" y="16764"/>
                  </a:lnTo>
                  <a:lnTo>
                    <a:pt x="2371356" y="0"/>
                  </a:lnTo>
                  <a:close/>
                </a:path>
                <a:path w="3959859" h="3717290">
                  <a:moveTo>
                    <a:pt x="2415552" y="483108"/>
                  </a:moveTo>
                  <a:lnTo>
                    <a:pt x="2368308" y="483108"/>
                  </a:lnTo>
                  <a:lnTo>
                    <a:pt x="2368308" y="498348"/>
                  </a:lnTo>
                  <a:lnTo>
                    <a:pt x="2415552" y="498348"/>
                  </a:lnTo>
                  <a:lnTo>
                    <a:pt x="2415552" y="483108"/>
                  </a:lnTo>
                  <a:close/>
                </a:path>
                <a:path w="3959859" h="3717290">
                  <a:moveTo>
                    <a:pt x="2433840" y="0"/>
                  </a:moveTo>
                  <a:lnTo>
                    <a:pt x="2386596" y="0"/>
                  </a:lnTo>
                  <a:lnTo>
                    <a:pt x="2386596" y="16764"/>
                  </a:lnTo>
                  <a:lnTo>
                    <a:pt x="2433840" y="16764"/>
                  </a:lnTo>
                  <a:lnTo>
                    <a:pt x="2433840" y="0"/>
                  </a:lnTo>
                  <a:close/>
                </a:path>
                <a:path w="3959859" h="3717290">
                  <a:moveTo>
                    <a:pt x="2478036" y="483108"/>
                  </a:moveTo>
                  <a:lnTo>
                    <a:pt x="2430792" y="483108"/>
                  </a:lnTo>
                  <a:lnTo>
                    <a:pt x="2430792" y="498348"/>
                  </a:lnTo>
                  <a:lnTo>
                    <a:pt x="2478036" y="498348"/>
                  </a:lnTo>
                  <a:lnTo>
                    <a:pt x="2478036" y="483108"/>
                  </a:lnTo>
                  <a:close/>
                </a:path>
                <a:path w="3959859" h="3717290">
                  <a:moveTo>
                    <a:pt x="2496324" y="0"/>
                  </a:moveTo>
                  <a:lnTo>
                    <a:pt x="2449080" y="0"/>
                  </a:lnTo>
                  <a:lnTo>
                    <a:pt x="2449080" y="16764"/>
                  </a:lnTo>
                  <a:lnTo>
                    <a:pt x="2496324" y="16764"/>
                  </a:lnTo>
                  <a:lnTo>
                    <a:pt x="2496324" y="0"/>
                  </a:lnTo>
                  <a:close/>
                </a:path>
                <a:path w="3959859" h="3717290">
                  <a:moveTo>
                    <a:pt x="2540520" y="483108"/>
                  </a:moveTo>
                  <a:lnTo>
                    <a:pt x="2493276" y="483108"/>
                  </a:lnTo>
                  <a:lnTo>
                    <a:pt x="2493276" y="498348"/>
                  </a:lnTo>
                  <a:lnTo>
                    <a:pt x="2540520" y="498348"/>
                  </a:lnTo>
                  <a:lnTo>
                    <a:pt x="2540520" y="483108"/>
                  </a:lnTo>
                  <a:close/>
                </a:path>
                <a:path w="3959859" h="3717290">
                  <a:moveTo>
                    <a:pt x="2558808" y="0"/>
                  </a:moveTo>
                  <a:lnTo>
                    <a:pt x="2513088" y="0"/>
                  </a:lnTo>
                  <a:lnTo>
                    <a:pt x="2513088" y="16764"/>
                  </a:lnTo>
                  <a:lnTo>
                    <a:pt x="2558808" y="16764"/>
                  </a:lnTo>
                  <a:lnTo>
                    <a:pt x="2558808" y="0"/>
                  </a:lnTo>
                  <a:close/>
                </a:path>
                <a:path w="3959859" h="3717290">
                  <a:moveTo>
                    <a:pt x="2603004" y="483108"/>
                  </a:moveTo>
                  <a:lnTo>
                    <a:pt x="2555760" y="483108"/>
                  </a:lnTo>
                  <a:lnTo>
                    <a:pt x="2555760" y="498348"/>
                  </a:lnTo>
                  <a:lnTo>
                    <a:pt x="2603004" y="498348"/>
                  </a:lnTo>
                  <a:lnTo>
                    <a:pt x="2603004" y="483108"/>
                  </a:lnTo>
                  <a:close/>
                </a:path>
                <a:path w="3959859" h="3717290">
                  <a:moveTo>
                    <a:pt x="2622816" y="0"/>
                  </a:moveTo>
                  <a:lnTo>
                    <a:pt x="2575572" y="0"/>
                  </a:lnTo>
                  <a:lnTo>
                    <a:pt x="2575572" y="16764"/>
                  </a:lnTo>
                  <a:lnTo>
                    <a:pt x="2622816" y="16764"/>
                  </a:lnTo>
                  <a:lnTo>
                    <a:pt x="2622816" y="0"/>
                  </a:lnTo>
                  <a:close/>
                </a:path>
                <a:path w="3959859" h="3717290">
                  <a:moveTo>
                    <a:pt x="2667012" y="483108"/>
                  </a:moveTo>
                  <a:lnTo>
                    <a:pt x="2619768" y="483108"/>
                  </a:lnTo>
                  <a:lnTo>
                    <a:pt x="2619768" y="498348"/>
                  </a:lnTo>
                  <a:lnTo>
                    <a:pt x="2667012" y="498348"/>
                  </a:lnTo>
                  <a:lnTo>
                    <a:pt x="2667012" y="483108"/>
                  </a:lnTo>
                  <a:close/>
                </a:path>
                <a:path w="3959859" h="3717290">
                  <a:moveTo>
                    <a:pt x="2685300" y="0"/>
                  </a:moveTo>
                  <a:lnTo>
                    <a:pt x="2638056" y="0"/>
                  </a:lnTo>
                  <a:lnTo>
                    <a:pt x="2638056" y="16764"/>
                  </a:lnTo>
                  <a:lnTo>
                    <a:pt x="2685300" y="16764"/>
                  </a:lnTo>
                  <a:lnTo>
                    <a:pt x="2685300" y="0"/>
                  </a:lnTo>
                  <a:close/>
                </a:path>
                <a:path w="3959859" h="3717290">
                  <a:moveTo>
                    <a:pt x="2729496" y="483108"/>
                  </a:moveTo>
                  <a:lnTo>
                    <a:pt x="2682252" y="483108"/>
                  </a:lnTo>
                  <a:lnTo>
                    <a:pt x="2682252" y="498348"/>
                  </a:lnTo>
                  <a:lnTo>
                    <a:pt x="2729496" y="498348"/>
                  </a:lnTo>
                  <a:lnTo>
                    <a:pt x="2729496" y="483108"/>
                  </a:lnTo>
                  <a:close/>
                </a:path>
                <a:path w="3959859" h="3717290">
                  <a:moveTo>
                    <a:pt x="2747784" y="0"/>
                  </a:moveTo>
                  <a:lnTo>
                    <a:pt x="2700540" y="0"/>
                  </a:lnTo>
                  <a:lnTo>
                    <a:pt x="2700540" y="16764"/>
                  </a:lnTo>
                  <a:lnTo>
                    <a:pt x="2747784" y="16764"/>
                  </a:lnTo>
                  <a:lnTo>
                    <a:pt x="2747784" y="0"/>
                  </a:lnTo>
                  <a:close/>
                </a:path>
                <a:path w="3959859" h="3717290">
                  <a:moveTo>
                    <a:pt x="2791980" y="483108"/>
                  </a:moveTo>
                  <a:lnTo>
                    <a:pt x="2744736" y="483108"/>
                  </a:lnTo>
                  <a:lnTo>
                    <a:pt x="2744736" y="498348"/>
                  </a:lnTo>
                  <a:lnTo>
                    <a:pt x="2791980" y="498348"/>
                  </a:lnTo>
                  <a:lnTo>
                    <a:pt x="2791980" y="483108"/>
                  </a:lnTo>
                  <a:close/>
                </a:path>
                <a:path w="3959859" h="3717290">
                  <a:moveTo>
                    <a:pt x="2810268" y="0"/>
                  </a:moveTo>
                  <a:lnTo>
                    <a:pt x="2764548" y="0"/>
                  </a:lnTo>
                  <a:lnTo>
                    <a:pt x="2764548" y="16764"/>
                  </a:lnTo>
                  <a:lnTo>
                    <a:pt x="2810268" y="16764"/>
                  </a:lnTo>
                  <a:lnTo>
                    <a:pt x="2810268" y="0"/>
                  </a:lnTo>
                  <a:close/>
                </a:path>
                <a:path w="3959859" h="3717290">
                  <a:moveTo>
                    <a:pt x="2854464" y="483108"/>
                  </a:moveTo>
                  <a:lnTo>
                    <a:pt x="2807220" y="483108"/>
                  </a:lnTo>
                  <a:lnTo>
                    <a:pt x="2807220" y="498348"/>
                  </a:lnTo>
                  <a:lnTo>
                    <a:pt x="2854464" y="498348"/>
                  </a:lnTo>
                  <a:lnTo>
                    <a:pt x="2854464" y="483108"/>
                  </a:lnTo>
                  <a:close/>
                </a:path>
                <a:path w="3959859" h="3717290">
                  <a:moveTo>
                    <a:pt x="2874276" y="0"/>
                  </a:moveTo>
                  <a:lnTo>
                    <a:pt x="2827032" y="0"/>
                  </a:lnTo>
                  <a:lnTo>
                    <a:pt x="2827032" y="16764"/>
                  </a:lnTo>
                  <a:lnTo>
                    <a:pt x="2874276" y="16764"/>
                  </a:lnTo>
                  <a:lnTo>
                    <a:pt x="2874276" y="0"/>
                  </a:lnTo>
                  <a:close/>
                </a:path>
                <a:path w="3959859" h="3717290">
                  <a:moveTo>
                    <a:pt x="2918472" y="483108"/>
                  </a:moveTo>
                  <a:lnTo>
                    <a:pt x="2871228" y="483108"/>
                  </a:lnTo>
                  <a:lnTo>
                    <a:pt x="2871228" y="498348"/>
                  </a:lnTo>
                  <a:lnTo>
                    <a:pt x="2918472" y="498348"/>
                  </a:lnTo>
                  <a:lnTo>
                    <a:pt x="2918472" y="483108"/>
                  </a:lnTo>
                  <a:close/>
                </a:path>
                <a:path w="3959859" h="3717290">
                  <a:moveTo>
                    <a:pt x="2936760" y="0"/>
                  </a:moveTo>
                  <a:lnTo>
                    <a:pt x="2889516" y="0"/>
                  </a:lnTo>
                  <a:lnTo>
                    <a:pt x="2889516" y="16764"/>
                  </a:lnTo>
                  <a:lnTo>
                    <a:pt x="2936760" y="16764"/>
                  </a:lnTo>
                  <a:lnTo>
                    <a:pt x="2936760" y="0"/>
                  </a:lnTo>
                  <a:close/>
                </a:path>
                <a:path w="3959859" h="3717290">
                  <a:moveTo>
                    <a:pt x="2980956" y="483108"/>
                  </a:moveTo>
                  <a:lnTo>
                    <a:pt x="2933712" y="483108"/>
                  </a:lnTo>
                  <a:lnTo>
                    <a:pt x="2933712" y="498348"/>
                  </a:lnTo>
                  <a:lnTo>
                    <a:pt x="2980956" y="498348"/>
                  </a:lnTo>
                  <a:lnTo>
                    <a:pt x="2980956" y="483108"/>
                  </a:lnTo>
                  <a:close/>
                </a:path>
                <a:path w="3959859" h="3717290">
                  <a:moveTo>
                    <a:pt x="2999244" y="0"/>
                  </a:moveTo>
                  <a:lnTo>
                    <a:pt x="2952000" y="0"/>
                  </a:lnTo>
                  <a:lnTo>
                    <a:pt x="2952000" y="16764"/>
                  </a:lnTo>
                  <a:lnTo>
                    <a:pt x="2999244" y="16764"/>
                  </a:lnTo>
                  <a:lnTo>
                    <a:pt x="2999244" y="0"/>
                  </a:lnTo>
                  <a:close/>
                </a:path>
                <a:path w="3959859" h="3717290">
                  <a:moveTo>
                    <a:pt x="3043440" y="483108"/>
                  </a:moveTo>
                  <a:lnTo>
                    <a:pt x="2996196" y="483108"/>
                  </a:lnTo>
                  <a:lnTo>
                    <a:pt x="2996196" y="498348"/>
                  </a:lnTo>
                  <a:lnTo>
                    <a:pt x="3043440" y="498348"/>
                  </a:lnTo>
                  <a:lnTo>
                    <a:pt x="3043440" y="483108"/>
                  </a:lnTo>
                  <a:close/>
                </a:path>
                <a:path w="3959859" h="3717290">
                  <a:moveTo>
                    <a:pt x="3061728" y="0"/>
                  </a:moveTo>
                  <a:lnTo>
                    <a:pt x="3016008" y="0"/>
                  </a:lnTo>
                  <a:lnTo>
                    <a:pt x="3016008" y="16764"/>
                  </a:lnTo>
                  <a:lnTo>
                    <a:pt x="3061728" y="16764"/>
                  </a:lnTo>
                  <a:lnTo>
                    <a:pt x="3061728" y="0"/>
                  </a:lnTo>
                  <a:close/>
                </a:path>
                <a:path w="3959859" h="3717290">
                  <a:moveTo>
                    <a:pt x="3105924" y="483108"/>
                  </a:moveTo>
                  <a:lnTo>
                    <a:pt x="3058680" y="483108"/>
                  </a:lnTo>
                  <a:lnTo>
                    <a:pt x="3058680" y="498348"/>
                  </a:lnTo>
                  <a:lnTo>
                    <a:pt x="3105924" y="498348"/>
                  </a:lnTo>
                  <a:lnTo>
                    <a:pt x="3105924" y="483108"/>
                  </a:lnTo>
                  <a:close/>
                </a:path>
                <a:path w="3959859" h="3717290">
                  <a:moveTo>
                    <a:pt x="3125736" y="0"/>
                  </a:moveTo>
                  <a:lnTo>
                    <a:pt x="3078492" y="0"/>
                  </a:lnTo>
                  <a:lnTo>
                    <a:pt x="3078492" y="16764"/>
                  </a:lnTo>
                  <a:lnTo>
                    <a:pt x="3125736" y="16764"/>
                  </a:lnTo>
                  <a:lnTo>
                    <a:pt x="3125736" y="0"/>
                  </a:lnTo>
                  <a:close/>
                </a:path>
                <a:path w="3959859" h="3717290">
                  <a:moveTo>
                    <a:pt x="3169932" y="483108"/>
                  </a:moveTo>
                  <a:lnTo>
                    <a:pt x="3122688" y="483108"/>
                  </a:lnTo>
                  <a:lnTo>
                    <a:pt x="3122688" y="498348"/>
                  </a:lnTo>
                  <a:lnTo>
                    <a:pt x="3169932" y="498348"/>
                  </a:lnTo>
                  <a:lnTo>
                    <a:pt x="3169932" y="483108"/>
                  </a:lnTo>
                  <a:close/>
                </a:path>
                <a:path w="3959859" h="3717290">
                  <a:moveTo>
                    <a:pt x="3188220" y="0"/>
                  </a:moveTo>
                  <a:lnTo>
                    <a:pt x="3140976" y="0"/>
                  </a:lnTo>
                  <a:lnTo>
                    <a:pt x="3140976" y="16764"/>
                  </a:lnTo>
                  <a:lnTo>
                    <a:pt x="3188220" y="16764"/>
                  </a:lnTo>
                  <a:lnTo>
                    <a:pt x="3188220" y="0"/>
                  </a:lnTo>
                  <a:close/>
                </a:path>
                <a:path w="3959859" h="3717290">
                  <a:moveTo>
                    <a:pt x="3232416" y="483108"/>
                  </a:moveTo>
                  <a:lnTo>
                    <a:pt x="3185172" y="483108"/>
                  </a:lnTo>
                  <a:lnTo>
                    <a:pt x="3185172" y="498348"/>
                  </a:lnTo>
                  <a:lnTo>
                    <a:pt x="3232416" y="498348"/>
                  </a:lnTo>
                  <a:lnTo>
                    <a:pt x="3232416" y="483108"/>
                  </a:lnTo>
                  <a:close/>
                </a:path>
                <a:path w="3959859" h="3717290">
                  <a:moveTo>
                    <a:pt x="3250704" y="0"/>
                  </a:moveTo>
                  <a:lnTo>
                    <a:pt x="3203460" y="0"/>
                  </a:lnTo>
                  <a:lnTo>
                    <a:pt x="3203460" y="16764"/>
                  </a:lnTo>
                  <a:lnTo>
                    <a:pt x="3250704" y="16764"/>
                  </a:lnTo>
                  <a:lnTo>
                    <a:pt x="3250704" y="0"/>
                  </a:lnTo>
                  <a:close/>
                </a:path>
                <a:path w="3959859" h="3717290">
                  <a:moveTo>
                    <a:pt x="3294900" y="483108"/>
                  </a:moveTo>
                  <a:lnTo>
                    <a:pt x="3247656" y="483108"/>
                  </a:lnTo>
                  <a:lnTo>
                    <a:pt x="3247656" y="498348"/>
                  </a:lnTo>
                  <a:lnTo>
                    <a:pt x="3294900" y="498348"/>
                  </a:lnTo>
                  <a:lnTo>
                    <a:pt x="3294900" y="483108"/>
                  </a:lnTo>
                  <a:close/>
                </a:path>
                <a:path w="3959859" h="3717290">
                  <a:moveTo>
                    <a:pt x="3313188" y="0"/>
                  </a:moveTo>
                  <a:lnTo>
                    <a:pt x="3267468" y="0"/>
                  </a:lnTo>
                  <a:lnTo>
                    <a:pt x="3267468" y="16764"/>
                  </a:lnTo>
                  <a:lnTo>
                    <a:pt x="3313188" y="16764"/>
                  </a:lnTo>
                  <a:lnTo>
                    <a:pt x="3313188" y="0"/>
                  </a:lnTo>
                  <a:close/>
                </a:path>
                <a:path w="3959859" h="3717290">
                  <a:moveTo>
                    <a:pt x="3357384" y="483108"/>
                  </a:moveTo>
                  <a:lnTo>
                    <a:pt x="3310140" y="483108"/>
                  </a:lnTo>
                  <a:lnTo>
                    <a:pt x="3310140" y="498348"/>
                  </a:lnTo>
                  <a:lnTo>
                    <a:pt x="3357384" y="498348"/>
                  </a:lnTo>
                  <a:lnTo>
                    <a:pt x="3357384" y="483108"/>
                  </a:lnTo>
                  <a:close/>
                </a:path>
                <a:path w="3959859" h="3717290">
                  <a:moveTo>
                    <a:pt x="3377196" y="0"/>
                  </a:moveTo>
                  <a:lnTo>
                    <a:pt x="3329952" y="0"/>
                  </a:lnTo>
                  <a:lnTo>
                    <a:pt x="3329952" y="16764"/>
                  </a:lnTo>
                  <a:lnTo>
                    <a:pt x="3377196" y="16764"/>
                  </a:lnTo>
                  <a:lnTo>
                    <a:pt x="3377196" y="0"/>
                  </a:lnTo>
                  <a:close/>
                </a:path>
                <a:path w="3959859" h="3717290">
                  <a:moveTo>
                    <a:pt x="3421392" y="483108"/>
                  </a:moveTo>
                  <a:lnTo>
                    <a:pt x="3374148" y="483108"/>
                  </a:lnTo>
                  <a:lnTo>
                    <a:pt x="3374148" y="498348"/>
                  </a:lnTo>
                  <a:lnTo>
                    <a:pt x="3421392" y="498348"/>
                  </a:lnTo>
                  <a:lnTo>
                    <a:pt x="3421392" y="483108"/>
                  </a:lnTo>
                  <a:close/>
                </a:path>
                <a:path w="3959859" h="3717290">
                  <a:moveTo>
                    <a:pt x="3439680" y="0"/>
                  </a:moveTo>
                  <a:lnTo>
                    <a:pt x="3392436" y="0"/>
                  </a:lnTo>
                  <a:lnTo>
                    <a:pt x="3392436" y="16764"/>
                  </a:lnTo>
                  <a:lnTo>
                    <a:pt x="3439680" y="16764"/>
                  </a:lnTo>
                  <a:lnTo>
                    <a:pt x="3439680" y="0"/>
                  </a:lnTo>
                  <a:close/>
                </a:path>
                <a:path w="3959859" h="3717290">
                  <a:moveTo>
                    <a:pt x="3483876" y="483108"/>
                  </a:moveTo>
                  <a:lnTo>
                    <a:pt x="3436632" y="483108"/>
                  </a:lnTo>
                  <a:lnTo>
                    <a:pt x="3436632" y="498348"/>
                  </a:lnTo>
                  <a:lnTo>
                    <a:pt x="3483876" y="498348"/>
                  </a:lnTo>
                  <a:lnTo>
                    <a:pt x="3483876" y="483108"/>
                  </a:lnTo>
                  <a:close/>
                </a:path>
                <a:path w="3959859" h="3717290">
                  <a:moveTo>
                    <a:pt x="3502164" y="0"/>
                  </a:moveTo>
                  <a:lnTo>
                    <a:pt x="3454920" y="0"/>
                  </a:lnTo>
                  <a:lnTo>
                    <a:pt x="3454920" y="16764"/>
                  </a:lnTo>
                  <a:lnTo>
                    <a:pt x="3502164" y="16764"/>
                  </a:lnTo>
                  <a:lnTo>
                    <a:pt x="3502164" y="0"/>
                  </a:lnTo>
                  <a:close/>
                </a:path>
                <a:path w="3959859" h="3717290">
                  <a:moveTo>
                    <a:pt x="3546360" y="483108"/>
                  </a:moveTo>
                  <a:lnTo>
                    <a:pt x="3499116" y="483108"/>
                  </a:lnTo>
                  <a:lnTo>
                    <a:pt x="3499116" y="498348"/>
                  </a:lnTo>
                  <a:lnTo>
                    <a:pt x="3546360" y="498348"/>
                  </a:lnTo>
                  <a:lnTo>
                    <a:pt x="3546360" y="483108"/>
                  </a:lnTo>
                  <a:close/>
                </a:path>
                <a:path w="3959859" h="3717290">
                  <a:moveTo>
                    <a:pt x="3564648" y="0"/>
                  </a:moveTo>
                  <a:lnTo>
                    <a:pt x="3518928" y="0"/>
                  </a:lnTo>
                  <a:lnTo>
                    <a:pt x="3518928" y="16764"/>
                  </a:lnTo>
                  <a:lnTo>
                    <a:pt x="3564648" y="16764"/>
                  </a:lnTo>
                  <a:lnTo>
                    <a:pt x="3564648" y="0"/>
                  </a:lnTo>
                  <a:close/>
                </a:path>
                <a:path w="3959859" h="3717290">
                  <a:moveTo>
                    <a:pt x="3608844" y="483108"/>
                  </a:moveTo>
                  <a:lnTo>
                    <a:pt x="3561600" y="483108"/>
                  </a:lnTo>
                  <a:lnTo>
                    <a:pt x="3561600" y="498348"/>
                  </a:lnTo>
                  <a:lnTo>
                    <a:pt x="3608844" y="498348"/>
                  </a:lnTo>
                  <a:lnTo>
                    <a:pt x="3608844" y="483108"/>
                  </a:lnTo>
                  <a:close/>
                </a:path>
                <a:path w="3959859" h="3717290">
                  <a:moveTo>
                    <a:pt x="3628656" y="0"/>
                  </a:moveTo>
                  <a:lnTo>
                    <a:pt x="3581412" y="0"/>
                  </a:lnTo>
                  <a:lnTo>
                    <a:pt x="3581412" y="16764"/>
                  </a:lnTo>
                  <a:lnTo>
                    <a:pt x="3628656" y="16764"/>
                  </a:lnTo>
                  <a:lnTo>
                    <a:pt x="3628656" y="0"/>
                  </a:lnTo>
                  <a:close/>
                </a:path>
                <a:path w="3959859" h="3717290">
                  <a:moveTo>
                    <a:pt x="3672852" y="483108"/>
                  </a:moveTo>
                  <a:lnTo>
                    <a:pt x="3625608" y="483108"/>
                  </a:lnTo>
                  <a:lnTo>
                    <a:pt x="3625608" y="498348"/>
                  </a:lnTo>
                  <a:lnTo>
                    <a:pt x="3672852" y="498348"/>
                  </a:lnTo>
                  <a:lnTo>
                    <a:pt x="3672852" y="483108"/>
                  </a:lnTo>
                  <a:close/>
                </a:path>
                <a:path w="3959859" h="3717290">
                  <a:moveTo>
                    <a:pt x="3691140" y="0"/>
                  </a:moveTo>
                  <a:lnTo>
                    <a:pt x="3643896" y="0"/>
                  </a:lnTo>
                  <a:lnTo>
                    <a:pt x="3643896" y="16764"/>
                  </a:lnTo>
                  <a:lnTo>
                    <a:pt x="3691140" y="16764"/>
                  </a:lnTo>
                  <a:lnTo>
                    <a:pt x="3691140" y="0"/>
                  </a:lnTo>
                  <a:close/>
                </a:path>
                <a:path w="3959859" h="3717290">
                  <a:moveTo>
                    <a:pt x="3735336" y="483108"/>
                  </a:moveTo>
                  <a:lnTo>
                    <a:pt x="3688092" y="483108"/>
                  </a:lnTo>
                  <a:lnTo>
                    <a:pt x="3688092" y="498348"/>
                  </a:lnTo>
                  <a:lnTo>
                    <a:pt x="3735336" y="498348"/>
                  </a:lnTo>
                  <a:lnTo>
                    <a:pt x="3735336" y="483108"/>
                  </a:lnTo>
                  <a:close/>
                </a:path>
                <a:path w="3959859" h="3717290">
                  <a:moveTo>
                    <a:pt x="3753624" y="0"/>
                  </a:moveTo>
                  <a:lnTo>
                    <a:pt x="3706380" y="0"/>
                  </a:lnTo>
                  <a:lnTo>
                    <a:pt x="3706380" y="16764"/>
                  </a:lnTo>
                  <a:lnTo>
                    <a:pt x="3753624" y="16764"/>
                  </a:lnTo>
                  <a:lnTo>
                    <a:pt x="3753624" y="0"/>
                  </a:lnTo>
                  <a:close/>
                </a:path>
                <a:path w="3959859" h="3717290">
                  <a:moveTo>
                    <a:pt x="3797820" y="483108"/>
                  </a:moveTo>
                  <a:lnTo>
                    <a:pt x="3750576" y="483108"/>
                  </a:lnTo>
                  <a:lnTo>
                    <a:pt x="3750576" y="498348"/>
                  </a:lnTo>
                  <a:lnTo>
                    <a:pt x="3797820" y="498348"/>
                  </a:lnTo>
                  <a:lnTo>
                    <a:pt x="3797820" y="483108"/>
                  </a:lnTo>
                  <a:close/>
                </a:path>
                <a:path w="3959859" h="3717290">
                  <a:moveTo>
                    <a:pt x="3816108" y="0"/>
                  </a:moveTo>
                  <a:lnTo>
                    <a:pt x="3770388" y="0"/>
                  </a:lnTo>
                  <a:lnTo>
                    <a:pt x="3770388" y="16764"/>
                  </a:lnTo>
                  <a:lnTo>
                    <a:pt x="3816108" y="16764"/>
                  </a:lnTo>
                  <a:lnTo>
                    <a:pt x="3816108" y="0"/>
                  </a:lnTo>
                  <a:close/>
                </a:path>
                <a:path w="3959859" h="3717290">
                  <a:moveTo>
                    <a:pt x="3860304" y="483108"/>
                  </a:moveTo>
                  <a:lnTo>
                    <a:pt x="3813060" y="483108"/>
                  </a:lnTo>
                  <a:lnTo>
                    <a:pt x="3813060" y="498348"/>
                  </a:lnTo>
                  <a:lnTo>
                    <a:pt x="3860304" y="498348"/>
                  </a:lnTo>
                  <a:lnTo>
                    <a:pt x="3860304" y="483108"/>
                  </a:lnTo>
                  <a:close/>
                </a:path>
                <a:path w="3959859" h="3717290">
                  <a:moveTo>
                    <a:pt x="3880116" y="0"/>
                  </a:moveTo>
                  <a:lnTo>
                    <a:pt x="3832872" y="0"/>
                  </a:lnTo>
                  <a:lnTo>
                    <a:pt x="3832872" y="16764"/>
                  </a:lnTo>
                  <a:lnTo>
                    <a:pt x="3880116" y="16764"/>
                  </a:lnTo>
                  <a:lnTo>
                    <a:pt x="3880116" y="0"/>
                  </a:lnTo>
                  <a:close/>
                </a:path>
                <a:path w="3959859" h="3717290">
                  <a:moveTo>
                    <a:pt x="3924312" y="483108"/>
                  </a:moveTo>
                  <a:lnTo>
                    <a:pt x="3877068" y="483108"/>
                  </a:lnTo>
                  <a:lnTo>
                    <a:pt x="3877068" y="498348"/>
                  </a:lnTo>
                  <a:lnTo>
                    <a:pt x="3924312" y="498348"/>
                  </a:lnTo>
                  <a:lnTo>
                    <a:pt x="3924312" y="483108"/>
                  </a:lnTo>
                  <a:close/>
                </a:path>
                <a:path w="3959859" h="3717290">
                  <a:moveTo>
                    <a:pt x="3942600" y="0"/>
                  </a:moveTo>
                  <a:lnTo>
                    <a:pt x="3895356" y="0"/>
                  </a:lnTo>
                  <a:lnTo>
                    <a:pt x="3895356" y="16764"/>
                  </a:lnTo>
                  <a:lnTo>
                    <a:pt x="3942600" y="16764"/>
                  </a:lnTo>
                  <a:lnTo>
                    <a:pt x="3942600" y="0"/>
                  </a:lnTo>
                  <a:close/>
                </a:path>
                <a:path w="3959859" h="3717290">
                  <a:moveTo>
                    <a:pt x="3959364" y="455676"/>
                  </a:moveTo>
                  <a:lnTo>
                    <a:pt x="3944124" y="455676"/>
                  </a:lnTo>
                  <a:lnTo>
                    <a:pt x="3944124" y="483108"/>
                  </a:lnTo>
                  <a:lnTo>
                    <a:pt x="3939552" y="483108"/>
                  </a:lnTo>
                  <a:lnTo>
                    <a:pt x="3939552" y="498348"/>
                  </a:lnTo>
                  <a:lnTo>
                    <a:pt x="3956316" y="498348"/>
                  </a:lnTo>
                  <a:lnTo>
                    <a:pt x="3959364" y="495300"/>
                  </a:lnTo>
                  <a:lnTo>
                    <a:pt x="3959364" y="490728"/>
                  </a:lnTo>
                  <a:lnTo>
                    <a:pt x="3959364" y="483108"/>
                  </a:lnTo>
                  <a:lnTo>
                    <a:pt x="3959364" y="455676"/>
                  </a:lnTo>
                  <a:close/>
                </a:path>
                <a:path w="3959859" h="3717290">
                  <a:moveTo>
                    <a:pt x="3959364" y="393192"/>
                  </a:moveTo>
                  <a:lnTo>
                    <a:pt x="3944124" y="393192"/>
                  </a:lnTo>
                  <a:lnTo>
                    <a:pt x="3944124" y="440436"/>
                  </a:lnTo>
                  <a:lnTo>
                    <a:pt x="3959364" y="440436"/>
                  </a:lnTo>
                  <a:lnTo>
                    <a:pt x="3959364" y="393192"/>
                  </a:lnTo>
                  <a:close/>
                </a:path>
                <a:path w="3959859" h="3717290">
                  <a:moveTo>
                    <a:pt x="3959364" y="329184"/>
                  </a:moveTo>
                  <a:lnTo>
                    <a:pt x="3944124" y="329184"/>
                  </a:lnTo>
                  <a:lnTo>
                    <a:pt x="3944124" y="376428"/>
                  </a:lnTo>
                  <a:lnTo>
                    <a:pt x="3959364" y="376428"/>
                  </a:lnTo>
                  <a:lnTo>
                    <a:pt x="3959364" y="329184"/>
                  </a:lnTo>
                  <a:close/>
                </a:path>
                <a:path w="3959859" h="3717290">
                  <a:moveTo>
                    <a:pt x="3959364" y="266700"/>
                  </a:moveTo>
                  <a:lnTo>
                    <a:pt x="3944124" y="266700"/>
                  </a:lnTo>
                  <a:lnTo>
                    <a:pt x="3944124" y="313944"/>
                  </a:lnTo>
                  <a:lnTo>
                    <a:pt x="3959364" y="313944"/>
                  </a:lnTo>
                  <a:lnTo>
                    <a:pt x="3959364" y="266700"/>
                  </a:lnTo>
                  <a:close/>
                </a:path>
                <a:path w="3959859" h="3717290">
                  <a:moveTo>
                    <a:pt x="3959364" y="204216"/>
                  </a:moveTo>
                  <a:lnTo>
                    <a:pt x="3944124" y="204216"/>
                  </a:lnTo>
                  <a:lnTo>
                    <a:pt x="3944124" y="251460"/>
                  </a:lnTo>
                  <a:lnTo>
                    <a:pt x="3959364" y="251460"/>
                  </a:lnTo>
                  <a:lnTo>
                    <a:pt x="3959364" y="204216"/>
                  </a:lnTo>
                  <a:close/>
                </a:path>
                <a:path w="3959859" h="3717290">
                  <a:moveTo>
                    <a:pt x="3959364" y="141732"/>
                  </a:moveTo>
                  <a:lnTo>
                    <a:pt x="3944124" y="141732"/>
                  </a:lnTo>
                  <a:lnTo>
                    <a:pt x="3944124" y="188976"/>
                  </a:lnTo>
                  <a:lnTo>
                    <a:pt x="3959364" y="188976"/>
                  </a:lnTo>
                  <a:lnTo>
                    <a:pt x="3959364" y="141732"/>
                  </a:lnTo>
                  <a:close/>
                </a:path>
                <a:path w="3959859" h="3717290">
                  <a:moveTo>
                    <a:pt x="3959364" y="77724"/>
                  </a:moveTo>
                  <a:lnTo>
                    <a:pt x="3944124" y="77724"/>
                  </a:lnTo>
                  <a:lnTo>
                    <a:pt x="3944124" y="124968"/>
                  </a:lnTo>
                  <a:lnTo>
                    <a:pt x="3959364" y="124968"/>
                  </a:lnTo>
                  <a:lnTo>
                    <a:pt x="3959364" y="77724"/>
                  </a:lnTo>
                  <a:close/>
                </a:path>
                <a:path w="3959859" h="3717290">
                  <a:moveTo>
                    <a:pt x="3959364" y="15240"/>
                  </a:moveTo>
                  <a:lnTo>
                    <a:pt x="3944124" y="15240"/>
                  </a:lnTo>
                  <a:lnTo>
                    <a:pt x="3944124" y="62484"/>
                  </a:lnTo>
                  <a:lnTo>
                    <a:pt x="3959364" y="62484"/>
                  </a:lnTo>
                  <a:lnTo>
                    <a:pt x="3959364" y="15240"/>
                  </a:lnTo>
                  <a:close/>
                </a:path>
              </a:pathLst>
            </a:custGeom>
            <a:solidFill>
              <a:srgbClr val="FF0000"/>
            </a:solidFill>
          </p:spPr>
          <p:txBody>
            <a:bodyPr wrap="square" lIns="0" tIns="0" rIns="0" bIns="0" rtlCol="0"/>
            <a:lstStyle/>
            <a:p>
              <a:endParaRPr sz="1588"/>
            </a:p>
          </p:txBody>
        </p:sp>
      </p:grpSp>
      <p:sp>
        <p:nvSpPr>
          <p:cNvPr id="18" name="object 18"/>
          <p:cNvSpPr txBox="1"/>
          <p:nvPr/>
        </p:nvSpPr>
        <p:spPr>
          <a:xfrm>
            <a:off x="8891211" y="2669924"/>
            <a:ext cx="1640077" cy="370849"/>
          </a:xfrm>
          <a:prstGeom prst="rect">
            <a:avLst/>
          </a:prstGeom>
        </p:spPr>
        <p:txBody>
          <a:bodyPr vert="horz" wrap="square" lIns="0" tIns="10646" rIns="0" bIns="0" rtlCol="0">
            <a:spAutoFit/>
          </a:bodyPr>
          <a:lstStyle/>
          <a:p>
            <a:pPr marL="11206" marR="4483">
              <a:lnSpc>
                <a:spcPct val="101600"/>
              </a:lnSpc>
              <a:spcBef>
                <a:spcPts val="84"/>
              </a:spcBef>
            </a:pPr>
            <a:r>
              <a:rPr sz="1147" spc="4" dirty="0">
                <a:latin typeface="Carlito"/>
                <a:cs typeface="Carlito"/>
              </a:rPr>
              <a:t>Área municipal</a:t>
            </a:r>
            <a:r>
              <a:rPr sz="1147" spc="-79" dirty="0">
                <a:latin typeface="Carlito"/>
                <a:cs typeface="Carlito"/>
              </a:rPr>
              <a:t> </a:t>
            </a:r>
            <a:r>
              <a:rPr sz="1147" dirty="0">
                <a:latin typeface="Carlito"/>
                <a:cs typeface="Carlito"/>
              </a:rPr>
              <a:t>invadida  </a:t>
            </a:r>
            <a:r>
              <a:rPr sz="1147" spc="9" dirty="0">
                <a:latin typeface="Carlito"/>
                <a:cs typeface="Carlito"/>
              </a:rPr>
              <a:t>en </a:t>
            </a:r>
            <a:r>
              <a:rPr sz="1147" spc="4" dirty="0">
                <a:latin typeface="Carlito"/>
                <a:cs typeface="Carlito"/>
              </a:rPr>
              <a:t>proceso </a:t>
            </a:r>
            <a:r>
              <a:rPr sz="1147" spc="9" dirty="0">
                <a:latin typeface="Carlito"/>
                <a:cs typeface="Carlito"/>
              </a:rPr>
              <a:t>de</a:t>
            </a:r>
            <a:r>
              <a:rPr sz="1147" spc="-71" dirty="0">
                <a:latin typeface="Carlito"/>
                <a:cs typeface="Carlito"/>
              </a:rPr>
              <a:t> </a:t>
            </a:r>
            <a:r>
              <a:rPr sz="1147" spc="4" dirty="0">
                <a:latin typeface="Carlito"/>
                <a:cs typeface="Carlito"/>
              </a:rPr>
              <a:t>desalojo.</a:t>
            </a:r>
            <a:endParaRPr sz="1147" dirty="0">
              <a:latin typeface="Carlito"/>
              <a:cs typeface="Carlito"/>
            </a:endParaRPr>
          </a:p>
        </p:txBody>
      </p:sp>
      <p:sp>
        <p:nvSpPr>
          <p:cNvPr id="19" name="object 19"/>
          <p:cNvSpPr/>
          <p:nvPr/>
        </p:nvSpPr>
        <p:spPr>
          <a:xfrm>
            <a:off x="4518661" y="1453627"/>
            <a:ext cx="36419" cy="1363756"/>
          </a:xfrm>
          <a:custGeom>
            <a:avLst/>
            <a:gdLst/>
            <a:ahLst/>
            <a:cxnLst/>
            <a:rect l="l" t="t" r="r" b="b"/>
            <a:pathLst>
              <a:path w="41275" h="1545589">
                <a:moveTo>
                  <a:pt x="41148" y="0"/>
                </a:moveTo>
                <a:lnTo>
                  <a:pt x="0" y="0"/>
                </a:lnTo>
                <a:lnTo>
                  <a:pt x="0" y="1545335"/>
                </a:lnTo>
              </a:path>
            </a:pathLst>
          </a:custGeom>
          <a:ln w="4571">
            <a:solidFill>
              <a:srgbClr val="4472C3"/>
            </a:solidFill>
          </a:ln>
        </p:spPr>
        <p:txBody>
          <a:bodyPr wrap="square" lIns="0" tIns="0" rIns="0" bIns="0" rtlCol="0"/>
          <a:lstStyle/>
          <a:p>
            <a:endParaRPr sz="1588"/>
          </a:p>
        </p:txBody>
      </p:sp>
      <p:grpSp>
        <p:nvGrpSpPr>
          <p:cNvPr id="20" name="object 20"/>
          <p:cNvGrpSpPr/>
          <p:nvPr/>
        </p:nvGrpSpPr>
        <p:grpSpPr>
          <a:xfrm>
            <a:off x="6618698" y="1454843"/>
            <a:ext cx="2656628" cy="3944788"/>
            <a:chOff x="5835395" y="1623060"/>
            <a:chExt cx="3010845" cy="3820921"/>
          </a:xfrm>
        </p:grpSpPr>
        <p:sp>
          <p:nvSpPr>
            <p:cNvPr id="21" name="object 21"/>
            <p:cNvSpPr/>
            <p:nvPr/>
          </p:nvSpPr>
          <p:spPr>
            <a:xfrm>
              <a:off x="5835395" y="1623060"/>
              <a:ext cx="43180" cy="1544320"/>
            </a:xfrm>
            <a:custGeom>
              <a:avLst/>
              <a:gdLst/>
              <a:ahLst/>
              <a:cxnLst/>
              <a:rect l="l" t="t" r="r" b="b"/>
              <a:pathLst>
                <a:path w="43179" h="1544320">
                  <a:moveTo>
                    <a:pt x="42672" y="0"/>
                  </a:moveTo>
                  <a:lnTo>
                    <a:pt x="0" y="0"/>
                  </a:lnTo>
                  <a:lnTo>
                    <a:pt x="0" y="1543812"/>
                  </a:lnTo>
                </a:path>
              </a:pathLst>
            </a:custGeom>
            <a:ln w="4572">
              <a:solidFill>
                <a:srgbClr val="4472C3"/>
              </a:solidFill>
            </a:ln>
          </p:spPr>
          <p:txBody>
            <a:bodyPr wrap="square" lIns="0" tIns="0" rIns="0" bIns="0" rtlCol="0"/>
            <a:lstStyle/>
            <a:p>
              <a:endParaRPr sz="1588"/>
            </a:p>
          </p:txBody>
        </p:sp>
        <p:sp>
          <p:nvSpPr>
            <p:cNvPr id="22" name="object 22"/>
            <p:cNvSpPr/>
            <p:nvPr/>
          </p:nvSpPr>
          <p:spPr>
            <a:xfrm>
              <a:off x="6649212" y="3259880"/>
              <a:ext cx="2197028" cy="2184101"/>
            </a:xfrm>
            <a:custGeom>
              <a:avLst/>
              <a:gdLst/>
              <a:ahLst/>
              <a:cxnLst/>
              <a:rect l="l" t="t" r="r" b="b"/>
              <a:pathLst>
                <a:path w="2441575" h="2635250">
                  <a:moveTo>
                    <a:pt x="47912" y="2594166"/>
                  </a:moveTo>
                  <a:lnTo>
                    <a:pt x="36076" y="2583119"/>
                  </a:lnTo>
                  <a:lnTo>
                    <a:pt x="2430780" y="0"/>
                  </a:lnTo>
                  <a:lnTo>
                    <a:pt x="2441448" y="10668"/>
                  </a:lnTo>
                  <a:lnTo>
                    <a:pt x="47912" y="2594166"/>
                  </a:lnTo>
                  <a:close/>
                </a:path>
                <a:path w="2441575" h="2635250">
                  <a:moveTo>
                    <a:pt x="0" y="2634996"/>
                  </a:moveTo>
                  <a:lnTo>
                    <a:pt x="19812" y="2567940"/>
                  </a:lnTo>
                  <a:lnTo>
                    <a:pt x="36076" y="2583119"/>
                  </a:lnTo>
                  <a:lnTo>
                    <a:pt x="28956" y="2590800"/>
                  </a:lnTo>
                  <a:lnTo>
                    <a:pt x="41148" y="2601468"/>
                  </a:lnTo>
                  <a:lnTo>
                    <a:pt x="55734" y="2601468"/>
                  </a:lnTo>
                  <a:lnTo>
                    <a:pt x="65532" y="2610612"/>
                  </a:lnTo>
                  <a:lnTo>
                    <a:pt x="0" y="2634996"/>
                  </a:lnTo>
                  <a:close/>
                </a:path>
                <a:path w="2441575" h="2635250">
                  <a:moveTo>
                    <a:pt x="41148" y="2601468"/>
                  </a:moveTo>
                  <a:lnTo>
                    <a:pt x="28956" y="2590800"/>
                  </a:lnTo>
                  <a:lnTo>
                    <a:pt x="36076" y="2583119"/>
                  </a:lnTo>
                  <a:lnTo>
                    <a:pt x="47912" y="2594166"/>
                  </a:lnTo>
                  <a:lnTo>
                    <a:pt x="41148" y="2601468"/>
                  </a:lnTo>
                  <a:close/>
                </a:path>
                <a:path w="2441575" h="2635250">
                  <a:moveTo>
                    <a:pt x="55734" y="2601468"/>
                  </a:moveTo>
                  <a:lnTo>
                    <a:pt x="41148" y="2601468"/>
                  </a:lnTo>
                  <a:lnTo>
                    <a:pt x="47912" y="2594166"/>
                  </a:lnTo>
                  <a:lnTo>
                    <a:pt x="55734" y="2601468"/>
                  </a:lnTo>
                  <a:close/>
                </a:path>
              </a:pathLst>
            </a:custGeom>
            <a:solidFill>
              <a:srgbClr val="FF0000"/>
            </a:solidFill>
          </p:spPr>
          <p:txBody>
            <a:bodyPr wrap="square" lIns="0" tIns="0" rIns="0" bIns="0" rtlCol="0"/>
            <a:lstStyle/>
            <a:p>
              <a:endParaRPr sz="1588"/>
            </a:p>
          </p:txBody>
        </p:sp>
      </p:grpSp>
      <p:sp>
        <p:nvSpPr>
          <p:cNvPr id="26" name="Título 1">
            <a:extLst>
              <a:ext uri="{FF2B5EF4-FFF2-40B4-BE49-F238E27FC236}">
                <a16:creationId xmlns:a16="http://schemas.microsoft.com/office/drawing/2014/main" id="{B204C5A5-13DA-43B9-8CDB-328C24BE2DE5}"/>
              </a:ext>
            </a:extLst>
          </p:cNvPr>
          <p:cNvSpPr txBox="1">
            <a:spLocks/>
          </p:cNvSpPr>
          <p:nvPr/>
        </p:nvSpPr>
        <p:spPr>
          <a:xfrm>
            <a:off x="643597" y="14192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es-EC" sz="2400" b="1" dirty="0">
                <a:solidFill>
                  <a:srgbClr val="2F2C80"/>
                </a:solidFill>
                <a:latin typeface="Arial" panose="020B0604020202020204" pitchFamily="34" charset="0"/>
              </a:rPr>
            </a:br>
            <a:r>
              <a:rPr lang="es-EC" sz="2400" b="1" dirty="0">
                <a:solidFill>
                  <a:srgbClr val="2F2C80"/>
                </a:solidFill>
                <a:latin typeface="Arial" panose="020B0604020202020204" pitchFamily="34" charset="0"/>
              </a:rPr>
              <a:t>EDUCACIÓN, RECREACIÓN Y DEPORTE</a:t>
            </a:r>
            <a:br>
              <a:rPr lang="es-EC" sz="2400" b="1" dirty="0">
                <a:solidFill>
                  <a:srgbClr val="2F2C80"/>
                </a:solidFill>
                <a:latin typeface="Arial" panose="020B0604020202020204" pitchFamily="34" charset="0"/>
              </a:rPr>
            </a:br>
            <a:br>
              <a:rPr lang="es-ES" sz="1400" dirty="0"/>
            </a:br>
            <a:endParaRPr lang="es-EC" sz="2400" dirty="0"/>
          </a:p>
        </p:txBody>
      </p:sp>
      <p:cxnSp>
        <p:nvCxnSpPr>
          <p:cNvPr id="23" name="Conector recto 22">
            <a:extLst>
              <a:ext uri="{FF2B5EF4-FFF2-40B4-BE49-F238E27FC236}">
                <a16:creationId xmlns:a16="http://schemas.microsoft.com/office/drawing/2014/main" id="{D6EA7815-E1FA-4252-84B0-BF63494491EB}"/>
              </a:ext>
            </a:extLst>
          </p:cNvPr>
          <p:cNvCxnSpPr>
            <a:cxnSpLocks/>
          </p:cNvCxnSpPr>
          <p:nvPr/>
        </p:nvCxnSpPr>
        <p:spPr>
          <a:xfrm>
            <a:off x="451749" y="412222"/>
            <a:ext cx="0" cy="484663"/>
          </a:xfrm>
          <a:prstGeom prst="line">
            <a:avLst/>
          </a:prstGeom>
          <a:ln w="76200">
            <a:solidFill>
              <a:srgbClr val="C00000"/>
            </a:solidFill>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70250850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658470" y="959752"/>
            <a:ext cx="8872818" cy="307777"/>
          </a:xfrm>
          <a:prstGeom prst="rect">
            <a:avLst/>
          </a:prstGeom>
          <a:solidFill>
            <a:srgbClr val="001F60"/>
          </a:solidFill>
          <a:ln w="10667">
            <a:solidFill>
              <a:srgbClr val="2F528E"/>
            </a:solidFill>
          </a:ln>
        </p:spPr>
        <p:txBody>
          <a:bodyPr vert="horz" wrap="square" lIns="0" tIns="0" rIns="0" bIns="0" rtlCol="0" anchor="ctr">
            <a:spAutoFit/>
          </a:bodyPr>
          <a:lstStyle/>
          <a:p>
            <a:pPr marL="71161">
              <a:lnSpc>
                <a:spcPts val="2396"/>
              </a:lnSpc>
              <a:tabLst>
                <a:tab pos="5904694" algn="l"/>
              </a:tabLst>
            </a:pPr>
            <a:r>
              <a:rPr sz="3044" spc="6" baseline="-2415" dirty="0">
                <a:solidFill>
                  <a:srgbClr val="FFFFFF"/>
                </a:solidFill>
              </a:rPr>
              <a:t>B	</a:t>
            </a:r>
            <a:r>
              <a:rPr sz="1456" dirty="0">
                <a:solidFill>
                  <a:srgbClr val="FFFFFF"/>
                </a:solidFill>
              </a:rPr>
              <a:t>PLAN </a:t>
            </a:r>
            <a:r>
              <a:rPr sz="1456" spc="9" dirty="0">
                <a:solidFill>
                  <a:srgbClr val="FFFFFF"/>
                </a:solidFill>
              </a:rPr>
              <a:t>DE </a:t>
            </a:r>
            <a:r>
              <a:rPr sz="1456" spc="-4" dirty="0">
                <a:solidFill>
                  <a:srgbClr val="FFFFFF"/>
                </a:solidFill>
              </a:rPr>
              <a:t>INTERVENCIÓN “LA</a:t>
            </a:r>
            <a:r>
              <a:rPr sz="1456" spc="-79" dirty="0">
                <a:solidFill>
                  <a:srgbClr val="FFFFFF"/>
                </a:solidFill>
              </a:rPr>
              <a:t> </a:t>
            </a:r>
            <a:r>
              <a:rPr sz="1456" spc="-9" dirty="0">
                <a:solidFill>
                  <a:srgbClr val="FFFFFF"/>
                </a:solidFill>
              </a:rPr>
              <a:t>GASCA”</a:t>
            </a:r>
            <a:endParaRPr sz="1456"/>
          </a:p>
        </p:txBody>
      </p:sp>
      <p:sp>
        <p:nvSpPr>
          <p:cNvPr id="3" name="object 3"/>
          <p:cNvSpPr/>
          <p:nvPr/>
        </p:nvSpPr>
        <p:spPr>
          <a:xfrm>
            <a:off x="8026999" y="1351261"/>
            <a:ext cx="1943108" cy="1231919"/>
          </a:xfrm>
          <a:custGeom>
            <a:avLst/>
            <a:gdLst/>
            <a:ahLst/>
            <a:cxnLst/>
            <a:rect l="l" t="t" r="r" b="b"/>
            <a:pathLst>
              <a:path w="2278379" h="1158239">
                <a:moveTo>
                  <a:pt x="7620" y="1150620"/>
                </a:moveTo>
                <a:lnTo>
                  <a:pt x="0" y="1150620"/>
                </a:lnTo>
                <a:lnTo>
                  <a:pt x="0" y="1103376"/>
                </a:lnTo>
                <a:lnTo>
                  <a:pt x="15240" y="1103376"/>
                </a:lnTo>
                <a:lnTo>
                  <a:pt x="15240" y="1143000"/>
                </a:lnTo>
                <a:lnTo>
                  <a:pt x="7620" y="1143000"/>
                </a:lnTo>
                <a:lnTo>
                  <a:pt x="7620" y="1150620"/>
                </a:lnTo>
                <a:close/>
              </a:path>
              <a:path w="2278379" h="1158239">
                <a:moveTo>
                  <a:pt x="30480" y="1158240"/>
                </a:moveTo>
                <a:lnTo>
                  <a:pt x="7620" y="1158240"/>
                </a:lnTo>
                <a:lnTo>
                  <a:pt x="7620" y="1143000"/>
                </a:lnTo>
                <a:lnTo>
                  <a:pt x="15240" y="1143000"/>
                </a:lnTo>
                <a:lnTo>
                  <a:pt x="15240" y="1150620"/>
                </a:lnTo>
                <a:lnTo>
                  <a:pt x="30480" y="1150620"/>
                </a:lnTo>
                <a:lnTo>
                  <a:pt x="30480" y="1158240"/>
                </a:lnTo>
                <a:close/>
              </a:path>
              <a:path w="2278379" h="1158239">
                <a:moveTo>
                  <a:pt x="30480" y="1150620"/>
                </a:moveTo>
                <a:lnTo>
                  <a:pt x="15240" y="1150620"/>
                </a:lnTo>
                <a:lnTo>
                  <a:pt x="15240" y="1143000"/>
                </a:lnTo>
                <a:lnTo>
                  <a:pt x="30480" y="1143000"/>
                </a:lnTo>
                <a:lnTo>
                  <a:pt x="30480" y="1150620"/>
                </a:lnTo>
                <a:close/>
              </a:path>
              <a:path w="2278379" h="1158239">
                <a:moveTo>
                  <a:pt x="15240" y="1088136"/>
                </a:moveTo>
                <a:lnTo>
                  <a:pt x="0" y="1088136"/>
                </a:lnTo>
                <a:lnTo>
                  <a:pt x="0" y="1040892"/>
                </a:lnTo>
                <a:lnTo>
                  <a:pt x="15240" y="1040892"/>
                </a:lnTo>
                <a:lnTo>
                  <a:pt x="15240" y="1088136"/>
                </a:lnTo>
                <a:close/>
              </a:path>
              <a:path w="2278379" h="1158239">
                <a:moveTo>
                  <a:pt x="15240" y="1024128"/>
                </a:moveTo>
                <a:lnTo>
                  <a:pt x="0" y="1024128"/>
                </a:lnTo>
                <a:lnTo>
                  <a:pt x="0" y="976884"/>
                </a:lnTo>
                <a:lnTo>
                  <a:pt x="15240" y="976884"/>
                </a:lnTo>
                <a:lnTo>
                  <a:pt x="15240" y="1024128"/>
                </a:lnTo>
                <a:close/>
              </a:path>
              <a:path w="2278379" h="1158239">
                <a:moveTo>
                  <a:pt x="15240" y="961644"/>
                </a:moveTo>
                <a:lnTo>
                  <a:pt x="0" y="961644"/>
                </a:lnTo>
                <a:lnTo>
                  <a:pt x="0" y="914400"/>
                </a:lnTo>
                <a:lnTo>
                  <a:pt x="15240" y="914400"/>
                </a:lnTo>
                <a:lnTo>
                  <a:pt x="15240" y="961644"/>
                </a:lnTo>
                <a:close/>
              </a:path>
              <a:path w="2278379" h="1158239">
                <a:moveTo>
                  <a:pt x="15240" y="899160"/>
                </a:moveTo>
                <a:lnTo>
                  <a:pt x="0" y="899160"/>
                </a:lnTo>
                <a:lnTo>
                  <a:pt x="0" y="851916"/>
                </a:lnTo>
                <a:lnTo>
                  <a:pt x="15240" y="851916"/>
                </a:lnTo>
                <a:lnTo>
                  <a:pt x="15240" y="899160"/>
                </a:lnTo>
                <a:close/>
              </a:path>
              <a:path w="2278379" h="1158239">
                <a:moveTo>
                  <a:pt x="15240" y="836676"/>
                </a:moveTo>
                <a:lnTo>
                  <a:pt x="0" y="836676"/>
                </a:lnTo>
                <a:lnTo>
                  <a:pt x="0" y="789432"/>
                </a:lnTo>
                <a:lnTo>
                  <a:pt x="15240" y="789432"/>
                </a:lnTo>
                <a:lnTo>
                  <a:pt x="15240" y="836676"/>
                </a:lnTo>
                <a:close/>
              </a:path>
              <a:path w="2278379" h="1158239">
                <a:moveTo>
                  <a:pt x="15240" y="772668"/>
                </a:moveTo>
                <a:lnTo>
                  <a:pt x="0" y="772668"/>
                </a:lnTo>
                <a:lnTo>
                  <a:pt x="0" y="725424"/>
                </a:lnTo>
                <a:lnTo>
                  <a:pt x="15240" y="725424"/>
                </a:lnTo>
                <a:lnTo>
                  <a:pt x="15240" y="772668"/>
                </a:lnTo>
                <a:close/>
              </a:path>
              <a:path w="2278379" h="1158239">
                <a:moveTo>
                  <a:pt x="15240" y="710184"/>
                </a:moveTo>
                <a:lnTo>
                  <a:pt x="0" y="710184"/>
                </a:lnTo>
                <a:lnTo>
                  <a:pt x="0" y="662940"/>
                </a:lnTo>
                <a:lnTo>
                  <a:pt x="15240" y="662940"/>
                </a:lnTo>
                <a:lnTo>
                  <a:pt x="15240" y="710184"/>
                </a:lnTo>
                <a:close/>
              </a:path>
              <a:path w="2278379" h="1158239">
                <a:moveTo>
                  <a:pt x="15240" y="647700"/>
                </a:moveTo>
                <a:lnTo>
                  <a:pt x="0" y="647700"/>
                </a:lnTo>
                <a:lnTo>
                  <a:pt x="0" y="600456"/>
                </a:lnTo>
                <a:lnTo>
                  <a:pt x="15240" y="600456"/>
                </a:lnTo>
                <a:lnTo>
                  <a:pt x="15240" y="647700"/>
                </a:lnTo>
                <a:close/>
              </a:path>
              <a:path w="2278379" h="1158239">
                <a:moveTo>
                  <a:pt x="15240" y="585216"/>
                </a:moveTo>
                <a:lnTo>
                  <a:pt x="0" y="585216"/>
                </a:lnTo>
                <a:lnTo>
                  <a:pt x="0" y="537972"/>
                </a:lnTo>
                <a:lnTo>
                  <a:pt x="15240" y="537972"/>
                </a:lnTo>
                <a:lnTo>
                  <a:pt x="15240" y="585216"/>
                </a:lnTo>
                <a:close/>
              </a:path>
              <a:path w="2278379" h="1158239">
                <a:moveTo>
                  <a:pt x="15240" y="521208"/>
                </a:moveTo>
                <a:lnTo>
                  <a:pt x="0" y="521208"/>
                </a:lnTo>
                <a:lnTo>
                  <a:pt x="0" y="473964"/>
                </a:lnTo>
                <a:lnTo>
                  <a:pt x="15240" y="473964"/>
                </a:lnTo>
                <a:lnTo>
                  <a:pt x="15240" y="521208"/>
                </a:lnTo>
                <a:close/>
              </a:path>
              <a:path w="2278379" h="1158239">
                <a:moveTo>
                  <a:pt x="15240" y="458724"/>
                </a:moveTo>
                <a:lnTo>
                  <a:pt x="0" y="458724"/>
                </a:lnTo>
                <a:lnTo>
                  <a:pt x="0" y="411480"/>
                </a:lnTo>
                <a:lnTo>
                  <a:pt x="15240" y="411480"/>
                </a:lnTo>
                <a:lnTo>
                  <a:pt x="15240" y="458724"/>
                </a:lnTo>
                <a:close/>
              </a:path>
              <a:path w="2278379" h="1158239">
                <a:moveTo>
                  <a:pt x="15240" y="396240"/>
                </a:moveTo>
                <a:lnTo>
                  <a:pt x="0" y="396240"/>
                </a:lnTo>
                <a:lnTo>
                  <a:pt x="0" y="348996"/>
                </a:lnTo>
                <a:lnTo>
                  <a:pt x="15240" y="348996"/>
                </a:lnTo>
                <a:lnTo>
                  <a:pt x="15240" y="396240"/>
                </a:lnTo>
                <a:close/>
              </a:path>
              <a:path w="2278379" h="1158239">
                <a:moveTo>
                  <a:pt x="15240" y="333756"/>
                </a:moveTo>
                <a:lnTo>
                  <a:pt x="0" y="333756"/>
                </a:lnTo>
                <a:lnTo>
                  <a:pt x="0" y="286512"/>
                </a:lnTo>
                <a:lnTo>
                  <a:pt x="15240" y="286512"/>
                </a:lnTo>
                <a:lnTo>
                  <a:pt x="15240" y="333756"/>
                </a:lnTo>
                <a:close/>
              </a:path>
              <a:path w="2278379" h="1158239">
                <a:moveTo>
                  <a:pt x="15240" y="269748"/>
                </a:moveTo>
                <a:lnTo>
                  <a:pt x="0" y="269748"/>
                </a:lnTo>
                <a:lnTo>
                  <a:pt x="0" y="222504"/>
                </a:lnTo>
                <a:lnTo>
                  <a:pt x="15240" y="222504"/>
                </a:lnTo>
                <a:lnTo>
                  <a:pt x="15240" y="269748"/>
                </a:lnTo>
                <a:close/>
              </a:path>
              <a:path w="2278379" h="1158239">
                <a:moveTo>
                  <a:pt x="15240" y="207264"/>
                </a:moveTo>
                <a:lnTo>
                  <a:pt x="0" y="207264"/>
                </a:lnTo>
                <a:lnTo>
                  <a:pt x="0" y="160020"/>
                </a:lnTo>
                <a:lnTo>
                  <a:pt x="15240" y="160020"/>
                </a:lnTo>
                <a:lnTo>
                  <a:pt x="15240" y="207264"/>
                </a:lnTo>
                <a:close/>
              </a:path>
              <a:path w="2278379" h="1158239">
                <a:moveTo>
                  <a:pt x="15240" y="144780"/>
                </a:moveTo>
                <a:lnTo>
                  <a:pt x="0" y="144780"/>
                </a:lnTo>
                <a:lnTo>
                  <a:pt x="0" y="97536"/>
                </a:lnTo>
                <a:lnTo>
                  <a:pt x="15240" y="97536"/>
                </a:lnTo>
                <a:lnTo>
                  <a:pt x="15240" y="144780"/>
                </a:lnTo>
                <a:close/>
              </a:path>
              <a:path w="2278379" h="1158239">
                <a:moveTo>
                  <a:pt x="15240" y="82296"/>
                </a:moveTo>
                <a:lnTo>
                  <a:pt x="0" y="82296"/>
                </a:lnTo>
                <a:lnTo>
                  <a:pt x="0" y="35052"/>
                </a:lnTo>
                <a:lnTo>
                  <a:pt x="15240" y="35052"/>
                </a:lnTo>
                <a:lnTo>
                  <a:pt x="15240" y="82296"/>
                </a:lnTo>
                <a:close/>
              </a:path>
              <a:path w="2278379" h="1158239">
                <a:moveTo>
                  <a:pt x="15240" y="18288"/>
                </a:moveTo>
                <a:lnTo>
                  <a:pt x="0" y="18288"/>
                </a:lnTo>
                <a:lnTo>
                  <a:pt x="0" y="3048"/>
                </a:lnTo>
                <a:lnTo>
                  <a:pt x="3048" y="0"/>
                </a:lnTo>
                <a:lnTo>
                  <a:pt x="44196" y="0"/>
                </a:lnTo>
                <a:lnTo>
                  <a:pt x="44196" y="7620"/>
                </a:lnTo>
                <a:lnTo>
                  <a:pt x="15240" y="7620"/>
                </a:lnTo>
                <a:lnTo>
                  <a:pt x="7620" y="15240"/>
                </a:lnTo>
                <a:lnTo>
                  <a:pt x="15240" y="15240"/>
                </a:lnTo>
                <a:lnTo>
                  <a:pt x="15240" y="18288"/>
                </a:lnTo>
                <a:close/>
              </a:path>
              <a:path w="2278379" h="1158239">
                <a:moveTo>
                  <a:pt x="15240" y="15240"/>
                </a:moveTo>
                <a:lnTo>
                  <a:pt x="7620" y="15240"/>
                </a:lnTo>
                <a:lnTo>
                  <a:pt x="15240" y="7620"/>
                </a:lnTo>
                <a:lnTo>
                  <a:pt x="15240" y="15240"/>
                </a:lnTo>
                <a:close/>
              </a:path>
              <a:path w="2278379" h="1158239">
                <a:moveTo>
                  <a:pt x="44196" y="15240"/>
                </a:moveTo>
                <a:lnTo>
                  <a:pt x="15240" y="15240"/>
                </a:lnTo>
                <a:lnTo>
                  <a:pt x="15240" y="7620"/>
                </a:lnTo>
                <a:lnTo>
                  <a:pt x="44196" y="7620"/>
                </a:lnTo>
                <a:lnTo>
                  <a:pt x="44196" y="15240"/>
                </a:lnTo>
                <a:close/>
              </a:path>
              <a:path w="2278379" h="1158239">
                <a:moveTo>
                  <a:pt x="106680" y="15240"/>
                </a:moveTo>
                <a:lnTo>
                  <a:pt x="59436" y="15240"/>
                </a:lnTo>
                <a:lnTo>
                  <a:pt x="59436" y="0"/>
                </a:lnTo>
                <a:lnTo>
                  <a:pt x="106680" y="0"/>
                </a:lnTo>
                <a:lnTo>
                  <a:pt x="106680" y="15240"/>
                </a:lnTo>
                <a:close/>
              </a:path>
              <a:path w="2278379" h="1158239">
                <a:moveTo>
                  <a:pt x="169164" y="15240"/>
                </a:moveTo>
                <a:lnTo>
                  <a:pt x="121920" y="15240"/>
                </a:lnTo>
                <a:lnTo>
                  <a:pt x="121920" y="0"/>
                </a:lnTo>
                <a:lnTo>
                  <a:pt x="169164" y="0"/>
                </a:lnTo>
                <a:lnTo>
                  <a:pt x="169164" y="15240"/>
                </a:lnTo>
                <a:close/>
              </a:path>
              <a:path w="2278379" h="1158239">
                <a:moveTo>
                  <a:pt x="233172" y="15240"/>
                </a:moveTo>
                <a:lnTo>
                  <a:pt x="185928" y="15240"/>
                </a:lnTo>
                <a:lnTo>
                  <a:pt x="185928" y="0"/>
                </a:lnTo>
                <a:lnTo>
                  <a:pt x="233172" y="0"/>
                </a:lnTo>
                <a:lnTo>
                  <a:pt x="233172" y="15240"/>
                </a:lnTo>
                <a:close/>
              </a:path>
              <a:path w="2278379" h="1158239">
                <a:moveTo>
                  <a:pt x="295656" y="15240"/>
                </a:moveTo>
                <a:lnTo>
                  <a:pt x="248412" y="15240"/>
                </a:lnTo>
                <a:lnTo>
                  <a:pt x="248412" y="0"/>
                </a:lnTo>
                <a:lnTo>
                  <a:pt x="295656" y="0"/>
                </a:lnTo>
                <a:lnTo>
                  <a:pt x="295656" y="15240"/>
                </a:lnTo>
                <a:close/>
              </a:path>
              <a:path w="2278379" h="1158239">
                <a:moveTo>
                  <a:pt x="358140" y="15240"/>
                </a:moveTo>
                <a:lnTo>
                  <a:pt x="310896" y="15240"/>
                </a:lnTo>
                <a:lnTo>
                  <a:pt x="310896" y="0"/>
                </a:lnTo>
                <a:lnTo>
                  <a:pt x="358140" y="0"/>
                </a:lnTo>
                <a:lnTo>
                  <a:pt x="358140" y="15240"/>
                </a:lnTo>
                <a:close/>
              </a:path>
              <a:path w="2278379" h="1158239">
                <a:moveTo>
                  <a:pt x="420624" y="15240"/>
                </a:moveTo>
                <a:lnTo>
                  <a:pt x="373380" y="15240"/>
                </a:lnTo>
                <a:lnTo>
                  <a:pt x="373380" y="0"/>
                </a:lnTo>
                <a:lnTo>
                  <a:pt x="420624" y="0"/>
                </a:lnTo>
                <a:lnTo>
                  <a:pt x="420624" y="15240"/>
                </a:lnTo>
                <a:close/>
              </a:path>
              <a:path w="2278379" h="1158239">
                <a:moveTo>
                  <a:pt x="484632" y="15240"/>
                </a:moveTo>
                <a:lnTo>
                  <a:pt x="437388" y="15240"/>
                </a:lnTo>
                <a:lnTo>
                  <a:pt x="437388" y="0"/>
                </a:lnTo>
                <a:lnTo>
                  <a:pt x="484632" y="0"/>
                </a:lnTo>
                <a:lnTo>
                  <a:pt x="484632" y="15240"/>
                </a:lnTo>
                <a:close/>
              </a:path>
              <a:path w="2278379" h="1158239">
                <a:moveTo>
                  <a:pt x="547116" y="15240"/>
                </a:moveTo>
                <a:lnTo>
                  <a:pt x="499872" y="15240"/>
                </a:lnTo>
                <a:lnTo>
                  <a:pt x="499872" y="0"/>
                </a:lnTo>
                <a:lnTo>
                  <a:pt x="547116" y="0"/>
                </a:lnTo>
                <a:lnTo>
                  <a:pt x="547116" y="15240"/>
                </a:lnTo>
                <a:close/>
              </a:path>
              <a:path w="2278379" h="1158239">
                <a:moveTo>
                  <a:pt x="609600" y="15240"/>
                </a:moveTo>
                <a:lnTo>
                  <a:pt x="562356" y="15240"/>
                </a:lnTo>
                <a:lnTo>
                  <a:pt x="562356" y="0"/>
                </a:lnTo>
                <a:lnTo>
                  <a:pt x="609600" y="0"/>
                </a:lnTo>
                <a:lnTo>
                  <a:pt x="609600" y="15240"/>
                </a:lnTo>
                <a:close/>
              </a:path>
              <a:path w="2278379" h="1158239">
                <a:moveTo>
                  <a:pt x="672084" y="15240"/>
                </a:moveTo>
                <a:lnTo>
                  <a:pt x="624840" y="15240"/>
                </a:lnTo>
                <a:lnTo>
                  <a:pt x="624840" y="0"/>
                </a:lnTo>
                <a:lnTo>
                  <a:pt x="672084" y="0"/>
                </a:lnTo>
                <a:lnTo>
                  <a:pt x="672084" y="15240"/>
                </a:lnTo>
                <a:close/>
              </a:path>
              <a:path w="2278379" h="1158239">
                <a:moveTo>
                  <a:pt x="736092" y="15240"/>
                </a:moveTo>
                <a:lnTo>
                  <a:pt x="688848" y="15240"/>
                </a:lnTo>
                <a:lnTo>
                  <a:pt x="688848" y="0"/>
                </a:lnTo>
                <a:lnTo>
                  <a:pt x="736092" y="0"/>
                </a:lnTo>
                <a:lnTo>
                  <a:pt x="736092" y="15240"/>
                </a:lnTo>
                <a:close/>
              </a:path>
              <a:path w="2278379" h="1158239">
                <a:moveTo>
                  <a:pt x="798576" y="15240"/>
                </a:moveTo>
                <a:lnTo>
                  <a:pt x="751332" y="15240"/>
                </a:lnTo>
                <a:lnTo>
                  <a:pt x="751332" y="0"/>
                </a:lnTo>
                <a:lnTo>
                  <a:pt x="798576" y="0"/>
                </a:lnTo>
                <a:lnTo>
                  <a:pt x="798576" y="15240"/>
                </a:lnTo>
                <a:close/>
              </a:path>
              <a:path w="2278379" h="1158239">
                <a:moveTo>
                  <a:pt x="861060" y="15240"/>
                </a:moveTo>
                <a:lnTo>
                  <a:pt x="813816" y="15240"/>
                </a:lnTo>
                <a:lnTo>
                  <a:pt x="813816" y="0"/>
                </a:lnTo>
                <a:lnTo>
                  <a:pt x="861060" y="0"/>
                </a:lnTo>
                <a:lnTo>
                  <a:pt x="861060" y="15240"/>
                </a:lnTo>
                <a:close/>
              </a:path>
              <a:path w="2278379" h="1158239">
                <a:moveTo>
                  <a:pt x="923544" y="15240"/>
                </a:moveTo>
                <a:lnTo>
                  <a:pt x="876300" y="15240"/>
                </a:lnTo>
                <a:lnTo>
                  <a:pt x="876300" y="0"/>
                </a:lnTo>
                <a:lnTo>
                  <a:pt x="923544" y="0"/>
                </a:lnTo>
                <a:lnTo>
                  <a:pt x="923544" y="15240"/>
                </a:lnTo>
                <a:close/>
              </a:path>
              <a:path w="2278379" h="1158239">
                <a:moveTo>
                  <a:pt x="987552" y="15240"/>
                </a:moveTo>
                <a:lnTo>
                  <a:pt x="940308" y="15240"/>
                </a:lnTo>
                <a:lnTo>
                  <a:pt x="940308" y="0"/>
                </a:lnTo>
                <a:lnTo>
                  <a:pt x="987552" y="0"/>
                </a:lnTo>
                <a:lnTo>
                  <a:pt x="987552" y="15240"/>
                </a:lnTo>
                <a:close/>
              </a:path>
              <a:path w="2278379" h="1158239">
                <a:moveTo>
                  <a:pt x="1050036" y="15240"/>
                </a:moveTo>
                <a:lnTo>
                  <a:pt x="1002792" y="15240"/>
                </a:lnTo>
                <a:lnTo>
                  <a:pt x="1002792" y="0"/>
                </a:lnTo>
                <a:lnTo>
                  <a:pt x="1050036" y="0"/>
                </a:lnTo>
                <a:lnTo>
                  <a:pt x="1050036" y="15240"/>
                </a:lnTo>
                <a:close/>
              </a:path>
              <a:path w="2278379" h="1158239">
                <a:moveTo>
                  <a:pt x="1112520" y="15240"/>
                </a:moveTo>
                <a:lnTo>
                  <a:pt x="1065276" y="15240"/>
                </a:lnTo>
                <a:lnTo>
                  <a:pt x="1065276" y="0"/>
                </a:lnTo>
                <a:lnTo>
                  <a:pt x="1112520" y="0"/>
                </a:lnTo>
                <a:lnTo>
                  <a:pt x="1112520" y="15240"/>
                </a:lnTo>
                <a:close/>
              </a:path>
              <a:path w="2278379" h="1158239">
                <a:moveTo>
                  <a:pt x="1175004" y="15240"/>
                </a:moveTo>
                <a:lnTo>
                  <a:pt x="1127760" y="15240"/>
                </a:lnTo>
                <a:lnTo>
                  <a:pt x="1127760" y="0"/>
                </a:lnTo>
                <a:lnTo>
                  <a:pt x="1175004" y="0"/>
                </a:lnTo>
                <a:lnTo>
                  <a:pt x="1175004" y="15240"/>
                </a:lnTo>
                <a:close/>
              </a:path>
              <a:path w="2278379" h="1158239">
                <a:moveTo>
                  <a:pt x="1239012" y="15240"/>
                </a:moveTo>
                <a:lnTo>
                  <a:pt x="1191768" y="15240"/>
                </a:lnTo>
                <a:lnTo>
                  <a:pt x="1191768" y="0"/>
                </a:lnTo>
                <a:lnTo>
                  <a:pt x="1239012" y="0"/>
                </a:lnTo>
                <a:lnTo>
                  <a:pt x="1239012" y="15240"/>
                </a:lnTo>
                <a:close/>
              </a:path>
              <a:path w="2278379" h="1158239">
                <a:moveTo>
                  <a:pt x="1301496" y="15240"/>
                </a:moveTo>
                <a:lnTo>
                  <a:pt x="1254252" y="15240"/>
                </a:lnTo>
                <a:lnTo>
                  <a:pt x="1254252" y="0"/>
                </a:lnTo>
                <a:lnTo>
                  <a:pt x="1301496" y="0"/>
                </a:lnTo>
                <a:lnTo>
                  <a:pt x="1301496" y="15240"/>
                </a:lnTo>
                <a:close/>
              </a:path>
              <a:path w="2278379" h="1158239">
                <a:moveTo>
                  <a:pt x="1363980" y="15240"/>
                </a:moveTo>
                <a:lnTo>
                  <a:pt x="1316736" y="15240"/>
                </a:lnTo>
                <a:lnTo>
                  <a:pt x="1316736" y="0"/>
                </a:lnTo>
                <a:lnTo>
                  <a:pt x="1363980" y="0"/>
                </a:lnTo>
                <a:lnTo>
                  <a:pt x="1363980" y="15240"/>
                </a:lnTo>
                <a:close/>
              </a:path>
              <a:path w="2278379" h="1158239">
                <a:moveTo>
                  <a:pt x="1426464" y="15240"/>
                </a:moveTo>
                <a:lnTo>
                  <a:pt x="1379220" y="15240"/>
                </a:lnTo>
                <a:lnTo>
                  <a:pt x="1379220" y="0"/>
                </a:lnTo>
                <a:lnTo>
                  <a:pt x="1426464" y="0"/>
                </a:lnTo>
                <a:lnTo>
                  <a:pt x="1426464" y="15240"/>
                </a:lnTo>
                <a:close/>
              </a:path>
              <a:path w="2278379" h="1158239">
                <a:moveTo>
                  <a:pt x="1490472" y="15240"/>
                </a:moveTo>
                <a:lnTo>
                  <a:pt x="1443228" y="15240"/>
                </a:lnTo>
                <a:lnTo>
                  <a:pt x="1443228" y="0"/>
                </a:lnTo>
                <a:lnTo>
                  <a:pt x="1490472" y="0"/>
                </a:lnTo>
                <a:lnTo>
                  <a:pt x="1490472" y="15240"/>
                </a:lnTo>
                <a:close/>
              </a:path>
              <a:path w="2278379" h="1158239">
                <a:moveTo>
                  <a:pt x="1552956" y="15240"/>
                </a:moveTo>
                <a:lnTo>
                  <a:pt x="1505712" y="15240"/>
                </a:lnTo>
                <a:lnTo>
                  <a:pt x="1505712" y="0"/>
                </a:lnTo>
                <a:lnTo>
                  <a:pt x="1552956" y="0"/>
                </a:lnTo>
                <a:lnTo>
                  <a:pt x="1552956" y="15240"/>
                </a:lnTo>
                <a:close/>
              </a:path>
              <a:path w="2278379" h="1158239">
                <a:moveTo>
                  <a:pt x="1615440" y="15240"/>
                </a:moveTo>
                <a:lnTo>
                  <a:pt x="1568196" y="15240"/>
                </a:lnTo>
                <a:lnTo>
                  <a:pt x="1568196" y="0"/>
                </a:lnTo>
                <a:lnTo>
                  <a:pt x="1615440" y="0"/>
                </a:lnTo>
                <a:lnTo>
                  <a:pt x="1615440" y="15240"/>
                </a:lnTo>
                <a:close/>
              </a:path>
              <a:path w="2278379" h="1158239">
                <a:moveTo>
                  <a:pt x="1677924" y="15240"/>
                </a:moveTo>
                <a:lnTo>
                  <a:pt x="1630680" y="15240"/>
                </a:lnTo>
                <a:lnTo>
                  <a:pt x="1630680" y="0"/>
                </a:lnTo>
                <a:lnTo>
                  <a:pt x="1677924" y="0"/>
                </a:lnTo>
                <a:lnTo>
                  <a:pt x="1677924" y="15240"/>
                </a:lnTo>
                <a:close/>
              </a:path>
              <a:path w="2278379" h="1158239">
                <a:moveTo>
                  <a:pt x="1741932" y="15240"/>
                </a:moveTo>
                <a:lnTo>
                  <a:pt x="1694688" y="15240"/>
                </a:lnTo>
                <a:lnTo>
                  <a:pt x="1694688" y="0"/>
                </a:lnTo>
                <a:lnTo>
                  <a:pt x="1741932" y="0"/>
                </a:lnTo>
                <a:lnTo>
                  <a:pt x="1741932" y="15240"/>
                </a:lnTo>
                <a:close/>
              </a:path>
              <a:path w="2278379" h="1158239">
                <a:moveTo>
                  <a:pt x="1804416" y="15240"/>
                </a:moveTo>
                <a:lnTo>
                  <a:pt x="1757172" y="15240"/>
                </a:lnTo>
                <a:lnTo>
                  <a:pt x="1757172" y="0"/>
                </a:lnTo>
                <a:lnTo>
                  <a:pt x="1804416" y="0"/>
                </a:lnTo>
                <a:lnTo>
                  <a:pt x="1804416" y="15240"/>
                </a:lnTo>
                <a:close/>
              </a:path>
              <a:path w="2278379" h="1158239">
                <a:moveTo>
                  <a:pt x="1866900" y="15240"/>
                </a:moveTo>
                <a:lnTo>
                  <a:pt x="1819656" y="15240"/>
                </a:lnTo>
                <a:lnTo>
                  <a:pt x="1819656" y="0"/>
                </a:lnTo>
                <a:lnTo>
                  <a:pt x="1866900" y="0"/>
                </a:lnTo>
                <a:lnTo>
                  <a:pt x="1866900" y="15240"/>
                </a:lnTo>
                <a:close/>
              </a:path>
              <a:path w="2278379" h="1158239">
                <a:moveTo>
                  <a:pt x="1929384" y="15240"/>
                </a:moveTo>
                <a:lnTo>
                  <a:pt x="1882140" y="15240"/>
                </a:lnTo>
                <a:lnTo>
                  <a:pt x="1882140" y="0"/>
                </a:lnTo>
                <a:lnTo>
                  <a:pt x="1929384" y="0"/>
                </a:lnTo>
                <a:lnTo>
                  <a:pt x="1929384" y="15240"/>
                </a:lnTo>
                <a:close/>
              </a:path>
              <a:path w="2278379" h="1158239">
                <a:moveTo>
                  <a:pt x="1993392" y="15240"/>
                </a:moveTo>
                <a:lnTo>
                  <a:pt x="1946148" y="15240"/>
                </a:lnTo>
                <a:lnTo>
                  <a:pt x="1946148" y="0"/>
                </a:lnTo>
                <a:lnTo>
                  <a:pt x="1993392" y="0"/>
                </a:lnTo>
                <a:lnTo>
                  <a:pt x="1993392" y="15240"/>
                </a:lnTo>
                <a:close/>
              </a:path>
              <a:path w="2278379" h="1158239">
                <a:moveTo>
                  <a:pt x="2055876" y="15240"/>
                </a:moveTo>
                <a:lnTo>
                  <a:pt x="2008632" y="15240"/>
                </a:lnTo>
                <a:lnTo>
                  <a:pt x="2008632" y="0"/>
                </a:lnTo>
                <a:lnTo>
                  <a:pt x="2055876" y="0"/>
                </a:lnTo>
                <a:lnTo>
                  <a:pt x="2055876" y="15240"/>
                </a:lnTo>
                <a:close/>
              </a:path>
              <a:path w="2278379" h="1158239">
                <a:moveTo>
                  <a:pt x="2118360" y="15240"/>
                </a:moveTo>
                <a:lnTo>
                  <a:pt x="2071116" y="15240"/>
                </a:lnTo>
                <a:lnTo>
                  <a:pt x="2071116" y="0"/>
                </a:lnTo>
                <a:lnTo>
                  <a:pt x="2118360" y="0"/>
                </a:lnTo>
                <a:lnTo>
                  <a:pt x="2118360" y="15240"/>
                </a:lnTo>
                <a:close/>
              </a:path>
              <a:path w="2278379" h="1158239">
                <a:moveTo>
                  <a:pt x="2180844" y="15240"/>
                </a:moveTo>
                <a:lnTo>
                  <a:pt x="2133600" y="15240"/>
                </a:lnTo>
                <a:lnTo>
                  <a:pt x="2133600" y="0"/>
                </a:lnTo>
                <a:lnTo>
                  <a:pt x="2180844" y="0"/>
                </a:lnTo>
                <a:lnTo>
                  <a:pt x="2180844" y="15240"/>
                </a:lnTo>
                <a:close/>
              </a:path>
              <a:path w="2278379" h="1158239">
                <a:moveTo>
                  <a:pt x="2244852" y="15240"/>
                </a:moveTo>
                <a:lnTo>
                  <a:pt x="2197608" y="15240"/>
                </a:lnTo>
                <a:lnTo>
                  <a:pt x="2197608" y="0"/>
                </a:lnTo>
                <a:lnTo>
                  <a:pt x="2244852" y="0"/>
                </a:lnTo>
                <a:lnTo>
                  <a:pt x="2244852" y="15240"/>
                </a:lnTo>
                <a:close/>
              </a:path>
              <a:path w="2278379" h="1158239">
                <a:moveTo>
                  <a:pt x="2263140" y="15240"/>
                </a:moveTo>
                <a:lnTo>
                  <a:pt x="2260092" y="15240"/>
                </a:lnTo>
                <a:lnTo>
                  <a:pt x="2260092" y="0"/>
                </a:lnTo>
                <a:lnTo>
                  <a:pt x="2275332" y="0"/>
                </a:lnTo>
                <a:lnTo>
                  <a:pt x="2278380" y="3048"/>
                </a:lnTo>
                <a:lnTo>
                  <a:pt x="2278380" y="7620"/>
                </a:lnTo>
                <a:lnTo>
                  <a:pt x="2263140" y="7620"/>
                </a:lnTo>
                <a:lnTo>
                  <a:pt x="2263140" y="15240"/>
                </a:lnTo>
                <a:close/>
              </a:path>
              <a:path w="2278379" h="1158239">
                <a:moveTo>
                  <a:pt x="2278380" y="44196"/>
                </a:moveTo>
                <a:lnTo>
                  <a:pt x="2263140" y="44196"/>
                </a:lnTo>
                <a:lnTo>
                  <a:pt x="2263140" y="7620"/>
                </a:lnTo>
                <a:lnTo>
                  <a:pt x="2270760" y="15240"/>
                </a:lnTo>
                <a:lnTo>
                  <a:pt x="2278380" y="15240"/>
                </a:lnTo>
                <a:lnTo>
                  <a:pt x="2278380" y="44196"/>
                </a:lnTo>
                <a:close/>
              </a:path>
              <a:path w="2278379" h="1158239">
                <a:moveTo>
                  <a:pt x="2278380" y="15240"/>
                </a:moveTo>
                <a:lnTo>
                  <a:pt x="2270760" y="15240"/>
                </a:lnTo>
                <a:lnTo>
                  <a:pt x="2263140" y="7620"/>
                </a:lnTo>
                <a:lnTo>
                  <a:pt x="2278380" y="7620"/>
                </a:lnTo>
                <a:lnTo>
                  <a:pt x="2278380" y="15240"/>
                </a:lnTo>
                <a:close/>
              </a:path>
              <a:path w="2278379" h="1158239">
                <a:moveTo>
                  <a:pt x="2278380" y="106680"/>
                </a:moveTo>
                <a:lnTo>
                  <a:pt x="2263140" y="106680"/>
                </a:lnTo>
                <a:lnTo>
                  <a:pt x="2263140" y="59436"/>
                </a:lnTo>
                <a:lnTo>
                  <a:pt x="2278380" y="59436"/>
                </a:lnTo>
                <a:lnTo>
                  <a:pt x="2278380" y="106680"/>
                </a:lnTo>
                <a:close/>
              </a:path>
              <a:path w="2278379" h="1158239">
                <a:moveTo>
                  <a:pt x="2278380" y="169164"/>
                </a:moveTo>
                <a:lnTo>
                  <a:pt x="2263140" y="169164"/>
                </a:lnTo>
                <a:lnTo>
                  <a:pt x="2263140" y="121920"/>
                </a:lnTo>
                <a:lnTo>
                  <a:pt x="2278380" y="121920"/>
                </a:lnTo>
                <a:lnTo>
                  <a:pt x="2278380" y="169164"/>
                </a:lnTo>
                <a:close/>
              </a:path>
              <a:path w="2278379" h="1158239">
                <a:moveTo>
                  <a:pt x="2278380" y="233172"/>
                </a:moveTo>
                <a:lnTo>
                  <a:pt x="2263140" y="233172"/>
                </a:lnTo>
                <a:lnTo>
                  <a:pt x="2263140" y="185928"/>
                </a:lnTo>
                <a:lnTo>
                  <a:pt x="2278380" y="185928"/>
                </a:lnTo>
                <a:lnTo>
                  <a:pt x="2278380" y="233172"/>
                </a:lnTo>
                <a:close/>
              </a:path>
              <a:path w="2278379" h="1158239">
                <a:moveTo>
                  <a:pt x="2278380" y="295656"/>
                </a:moveTo>
                <a:lnTo>
                  <a:pt x="2263140" y="295656"/>
                </a:lnTo>
                <a:lnTo>
                  <a:pt x="2263140" y="248412"/>
                </a:lnTo>
                <a:lnTo>
                  <a:pt x="2278380" y="248412"/>
                </a:lnTo>
                <a:lnTo>
                  <a:pt x="2278380" y="295656"/>
                </a:lnTo>
                <a:close/>
              </a:path>
              <a:path w="2278379" h="1158239">
                <a:moveTo>
                  <a:pt x="2278380" y="358140"/>
                </a:moveTo>
                <a:lnTo>
                  <a:pt x="2263140" y="358140"/>
                </a:lnTo>
                <a:lnTo>
                  <a:pt x="2263140" y="310896"/>
                </a:lnTo>
                <a:lnTo>
                  <a:pt x="2278380" y="310896"/>
                </a:lnTo>
                <a:lnTo>
                  <a:pt x="2278380" y="358140"/>
                </a:lnTo>
                <a:close/>
              </a:path>
              <a:path w="2278379" h="1158239">
                <a:moveTo>
                  <a:pt x="2278380" y="420624"/>
                </a:moveTo>
                <a:lnTo>
                  <a:pt x="2263140" y="420624"/>
                </a:lnTo>
                <a:lnTo>
                  <a:pt x="2263140" y="373380"/>
                </a:lnTo>
                <a:lnTo>
                  <a:pt x="2278380" y="373380"/>
                </a:lnTo>
                <a:lnTo>
                  <a:pt x="2278380" y="420624"/>
                </a:lnTo>
                <a:close/>
              </a:path>
              <a:path w="2278379" h="1158239">
                <a:moveTo>
                  <a:pt x="2278380" y="484632"/>
                </a:moveTo>
                <a:lnTo>
                  <a:pt x="2263140" y="484632"/>
                </a:lnTo>
                <a:lnTo>
                  <a:pt x="2263140" y="437388"/>
                </a:lnTo>
                <a:lnTo>
                  <a:pt x="2278380" y="437388"/>
                </a:lnTo>
                <a:lnTo>
                  <a:pt x="2278380" y="484632"/>
                </a:lnTo>
                <a:close/>
              </a:path>
              <a:path w="2278379" h="1158239">
                <a:moveTo>
                  <a:pt x="2278380" y="547116"/>
                </a:moveTo>
                <a:lnTo>
                  <a:pt x="2263140" y="547116"/>
                </a:lnTo>
                <a:lnTo>
                  <a:pt x="2263140" y="499872"/>
                </a:lnTo>
                <a:lnTo>
                  <a:pt x="2278380" y="499872"/>
                </a:lnTo>
                <a:lnTo>
                  <a:pt x="2278380" y="547116"/>
                </a:lnTo>
                <a:close/>
              </a:path>
              <a:path w="2278379" h="1158239">
                <a:moveTo>
                  <a:pt x="2278380" y="609600"/>
                </a:moveTo>
                <a:lnTo>
                  <a:pt x="2263140" y="609600"/>
                </a:lnTo>
                <a:lnTo>
                  <a:pt x="2263140" y="562356"/>
                </a:lnTo>
                <a:lnTo>
                  <a:pt x="2278380" y="562356"/>
                </a:lnTo>
                <a:lnTo>
                  <a:pt x="2278380" y="609600"/>
                </a:lnTo>
                <a:close/>
              </a:path>
              <a:path w="2278379" h="1158239">
                <a:moveTo>
                  <a:pt x="2278380" y="672084"/>
                </a:moveTo>
                <a:lnTo>
                  <a:pt x="2263140" y="672084"/>
                </a:lnTo>
                <a:lnTo>
                  <a:pt x="2263140" y="624840"/>
                </a:lnTo>
                <a:lnTo>
                  <a:pt x="2278380" y="624840"/>
                </a:lnTo>
                <a:lnTo>
                  <a:pt x="2278380" y="672084"/>
                </a:lnTo>
                <a:close/>
              </a:path>
              <a:path w="2278379" h="1158239">
                <a:moveTo>
                  <a:pt x="2278380" y="736092"/>
                </a:moveTo>
                <a:lnTo>
                  <a:pt x="2263140" y="736092"/>
                </a:lnTo>
                <a:lnTo>
                  <a:pt x="2263140" y="688848"/>
                </a:lnTo>
                <a:lnTo>
                  <a:pt x="2278380" y="688848"/>
                </a:lnTo>
                <a:lnTo>
                  <a:pt x="2278380" y="736092"/>
                </a:lnTo>
                <a:close/>
              </a:path>
              <a:path w="2278379" h="1158239">
                <a:moveTo>
                  <a:pt x="2278380" y="798576"/>
                </a:moveTo>
                <a:lnTo>
                  <a:pt x="2263140" y="798576"/>
                </a:lnTo>
                <a:lnTo>
                  <a:pt x="2263140" y="751332"/>
                </a:lnTo>
                <a:lnTo>
                  <a:pt x="2278380" y="751332"/>
                </a:lnTo>
                <a:lnTo>
                  <a:pt x="2278380" y="798576"/>
                </a:lnTo>
                <a:close/>
              </a:path>
              <a:path w="2278379" h="1158239">
                <a:moveTo>
                  <a:pt x="2278380" y="861060"/>
                </a:moveTo>
                <a:lnTo>
                  <a:pt x="2263140" y="861060"/>
                </a:lnTo>
                <a:lnTo>
                  <a:pt x="2263140" y="813816"/>
                </a:lnTo>
                <a:lnTo>
                  <a:pt x="2278380" y="813816"/>
                </a:lnTo>
                <a:lnTo>
                  <a:pt x="2278380" y="861060"/>
                </a:lnTo>
                <a:close/>
              </a:path>
              <a:path w="2278379" h="1158239">
                <a:moveTo>
                  <a:pt x="2278380" y="923544"/>
                </a:moveTo>
                <a:lnTo>
                  <a:pt x="2263140" y="923544"/>
                </a:lnTo>
                <a:lnTo>
                  <a:pt x="2263140" y="876300"/>
                </a:lnTo>
                <a:lnTo>
                  <a:pt x="2278380" y="876300"/>
                </a:lnTo>
                <a:lnTo>
                  <a:pt x="2278380" y="923544"/>
                </a:lnTo>
                <a:close/>
              </a:path>
              <a:path w="2278379" h="1158239">
                <a:moveTo>
                  <a:pt x="2278380" y="987552"/>
                </a:moveTo>
                <a:lnTo>
                  <a:pt x="2263140" y="987552"/>
                </a:lnTo>
                <a:lnTo>
                  <a:pt x="2263140" y="940308"/>
                </a:lnTo>
                <a:lnTo>
                  <a:pt x="2278380" y="940308"/>
                </a:lnTo>
                <a:lnTo>
                  <a:pt x="2278380" y="987552"/>
                </a:lnTo>
                <a:close/>
              </a:path>
              <a:path w="2278379" h="1158239">
                <a:moveTo>
                  <a:pt x="2278380" y="1050036"/>
                </a:moveTo>
                <a:lnTo>
                  <a:pt x="2263140" y="1050036"/>
                </a:lnTo>
                <a:lnTo>
                  <a:pt x="2263140" y="1002792"/>
                </a:lnTo>
                <a:lnTo>
                  <a:pt x="2278380" y="1002792"/>
                </a:lnTo>
                <a:lnTo>
                  <a:pt x="2278380" y="1050036"/>
                </a:lnTo>
                <a:close/>
              </a:path>
              <a:path w="2278379" h="1158239">
                <a:moveTo>
                  <a:pt x="2278380" y="1112520"/>
                </a:moveTo>
                <a:lnTo>
                  <a:pt x="2263140" y="1112520"/>
                </a:lnTo>
                <a:lnTo>
                  <a:pt x="2263140" y="1065276"/>
                </a:lnTo>
                <a:lnTo>
                  <a:pt x="2278380" y="1065276"/>
                </a:lnTo>
                <a:lnTo>
                  <a:pt x="2278380" y="1112520"/>
                </a:lnTo>
                <a:close/>
              </a:path>
              <a:path w="2278379" h="1158239">
                <a:moveTo>
                  <a:pt x="2263140" y="1150620"/>
                </a:moveTo>
                <a:lnTo>
                  <a:pt x="2263140" y="1127760"/>
                </a:lnTo>
                <a:lnTo>
                  <a:pt x="2278380" y="1127760"/>
                </a:lnTo>
                <a:lnTo>
                  <a:pt x="2278380" y="1143000"/>
                </a:lnTo>
                <a:lnTo>
                  <a:pt x="2270760" y="1143000"/>
                </a:lnTo>
                <a:lnTo>
                  <a:pt x="2263140" y="1150620"/>
                </a:lnTo>
                <a:close/>
              </a:path>
              <a:path w="2278379" h="1158239">
                <a:moveTo>
                  <a:pt x="2275332" y="1158240"/>
                </a:moveTo>
                <a:lnTo>
                  <a:pt x="2246376" y="1158240"/>
                </a:lnTo>
                <a:lnTo>
                  <a:pt x="2246376" y="1143000"/>
                </a:lnTo>
                <a:lnTo>
                  <a:pt x="2263140" y="1143000"/>
                </a:lnTo>
                <a:lnTo>
                  <a:pt x="2263140" y="1150620"/>
                </a:lnTo>
                <a:lnTo>
                  <a:pt x="2278380" y="1150620"/>
                </a:lnTo>
                <a:lnTo>
                  <a:pt x="2278380" y="1155192"/>
                </a:lnTo>
                <a:lnTo>
                  <a:pt x="2275332" y="1158240"/>
                </a:lnTo>
                <a:close/>
              </a:path>
              <a:path w="2278379" h="1158239">
                <a:moveTo>
                  <a:pt x="2278380" y="1150620"/>
                </a:moveTo>
                <a:lnTo>
                  <a:pt x="2263140" y="1150620"/>
                </a:lnTo>
                <a:lnTo>
                  <a:pt x="2270760" y="1143000"/>
                </a:lnTo>
                <a:lnTo>
                  <a:pt x="2278380" y="1143000"/>
                </a:lnTo>
                <a:lnTo>
                  <a:pt x="2278380" y="1150620"/>
                </a:lnTo>
                <a:close/>
              </a:path>
              <a:path w="2278379" h="1158239">
                <a:moveTo>
                  <a:pt x="2229612" y="1158240"/>
                </a:moveTo>
                <a:lnTo>
                  <a:pt x="2183892" y="1158240"/>
                </a:lnTo>
                <a:lnTo>
                  <a:pt x="2183892" y="1143000"/>
                </a:lnTo>
                <a:lnTo>
                  <a:pt x="2229612" y="1143000"/>
                </a:lnTo>
                <a:lnTo>
                  <a:pt x="2229612" y="1158240"/>
                </a:lnTo>
                <a:close/>
              </a:path>
              <a:path w="2278379" h="1158239">
                <a:moveTo>
                  <a:pt x="2167128" y="1158240"/>
                </a:moveTo>
                <a:lnTo>
                  <a:pt x="2119884" y="1158240"/>
                </a:lnTo>
                <a:lnTo>
                  <a:pt x="2119884" y="1143000"/>
                </a:lnTo>
                <a:lnTo>
                  <a:pt x="2167128" y="1143000"/>
                </a:lnTo>
                <a:lnTo>
                  <a:pt x="2167128" y="1158240"/>
                </a:lnTo>
                <a:close/>
              </a:path>
              <a:path w="2278379" h="1158239">
                <a:moveTo>
                  <a:pt x="2104644" y="1158240"/>
                </a:moveTo>
                <a:lnTo>
                  <a:pt x="2057400" y="1158240"/>
                </a:lnTo>
                <a:lnTo>
                  <a:pt x="2057400" y="1143000"/>
                </a:lnTo>
                <a:lnTo>
                  <a:pt x="2104644" y="1143000"/>
                </a:lnTo>
                <a:lnTo>
                  <a:pt x="2104644" y="1158240"/>
                </a:lnTo>
                <a:close/>
              </a:path>
              <a:path w="2278379" h="1158239">
                <a:moveTo>
                  <a:pt x="2042160" y="1158240"/>
                </a:moveTo>
                <a:lnTo>
                  <a:pt x="1994916" y="1158240"/>
                </a:lnTo>
                <a:lnTo>
                  <a:pt x="1994916" y="1143000"/>
                </a:lnTo>
                <a:lnTo>
                  <a:pt x="2042160" y="1143000"/>
                </a:lnTo>
                <a:lnTo>
                  <a:pt x="2042160" y="1158240"/>
                </a:lnTo>
                <a:close/>
              </a:path>
              <a:path w="2278379" h="1158239">
                <a:moveTo>
                  <a:pt x="1978152" y="1158240"/>
                </a:moveTo>
                <a:lnTo>
                  <a:pt x="1932432" y="1158240"/>
                </a:lnTo>
                <a:lnTo>
                  <a:pt x="1932432" y="1143000"/>
                </a:lnTo>
                <a:lnTo>
                  <a:pt x="1978152" y="1143000"/>
                </a:lnTo>
                <a:lnTo>
                  <a:pt x="1978152" y="1158240"/>
                </a:lnTo>
                <a:close/>
              </a:path>
              <a:path w="2278379" h="1158239">
                <a:moveTo>
                  <a:pt x="1915668" y="1158240"/>
                </a:moveTo>
                <a:lnTo>
                  <a:pt x="1868424" y="1158240"/>
                </a:lnTo>
                <a:lnTo>
                  <a:pt x="1868424" y="1143000"/>
                </a:lnTo>
                <a:lnTo>
                  <a:pt x="1915668" y="1143000"/>
                </a:lnTo>
                <a:lnTo>
                  <a:pt x="1915668" y="1158240"/>
                </a:lnTo>
                <a:close/>
              </a:path>
              <a:path w="2278379" h="1158239">
                <a:moveTo>
                  <a:pt x="1853184" y="1158240"/>
                </a:moveTo>
                <a:lnTo>
                  <a:pt x="1805940" y="1158240"/>
                </a:lnTo>
                <a:lnTo>
                  <a:pt x="1805940" y="1143000"/>
                </a:lnTo>
                <a:lnTo>
                  <a:pt x="1853184" y="1143000"/>
                </a:lnTo>
                <a:lnTo>
                  <a:pt x="1853184" y="1158240"/>
                </a:lnTo>
                <a:close/>
              </a:path>
              <a:path w="2278379" h="1158239">
                <a:moveTo>
                  <a:pt x="1790700" y="1158240"/>
                </a:moveTo>
                <a:lnTo>
                  <a:pt x="1743456" y="1158240"/>
                </a:lnTo>
                <a:lnTo>
                  <a:pt x="1743456" y="1143000"/>
                </a:lnTo>
                <a:lnTo>
                  <a:pt x="1790700" y="1143000"/>
                </a:lnTo>
                <a:lnTo>
                  <a:pt x="1790700" y="1158240"/>
                </a:lnTo>
                <a:close/>
              </a:path>
              <a:path w="2278379" h="1158239">
                <a:moveTo>
                  <a:pt x="1726692" y="1158240"/>
                </a:moveTo>
                <a:lnTo>
                  <a:pt x="1680972" y="1158240"/>
                </a:lnTo>
                <a:lnTo>
                  <a:pt x="1680972" y="1143000"/>
                </a:lnTo>
                <a:lnTo>
                  <a:pt x="1726692" y="1143000"/>
                </a:lnTo>
                <a:lnTo>
                  <a:pt x="1726692" y="1158240"/>
                </a:lnTo>
                <a:close/>
              </a:path>
              <a:path w="2278379" h="1158239">
                <a:moveTo>
                  <a:pt x="1664208" y="1158240"/>
                </a:moveTo>
                <a:lnTo>
                  <a:pt x="1616964" y="1158240"/>
                </a:lnTo>
                <a:lnTo>
                  <a:pt x="1616964" y="1143000"/>
                </a:lnTo>
                <a:lnTo>
                  <a:pt x="1664208" y="1143000"/>
                </a:lnTo>
                <a:lnTo>
                  <a:pt x="1664208" y="1158240"/>
                </a:lnTo>
                <a:close/>
              </a:path>
              <a:path w="2278379" h="1158239">
                <a:moveTo>
                  <a:pt x="1601724" y="1158240"/>
                </a:moveTo>
                <a:lnTo>
                  <a:pt x="1554480" y="1158240"/>
                </a:lnTo>
                <a:lnTo>
                  <a:pt x="1554480" y="1143000"/>
                </a:lnTo>
                <a:lnTo>
                  <a:pt x="1601724" y="1143000"/>
                </a:lnTo>
                <a:lnTo>
                  <a:pt x="1601724" y="1158240"/>
                </a:lnTo>
                <a:close/>
              </a:path>
              <a:path w="2278379" h="1158239">
                <a:moveTo>
                  <a:pt x="1539240" y="1158240"/>
                </a:moveTo>
                <a:lnTo>
                  <a:pt x="1491996" y="1158240"/>
                </a:lnTo>
                <a:lnTo>
                  <a:pt x="1491996" y="1143000"/>
                </a:lnTo>
                <a:lnTo>
                  <a:pt x="1539240" y="1143000"/>
                </a:lnTo>
                <a:lnTo>
                  <a:pt x="1539240" y="1158240"/>
                </a:lnTo>
                <a:close/>
              </a:path>
              <a:path w="2278379" h="1158239">
                <a:moveTo>
                  <a:pt x="1475232" y="1158240"/>
                </a:moveTo>
                <a:lnTo>
                  <a:pt x="1429512" y="1158240"/>
                </a:lnTo>
                <a:lnTo>
                  <a:pt x="1429512" y="1143000"/>
                </a:lnTo>
                <a:lnTo>
                  <a:pt x="1475232" y="1143000"/>
                </a:lnTo>
                <a:lnTo>
                  <a:pt x="1475232" y="1158240"/>
                </a:lnTo>
                <a:close/>
              </a:path>
              <a:path w="2278379" h="1158239">
                <a:moveTo>
                  <a:pt x="1412748" y="1158240"/>
                </a:moveTo>
                <a:lnTo>
                  <a:pt x="1365504" y="1158240"/>
                </a:lnTo>
                <a:lnTo>
                  <a:pt x="1365504" y="1143000"/>
                </a:lnTo>
                <a:lnTo>
                  <a:pt x="1412748" y="1143000"/>
                </a:lnTo>
                <a:lnTo>
                  <a:pt x="1412748" y="1158240"/>
                </a:lnTo>
                <a:close/>
              </a:path>
              <a:path w="2278379" h="1158239">
                <a:moveTo>
                  <a:pt x="1350264" y="1158240"/>
                </a:moveTo>
                <a:lnTo>
                  <a:pt x="1303020" y="1158240"/>
                </a:lnTo>
                <a:lnTo>
                  <a:pt x="1303020" y="1143000"/>
                </a:lnTo>
                <a:lnTo>
                  <a:pt x="1350264" y="1143000"/>
                </a:lnTo>
                <a:lnTo>
                  <a:pt x="1350264" y="1158240"/>
                </a:lnTo>
                <a:close/>
              </a:path>
              <a:path w="2278379" h="1158239">
                <a:moveTo>
                  <a:pt x="1287780" y="1158240"/>
                </a:moveTo>
                <a:lnTo>
                  <a:pt x="1240536" y="1158240"/>
                </a:lnTo>
                <a:lnTo>
                  <a:pt x="1240536" y="1143000"/>
                </a:lnTo>
                <a:lnTo>
                  <a:pt x="1287780" y="1143000"/>
                </a:lnTo>
                <a:lnTo>
                  <a:pt x="1287780" y="1158240"/>
                </a:lnTo>
                <a:close/>
              </a:path>
              <a:path w="2278379" h="1158239">
                <a:moveTo>
                  <a:pt x="1223772" y="1158240"/>
                </a:moveTo>
                <a:lnTo>
                  <a:pt x="1178052" y="1158240"/>
                </a:lnTo>
                <a:lnTo>
                  <a:pt x="1178052" y="1143000"/>
                </a:lnTo>
                <a:lnTo>
                  <a:pt x="1223772" y="1143000"/>
                </a:lnTo>
                <a:lnTo>
                  <a:pt x="1223772" y="1158240"/>
                </a:lnTo>
                <a:close/>
              </a:path>
              <a:path w="2278379" h="1158239">
                <a:moveTo>
                  <a:pt x="1161288" y="1158240"/>
                </a:moveTo>
                <a:lnTo>
                  <a:pt x="1114044" y="1158240"/>
                </a:lnTo>
                <a:lnTo>
                  <a:pt x="1114044" y="1143000"/>
                </a:lnTo>
                <a:lnTo>
                  <a:pt x="1161288" y="1143000"/>
                </a:lnTo>
                <a:lnTo>
                  <a:pt x="1161288" y="1158240"/>
                </a:lnTo>
                <a:close/>
              </a:path>
              <a:path w="2278379" h="1158239">
                <a:moveTo>
                  <a:pt x="1098804" y="1158240"/>
                </a:moveTo>
                <a:lnTo>
                  <a:pt x="1051560" y="1158240"/>
                </a:lnTo>
                <a:lnTo>
                  <a:pt x="1051560" y="1143000"/>
                </a:lnTo>
                <a:lnTo>
                  <a:pt x="1098804" y="1143000"/>
                </a:lnTo>
                <a:lnTo>
                  <a:pt x="1098804" y="1158240"/>
                </a:lnTo>
                <a:close/>
              </a:path>
              <a:path w="2278379" h="1158239">
                <a:moveTo>
                  <a:pt x="1036320" y="1158240"/>
                </a:moveTo>
                <a:lnTo>
                  <a:pt x="989076" y="1158240"/>
                </a:lnTo>
                <a:lnTo>
                  <a:pt x="989076" y="1143000"/>
                </a:lnTo>
                <a:lnTo>
                  <a:pt x="1036320" y="1143000"/>
                </a:lnTo>
                <a:lnTo>
                  <a:pt x="1036320" y="1158240"/>
                </a:lnTo>
                <a:close/>
              </a:path>
              <a:path w="2278379" h="1158239">
                <a:moveTo>
                  <a:pt x="972312" y="1158240"/>
                </a:moveTo>
                <a:lnTo>
                  <a:pt x="926592" y="1158240"/>
                </a:lnTo>
                <a:lnTo>
                  <a:pt x="926592" y="1143000"/>
                </a:lnTo>
                <a:lnTo>
                  <a:pt x="972312" y="1143000"/>
                </a:lnTo>
                <a:lnTo>
                  <a:pt x="972312" y="1158240"/>
                </a:lnTo>
                <a:close/>
              </a:path>
              <a:path w="2278379" h="1158239">
                <a:moveTo>
                  <a:pt x="909828" y="1158240"/>
                </a:moveTo>
                <a:lnTo>
                  <a:pt x="862584" y="1158240"/>
                </a:lnTo>
                <a:lnTo>
                  <a:pt x="862584" y="1143000"/>
                </a:lnTo>
                <a:lnTo>
                  <a:pt x="909828" y="1143000"/>
                </a:lnTo>
                <a:lnTo>
                  <a:pt x="909828" y="1158240"/>
                </a:lnTo>
                <a:close/>
              </a:path>
              <a:path w="2278379" h="1158239">
                <a:moveTo>
                  <a:pt x="847344" y="1158240"/>
                </a:moveTo>
                <a:lnTo>
                  <a:pt x="800100" y="1158240"/>
                </a:lnTo>
                <a:lnTo>
                  <a:pt x="800100" y="1143000"/>
                </a:lnTo>
                <a:lnTo>
                  <a:pt x="847344" y="1143000"/>
                </a:lnTo>
                <a:lnTo>
                  <a:pt x="847344" y="1158240"/>
                </a:lnTo>
                <a:close/>
              </a:path>
              <a:path w="2278379" h="1158239">
                <a:moveTo>
                  <a:pt x="784860" y="1158240"/>
                </a:moveTo>
                <a:lnTo>
                  <a:pt x="737616" y="1158240"/>
                </a:lnTo>
                <a:lnTo>
                  <a:pt x="737616" y="1143000"/>
                </a:lnTo>
                <a:lnTo>
                  <a:pt x="784860" y="1143000"/>
                </a:lnTo>
                <a:lnTo>
                  <a:pt x="784860" y="1158240"/>
                </a:lnTo>
                <a:close/>
              </a:path>
              <a:path w="2278379" h="1158239">
                <a:moveTo>
                  <a:pt x="720852" y="1158240"/>
                </a:moveTo>
                <a:lnTo>
                  <a:pt x="675132" y="1158240"/>
                </a:lnTo>
                <a:lnTo>
                  <a:pt x="675132" y="1143000"/>
                </a:lnTo>
                <a:lnTo>
                  <a:pt x="720852" y="1143000"/>
                </a:lnTo>
                <a:lnTo>
                  <a:pt x="720852" y="1158240"/>
                </a:lnTo>
                <a:close/>
              </a:path>
              <a:path w="2278379" h="1158239">
                <a:moveTo>
                  <a:pt x="658368" y="1158240"/>
                </a:moveTo>
                <a:lnTo>
                  <a:pt x="611124" y="1158240"/>
                </a:lnTo>
                <a:lnTo>
                  <a:pt x="611124" y="1143000"/>
                </a:lnTo>
                <a:lnTo>
                  <a:pt x="658368" y="1143000"/>
                </a:lnTo>
                <a:lnTo>
                  <a:pt x="658368" y="1158240"/>
                </a:lnTo>
                <a:close/>
              </a:path>
              <a:path w="2278379" h="1158239">
                <a:moveTo>
                  <a:pt x="595884" y="1158240"/>
                </a:moveTo>
                <a:lnTo>
                  <a:pt x="548640" y="1158240"/>
                </a:lnTo>
                <a:lnTo>
                  <a:pt x="548640" y="1143000"/>
                </a:lnTo>
                <a:lnTo>
                  <a:pt x="595884" y="1143000"/>
                </a:lnTo>
                <a:lnTo>
                  <a:pt x="595884" y="1158240"/>
                </a:lnTo>
                <a:close/>
              </a:path>
              <a:path w="2278379" h="1158239">
                <a:moveTo>
                  <a:pt x="533400" y="1158240"/>
                </a:moveTo>
                <a:lnTo>
                  <a:pt x="486156" y="1158240"/>
                </a:lnTo>
                <a:lnTo>
                  <a:pt x="486156" y="1143000"/>
                </a:lnTo>
                <a:lnTo>
                  <a:pt x="533400" y="1143000"/>
                </a:lnTo>
                <a:lnTo>
                  <a:pt x="533400" y="1158240"/>
                </a:lnTo>
                <a:close/>
              </a:path>
              <a:path w="2278379" h="1158239">
                <a:moveTo>
                  <a:pt x="469392" y="1158240"/>
                </a:moveTo>
                <a:lnTo>
                  <a:pt x="423672" y="1158240"/>
                </a:lnTo>
                <a:lnTo>
                  <a:pt x="423672" y="1143000"/>
                </a:lnTo>
                <a:lnTo>
                  <a:pt x="469392" y="1143000"/>
                </a:lnTo>
                <a:lnTo>
                  <a:pt x="469392" y="1158240"/>
                </a:lnTo>
                <a:close/>
              </a:path>
              <a:path w="2278379" h="1158239">
                <a:moveTo>
                  <a:pt x="406908" y="1158240"/>
                </a:moveTo>
                <a:lnTo>
                  <a:pt x="359664" y="1158240"/>
                </a:lnTo>
                <a:lnTo>
                  <a:pt x="359664" y="1143000"/>
                </a:lnTo>
                <a:lnTo>
                  <a:pt x="406908" y="1143000"/>
                </a:lnTo>
                <a:lnTo>
                  <a:pt x="406908" y="1158240"/>
                </a:lnTo>
                <a:close/>
              </a:path>
              <a:path w="2278379" h="1158239">
                <a:moveTo>
                  <a:pt x="344424" y="1158240"/>
                </a:moveTo>
                <a:lnTo>
                  <a:pt x="297180" y="1158240"/>
                </a:lnTo>
                <a:lnTo>
                  <a:pt x="297180" y="1143000"/>
                </a:lnTo>
                <a:lnTo>
                  <a:pt x="344424" y="1143000"/>
                </a:lnTo>
                <a:lnTo>
                  <a:pt x="344424" y="1158240"/>
                </a:lnTo>
                <a:close/>
              </a:path>
              <a:path w="2278379" h="1158239">
                <a:moveTo>
                  <a:pt x="281940" y="1158240"/>
                </a:moveTo>
                <a:lnTo>
                  <a:pt x="234696" y="1158240"/>
                </a:lnTo>
                <a:lnTo>
                  <a:pt x="234696" y="1143000"/>
                </a:lnTo>
                <a:lnTo>
                  <a:pt x="281940" y="1143000"/>
                </a:lnTo>
                <a:lnTo>
                  <a:pt x="281940" y="1158240"/>
                </a:lnTo>
                <a:close/>
              </a:path>
              <a:path w="2278379" h="1158239">
                <a:moveTo>
                  <a:pt x="217932" y="1158240"/>
                </a:moveTo>
                <a:lnTo>
                  <a:pt x="172212" y="1158240"/>
                </a:lnTo>
                <a:lnTo>
                  <a:pt x="172212" y="1143000"/>
                </a:lnTo>
                <a:lnTo>
                  <a:pt x="217932" y="1143000"/>
                </a:lnTo>
                <a:lnTo>
                  <a:pt x="217932" y="1158240"/>
                </a:lnTo>
                <a:close/>
              </a:path>
              <a:path w="2278379" h="1158239">
                <a:moveTo>
                  <a:pt x="155448" y="1158240"/>
                </a:moveTo>
                <a:lnTo>
                  <a:pt x="108204" y="1158240"/>
                </a:lnTo>
                <a:lnTo>
                  <a:pt x="108204" y="1143000"/>
                </a:lnTo>
                <a:lnTo>
                  <a:pt x="155448" y="1143000"/>
                </a:lnTo>
                <a:lnTo>
                  <a:pt x="155448" y="1158240"/>
                </a:lnTo>
                <a:close/>
              </a:path>
              <a:path w="2278379" h="1158239">
                <a:moveTo>
                  <a:pt x="92964" y="1158240"/>
                </a:moveTo>
                <a:lnTo>
                  <a:pt x="45720" y="1158240"/>
                </a:lnTo>
                <a:lnTo>
                  <a:pt x="45720" y="1143000"/>
                </a:lnTo>
                <a:lnTo>
                  <a:pt x="92964" y="1143000"/>
                </a:lnTo>
                <a:lnTo>
                  <a:pt x="92964" y="1158240"/>
                </a:lnTo>
                <a:close/>
              </a:path>
            </a:pathLst>
          </a:custGeom>
          <a:solidFill>
            <a:srgbClr val="FF0000"/>
          </a:solidFill>
        </p:spPr>
        <p:txBody>
          <a:bodyPr wrap="square" lIns="0" tIns="0" rIns="0" bIns="0" rtlCol="0"/>
          <a:lstStyle/>
          <a:p>
            <a:endParaRPr sz="1588"/>
          </a:p>
        </p:txBody>
      </p:sp>
      <p:sp>
        <p:nvSpPr>
          <p:cNvPr id="4" name="object 4"/>
          <p:cNvSpPr txBox="1"/>
          <p:nvPr/>
        </p:nvSpPr>
        <p:spPr>
          <a:xfrm>
            <a:off x="8089759" y="1360199"/>
            <a:ext cx="1880347" cy="1104692"/>
          </a:xfrm>
          <a:prstGeom prst="rect">
            <a:avLst/>
          </a:prstGeom>
        </p:spPr>
        <p:txBody>
          <a:bodyPr vert="horz" wrap="square" lIns="0" tIns="11206" rIns="0" bIns="0" rtlCol="0">
            <a:spAutoFit/>
          </a:bodyPr>
          <a:lstStyle/>
          <a:p>
            <a:pPr marL="11206">
              <a:spcBef>
                <a:spcPts val="88"/>
              </a:spcBef>
            </a:pPr>
            <a:r>
              <a:rPr sz="1015" spc="-4" dirty="0">
                <a:latin typeface="Carlito"/>
                <a:cs typeface="Carlito"/>
              </a:rPr>
              <a:t>Como </a:t>
            </a:r>
            <a:r>
              <a:rPr sz="1015" b="1" spc="-4" dirty="0">
                <a:latin typeface="Carlito"/>
                <a:cs typeface="Carlito"/>
              </a:rPr>
              <a:t>PLAN DE </a:t>
            </a:r>
            <a:r>
              <a:rPr sz="1015" b="1" spc="-9" dirty="0">
                <a:latin typeface="Carlito"/>
                <a:cs typeface="Carlito"/>
              </a:rPr>
              <a:t>ACTIVACIÓN</a:t>
            </a:r>
            <a:r>
              <a:rPr sz="1015" b="1" spc="4" dirty="0">
                <a:latin typeface="Carlito"/>
                <a:cs typeface="Carlito"/>
              </a:rPr>
              <a:t> </a:t>
            </a:r>
            <a:r>
              <a:rPr sz="1015" spc="-4" dirty="0">
                <a:latin typeface="Carlito"/>
                <a:cs typeface="Carlito"/>
              </a:rPr>
              <a:t>de</a:t>
            </a:r>
            <a:endParaRPr sz="1015" dirty="0">
              <a:latin typeface="Carlito"/>
              <a:cs typeface="Carlito"/>
            </a:endParaRPr>
          </a:p>
          <a:p>
            <a:pPr marL="11206" marR="4483">
              <a:lnSpc>
                <a:spcPct val="100400"/>
              </a:lnSpc>
              <a:spcBef>
                <a:spcPts val="4"/>
              </a:spcBef>
            </a:pPr>
            <a:r>
              <a:rPr sz="1015" spc="-4" dirty="0">
                <a:latin typeface="Carlito"/>
                <a:cs typeface="Carlito"/>
              </a:rPr>
              <a:t>áreas deportivas aledañas </a:t>
            </a:r>
            <a:r>
              <a:rPr sz="1015" dirty="0">
                <a:latin typeface="Carlito"/>
                <a:cs typeface="Carlito"/>
              </a:rPr>
              <a:t>a la </a:t>
            </a:r>
            <a:r>
              <a:rPr sz="1015" spc="-9" dirty="0">
                <a:latin typeface="Carlito"/>
                <a:cs typeface="Carlito"/>
              </a:rPr>
              <a:t>zona  </a:t>
            </a:r>
            <a:r>
              <a:rPr sz="1015" spc="-4" dirty="0">
                <a:latin typeface="Carlito"/>
                <a:cs typeface="Carlito"/>
              </a:rPr>
              <a:t>de desastre se </a:t>
            </a:r>
            <a:r>
              <a:rPr sz="1015" spc="-9" dirty="0">
                <a:latin typeface="Carlito"/>
                <a:cs typeface="Carlito"/>
              </a:rPr>
              <a:t>presenta la  propuesta </a:t>
            </a:r>
            <a:r>
              <a:rPr sz="1015" dirty="0">
                <a:latin typeface="Carlito"/>
                <a:cs typeface="Carlito"/>
              </a:rPr>
              <a:t>de </a:t>
            </a:r>
            <a:r>
              <a:rPr sz="1015" spc="-4" dirty="0">
                <a:latin typeface="Carlito"/>
                <a:cs typeface="Carlito"/>
              </a:rPr>
              <a:t>intervención </a:t>
            </a:r>
            <a:r>
              <a:rPr sz="1015" dirty="0">
                <a:latin typeface="Carlito"/>
                <a:cs typeface="Carlito"/>
              </a:rPr>
              <a:t>en el  </a:t>
            </a:r>
            <a:r>
              <a:rPr sz="1015" spc="-9" dirty="0">
                <a:latin typeface="Carlito"/>
                <a:cs typeface="Carlito"/>
              </a:rPr>
              <a:t>predio </a:t>
            </a:r>
            <a:r>
              <a:rPr sz="1015" spc="-4" dirty="0">
                <a:latin typeface="Carlito"/>
                <a:cs typeface="Carlito"/>
              </a:rPr>
              <a:t>municipal </a:t>
            </a:r>
            <a:r>
              <a:rPr sz="1015" dirty="0">
                <a:latin typeface="Carlito"/>
                <a:cs typeface="Carlito"/>
              </a:rPr>
              <a:t>68175 en el  sector </a:t>
            </a:r>
            <a:r>
              <a:rPr sz="1015" spc="-4" dirty="0">
                <a:latin typeface="Carlito"/>
                <a:cs typeface="Carlito"/>
              </a:rPr>
              <a:t>de La</a:t>
            </a:r>
            <a:r>
              <a:rPr sz="1015" dirty="0">
                <a:latin typeface="Carlito"/>
                <a:cs typeface="Carlito"/>
              </a:rPr>
              <a:t> </a:t>
            </a:r>
            <a:r>
              <a:rPr sz="1015" spc="-4" dirty="0">
                <a:latin typeface="Carlito"/>
                <a:cs typeface="Carlito"/>
              </a:rPr>
              <a:t>Gasca.</a:t>
            </a:r>
            <a:endParaRPr sz="1015" dirty="0">
              <a:latin typeface="Carlito"/>
              <a:cs typeface="Carlito"/>
            </a:endParaRPr>
          </a:p>
        </p:txBody>
      </p:sp>
      <p:sp>
        <p:nvSpPr>
          <p:cNvPr id="5" name="object 5"/>
          <p:cNvSpPr txBox="1"/>
          <p:nvPr/>
        </p:nvSpPr>
        <p:spPr>
          <a:xfrm>
            <a:off x="1867817" y="1434332"/>
            <a:ext cx="1019074" cy="167512"/>
          </a:xfrm>
          <a:prstGeom prst="rect">
            <a:avLst/>
          </a:prstGeom>
        </p:spPr>
        <p:txBody>
          <a:bodyPr vert="horz" wrap="square" lIns="0" tIns="11206" rIns="0" bIns="0" rtlCol="0">
            <a:spAutoFit/>
          </a:bodyPr>
          <a:lstStyle/>
          <a:p>
            <a:pPr marL="11206">
              <a:spcBef>
                <a:spcPts val="88"/>
              </a:spcBef>
            </a:pPr>
            <a:r>
              <a:rPr sz="1015" b="1" spc="-4" dirty="0">
                <a:latin typeface="Carlito"/>
                <a:cs typeface="Carlito"/>
              </a:rPr>
              <a:t>UBICACIÓN</a:t>
            </a:r>
            <a:endParaRPr sz="1015" dirty="0">
              <a:latin typeface="Carlito"/>
              <a:cs typeface="Carlito"/>
            </a:endParaRPr>
          </a:p>
        </p:txBody>
      </p:sp>
      <p:graphicFrame>
        <p:nvGraphicFramePr>
          <p:cNvPr id="6" name="object 6"/>
          <p:cNvGraphicFramePr>
            <a:graphicFrameLocks noGrp="1"/>
          </p:cNvGraphicFramePr>
          <p:nvPr/>
        </p:nvGraphicFramePr>
        <p:xfrm>
          <a:off x="1937496" y="4791858"/>
          <a:ext cx="2474259" cy="1674489"/>
        </p:xfrm>
        <a:graphic>
          <a:graphicData uri="http://schemas.openxmlformats.org/drawingml/2006/table">
            <a:tbl>
              <a:tblPr firstRow="1" bandRow="1">
                <a:tableStyleId>{2D5ABB26-0587-4C30-8999-92F81FD0307C}</a:tableStyleId>
              </a:tblPr>
              <a:tblGrid>
                <a:gridCol w="1153646">
                  <a:extLst>
                    <a:ext uri="{9D8B030D-6E8A-4147-A177-3AD203B41FA5}">
                      <a16:colId xmlns:a16="http://schemas.microsoft.com/office/drawing/2014/main" val="20000"/>
                    </a:ext>
                  </a:extLst>
                </a:gridCol>
                <a:gridCol w="1320613">
                  <a:extLst>
                    <a:ext uri="{9D8B030D-6E8A-4147-A177-3AD203B41FA5}">
                      <a16:colId xmlns:a16="http://schemas.microsoft.com/office/drawing/2014/main" val="20001"/>
                    </a:ext>
                  </a:extLst>
                </a:gridCol>
              </a:tblGrid>
              <a:tr h="158675">
                <a:tc>
                  <a:txBody>
                    <a:bodyPr/>
                    <a:lstStyle/>
                    <a:p>
                      <a:pPr marL="39370">
                        <a:lnSpc>
                          <a:spcPts val="880"/>
                        </a:lnSpc>
                      </a:pPr>
                      <a:r>
                        <a:rPr sz="700" b="1" spc="-10" dirty="0">
                          <a:solidFill>
                            <a:srgbClr val="FFFFFF"/>
                          </a:solidFill>
                          <a:latin typeface="Carlito"/>
                          <a:cs typeface="Carlito"/>
                        </a:rPr>
                        <a:t>NÚMERO DE</a:t>
                      </a:r>
                      <a:r>
                        <a:rPr sz="700" b="1" spc="-5" dirty="0">
                          <a:solidFill>
                            <a:srgbClr val="FFFFFF"/>
                          </a:solidFill>
                          <a:latin typeface="Carlito"/>
                          <a:cs typeface="Carlito"/>
                        </a:rPr>
                        <a:t> </a:t>
                      </a:r>
                      <a:r>
                        <a:rPr sz="700" b="1" spc="-10" dirty="0">
                          <a:solidFill>
                            <a:srgbClr val="FFFFFF"/>
                          </a:solidFill>
                          <a:latin typeface="Carlito"/>
                          <a:cs typeface="Carlito"/>
                        </a:rPr>
                        <a:t>PREDIO</a:t>
                      </a:r>
                      <a:endParaRPr sz="700">
                        <a:latin typeface="Carlito"/>
                        <a:cs typeface="Carlito"/>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5B9AD4"/>
                    </a:solidFill>
                  </a:tcPr>
                </a:tc>
                <a:tc>
                  <a:txBody>
                    <a:bodyPr/>
                    <a:lstStyle/>
                    <a:p>
                      <a:pPr marL="52705">
                        <a:lnSpc>
                          <a:spcPct val="100000"/>
                        </a:lnSpc>
                        <a:spcBef>
                          <a:spcPts val="185"/>
                        </a:spcBef>
                      </a:pPr>
                      <a:r>
                        <a:rPr sz="700" b="1" spc="-15" dirty="0">
                          <a:solidFill>
                            <a:srgbClr val="FFFFFF"/>
                          </a:solidFill>
                          <a:latin typeface="Carlito"/>
                          <a:cs typeface="Carlito"/>
                        </a:rPr>
                        <a:t>68175</a:t>
                      </a:r>
                      <a:endParaRPr sz="700">
                        <a:latin typeface="Carlito"/>
                        <a:cs typeface="Carlito"/>
                      </a:endParaRPr>
                    </a:p>
                  </a:txBody>
                  <a:tcPr marL="0" marR="0" marT="20731"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5B9AD4"/>
                    </a:solidFill>
                  </a:tcPr>
                </a:tc>
                <a:extLst>
                  <a:ext uri="{0D108BD9-81ED-4DB2-BD59-A6C34878D82A}">
                    <a16:rowId xmlns:a16="http://schemas.microsoft.com/office/drawing/2014/main" val="10000"/>
                  </a:ext>
                </a:extLst>
              </a:tr>
              <a:tr h="153296">
                <a:tc>
                  <a:txBody>
                    <a:bodyPr/>
                    <a:lstStyle/>
                    <a:p>
                      <a:pPr marL="39370">
                        <a:lnSpc>
                          <a:spcPts val="869"/>
                        </a:lnSpc>
                      </a:pPr>
                      <a:r>
                        <a:rPr sz="700" b="1" spc="-5" dirty="0">
                          <a:solidFill>
                            <a:srgbClr val="FFFFFF"/>
                          </a:solidFill>
                          <a:latin typeface="Carlito"/>
                          <a:cs typeface="Carlito"/>
                        </a:rPr>
                        <a:t>CLAVE</a:t>
                      </a:r>
                      <a:r>
                        <a:rPr sz="700" b="1" spc="-25" dirty="0">
                          <a:solidFill>
                            <a:srgbClr val="FFFFFF"/>
                          </a:solidFill>
                          <a:latin typeface="Carlito"/>
                          <a:cs typeface="Carlito"/>
                        </a:rPr>
                        <a:t> </a:t>
                      </a:r>
                      <a:r>
                        <a:rPr sz="700" b="1" spc="-5" dirty="0">
                          <a:solidFill>
                            <a:srgbClr val="FFFFFF"/>
                          </a:solidFill>
                          <a:latin typeface="Carlito"/>
                          <a:cs typeface="Carlito"/>
                        </a:rPr>
                        <a:t>CATASTRAL</a:t>
                      </a:r>
                      <a:endParaRPr sz="700">
                        <a:latin typeface="Carlito"/>
                        <a:cs typeface="Carlito"/>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5B9AD4"/>
                    </a:solidFill>
                  </a:tcPr>
                </a:tc>
                <a:tc>
                  <a:txBody>
                    <a:bodyPr/>
                    <a:lstStyle/>
                    <a:p>
                      <a:pPr marL="52705">
                        <a:lnSpc>
                          <a:spcPct val="100000"/>
                        </a:lnSpc>
                        <a:spcBef>
                          <a:spcPts val="170"/>
                        </a:spcBef>
                      </a:pPr>
                      <a:r>
                        <a:rPr sz="700" spc="-15" dirty="0">
                          <a:latin typeface="Carlito"/>
                          <a:cs typeface="Carlito"/>
                        </a:rPr>
                        <a:t>40701 </a:t>
                      </a:r>
                      <a:r>
                        <a:rPr sz="700" spc="-10" dirty="0">
                          <a:latin typeface="Carlito"/>
                          <a:cs typeface="Carlito"/>
                        </a:rPr>
                        <a:t>10</a:t>
                      </a:r>
                      <a:r>
                        <a:rPr sz="700" spc="-15" dirty="0">
                          <a:latin typeface="Carlito"/>
                          <a:cs typeface="Carlito"/>
                        </a:rPr>
                        <a:t> </a:t>
                      </a:r>
                      <a:r>
                        <a:rPr sz="700" spc="-10" dirty="0">
                          <a:latin typeface="Carlito"/>
                          <a:cs typeface="Carlito"/>
                        </a:rPr>
                        <a:t>001</a:t>
                      </a:r>
                      <a:endParaRPr sz="700">
                        <a:latin typeface="Carlito"/>
                        <a:cs typeface="Carlito"/>
                      </a:endParaRPr>
                    </a:p>
                  </a:txBody>
                  <a:tcPr marL="0" marR="0" marT="1905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D1DDEF"/>
                    </a:solidFill>
                  </a:tcPr>
                </a:tc>
                <a:extLst>
                  <a:ext uri="{0D108BD9-81ED-4DB2-BD59-A6C34878D82A}">
                    <a16:rowId xmlns:a16="http://schemas.microsoft.com/office/drawing/2014/main" val="10001"/>
                  </a:ext>
                </a:extLst>
              </a:tr>
              <a:tr h="158674">
                <a:tc>
                  <a:txBody>
                    <a:bodyPr/>
                    <a:lstStyle/>
                    <a:p>
                      <a:pPr marL="39370">
                        <a:lnSpc>
                          <a:spcPts val="880"/>
                        </a:lnSpc>
                      </a:pPr>
                      <a:r>
                        <a:rPr sz="700" b="1" spc="-5" dirty="0">
                          <a:solidFill>
                            <a:srgbClr val="FFFFFF"/>
                          </a:solidFill>
                          <a:latin typeface="Carlito"/>
                          <a:cs typeface="Carlito"/>
                        </a:rPr>
                        <a:t>ÁREA </a:t>
                      </a:r>
                      <a:r>
                        <a:rPr sz="700" b="1" spc="-10" dirty="0">
                          <a:solidFill>
                            <a:srgbClr val="FFFFFF"/>
                          </a:solidFill>
                          <a:latin typeface="Carlito"/>
                          <a:cs typeface="Carlito"/>
                        </a:rPr>
                        <a:t>SEGÚN</a:t>
                      </a:r>
                      <a:r>
                        <a:rPr sz="700" b="1" spc="-20" dirty="0">
                          <a:solidFill>
                            <a:srgbClr val="FFFFFF"/>
                          </a:solidFill>
                          <a:latin typeface="Carlito"/>
                          <a:cs typeface="Carlito"/>
                        </a:rPr>
                        <a:t> </a:t>
                      </a:r>
                      <a:r>
                        <a:rPr sz="700" b="1" spc="-5" dirty="0">
                          <a:solidFill>
                            <a:srgbClr val="FFFFFF"/>
                          </a:solidFill>
                          <a:latin typeface="Carlito"/>
                          <a:cs typeface="Carlito"/>
                        </a:rPr>
                        <a:t>ESCRITURA</a:t>
                      </a:r>
                      <a:endParaRPr sz="700">
                        <a:latin typeface="Carlito"/>
                        <a:cs typeface="Carlito"/>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5B9AD4"/>
                    </a:solidFill>
                  </a:tcPr>
                </a:tc>
                <a:tc>
                  <a:txBody>
                    <a:bodyPr/>
                    <a:lstStyle/>
                    <a:p>
                      <a:pPr marL="52705">
                        <a:lnSpc>
                          <a:spcPct val="100000"/>
                        </a:lnSpc>
                        <a:spcBef>
                          <a:spcPts val="185"/>
                        </a:spcBef>
                      </a:pPr>
                      <a:r>
                        <a:rPr sz="700" spc="-15" dirty="0">
                          <a:latin typeface="Carlito"/>
                          <a:cs typeface="Carlito"/>
                        </a:rPr>
                        <a:t>691,38</a:t>
                      </a:r>
                      <a:r>
                        <a:rPr sz="700" spc="-10" dirty="0">
                          <a:latin typeface="Carlito"/>
                          <a:cs typeface="Carlito"/>
                        </a:rPr>
                        <a:t> </a:t>
                      </a:r>
                      <a:r>
                        <a:rPr sz="700" spc="-5" dirty="0">
                          <a:latin typeface="Carlito"/>
                          <a:cs typeface="Carlito"/>
                        </a:rPr>
                        <a:t>m2</a:t>
                      </a:r>
                      <a:endParaRPr sz="700">
                        <a:latin typeface="Carlito"/>
                        <a:cs typeface="Carlito"/>
                      </a:endParaRPr>
                    </a:p>
                  </a:txBody>
                  <a:tcPr marL="0" marR="0" marT="20731"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FF6"/>
                    </a:solidFill>
                  </a:tcPr>
                </a:tc>
                <a:extLst>
                  <a:ext uri="{0D108BD9-81ED-4DB2-BD59-A6C34878D82A}">
                    <a16:rowId xmlns:a16="http://schemas.microsoft.com/office/drawing/2014/main" val="10002"/>
                  </a:ext>
                </a:extLst>
              </a:tr>
              <a:tr h="153296">
                <a:tc>
                  <a:txBody>
                    <a:bodyPr/>
                    <a:lstStyle/>
                    <a:p>
                      <a:pPr marL="39370">
                        <a:lnSpc>
                          <a:spcPts val="869"/>
                        </a:lnSpc>
                      </a:pPr>
                      <a:r>
                        <a:rPr sz="700" b="1" spc="-5" dirty="0">
                          <a:solidFill>
                            <a:srgbClr val="FFFFFF"/>
                          </a:solidFill>
                          <a:latin typeface="Carlito"/>
                          <a:cs typeface="Carlito"/>
                        </a:rPr>
                        <a:t>ÁREA GRÁFICA</a:t>
                      </a:r>
                      <a:endParaRPr sz="700">
                        <a:latin typeface="Carlito"/>
                        <a:cs typeface="Carlito"/>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5B9AD4"/>
                    </a:solidFill>
                  </a:tcPr>
                </a:tc>
                <a:tc>
                  <a:txBody>
                    <a:bodyPr/>
                    <a:lstStyle/>
                    <a:p>
                      <a:pPr marL="52705">
                        <a:lnSpc>
                          <a:spcPct val="100000"/>
                        </a:lnSpc>
                        <a:spcBef>
                          <a:spcPts val="170"/>
                        </a:spcBef>
                      </a:pPr>
                      <a:r>
                        <a:rPr sz="700" spc="-15" dirty="0">
                          <a:latin typeface="Carlito"/>
                          <a:cs typeface="Carlito"/>
                        </a:rPr>
                        <a:t>691,38</a:t>
                      </a:r>
                      <a:r>
                        <a:rPr sz="700" spc="-10" dirty="0">
                          <a:latin typeface="Carlito"/>
                          <a:cs typeface="Carlito"/>
                        </a:rPr>
                        <a:t> </a:t>
                      </a:r>
                      <a:r>
                        <a:rPr sz="700" spc="-5" dirty="0">
                          <a:latin typeface="Carlito"/>
                          <a:cs typeface="Carlito"/>
                        </a:rPr>
                        <a:t>m2</a:t>
                      </a:r>
                      <a:endParaRPr sz="700">
                        <a:latin typeface="Carlito"/>
                        <a:cs typeface="Carlito"/>
                      </a:endParaRPr>
                    </a:p>
                  </a:txBody>
                  <a:tcPr marL="0" marR="0" marT="1905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1DDEF"/>
                    </a:solidFill>
                  </a:tcPr>
                </a:tc>
                <a:extLst>
                  <a:ext uri="{0D108BD9-81ED-4DB2-BD59-A6C34878D82A}">
                    <a16:rowId xmlns:a16="http://schemas.microsoft.com/office/drawing/2014/main" val="10003"/>
                  </a:ext>
                </a:extLst>
              </a:tr>
              <a:tr h="438710">
                <a:tc>
                  <a:txBody>
                    <a:bodyPr/>
                    <a:lstStyle/>
                    <a:p>
                      <a:pPr marL="39370">
                        <a:lnSpc>
                          <a:spcPts val="880"/>
                        </a:lnSpc>
                      </a:pPr>
                      <a:r>
                        <a:rPr sz="700" b="1" spc="-5" dirty="0">
                          <a:solidFill>
                            <a:srgbClr val="FFFFFF"/>
                          </a:solidFill>
                          <a:latin typeface="Carlito"/>
                          <a:cs typeface="Carlito"/>
                        </a:rPr>
                        <a:t>PROPIEDAD</a:t>
                      </a:r>
                      <a:endParaRPr sz="700" dirty="0">
                        <a:latin typeface="Carlito"/>
                        <a:cs typeface="Carlito"/>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5B9AD4"/>
                    </a:solidFill>
                  </a:tcPr>
                </a:tc>
                <a:tc>
                  <a:txBody>
                    <a:bodyPr/>
                    <a:lstStyle/>
                    <a:p>
                      <a:pPr marL="52705" marR="347345">
                        <a:lnSpc>
                          <a:spcPct val="105300"/>
                        </a:lnSpc>
                        <a:spcBef>
                          <a:spcPts val="135"/>
                        </a:spcBef>
                      </a:pPr>
                      <a:r>
                        <a:rPr sz="700" spc="-5" dirty="0">
                          <a:latin typeface="Carlito"/>
                          <a:cs typeface="Carlito"/>
                        </a:rPr>
                        <a:t>MUNICIPIO </a:t>
                      </a:r>
                      <a:r>
                        <a:rPr sz="700" spc="-10" dirty="0">
                          <a:latin typeface="Carlito"/>
                          <a:cs typeface="Carlito"/>
                        </a:rPr>
                        <a:t>DEL </a:t>
                      </a:r>
                      <a:r>
                        <a:rPr sz="700" spc="-5" dirty="0">
                          <a:latin typeface="Carlito"/>
                          <a:cs typeface="Carlito"/>
                        </a:rPr>
                        <a:t>DISTRITO  </a:t>
                      </a:r>
                      <a:r>
                        <a:rPr sz="700" spc="-10" dirty="0">
                          <a:latin typeface="Carlito"/>
                          <a:cs typeface="Carlito"/>
                        </a:rPr>
                        <a:t>METROPOLITANO DE</a:t>
                      </a:r>
                      <a:r>
                        <a:rPr sz="700" spc="-40" dirty="0">
                          <a:latin typeface="Carlito"/>
                          <a:cs typeface="Carlito"/>
                        </a:rPr>
                        <a:t> </a:t>
                      </a:r>
                      <a:r>
                        <a:rPr sz="700" spc="-5" dirty="0">
                          <a:latin typeface="Carlito"/>
                          <a:cs typeface="Carlito"/>
                        </a:rPr>
                        <a:t>QUITO</a:t>
                      </a:r>
                      <a:endParaRPr sz="700">
                        <a:latin typeface="Carlito"/>
                        <a:cs typeface="Carlito"/>
                      </a:endParaRPr>
                    </a:p>
                  </a:txBody>
                  <a:tcPr marL="0" marR="0" marT="15128"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FF6"/>
                    </a:solidFill>
                  </a:tcPr>
                </a:tc>
                <a:extLst>
                  <a:ext uri="{0D108BD9-81ED-4DB2-BD59-A6C34878D82A}">
                    <a16:rowId xmlns:a16="http://schemas.microsoft.com/office/drawing/2014/main" val="10004"/>
                  </a:ext>
                </a:extLst>
              </a:tr>
              <a:tr h="154640">
                <a:tc>
                  <a:txBody>
                    <a:bodyPr/>
                    <a:lstStyle/>
                    <a:p>
                      <a:pPr marL="39370">
                        <a:lnSpc>
                          <a:spcPts val="880"/>
                        </a:lnSpc>
                      </a:pPr>
                      <a:r>
                        <a:rPr sz="700" b="1" spc="-5" dirty="0">
                          <a:solidFill>
                            <a:srgbClr val="FFFFFF"/>
                          </a:solidFill>
                          <a:latin typeface="Carlito"/>
                          <a:cs typeface="Carlito"/>
                        </a:rPr>
                        <a:t>ADMINISTRACIÓN</a:t>
                      </a:r>
                      <a:r>
                        <a:rPr sz="700" b="1" spc="-55" dirty="0">
                          <a:solidFill>
                            <a:srgbClr val="FFFFFF"/>
                          </a:solidFill>
                          <a:latin typeface="Carlito"/>
                          <a:cs typeface="Carlito"/>
                        </a:rPr>
                        <a:t> </a:t>
                      </a:r>
                      <a:r>
                        <a:rPr sz="700" b="1" spc="-5" dirty="0">
                          <a:solidFill>
                            <a:srgbClr val="FFFFFF"/>
                          </a:solidFill>
                          <a:latin typeface="Carlito"/>
                          <a:cs typeface="Carlito"/>
                        </a:rPr>
                        <a:t>ZONAL</a:t>
                      </a:r>
                      <a:endParaRPr sz="700">
                        <a:latin typeface="Carlito"/>
                        <a:cs typeface="Carlito"/>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5B9AD4"/>
                    </a:solidFill>
                  </a:tcPr>
                </a:tc>
                <a:tc>
                  <a:txBody>
                    <a:bodyPr/>
                    <a:lstStyle/>
                    <a:p>
                      <a:pPr marL="52705">
                        <a:lnSpc>
                          <a:spcPct val="100000"/>
                        </a:lnSpc>
                        <a:spcBef>
                          <a:spcPts val="185"/>
                        </a:spcBef>
                      </a:pPr>
                      <a:r>
                        <a:rPr sz="700" spc="-10" dirty="0">
                          <a:latin typeface="Carlito"/>
                          <a:cs typeface="Carlito"/>
                        </a:rPr>
                        <a:t>EUGENIO</a:t>
                      </a:r>
                      <a:r>
                        <a:rPr sz="700" spc="-35" dirty="0">
                          <a:latin typeface="Carlito"/>
                          <a:cs typeface="Carlito"/>
                        </a:rPr>
                        <a:t> </a:t>
                      </a:r>
                      <a:r>
                        <a:rPr sz="700" spc="-10" dirty="0">
                          <a:latin typeface="Carlito"/>
                          <a:cs typeface="Carlito"/>
                        </a:rPr>
                        <a:t>ESPEJO</a:t>
                      </a:r>
                      <a:endParaRPr sz="700">
                        <a:latin typeface="Carlito"/>
                        <a:cs typeface="Carlito"/>
                      </a:endParaRPr>
                    </a:p>
                  </a:txBody>
                  <a:tcPr marL="0" marR="0" marT="20731"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1DDEF"/>
                    </a:solidFill>
                  </a:tcPr>
                </a:tc>
                <a:extLst>
                  <a:ext uri="{0D108BD9-81ED-4DB2-BD59-A6C34878D82A}">
                    <a16:rowId xmlns:a16="http://schemas.microsoft.com/office/drawing/2014/main" val="10005"/>
                  </a:ext>
                </a:extLst>
              </a:tr>
              <a:tr h="154640">
                <a:tc>
                  <a:txBody>
                    <a:bodyPr/>
                    <a:lstStyle/>
                    <a:p>
                      <a:pPr marL="39370">
                        <a:lnSpc>
                          <a:spcPts val="869"/>
                        </a:lnSpc>
                      </a:pPr>
                      <a:r>
                        <a:rPr sz="700" b="1" spc="-10" dirty="0">
                          <a:solidFill>
                            <a:srgbClr val="FFFFFF"/>
                          </a:solidFill>
                          <a:latin typeface="Carlito"/>
                          <a:cs typeface="Carlito"/>
                        </a:rPr>
                        <a:t>SECTOR</a:t>
                      </a:r>
                      <a:endParaRPr sz="700">
                        <a:latin typeface="Carlito"/>
                        <a:cs typeface="Carlito"/>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5B9AD4"/>
                    </a:solidFill>
                  </a:tcPr>
                </a:tc>
                <a:tc>
                  <a:txBody>
                    <a:bodyPr/>
                    <a:lstStyle/>
                    <a:p>
                      <a:pPr marL="52705">
                        <a:lnSpc>
                          <a:spcPct val="100000"/>
                        </a:lnSpc>
                        <a:spcBef>
                          <a:spcPts val="185"/>
                        </a:spcBef>
                      </a:pPr>
                      <a:r>
                        <a:rPr sz="700" spc="-10" dirty="0">
                          <a:latin typeface="Carlito"/>
                          <a:cs typeface="Carlito"/>
                        </a:rPr>
                        <a:t>LA</a:t>
                      </a:r>
                      <a:r>
                        <a:rPr sz="700" spc="-5" dirty="0">
                          <a:latin typeface="Carlito"/>
                          <a:cs typeface="Carlito"/>
                        </a:rPr>
                        <a:t> </a:t>
                      </a:r>
                      <a:r>
                        <a:rPr sz="700" spc="-10" dirty="0">
                          <a:latin typeface="Carlito"/>
                          <a:cs typeface="Carlito"/>
                        </a:rPr>
                        <a:t>GASCA</a:t>
                      </a:r>
                      <a:endParaRPr sz="700">
                        <a:latin typeface="Carlito"/>
                        <a:cs typeface="Carlito"/>
                      </a:endParaRPr>
                    </a:p>
                  </a:txBody>
                  <a:tcPr marL="0" marR="0" marT="20731"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FF6"/>
                    </a:solidFill>
                  </a:tcPr>
                </a:tc>
                <a:extLst>
                  <a:ext uri="{0D108BD9-81ED-4DB2-BD59-A6C34878D82A}">
                    <a16:rowId xmlns:a16="http://schemas.microsoft.com/office/drawing/2014/main" val="10006"/>
                  </a:ext>
                </a:extLst>
              </a:tr>
              <a:tr h="154641">
                <a:tc>
                  <a:txBody>
                    <a:bodyPr/>
                    <a:lstStyle/>
                    <a:p>
                      <a:pPr marL="39370">
                        <a:lnSpc>
                          <a:spcPts val="869"/>
                        </a:lnSpc>
                      </a:pPr>
                      <a:r>
                        <a:rPr sz="700" b="1" spc="-5" dirty="0">
                          <a:solidFill>
                            <a:srgbClr val="FFFFFF"/>
                          </a:solidFill>
                          <a:latin typeface="Carlito"/>
                          <a:cs typeface="Carlito"/>
                        </a:rPr>
                        <a:t>PARROQUIA</a:t>
                      </a:r>
                      <a:endParaRPr sz="700">
                        <a:latin typeface="Carlito"/>
                        <a:cs typeface="Carlito"/>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5B9AD4"/>
                    </a:solidFill>
                  </a:tcPr>
                </a:tc>
                <a:tc>
                  <a:txBody>
                    <a:bodyPr/>
                    <a:lstStyle/>
                    <a:p>
                      <a:pPr marL="52705">
                        <a:lnSpc>
                          <a:spcPct val="100000"/>
                        </a:lnSpc>
                        <a:spcBef>
                          <a:spcPts val="185"/>
                        </a:spcBef>
                      </a:pPr>
                      <a:r>
                        <a:rPr sz="700" spc="-5" dirty="0">
                          <a:latin typeface="Carlito"/>
                          <a:cs typeface="Carlito"/>
                        </a:rPr>
                        <a:t>BELISARIO</a:t>
                      </a:r>
                      <a:r>
                        <a:rPr sz="700" spc="-35" dirty="0">
                          <a:latin typeface="Carlito"/>
                          <a:cs typeface="Carlito"/>
                        </a:rPr>
                        <a:t> </a:t>
                      </a:r>
                      <a:r>
                        <a:rPr sz="700" spc="-10" dirty="0">
                          <a:latin typeface="Carlito"/>
                          <a:cs typeface="Carlito"/>
                        </a:rPr>
                        <a:t>QUEVEDO</a:t>
                      </a:r>
                      <a:endParaRPr sz="700">
                        <a:latin typeface="Carlito"/>
                        <a:cs typeface="Carlito"/>
                      </a:endParaRPr>
                    </a:p>
                  </a:txBody>
                  <a:tcPr marL="0" marR="0" marT="20731"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1DDEF"/>
                    </a:solidFill>
                  </a:tcPr>
                </a:tc>
                <a:extLst>
                  <a:ext uri="{0D108BD9-81ED-4DB2-BD59-A6C34878D82A}">
                    <a16:rowId xmlns:a16="http://schemas.microsoft.com/office/drawing/2014/main" val="10007"/>
                  </a:ext>
                </a:extLst>
              </a:tr>
              <a:tr h="147917">
                <a:tc>
                  <a:txBody>
                    <a:bodyPr/>
                    <a:lstStyle/>
                    <a:p>
                      <a:pPr marL="39370">
                        <a:lnSpc>
                          <a:spcPts val="869"/>
                        </a:lnSpc>
                      </a:pPr>
                      <a:r>
                        <a:rPr sz="700" b="1" spc="-5" dirty="0">
                          <a:solidFill>
                            <a:srgbClr val="FFFFFF"/>
                          </a:solidFill>
                          <a:latin typeface="Carlito"/>
                          <a:cs typeface="Carlito"/>
                        </a:rPr>
                        <a:t>ZONIFICACIÓN</a:t>
                      </a:r>
                      <a:endParaRPr sz="700">
                        <a:latin typeface="Carlito"/>
                        <a:cs typeface="Carlito"/>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5B9AD4"/>
                    </a:solidFill>
                  </a:tcPr>
                </a:tc>
                <a:tc>
                  <a:txBody>
                    <a:bodyPr/>
                    <a:lstStyle/>
                    <a:p>
                      <a:pPr marL="39370">
                        <a:lnSpc>
                          <a:spcPts val="869"/>
                        </a:lnSpc>
                      </a:pPr>
                      <a:r>
                        <a:rPr sz="700" spc="-10" dirty="0">
                          <a:latin typeface="Carlito"/>
                          <a:cs typeface="Carlito"/>
                        </a:rPr>
                        <a:t>Z2(ZC)</a:t>
                      </a:r>
                      <a:endParaRPr sz="700" dirty="0">
                        <a:latin typeface="Carlito"/>
                        <a:cs typeface="Carlito"/>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FF6"/>
                    </a:solidFill>
                  </a:tcPr>
                </a:tc>
                <a:extLst>
                  <a:ext uri="{0D108BD9-81ED-4DB2-BD59-A6C34878D82A}">
                    <a16:rowId xmlns:a16="http://schemas.microsoft.com/office/drawing/2014/main" val="10008"/>
                  </a:ext>
                </a:extLst>
              </a:tr>
            </a:tbl>
          </a:graphicData>
        </a:graphic>
      </p:graphicFrame>
      <p:sp>
        <p:nvSpPr>
          <p:cNvPr id="7" name="object 7"/>
          <p:cNvSpPr txBox="1"/>
          <p:nvPr/>
        </p:nvSpPr>
        <p:spPr>
          <a:xfrm>
            <a:off x="1944465" y="4390987"/>
            <a:ext cx="1318372" cy="323709"/>
          </a:xfrm>
          <a:prstGeom prst="rect">
            <a:avLst/>
          </a:prstGeom>
        </p:spPr>
        <p:txBody>
          <a:bodyPr vert="horz" wrap="square" lIns="0" tIns="11206" rIns="0" bIns="0" rtlCol="0">
            <a:spAutoFit/>
          </a:bodyPr>
          <a:lstStyle/>
          <a:p>
            <a:pPr marL="11206">
              <a:spcBef>
                <a:spcPts val="88"/>
              </a:spcBef>
            </a:pPr>
            <a:r>
              <a:rPr sz="1015" b="1" spc="-4" dirty="0">
                <a:latin typeface="Carlito"/>
                <a:cs typeface="Carlito"/>
              </a:rPr>
              <a:t>INFORMACIÓN</a:t>
            </a:r>
            <a:r>
              <a:rPr sz="1015" b="1" spc="-31" dirty="0">
                <a:latin typeface="Carlito"/>
                <a:cs typeface="Carlito"/>
              </a:rPr>
              <a:t> </a:t>
            </a:r>
            <a:r>
              <a:rPr sz="1015" b="1" dirty="0">
                <a:latin typeface="Carlito"/>
                <a:cs typeface="Carlito"/>
              </a:rPr>
              <a:t>TÉCNICA</a:t>
            </a:r>
            <a:endParaRPr sz="1015" dirty="0">
              <a:latin typeface="Carlito"/>
              <a:cs typeface="Carlito"/>
            </a:endParaRPr>
          </a:p>
        </p:txBody>
      </p:sp>
      <p:sp>
        <p:nvSpPr>
          <p:cNvPr id="8" name="object 8"/>
          <p:cNvSpPr txBox="1"/>
          <p:nvPr/>
        </p:nvSpPr>
        <p:spPr>
          <a:xfrm>
            <a:off x="4947173" y="1400735"/>
            <a:ext cx="1688728" cy="167512"/>
          </a:xfrm>
          <a:prstGeom prst="rect">
            <a:avLst/>
          </a:prstGeom>
        </p:spPr>
        <p:txBody>
          <a:bodyPr vert="horz" wrap="square" lIns="0" tIns="11206" rIns="0" bIns="0" rtlCol="0">
            <a:spAutoFit/>
          </a:bodyPr>
          <a:lstStyle/>
          <a:p>
            <a:pPr marL="11206">
              <a:spcBef>
                <a:spcPts val="88"/>
              </a:spcBef>
            </a:pPr>
            <a:r>
              <a:rPr sz="1015" b="1" spc="-4" dirty="0">
                <a:latin typeface="Carlito"/>
                <a:cs typeface="Carlito"/>
              </a:rPr>
              <a:t>ÁREA </a:t>
            </a:r>
            <a:r>
              <a:rPr sz="1015" b="1" spc="4" dirty="0">
                <a:latin typeface="Carlito"/>
                <a:cs typeface="Carlito"/>
              </a:rPr>
              <a:t>DE</a:t>
            </a:r>
            <a:r>
              <a:rPr sz="1015" b="1" spc="-53" dirty="0">
                <a:latin typeface="Carlito"/>
                <a:cs typeface="Carlito"/>
              </a:rPr>
              <a:t> </a:t>
            </a:r>
            <a:r>
              <a:rPr sz="1015" b="1" spc="-9" dirty="0">
                <a:latin typeface="Carlito"/>
                <a:cs typeface="Carlito"/>
              </a:rPr>
              <a:t>ACTIVACIÓN</a:t>
            </a:r>
            <a:endParaRPr sz="1015" dirty="0">
              <a:latin typeface="Carlito"/>
              <a:cs typeface="Carlito"/>
            </a:endParaRPr>
          </a:p>
        </p:txBody>
      </p:sp>
      <p:sp>
        <p:nvSpPr>
          <p:cNvPr id="9" name="object 9"/>
          <p:cNvSpPr txBox="1"/>
          <p:nvPr/>
        </p:nvSpPr>
        <p:spPr>
          <a:xfrm>
            <a:off x="4983456" y="1570130"/>
            <a:ext cx="1081928" cy="1139264"/>
          </a:xfrm>
          <a:prstGeom prst="rect">
            <a:avLst/>
          </a:prstGeom>
        </p:spPr>
        <p:txBody>
          <a:bodyPr vert="horz" wrap="square" lIns="0" tIns="10646" rIns="0" bIns="0" rtlCol="0">
            <a:spAutoFit/>
          </a:bodyPr>
          <a:lstStyle/>
          <a:p>
            <a:pPr marL="219647" indent="-209000">
              <a:lnSpc>
                <a:spcPts val="1054"/>
              </a:lnSpc>
              <a:spcBef>
                <a:spcPts val="84"/>
              </a:spcBef>
              <a:buAutoNum type="arabicPeriod"/>
              <a:tabLst>
                <a:tab pos="219647" algn="l"/>
                <a:tab pos="220206" algn="l"/>
              </a:tabLst>
            </a:pPr>
            <a:r>
              <a:rPr sz="882" spc="-4" dirty="0">
                <a:latin typeface="Carlito"/>
                <a:cs typeface="Carlito"/>
              </a:rPr>
              <a:t>Canchas de</a:t>
            </a:r>
            <a:r>
              <a:rPr sz="882" spc="-57" dirty="0">
                <a:latin typeface="Carlito"/>
                <a:cs typeface="Carlito"/>
              </a:rPr>
              <a:t> </a:t>
            </a:r>
            <a:r>
              <a:rPr sz="882" spc="-22" dirty="0">
                <a:latin typeface="Carlito"/>
                <a:cs typeface="Carlito"/>
              </a:rPr>
              <a:t>Vóley.</a:t>
            </a:r>
            <a:endParaRPr sz="882">
              <a:latin typeface="Carlito"/>
              <a:cs typeface="Carlito"/>
            </a:endParaRPr>
          </a:p>
          <a:p>
            <a:pPr marL="219647" indent="-209000">
              <a:lnSpc>
                <a:spcPts val="1050"/>
              </a:lnSpc>
              <a:buAutoNum type="arabicPeriod"/>
              <a:tabLst>
                <a:tab pos="219647" algn="l"/>
                <a:tab pos="220206" algn="l"/>
              </a:tabLst>
            </a:pPr>
            <a:r>
              <a:rPr sz="882" spc="-9" dirty="0">
                <a:latin typeface="Carlito"/>
                <a:cs typeface="Carlito"/>
              </a:rPr>
              <a:t>Baterías</a:t>
            </a:r>
            <a:r>
              <a:rPr sz="882" spc="-49" dirty="0">
                <a:latin typeface="Carlito"/>
                <a:cs typeface="Carlito"/>
              </a:rPr>
              <a:t> </a:t>
            </a:r>
            <a:r>
              <a:rPr sz="882" spc="-4" dirty="0">
                <a:latin typeface="Carlito"/>
                <a:cs typeface="Carlito"/>
              </a:rPr>
              <a:t>sanitarias.</a:t>
            </a:r>
            <a:endParaRPr sz="882">
              <a:latin typeface="Carlito"/>
              <a:cs typeface="Carlito"/>
            </a:endParaRPr>
          </a:p>
          <a:p>
            <a:pPr marL="219647" indent="-209000">
              <a:lnSpc>
                <a:spcPts val="1050"/>
              </a:lnSpc>
              <a:buAutoNum type="arabicPeriod"/>
              <a:tabLst>
                <a:tab pos="219647" algn="l"/>
                <a:tab pos="220206" algn="l"/>
              </a:tabLst>
            </a:pPr>
            <a:r>
              <a:rPr sz="882" spc="-4" dirty="0">
                <a:latin typeface="Carlito"/>
                <a:cs typeface="Carlito"/>
              </a:rPr>
              <a:t>Camerinos.</a:t>
            </a:r>
            <a:endParaRPr sz="882">
              <a:latin typeface="Carlito"/>
              <a:cs typeface="Carlito"/>
            </a:endParaRPr>
          </a:p>
          <a:p>
            <a:pPr marL="219647" indent="-209000">
              <a:lnSpc>
                <a:spcPts val="1050"/>
              </a:lnSpc>
              <a:buAutoNum type="arabicPeriod"/>
              <a:tabLst>
                <a:tab pos="219647" algn="l"/>
                <a:tab pos="220206" algn="l"/>
              </a:tabLst>
            </a:pPr>
            <a:r>
              <a:rPr sz="882" spc="-9" dirty="0">
                <a:latin typeface="Carlito"/>
                <a:cs typeface="Carlito"/>
              </a:rPr>
              <a:t>Graderío.</a:t>
            </a:r>
            <a:endParaRPr sz="882">
              <a:latin typeface="Carlito"/>
              <a:cs typeface="Carlito"/>
            </a:endParaRPr>
          </a:p>
          <a:p>
            <a:pPr marL="219647" indent="-209000">
              <a:lnSpc>
                <a:spcPts val="1050"/>
              </a:lnSpc>
              <a:buAutoNum type="arabicPeriod"/>
              <a:tabLst>
                <a:tab pos="219647" algn="l"/>
                <a:tab pos="220206" algn="l"/>
              </a:tabLst>
            </a:pPr>
            <a:r>
              <a:rPr sz="882" spc="-4" dirty="0">
                <a:latin typeface="Carlito"/>
                <a:cs typeface="Carlito"/>
              </a:rPr>
              <a:t>Cubierta</a:t>
            </a:r>
            <a:endParaRPr sz="882">
              <a:latin typeface="Carlito"/>
              <a:cs typeface="Carlito"/>
            </a:endParaRPr>
          </a:p>
          <a:p>
            <a:pPr marL="219647" indent="-209000">
              <a:lnSpc>
                <a:spcPts val="1054"/>
              </a:lnSpc>
              <a:buAutoNum type="arabicPeriod"/>
              <a:tabLst>
                <a:tab pos="219647" algn="l"/>
                <a:tab pos="220206" algn="l"/>
              </a:tabLst>
            </a:pPr>
            <a:r>
              <a:rPr sz="882" spc="-9" dirty="0">
                <a:latin typeface="Carlito"/>
                <a:cs typeface="Carlito"/>
              </a:rPr>
              <a:t>Juegos Cocos.</a:t>
            </a:r>
            <a:endParaRPr sz="882">
              <a:latin typeface="Carlito"/>
              <a:cs typeface="Carlito"/>
            </a:endParaRPr>
          </a:p>
        </p:txBody>
      </p:sp>
      <p:grpSp>
        <p:nvGrpSpPr>
          <p:cNvPr id="10" name="object 10"/>
          <p:cNvGrpSpPr/>
          <p:nvPr/>
        </p:nvGrpSpPr>
        <p:grpSpPr>
          <a:xfrm>
            <a:off x="5614596" y="3307209"/>
            <a:ext cx="3664323" cy="2829261"/>
            <a:chOff x="4483608" y="3200401"/>
            <a:chExt cx="4152899" cy="3206496"/>
          </a:xfrm>
        </p:grpSpPr>
        <p:sp>
          <p:nvSpPr>
            <p:cNvPr id="12" name="object 12"/>
            <p:cNvSpPr/>
            <p:nvPr/>
          </p:nvSpPr>
          <p:spPr>
            <a:xfrm>
              <a:off x="4483608" y="3200401"/>
              <a:ext cx="4152899" cy="3206496"/>
            </a:xfrm>
            <a:prstGeom prst="rect">
              <a:avLst/>
            </a:prstGeom>
            <a:blipFill>
              <a:blip r:embed="rId2" cstate="print">
                <a:extLst>
                  <a:ext uri="{28A0092B-C50C-407E-A947-70E740481C1C}">
                    <a14:useLocalDpi xmlns:a14="http://schemas.microsoft.com/office/drawing/2010/main" val="0"/>
                  </a:ext>
                </a:extLst>
              </a:blip>
              <a:stretch>
                <a:fillRect/>
              </a:stretch>
            </a:blipFill>
          </p:spPr>
          <p:txBody>
            <a:bodyPr wrap="square" lIns="0" tIns="0" rIns="0" bIns="0" rtlCol="0"/>
            <a:lstStyle/>
            <a:p>
              <a:endParaRPr sz="1588"/>
            </a:p>
          </p:txBody>
        </p:sp>
        <p:sp>
          <p:nvSpPr>
            <p:cNvPr id="13" name="object 13"/>
            <p:cNvSpPr/>
            <p:nvPr/>
          </p:nvSpPr>
          <p:spPr>
            <a:xfrm>
              <a:off x="4642104" y="3602736"/>
              <a:ext cx="3596640" cy="1981200"/>
            </a:xfrm>
            <a:custGeom>
              <a:avLst/>
              <a:gdLst/>
              <a:ahLst/>
              <a:cxnLst/>
              <a:rect l="l" t="t" r="r" b="b"/>
              <a:pathLst>
                <a:path w="3596640" h="1981200">
                  <a:moveTo>
                    <a:pt x="27432" y="545592"/>
                  </a:moveTo>
                  <a:lnTo>
                    <a:pt x="0" y="539496"/>
                  </a:lnTo>
                  <a:lnTo>
                    <a:pt x="16764" y="455676"/>
                  </a:lnTo>
                  <a:lnTo>
                    <a:pt x="45720" y="460248"/>
                  </a:lnTo>
                  <a:lnTo>
                    <a:pt x="27432" y="545592"/>
                  </a:lnTo>
                  <a:close/>
                </a:path>
                <a:path w="3596640" h="1981200">
                  <a:moveTo>
                    <a:pt x="121920" y="576072"/>
                  </a:moveTo>
                  <a:lnTo>
                    <a:pt x="36576" y="560832"/>
                  </a:lnTo>
                  <a:lnTo>
                    <a:pt x="41148" y="533400"/>
                  </a:lnTo>
                  <a:lnTo>
                    <a:pt x="126492" y="547116"/>
                  </a:lnTo>
                  <a:lnTo>
                    <a:pt x="121920" y="576072"/>
                  </a:lnTo>
                  <a:close/>
                </a:path>
                <a:path w="3596640" h="1981200">
                  <a:moveTo>
                    <a:pt x="51816" y="432816"/>
                  </a:moveTo>
                  <a:lnTo>
                    <a:pt x="22860" y="426720"/>
                  </a:lnTo>
                  <a:lnTo>
                    <a:pt x="41148" y="342900"/>
                  </a:lnTo>
                  <a:lnTo>
                    <a:pt x="68580" y="347472"/>
                  </a:lnTo>
                  <a:lnTo>
                    <a:pt x="51816" y="432816"/>
                  </a:lnTo>
                  <a:close/>
                </a:path>
                <a:path w="3596640" h="1981200">
                  <a:moveTo>
                    <a:pt x="74676" y="320040"/>
                  </a:moveTo>
                  <a:lnTo>
                    <a:pt x="47244" y="313944"/>
                  </a:lnTo>
                  <a:lnTo>
                    <a:pt x="64008" y="230124"/>
                  </a:lnTo>
                  <a:lnTo>
                    <a:pt x="92964" y="234696"/>
                  </a:lnTo>
                  <a:lnTo>
                    <a:pt x="74676" y="320040"/>
                  </a:lnTo>
                  <a:close/>
                </a:path>
                <a:path w="3596640" h="1981200">
                  <a:moveTo>
                    <a:pt x="97536" y="207264"/>
                  </a:moveTo>
                  <a:lnTo>
                    <a:pt x="70104" y="201168"/>
                  </a:lnTo>
                  <a:lnTo>
                    <a:pt x="88392" y="115824"/>
                  </a:lnTo>
                  <a:lnTo>
                    <a:pt x="115824" y="121920"/>
                  </a:lnTo>
                  <a:lnTo>
                    <a:pt x="97536" y="207264"/>
                  </a:lnTo>
                  <a:close/>
                </a:path>
                <a:path w="3596640" h="1981200">
                  <a:moveTo>
                    <a:pt x="121920" y="94488"/>
                  </a:moveTo>
                  <a:lnTo>
                    <a:pt x="92964" y="88392"/>
                  </a:lnTo>
                  <a:lnTo>
                    <a:pt x="111252" y="0"/>
                  </a:lnTo>
                  <a:lnTo>
                    <a:pt x="135636" y="4572"/>
                  </a:lnTo>
                  <a:lnTo>
                    <a:pt x="132613" y="22705"/>
                  </a:lnTo>
                  <a:lnTo>
                    <a:pt x="120396" y="30480"/>
                  </a:lnTo>
                  <a:lnTo>
                    <a:pt x="131064" y="32004"/>
                  </a:lnTo>
                  <a:lnTo>
                    <a:pt x="134671" y="32004"/>
                  </a:lnTo>
                  <a:lnTo>
                    <a:pt x="121920" y="94488"/>
                  </a:lnTo>
                  <a:close/>
                </a:path>
                <a:path w="3596640" h="1981200">
                  <a:moveTo>
                    <a:pt x="134671" y="32004"/>
                  </a:moveTo>
                  <a:lnTo>
                    <a:pt x="131064" y="32004"/>
                  </a:lnTo>
                  <a:lnTo>
                    <a:pt x="132613" y="22705"/>
                  </a:lnTo>
                  <a:lnTo>
                    <a:pt x="137160" y="19812"/>
                  </a:lnTo>
                  <a:lnTo>
                    <a:pt x="134671" y="32004"/>
                  </a:lnTo>
                  <a:close/>
                </a:path>
                <a:path w="3596640" h="1981200">
                  <a:moveTo>
                    <a:pt x="131064" y="32004"/>
                  </a:moveTo>
                  <a:lnTo>
                    <a:pt x="120396" y="30480"/>
                  </a:lnTo>
                  <a:lnTo>
                    <a:pt x="132613" y="22705"/>
                  </a:lnTo>
                  <a:lnTo>
                    <a:pt x="131064" y="32004"/>
                  </a:lnTo>
                  <a:close/>
                </a:path>
                <a:path w="3596640" h="1981200">
                  <a:moveTo>
                    <a:pt x="245364" y="50292"/>
                  </a:moveTo>
                  <a:lnTo>
                    <a:pt x="160020" y="36576"/>
                  </a:lnTo>
                  <a:lnTo>
                    <a:pt x="164592" y="7620"/>
                  </a:lnTo>
                  <a:lnTo>
                    <a:pt x="249936" y="21336"/>
                  </a:lnTo>
                  <a:lnTo>
                    <a:pt x="245364" y="50292"/>
                  </a:lnTo>
                  <a:close/>
                </a:path>
                <a:path w="3596640" h="1981200">
                  <a:moveTo>
                    <a:pt x="358140" y="68580"/>
                  </a:moveTo>
                  <a:lnTo>
                    <a:pt x="272796" y="54864"/>
                  </a:lnTo>
                  <a:lnTo>
                    <a:pt x="277368" y="25908"/>
                  </a:lnTo>
                  <a:lnTo>
                    <a:pt x="362712" y="39624"/>
                  </a:lnTo>
                  <a:lnTo>
                    <a:pt x="358140" y="68580"/>
                  </a:lnTo>
                  <a:close/>
                </a:path>
                <a:path w="3596640" h="1981200">
                  <a:moveTo>
                    <a:pt x="472440" y="85344"/>
                  </a:moveTo>
                  <a:lnTo>
                    <a:pt x="387096" y="73152"/>
                  </a:lnTo>
                  <a:lnTo>
                    <a:pt x="391668" y="44196"/>
                  </a:lnTo>
                  <a:lnTo>
                    <a:pt x="477012" y="57912"/>
                  </a:lnTo>
                  <a:lnTo>
                    <a:pt x="472440" y="85344"/>
                  </a:lnTo>
                  <a:close/>
                </a:path>
                <a:path w="3596640" h="1981200">
                  <a:moveTo>
                    <a:pt x="586740" y="103632"/>
                  </a:moveTo>
                  <a:lnTo>
                    <a:pt x="501396" y="89916"/>
                  </a:lnTo>
                  <a:lnTo>
                    <a:pt x="505968" y="62484"/>
                  </a:lnTo>
                  <a:lnTo>
                    <a:pt x="591312" y="76200"/>
                  </a:lnTo>
                  <a:lnTo>
                    <a:pt x="586740" y="103632"/>
                  </a:lnTo>
                  <a:close/>
                </a:path>
                <a:path w="3596640" h="1981200">
                  <a:moveTo>
                    <a:pt x="699516" y="121920"/>
                  </a:moveTo>
                  <a:lnTo>
                    <a:pt x="614172" y="108204"/>
                  </a:lnTo>
                  <a:lnTo>
                    <a:pt x="618744" y="79248"/>
                  </a:lnTo>
                  <a:lnTo>
                    <a:pt x="704088" y="92964"/>
                  </a:lnTo>
                  <a:lnTo>
                    <a:pt x="699516" y="121920"/>
                  </a:lnTo>
                  <a:close/>
                </a:path>
                <a:path w="3596640" h="1981200">
                  <a:moveTo>
                    <a:pt x="813816" y="140208"/>
                  </a:moveTo>
                  <a:lnTo>
                    <a:pt x="728472" y="126492"/>
                  </a:lnTo>
                  <a:lnTo>
                    <a:pt x="733044" y="97536"/>
                  </a:lnTo>
                  <a:lnTo>
                    <a:pt x="818388" y="111252"/>
                  </a:lnTo>
                  <a:lnTo>
                    <a:pt x="813816" y="140208"/>
                  </a:lnTo>
                  <a:close/>
                </a:path>
                <a:path w="3596640" h="1981200">
                  <a:moveTo>
                    <a:pt x="925068" y="167640"/>
                  </a:moveTo>
                  <a:lnTo>
                    <a:pt x="841248" y="146304"/>
                  </a:lnTo>
                  <a:lnTo>
                    <a:pt x="847344" y="118872"/>
                  </a:lnTo>
                  <a:lnTo>
                    <a:pt x="931164" y="138684"/>
                  </a:lnTo>
                  <a:lnTo>
                    <a:pt x="925068" y="167640"/>
                  </a:lnTo>
                  <a:close/>
                </a:path>
                <a:path w="3596640" h="1981200">
                  <a:moveTo>
                    <a:pt x="1036320" y="195072"/>
                  </a:moveTo>
                  <a:lnTo>
                    <a:pt x="952500" y="173736"/>
                  </a:lnTo>
                  <a:lnTo>
                    <a:pt x="960120" y="146304"/>
                  </a:lnTo>
                  <a:lnTo>
                    <a:pt x="1043940" y="167640"/>
                  </a:lnTo>
                  <a:lnTo>
                    <a:pt x="1036320" y="195072"/>
                  </a:lnTo>
                  <a:close/>
                </a:path>
                <a:path w="3596640" h="1981200">
                  <a:moveTo>
                    <a:pt x="1147572" y="222504"/>
                  </a:moveTo>
                  <a:lnTo>
                    <a:pt x="1063752" y="202692"/>
                  </a:lnTo>
                  <a:lnTo>
                    <a:pt x="1071372" y="173736"/>
                  </a:lnTo>
                  <a:lnTo>
                    <a:pt x="1155192" y="195072"/>
                  </a:lnTo>
                  <a:lnTo>
                    <a:pt x="1147572" y="222504"/>
                  </a:lnTo>
                  <a:close/>
                </a:path>
                <a:path w="3596640" h="1981200">
                  <a:moveTo>
                    <a:pt x="1260348" y="251460"/>
                  </a:moveTo>
                  <a:lnTo>
                    <a:pt x="1176528" y="230124"/>
                  </a:lnTo>
                  <a:lnTo>
                    <a:pt x="1182624" y="202692"/>
                  </a:lnTo>
                  <a:lnTo>
                    <a:pt x="1266444" y="222504"/>
                  </a:lnTo>
                  <a:lnTo>
                    <a:pt x="1260348" y="251460"/>
                  </a:lnTo>
                  <a:close/>
                </a:path>
                <a:path w="3596640" h="1981200">
                  <a:moveTo>
                    <a:pt x="1371600" y="278892"/>
                  </a:moveTo>
                  <a:lnTo>
                    <a:pt x="1287780" y="257556"/>
                  </a:lnTo>
                  <a:lnTo>
                    <a:pt x="1295400" y="230124"/>
                  </a:lnTo>
                  <a:lnTo>
                    <a:pt x="1379220" y="251460"/>
                  </a:lnTo>
                  <a:lnTo>
                    <a:pt x="1371600" y="278892"/>
                  </a:lnTo>
                  <a:close/>
                </a:path>
                <a:path w="3596640" h="1981200">
                  <a:moveTo>
                    <a:pt x="1484376" y="306324"/>
                  </a:moveTo>
                  <a:lnTo>
                    <a:pt x="1400556" y="286512"/>
                  </a:lnTo>
                  <a:lnTo>
                    <a:pt x="1406652" y="257556"/>
                  </a:lnTo>
                  <a:lnTo>
                    <a:pt x="1490472" y="278892"/>
                  </a:lnTo>
                  <a:lnTo>
                    <a:pt x="1484376" y="306324"/>
                  </a:lnTo>
                  <a:close/>
                </a:path>
                <a:path w="3596640" h="1981200">
                  <a:moveTo>
                    <a:pt x="1595628" y="335280"/>
                  </a:moveTo>
                  <a:lnTo>
                    <a:pt x="1511808" y="313944"/>
                  </a:lnTo>
                  <a:lnTo>
                    <a:pt x="1517904" y="286512"/>
                  </a:lnTo>
                  <a:lnTo>
                    <a:pt x="1601724" y="306324"/>
                  </a:lnTo>
                  <a:lnTo>
                    <a:pt x="1595628" y="335280"/>
                  </a:lnTo>
                  <a:close/>
                </a:path>
                <a:path w="3596640" h="1981200">
                  <a:moveTo>
                    <a:pt x="1708404" y="359664"/>
                  </a:moveTo>
                  <a:lnTo>
                    <a:pt x="1624584" y="341376"/>
                  </a:lnTo>
                  <a:lnTo>
                    <a:pt x="1630680" y="313944"/>
                  </a:lnTo>
                  <a:lnTo>
                    <a:pt x="1714500" y="332232"/>
                  </a:lnTo>
                  <a:lnTo>
                    <a:pt x="1708404" y="359664"/>
                  </a:lnTo>
                  <a:close/>
                </a:path>
                <a:path w="3596640" h="1981200">
                  <a:moveTo>
                    <a:pt x="1821180" y="385572"/>
                  </a:moveTo>
                  <a:lnTo>
                    <a:pt x="1735836" y="367284"/>
                  </a:lnTo>
                  <a:lnTo>
                    <a:pt x="1741932" y="338328"/>
                  </a:lnTo>
                  <a:lnTo>
                    <a:pt x="1827276" y="356616"/>
                  </a:lnTo>
                  <a:lnTo>
                    <a:pt x="1821180" y="385572"/>
                  </a:lnTo>
                  <a:close/>
                </a:path>
                <a:path w="3596640" h="1981200">
                  <a:moveTo>
                    <a:pt x="1933956" y="409956"/>
                  </a:moveTo>
                  <a:lnTo>
                    <a:pt x="1848612" y="391668"/>
                  </a:lnTo>
                  <a:lnTo>
                    <a:pt x="1854708" y="364236"/>
                  </a:lnTo>
                  <a:lnTo>
                    <a:pt x="1940052" y="382524"/>
                  </a:lnTo>
                  <a:lnTo>
                    <a:pt x="1933956" y="409956"/>
                  </a:lnTo>
                  <a:close/>
                </a:path>
                <a:path w="3596640" h="1981200">
                  <a:moveTo>
                    <a:pt x="2045208" y="435864"/>
                  </a:moveTo>
                  <a:lnTo>
                    <a:pt x="1961388" y="416052"/>
                  </a:lnTo>
                  <a:lnTo>
                    <a:pt x="1967484" y="388620"/>
                  </a:lnTo>
                  <a:lnTo>
                    <a:pt x="2051304" y="406908"/>
                  </a:lnTo>
                  <a:lnTo>
                    <a:pt x="2045208" y="435864"/>
                  </a:lnTo>
                  <a:close/>
                </a:path>
                <a:path w="3596640" h="1981200">
                  <a:moveTo>
                    <a:pt x="2142744" y="489204"/>
                  </a:moveTo>
                  <a:lnTo>
                    <a:pt x="2068068" y="445008"/>
                  </a:lnTo>
                  <a:lnTo>
                    <a:pt x="2081784" y="420624"/>
                  </a:lnTo>
                  <a:lnTo>
                    <a:pt x="2156460" y="463296"/>
                  </a:lnTo>
                  <a:lnTo>
                    <a:pt x="2142744" y="489204"/>
                  </a:lnTo>
                  <a:close/>
                </a:path>
                <a:path w="3596640" h="1981200">
                  <a:moveTo>
                    <a:pt x="2241804" y="547116"/>
                  </a:moveTo>
                  <a:lnTo>
                    <a:pt x="2167128" y="502920"/>
                  </a:lnTo>
                  <a:lnTo>
                    <a:pt x="2182368" y="478536"/>
                  </a:lnTo>
                  <a:lnTo>
                    <a:pt x="2257044" y="522732"/>
                  </a:lnTo>
                  <a:lnTo>
                    <a:pt x="2241804" y="547116"/>
                  </a:lnTo>
                  <a:close/>
                </a:path>
                <a:path w="3596640" h="1981200">
                  <a:moveTo>
                    <a:pt x="2340864" y="605028"/>
                  </a:moveTo>
                  <a:lnTo>
                    <a:pt x="2266188" y="560832"/>
                  </a:lnTo>
                  <a:lnTo>
                    <a:pt x="2281428" y="536448"/>
                  </a:lnTo>
                  <a:lnTo>
                    <a:pt x="2356104" y="580644"/>
                  </a:lnTo>
                  <a:lnTo>
                    <a:pt x="2340864" y="605028"/>
                  </a:lnTo>
                  <a:close/>
                </a:path>
                <a:path w="3596640" h="1981200">
                  <a:moveTo>
                    <a:pt x="2441448" y="662940"/>
                  </a:moveTo>
                  <a:lnTo>
                    <a:pt x="2366772" y="618744"/>
                  </a:lnTo>
                  <a:lnTo>
                    <a:pt x="2380488" y="594360"/>
                  </a:lnTo>
                  <a:lnTo>
                    <a:pt x="2455164" y="638556"/>
                  </a:lnTo>
                  <a:lnTo>
                    <a:pt x="2441448" y="662940"/>
                  </a:lnTo>
                  <a:close/>
                </a:path>
                <a:path w="3596640" h="1981200">
                  <a:moveTo>
                    <a:pt x="2540508" y="720852"/>
                  </a:moveTo>
                  <a:lnTo>
                    <a:pt x="2465832" y="678180"/>
                  </a:lnTo>
                  <a:lnTo>
                    <a:pt x="2481072" y="652272"/>
                  </a:lnTo>
                  <a:lnTo>
                    <a:pt x="2555748" y="696468"/>
                  </a:lnTo>
                  <a:lnTo>
                    <a:pt x="2540508" y="720852"/>
                  </a:lnTo>
                  <a:close/>
                </a:path>
                <a:path w="3596640" h="1981200">
                  <a:moveTo>
                    <a:pt x="2641092" y="778764"/>
                  </a:moveTo>
                  <a:lnTo>
                    <a:pt x="2566416" y="736092"/>
                  </a:lnTo>
                  <a:lnTo>
                    <a:pt x="2580132" y="710184"/>
                  </a:lnTo>
                  <a:lnTo>
                    <a:pt x="2654808" y="754380"/>
                  </a:lnTo>
                  <a:lnTo>
                    <a:pt x="2641092" y="778764"/>
                  </a:lnTo>
                  <a:close/>
                </a:path>
                <a:path w="3596640" h="1981200">
                  <a:moveTo>
                    <a:pt x="2740152" y="836676"/>
                  </a:moveTo>
                  <a:lnTo>
                    <a:pt x="2665476" y="794004"/>
                  </a:lnTo>
                  <a:lnTo>
                    <a:pt x="2679192" y="768096"/>
                  </a:lnTo>
                  <a:lnTo>
                    <a:pt x="2753868" y="812292"/>
                  </a:lnTo>
                  <a:lnTo>
                    <a:pt x="2740152" y="836676"/>
                  </a:lnTo>
                  <a:close/>
                </a:path>
                <a:path w="3596640" h="1981200">
                  <a:moveTo>
                    <a:pt x="2836164" y="893064"/>
                  </a:moveTo>
                  <a:lnTo>
                    <a:pt x="2764536" y="851916"/>
                  </a:lnTo>
                  <a:lnTo>
                    <a:pt x="2779776" y="826008"/>
                  </a:lnTo>
                  <a:lnTo>
                    <a:pt x="2851404" y="868680"/>
                  </a:lnTo>
                  <a:lnTo>
                    <a:pt x="2855976" y="873252"/>
                  </a:lnTo>
                  <a:lnTo>
                    <a:pt x="2839212" y="890016"/>
                  </a:lnTo>
                  <a:lnTo>
                    <a:pt x="2833116" y="890016"/>
                  </a:lnTo>
                  <a:lnTo>
                    <a:pt x="2836164" y="893064"/>
                  </a:lnTo>
                  <a:close/>
                </a:path>
                <a:path w="3596640" h="1981200">
                  <a:moveTo>
                    <a:pt x="2836164" y="893064"/>
                  </a:moveTo>
                  <a:lnTo>
                    <a:pt x="2833116" y="890016"/>
                  </a:lnTo>
                  <a:lnTo>
                    <a:pt x="2839212" y="890016"/>
                  </a:lnTo>
                  <a:lnTo>
                    <a:pt x="2836164" y="893064"/>
                  </a:lnTo>
                  <a:close/>
                </a:path>
                <a:path w="3596640" h="1981200">
                  <a:moveTo>
                    <a:pt x="2916936" y="975360"/>
                  </a:moveTo>
                  <a:lnTo>
                    <a:pt x="2855976" y="914400"/>
                  </a:lnTo>
                  <a:lnTo>
                    <a:pt x="2877312" y="893064"/>
                  </a:lnTo>
                  <a:lnTo>
                    <a:pt x="2938272" y="954024"/>
                  </a:lnTo>
                  <a:lnTo>
                    <a:pt x="2916936" y="975360"/>
                  </a:lnTo>
                  <a:close/>
                </a:path>
                <a:path w="3596640" h="1981200">
                  <a:moveTo>
                    <a:pt x="2999232" y="1056132"/>
                  </a:moveTo>
                  <a:lnTo>
                    <a:pt x="2938272" y="995172"/>
                  </a:lnTo>
                  <a:lnTo>
                    <a:pt x="2958084" y="975360"/>
                  </a:lnTo>
                  <a:lnTo>
                    <a:pt x="3019044" y="1036320"/>
                  </a:lnTo>
                  <a:lnTo>
                    <a:pt x="2999232" y="1056132"/>
                  </a:lnTo>
                  <a:close/>
                </a:path>
                <a:path w="3596640" h="1981200">
                  <a:moveTo>
                    <a:pt x="3080004" y="1138428"/>
                  </a:moveTo>
                  <a:lnTo>
                    <a:pt x="3019044" y="1077468"/>
                  </a:lnTo>
                  <a:lnTo>
                    <a:pt x="3040380" y="1056132"/>
                  </a:lnTo>
                  <a:lnTo>
                    <a:pt x="3101340" y="1117092"/>
                  </a:lnTo>
                  <a:lnTo>
                    <a:pt x="3080004" y="1138428"/>
                  </a:lnTo>
                  <a:close/>
                </a:path>
                <a:path w="3596640" h="1981200">
                  <a:moveTo>
                    <a:pt x="3162300" y="1219200"/>
                  </a:moveTo>
                  <a:lnTo>
                    <a:pt x="3101340" y="1158240"/>
                  </a:lnTo>
                  <a:lnTo>
                    <a:pt x="3121152" y="1138428"/>
                  </a:lnTo>
                  <a:lnTo>
                    <a:pt x="3182112" y="1199388"/>
                  </a:lnTo>
                  <a:lnTo>
                    <a:pt x="3162300" y="1219200"/>
                  </a:lnTo>
                  <a:close/>
                </a:path>
                <a:path w="3596640" h="1981200">
                  <a:moveTo>
                    <a:pt x="3243072" y="1301496"/>
                  </a:moveTo>
                  <a:lnTo>
                    <a:pt x="3182112" y="1240536"/>
                  </a:lnTo>
                  <a:lnTo>
                    <a:pt x="3201924" y="1219200"/>
                  </a:lnTo>
                  <a:lnTo>
                    <a:pt x="3264408" y="1280160"/>
                  </a:lnTo>
                  <a:lnTo>
                    <a:pt x="3243072" y="1301496"/>
                  </a:lnTo>
                  <a:close/>
                </a:path>
                <a:path w="3596640" h="1981200">
                  <a:moveTo>
                    <a:pt x="3325368" y="1382268"/>
                  </a:moveTo>
                  <a:lnTo>
                    <a:pt x="3264408" y="1321308"/>
                  </a:lnTo>
                  <a:lnTo>
                    <a:pt x="3284220" y="1301496"/>
                  </a:lnTo>
                  <a:lnTo>
                    <a:pt x="3345180" y="1362456"/>
                  </a:lnTo>
                  <a:lnTo>
                    <a:pt x="3325368" y="1382268"/>
                  </a:lnTo>
                  <a:close/>
                </a:path>
                <a:path w="3596640" h="1981200">
                  <a:moveTo>
                    <a:pt x="3406140" y="1464564"/>
                  </a:moveTo>
                  <a:lnTo>
                    <a:pt x="3345180" y="1403604"/>
                  </a:lnTo>
                  <a:lnTo>
                    <a:pt x="3364992" y="1382268"/>
                  </a:lnTo>
                  <a:lnTo>
                    <a:pt x="3427476" y="1443228"/>
                  </a:lnTo>
                  <a:lnTo>
                    <a:pt x="3406140" y="1464564"/>
                  </a:lnTo>
                  <a:close/>
                </a:path>
                <a:path w="3596640" h="1981200">
                  <a:moveTo>
                    <a:pt x="2688336" y="1490472"/>
                  </a:moveTo>
                  <a:lnTo>
                    <a:pt x="2677668" y="1463040"/>
                  </a:lnTo>
                  <a:lnTo>
                    <a:pt x="2761488" y="1426464"/>
                  </a:lnTo>
                  <a:lnTo>
                    <a:pt x="2770632" y="1449324"/>
                  </a:lnTo>
                  <a:lnTo>
                    <a:pt x="2766713" y="1450848"/>
                  </a:lnTo>
                  <a:lnTo>
                    <a:pt x="2740152" y="1450848"/>
                  </a:lnTo>
                  <a:lnTo>
                    <a:pt x="2743200" y="1459992"/>
                  </a:lnTo>
                  <a:lnTo>
                    <a:pt x="2756553" y="1459992"/>
                  </a:lnTo>
                  <a:lnTo>
                    <a:pt x="2688336" y="1490472"/>
                  </a:lnTo>
                  <a:close/>
                </a:path>
                <a:path w="3596640" h="1981200">
                  <a:moveTo>
                    <a:pt x="2743200" y="1459992"/>
                  </a:moveTo>
                  <a:lnTo>
                    <a:pt x="2740152" y="1450848"/>
                  </a:lnTo>
                  <a:lnTo>
                    <a:pt x="2753506" y="1455984"/>
                  </a:lnTo>
                  <a:lnTo>
                    <a:pt x="2743200" y="1459992"/>
                  </a:lnTo>
                  <a:close/>
                </a:path>
                <a:path w="3596640" h="1981200">
                  <a:moveTo>
                    <a:pt x="2753506" y="1455984"/>
                  </a:moveTo>
                  <a:lnTo>
                    <a:pt x="2740152" y="1450848"/>
                  </a:lnTo>
                  <a:lnTo>
                    <a:pt x="2766713" y="1450848"/>
                  </a:lnTo>
                  <a:lnTo>
                    <a:pt x="2753506" y="1455984"/>
                  </a:lnTo>
                  <a:close/>
                </a:path>
                <a:path w="3596640" h="1981200">
                  <a:moveTo>
                    <a:pt x="2756553" y="1459992"/>
                  </a:moveTo>
                  <a:lnTo>
                    <a:pt x="2743200" y="1459992"/>
                  </a:lnTo>
                  <a:lnTo>
                    <a:pt x="2753506" y="1455984"/>
                  </a:lnTo>
                  <a:lnTo>
                    <a:pt x="2759964" y="1458468"/>
                  </a:lnTo>
                  <a:lnTo>
                    <a:pt x="2756553" y="1459992"/>
                  </a:lnTo>
                  <a:close/>
                </a:path>
                <a:path w="3596640" h="1981200">
                  <a:moveTo>
                    <a:pt x="3488436" y="1545336"/>
                  </a:moveTo>
                  <a:lnTo>
                    <a:pt x="3427476" y="1484376"/>
                  </a:lnTo>
                  <a:lnTo>
                    <a:pt x="3447288" y="1464564"/>
                  </a:lnTo>
                  <a:lnTo>
                    <a:pt x="3509772" y="1527048"/>
                  </a:lnTo>
                  <a:lnTo>
                    <a:pt x="3511296" y="1530096"/>
                  </a:lnTo>
                  <a:lnTo>
                    <a:pt x="3485388" y="1540764"/>
                  </a:lnTo>
                  <a:lnTo>
                    <a:pt x="3488436" y="1545336"/>
                  </a:lnTo>
                  <a:close/>
                </a:path>
                <a:path w="3596640" h="1981200">
                  <a:moveTo>
                    <a:pt x="2787396" y="1566672"/>
                  </a:moveTo>
                  <a:lnTo>
                    <a:pt x="2753868" y="1485900"/>
                  </a:lnTo>
                  <a:lnTo>
                    <a:pt x="2781300" y="1475232"/>
                  </a:lnTo>
                  <a:lnTo>
                    <a:pt x="2813304" y="1556004"/>
                  </a:lnTo>
                  <a:lnTo>
                    <a:pt x="2787396" y="1566672"/>
                  </a:lnTo>
                  <a:close/>
                </a:path>
                <a:path w="3596640" h="1981200">
                  <a:moveTo>
                    <a:pt x="3529584" y="1647444"/>
                  </a:moveTo>
                  <a:lnTo>
                    <a:pt x="3496056" y="1568196"/>
                  </a:lnTo>
                  <a:lnTo>
                    <a:pt x="3521964" y="1556004"/>
                  </a:lnTo>
                  <a:lnTo>
                    <a:pt x="3555492" y="1636776"/>
                  </a:lnTo>
                  <a:lnTo>
                    <a:pt x="3529584" y="1647444"/>
                  </a:lnTo>
                  <a:close/>
                </a:path>
                <a:path w="3596640" h="1981200">
                  <a:moveTo>
                    <a:pt x="2830068" y="1673352"/>
                  </a:moveTo>
                  <a:lnTo>
                    <a:pt x="2798064" y="1594104"/>
                  </a:lnTo>
                  <a:lnTo>
                    <a:pt x="2823972" y="1581912"/>
                  </a:lnTo>
                  <a:lnTo>
                    <a:pt x="2855976" y="1662684"/>
                  </a:lnTo>
                  <a:lnTo>
                    <a:pt x="2830068" y="1673352"/>
                  </a:lnTo>
                  <a:close/>
                </a:path>
                <a:path w="3596640" h="1981200">
                  <a:moveTo>
                    <a:pt x="3558327" y="1715151"/>
                  </a:moveTo>
                  <a:lnTo>
                    <a:pt x="3540252" y="1673352"/>
                  </a:lnTo>
                  <a:lnTo>
                    <a:pt x="3567684" y="1662684"/>
                  </a:lnTo>
                  <a:lnTo>
                    <a:pt x="3587631" y="1709928"/>
                  </a:lnTo>
                  <a:lnTo>
                    <a:pt x="3572256" y="1709928"/>
                  </a:lnTo>
                  <a:lnTo>
                    <a:pt x="3558327" y="1715151"/>
                  </a:lnTo>
                  <a:close/>
                </a:path>
                <a:path w="3596640" h="1981200">
                  <a:moveTo>
                    <a:pt x="2872740" y="1780032"/>
                  </a:moveTo>
                  <a:lnTo>
                    <a:pt x="2840736" y="1700784"/>
                  </a:lnTo>
                  <a:lnTo>
                    <a:pt x="2868168" y="1690116"/>
                  </a:lnTo>
                  <a:lnTo>
                    <a:pt x="2900172" y="1769364"/>
                  </a:lnTo>
                  <a:lnTo>
                    <a:pt x="2872740" y="1780032"/>
                  </a:lnTo>
                  <a:close/>
                </a:path>
                <a:path w="3596640" h="1981200">
                  <a:moveTo>
                    <a:pt x="3564636" y="1729740"/>
                  </a:moveTo>
                  <a:lnTo>
                    <a:pt x="3558327" y="1715151"/>
                  </a:lnTo>
                  <a:lnTo>
                    <a:pt x="3572256" y="1709928"/>
                  </a:lnTo>
                  <a:lnTo>
                    <a:pt x="3564636" y="1729740"/>
                  </a:lnTo>
                  <a:close/>
                </a:path>
                <a:path w="3596640" h="1981200">
                  <a:moveTo>
                    <a:pt x="3595996" y="1729740"/>
                  </a:moveTo>
                  <a:lnTo>
                    <a:pt x="3564636" y="1729740"/>
                  </a:lnTo>
                  <a:lnTo>
                    <a:pt x="3572256" y="1709928"/>
                  </a:lnTo>
                  <a:lnTo>
                    <a:pt x="3587631" y="1709928"/>
                  </a:lnTo>
                  <a:lnTo>
                    <a:pt x="3595996" y="1729740"/>
                  </a:lnTo>
                  <a:close/>
                </a:path>
                <a:path w="3596640" h="1981200">
                  <a:moveTo>
                    <a:pt x="3558540" y="1746504"/>
                  </a:moveTo>
                  <a:lnTo>
                    <a:pt x="3547872" y="1719072"/>
                  </a:lnTo>
                  <a:lnTo>
                    <a:pt x="3558327" y="1715151"/>
                  </a:lnTo>
                  <a:lnTo>
                    <a:pt x="3564636" y="1729740"/>
                  </a:lnTo>
                  <a:lnTo>
                    <a:pt x="3595996" y="1729740"/>
                  </a:lnTo>
                  <a:lnTo>
                    <a:pt x="3596640" y="1731264"/>
                  </a:lnTo>
                  <a:lnTo>
                    <a:pt x="3558540" y="1746504"/>
                  </a:lnTo>
                  <a:close/>
                </a:path>
                <a:path w="3596640" h="1981200">
                  <a:moveTo>
                    <a:pt x="3450336" y="1787652"/>
                  </a:moveTo>
                  <a:lnTo>
                    <a:pt x="3439668" y="1761744"/>
                  </a:lnTo>
                  <a:lnTo>
                    <a:pt x="3520440" y="1729740"/>
                  </a:lnTo>
                  <a:lnTo>
                    <a:pt x="3531108" y="1757172"/>
                  </a:lnTo>
                  <a:lnTo>
                    <a:pt x="3450336" y="1787652"/>
                  </a:lnTo>
                  <a:close/>
                </a:path>
                <a:path w="3596640" h="1981200">
                  <a:moveTo>
                    <a:pt x="3343656" y="1830324"/>
                  </a:moveTo>
                  <a:lnTo>
                    <a:pt x="3332988" y="1802892"/>
                  </a:lnTo>
                  <a:lnTo>
                    <a:pt x="3413760" y="1772412"/>
                  </a:lnTo>
                  <a:lnTo>
                    <a:pt x="3424428" y="1798320"/>
                  </a:lnTo>
                  <a:lnTo>
                    <a:pt x="3343656" y="1830324"/>
                  </a:lnTo>
                  <a:close/>
                </a:path>
                <a:path w="3596640" h="1981200">
                  <a:moveTo>
                    <a:pt x="2916936" y="1886712"/>
                  </a:moveTo>
                  <a:lnTo>
                    <a:pt x="2883408" y="1807464"/>
                  </a:lnTo>
                  <a:lnTo>
                    <a:pt x="2910840" y="1796796"/>
                  </a:lnTo>
                  <a:lnTo>
                    <a:pt x="2942844" y="1876044"/>
                  </a:lnTo>
                  <a:lnTo>
                    <a:pt x="2916936" y="1886712"/>
                  </a:lnTo>
                  <a:close/>
                </a:path>
                <a:path w="3596640" h="1981200">
                  <a:moveTo>
                    <a:pt x="3235452" y="1871472"/>
                  </a:moveTo>
                  <a:lnTo>
                    <a:pt x="3224784" y="1844040"/>
                  </a:lnTo>
                  <a:lnTo>
                    <a:pt x="3305556" y="1813560"/>
                  </a:lnTo>
                  <a:lnTo>
                    <a:pt x="3316224" y="1840992"/>
                  </a:lnTo>
                  <a:lnTo>
                    <a:pt x="3235452" y="1871472"/>
                  </a:lnTo>
                  <a:close/>
                </a:path>
                <a:path w="3596640" h="1981200">
                  <a:moveTo>
                    <a:pt x="3128772" y="1912620"/>
                  </a:moveTo>
                  <a:lnTo>
                    <a:pt x="3118104" y="1886712"/>
                  </a:lnTo>
                  <a:lnTo>
                    <a:pt x="3198876" y="1854708"/>
                  </a:lnTo>
                  <a:lnTo>
                    <a:pt x="3209544" y="1882140"/>
                  </a:lnTo>
                  <a:lnTo>
                    <a:pt x="3128772" y="1912620"/>
                  </a:lnTo>
                  <a:close/>
                </a:path>
                <a:path w="3596640" h="1981200">
                  <a:moveTo>
                    <a:pt x="3020568" y="1955292"/>
                  </a:moveTo>
                  <a:lnTo>
                    <a:pt x="3009900" y="1927860"/>
                  </a:lnTo>
                  <a:lnTo>
                    <a:pt x="3090672" y="1897380"/>
                  </a:lnTo>
                  <a:lnTo>
                    <a:pt x="3101340" y="1923288"/>
                  </a:lnTo>
                  <a:lnTo>
                    <a:pt x="3020568" y="1955292"/>
                  </a:lnTo>
                  <a:close/>
                </a:path>
                <a:path w="3596640" h="1981200">
                  <a:moveTo>
                    <a:pt x="2953512" y="1981200"/>
                  </a:moveTo>
                  <a:lnTo>
                    <a:pt x="2927604" y="1914144"/>
                  </a:lnTo>
                  <a:lnTo>
                    <a:pt x="2953512" y="1903476"/>
                  </a:lnTo>
                  <a:lnTo>
                    <a:pt x="2969748" y="1944067"/>
                  </a:lnTo>
                  <a:lnTo>
                    <a:pt x="2956560" y="1949196"/>
                  </a:lnTo>
                  <a:lnTo>
                    <a:pt x="2974848" y="1956816"/>
                  </a:lnTo>
                  <a:lnTo>
                    <a:pt x="2991522" y="1956816"/>
                  </a:lnTo>
                  <a:lnTo>
                    <a:pt x="2994660" y="1964436"/>
                  </a:lnTo>
                  <a:lnTo>
                    <a:pt x="2953512" y="1981200"/>
                  </a:lnTo>
                  <a:close/>
                </a:path>
                <a:path w="3596640" h="1981200">
                  <a:moveTo>
                    <a:pt x="2991522" y="1956816"/>
                  </a:moveTo>
                  <a:lnTo>
                    <a:pt x="2974848" y="1956816"/>
                  </a:lnTo>
                  <a:lnTo>
                    <a:pt x="2969748" y="1944067"/>
                  </a:lnTo>
                  <a:lnTo>
                    <a:pt x="2983992" y="1938528"/>
                  </a:lnTo>
                  <a:lnTo>
                    <a:pt x="2991522" y="1956816"/>
                  </a:lnTo>
                  <a:close/>
                </a:path>
                <a:path w="3596640" h="1981200">
                  <a:moveTo>
                    <a:pt x="2974848" y="1956816"/>
                  </a:moveTo>
                  <a:lnTo>
                    <a:pt x="2956560" y="1949196"/>
                  </a:lnTo>
                  <a:lnTo>
                    <a:pt x="2969748" y="1944067"/>
                  </a:lnTo>
                  <a:lnTo>
                    <a:pt x="2974848" y="1956816"/>
                  </a:lnTo>
                  <a:close/>
                </a:path>
                <a:path w="3596640" h="1981200">
                  <a:moveTo>
                    <a:pt x="2583180" y="1536192"/>
                  </a:moveTo>
                  <a:lnTo>
                    <a:pt x="2570988" y="1510284"/>
                  </a:lnTo>
                  <a:lnTo>
                    <a:pt x="2650236" y="1475232"/>
                  </a:lnTo>
                  <a:lnTo>
                    <a:pt x="2662428" y="1501140"/>
                  </a:lnTo>
                  <a:lnTo>
                    <a:pt x="2583180" y="1536192"/>
                  </a:lnTo>
                  <a:close/>
                </a:path>
                <a:path w="3596640" h="1981200">
                  <a:moveTo>
                    <a:pt x="2478024" y="1581912"/>
                  </a:moveTo>
                  <a:lnTo>
                    <a:pt x="2465832" y="1556004"/>
                  </a:lnTo>
                  <a:lnTo>
                    <a:pt x="2545080" y="1520952"/>
                  </a:lnTo>
                  <a:lnTo>
                    <a:pt x="2555748" y="1548384"/>
                  </a:lnTo>
                  <a:lnTo>
                    <a:pt x="2478024" y="1581912"/>
                  </a:lnTo>
                  <a:close/>
                </a:path>
                <a:path w="3596640" h="1981200">
                  <a:moveTo>
                    <a:pt x="2371344" y="1629156"/>
                  </a:moveTo>
                  <a:lnTo>
                    <a:pt x="2360676" y="1601724"/>
                  </a:lnTo>
                  <a:lnTo>
                    <a:pt x="2439924" y="1568196"/>
                  </a:lnTo>
                  <a:lnTo>
                    <a:pt x="2450592" y="1594104"/>
                  </a:lnTo>
                  <a:lnTo>
                    <a:pt x="2371344" y="1629156"/>
                  </a:lnTo>
                  <a:close/>
                </a:path>
                <a:path w="3596640" h="1981200">
                  <a:moveTo>
                    <a:pt x="2266188" y="1674876"/>
                  </a:moveTo>
                  <a:lnTo>
                    <a:pt x="2253996" y="1647444"/>
                  </a:lnTo>
                  <a:lnTo>
                    <a:pt x="2333244" y="1613916"/>
                  </a:lnTo>
                  <a:lnTo>
                    <a:pt x="2345436" y="1639824"/>
                  </a:lnTo>
                  <a:lnTo>
                    <a:pt x="2266188" y="1674876"/>
                  </a:lnTo>
                  <a:close/>
                </a:path>
                <a:path w="3596640" h="1981200">
                  <a:moveTo>
                    <a:pt x="2161032" y="1720596"/>
                  </a:moveTo>
                  <a:lnTo>
                    <a:pt x="2148840" y="1694688"/>
                  </a:lnTo>
                  <a:lnTo>
                    <a:pt x="2228088" y="1659636"/>
                  </a:lnTo>
                  <a:lnTo>
                    <a:pt x="2240280" y="1685544"/>
                  </a:lnTo>
                  <a:lnTo>
                    <a:pt x="2161032" y="1720596"/>
                  </a:lnTo>
                  <a:close/>
                </a:path>
                <a:path w="3596640" h="1981200">
                  <a:moveTo>
                    <a:pt x="2054352" y="1766316"/>
                  </a:moveTo>
                  <a:lnTo>
                    <a:pt x="2043684" y="1740408"/>
                  </a:lnTo>
                  <a:lnTo>
                    <a:pt x="2122932" y="1705356"/>
                  </a:lnTo>
                  <a:lnTo>
                    <a:pt x="2133600" y="1732788"/>
                  </a:lnTo>
                  <a:lnTo>
                    <a:pt x="2054352" y="1766316"/>
                  </a:lnTo>
                  <a:close/>
                </a:path>
                <a:path w="3596640" h="1981200">
                  <a:moveTo>
                    <a:pt x="1949196" y="1813560"/>
                  </a:moveTo>
                  <a:lnTo>
                    <a:pt x="1937004" y="1786128"/>
                  </a:lnTo>
                  <a:lnTo>
                    <a:pt x="2016252" y="1752600"/>
                  </a:lnTo>
                  <a:lnTo>
                    <a:pt x="2028444" y="1778508"/>
                  </a:lnTo>
                  <a:lnTo>
                    <a:pt x="1949196" y="1813560"/>
                  </a:lnTo>
                  <a:close/>
                </a:path>
                <a:path w="3596640" h="1981200">
                  <a:moveTo>
                    <a:pt x="1844040" y="1859280"/>
                  </a:moveTo>
                  <a:lnTo>
                    <a:pt x="1831848" y="1833372"/>
                  </a:lnTo>
                  <a:lnTo>
                    <a:pt x="1911096" y="1798320"/>
                  </a:lnTo>
                  <a:lnTo>
                    <a:pt x="1923288" y="1824228"/>
                  </a:lnTo>
                  <a:lnTo>
                    <a:pt x="1844040" y="1859280"/>
                  </a:lnTo>
                  <a:close/>
                </a:path>
                <a:path w="3596640" h="1981200">
                  <a:moveTo>
                    <a:pt x="1714500" y="1866900"/>
                  </a:moveTo>
                  <a:lnTo>
                    <a:pt x="1705356" y="1780032"/>
                  </a:lnTo>
                  <a:lnTo>
                    <a:pt x="1734312" y="1776984"/>
                  </a:lnTo>
                  <a:lnTo>
                    <a:pt x="1743456" y="1863852"/>
                  </a:lnTo>
                  <a:lnTo>
                    <a:pt x="1714500" y="1866900"/>
                  </a:lnTo>
                  <a:close/>
                </a:path>
                <a:path w="3596640" h="1981200">
                  <a:moveTo>
                    <a:pt x="1737360" y="1905000"/>
                  </a:moveTo>
                  <a:lnTo>
                    <a:pt x="1726692" y="1879092"/>
                  </a:lnTo>
                  <a:lnTo>
                    <a:pt x="1805940" y="1844040"/>
                  </a:lnTo>
                  <a:lnTo>
                    <a:pt x="1816608" y="1869948"/>
                  </a:lnTo>
                  <a:lnTo>
                    <a:pt x="1737360" y="1905000"/>
                  </a:lnTo>
                  <a:close/>
                </a:path>
                <a:path w="3596640" h="1981200">
                  <a:moveTo>
                    <a:pt x="1702308" y="1751076"/>
                  </a:moveTo>
                  <a:lnTo>
                    <a:pt x="1694688" y="1665732"/>
                  </a:lnTo>
                  <a:lnTo>
                    <a:pt x="1722120" y="1662684"/>
                  </a:lnTo>
                  <a:lnTo>
                    <a:pt x="1731264" y="1749552"/>
                  </a:lnTo>
                  <a:lnTo>
                    <a:pt x="1702308" y="1751076"/>
                  </a:lnTo>
                  <a:close/>
                </a:path>
                <a:path w="3596640" h="1981200">
                  <a:moveTo>
                    <a:pt x="1687175" y="1596593"/>
                  </a:moveTo>
                  <a:lnTo>
                    <a:pt x="1671828" y="1557528"/>
                  </a:lnTo>
                  <a:lnTo>
                    <a:pt x="1699260" y="1546860"/>
                  </a:lnTo>
                  <a:lnTo>
                    <a:pt x="1716024" y="1591056"/>
                  </a:lnTo>
                  <a:lnTo>
                    <a:pt x="1716350" y="1595628"/>
                  </a:lnTo>
                  <a:lnTo>
                    <a:pt x="1687068" y="1595628"/>
                  </a:lnTo>
                  <a:lnTo>
                    <a:pt x="1687175" y="1596593"/>
                  </a:lnTo>
                  <a:close/>
                </a:path>
                <a:path w="3596640" h="1981200">
                  <a:moveTo>
                    <a:pt x="1688592" y="1600200"/>
                  </a:moveTo>
                  <a:lnTo>
                    <a:pt x="1687175" y="1596593"/>
                  </a:lnTo>
                  <a:lnTo>
                    <a:pt x="1687068" y="1595628"/>
                  </a:lnTo>
                  <a:lnTo>
                    <a:pt x="1688592" y="1600200"/>
                  </a:lnTo>
                  <a:close/>
                </a:path>
                <a:path w="3596640" h="1981200">
                  <a:moveTo>
                    <a:pt x="1716677" y="1600200"/>
                  </a:moveTo>
                  <a:lnTo>
                    <a:pt x="1688592" y="1600200"/>
                  </a:lnTo>
                  <a:lnTo>
                    <a:pt x="1687068" y="1595628"/>
                  </a:lnTo>
                  <a:lnTo>
                    <a:pt x="1716350" y="1595628"/>
                  </a:lnTo>
                  <a:lnTo>
                    <a:pt x="1716677" y="1600200"/>
                  </a:lnTo>
                  <a:close/>
                </a:path>
                <a:path w="3596640" h="1981200">
                  <a:moveTo>
                    <a:pt x="1691640" y="1636776"/>
                  </a:moveTo>
                  <a:lnTo>
                    <a:pt x="1687175" y="1596593"/>
                  </a:lnTo>
                  <a:lnTo>
                    <a:pt x="1688592" y="1600200"/>
                  </a:lnTo>
                  <a:lnTo>
                    <a:pt x="1716677" y="1600200"/>
                  </a:lnTo>
                  <a:lnTo>
                    <a:pt x="1719072" y="1633728"/>
                  </a:lnTo>
                  <a:lnTo>
                    <a:pt x="1691640" y="1636776"/>
                  </a:lnTo>
                  <a:close/>
                </a:path>
                <a:path w="3596640" h="1981200">
                  <a:moveTo>
                    <a:pt x="1661160" y="1530096"/>
                  </a:moveTo>
                  <a:lnTo>
                    <a:pt x="1630680" y="1449324"/>
                  </a:lnTo>
                  <a:lnTo>
                    <a:pt x="1658112" y="1440180"/>
                  </a:lnTo>
                  <a:lnTo>
                    <a:pt x="1688592" y="1520952"/>
                  </a:lnTo>
                  <a:lnTo>
                    <a:pt x="1661160" y="1530096"/>
                  </a:lnTo>
                  <a:close/>
                </a:path>
                <a:path w="3596640" h="1981200">
                  <a:moveTo>
                    <a:pt x="1620012" y="1423416"/>
                  </a:moveTo>
                  <a:lnTo>
                    <a:pt x="1589532" y="1342644"/>
                  </a:lnTo>
                  <a:lnTo>
                    <a:pt x="1616964" y="1331976"/>
                  </a:lnTo>
                  <a:lnTo>
                    <a:pt x="1647444" y="1412748"/>
                  </a:lnTo>
                  <a:lnTo>
                    <a:pt x="1620012" y="1423416"/>
                  </a:lnTo>
                  <a:close/>
                </a:path>
                <a:path w="3596640" h="1981200">
                  <a:moveTo>
                    <a:pt x="1559737" y="1263718"/>
                  </a:moveTo>
                  <a:lnTo>
                    <a:pt x="1542288" y="1243584"/>
                  </a:lnTo>
                  <a:lnTo>
                    <a:pt x="1563624" y="1225296"/>
                  </a:lnTo>
                  <a:lnTo>
                    <a:pt x="1584960" y="1249680"/>
                  </a:lnTo>
                  <a:lnTo>
                    <a:pt x="1589701" y="1261872"/>
                  </a:lnTo>
                  <a:lnTo>
                    <a:pt x="1559052" y="1261872"/>
                  </a:lnTo>
                  <a:lnTo>
                    <a:pt x="1559737" y="1263718"/>
                  </a:lnTo>
                  <a:close/>
                </a:path>
                <a:path w="3596640" h="1981200">
                  <a:moveTo>
                    <a:pt x="1562100" y="1266444"/>
                  </a:moveTo>
                  <a:lnTo>
                    <a:pt x="1559737" y="1263718"/>
                  </a:lnTo>
                  <a:lnTo>
                    <a:pt x="1559052" y="1261872"/>
                  </a:lnTo>
                  <a:lnTo>
                    <a:pt x="1562100" y="1266444"/>
                  </a:lnTo>
                  <a:close/>
                </a:path>
                <a:path w="3596640" h="1981200">
                  <a:moveTo>
                    <a:pt x="1591479" y="1266444"/>
                  </a:moveTo>
                  <a:lnTo>
                    <a:pt x="1562100" y="1266444"/>
                  </a:lnTo>
                  <a:lnTo>
                    <a:pt x="1559052" y="1261872"/>
                  </a:lnTo>
                  <a:lnTo>
                    <a:pt x="1589701" y="1261872"/>
                  </a:lnTo>
                  <a:lnTo>
                    <a:pt x="1591479" y="1266444"/>
                  </a:lnTo>
                  <a:close/>
                </a:path>
                <a:path w="3596640" h="1981200">
                  <a:moveTo>
                    <a:pt x="1578864" y="1315212"/>
                  </a:moveTo>
                  <a:lnTo>
                    <a:pt x="1559737" y="1263718"/>
                  </a:lnTo>
                  <a:lnTo>
                    <a:pt x="1562100" y="1266444"/>
                  </a:lnTo>
                  <a:lnTo>
                    <a:pt x="1591479" y="1266444"/>
                  </a:lnTo>
                  <a:lnTo>
                    <a:pt x="1606296" y="1304544"/>
                  </a:lnTo>
                  <a:lnTo>
                    <a:pt x="1578864" y="1315212"/>
                  </a:lnTo>
                  <a:close/>
                </a:path>
                <a:path w="3596640" h="1981200">
                  <a:moveTo>
                    <a:pt x="1524000" y="1222248"/>
                  </a:moveTo>
                  <a:lnTo>
                    <a:pt x="1467612" y="1156716"/>
                  </a:lnTo>
                  <a:lnTo>
                    <a:pt x="1488948" y="1138428"/>
                  </a:lnTo>
                  <a:lnTo>
                    <a:pt x="1545336" y="1203960"/>
                  </a:lnTo>
                  <a:lnTo>
                    <a:pt x="1524000" y="1222248"/>
                  </a:lnTo>
                  <a:close/>
                </a:path>
                <a:path w="3596640" h="1981200">
                  <a:moveTo>
                    <a:pt x="1447800" y="1135380"/>
                  </a:moveTo>
                  <a:lnTo>
                    <a:pt x="1391412" y="1068324"/>
                  </a:lnTo>
                  <a:lnTo>
                    <a:pt x="1414272" y="1050036"/>
                  </a:lnTo>
                  <a:lnTo>
                    <a:pt x="1470660" y="1115568"/>
                  </a:lnTo>
                  <a:lnTo>
                    <a:pt x="1447800" y="1135380"/>
                  </a:lnTo>
                  <a:close/>
                </a:path>
                <a:path w="3596640" h="1981200">
                  <a:moveTo>
                    <a:pt x="1165764" y="842629"/>
                  </a:moveTo>
                  <a:lnTo>
                    <a:pt x="1149096" y="836676"/>
                  </a:lnTo>
                  <a:lnTo>
                    <a:pt x="1159764" y="809244"/>
                  </a:lnTo>
                  <a:lnTo>
                    <a:pt x="1182624" y="818388"/>
                  </a:lnTo>
                  <a:lnTo>
                    <a:pt x="1205484" y="841248"/>
                  </a:lnTo>
                  <a:lnTo>
                    <a:pt x="1164336" y="841248"/>
                  </a:lnTo>
                  <a:lnTo>
                    <a:pt x="1165764" y="842629"/>
                  </a:lnTo>
                  <a:close/>
                </a:path>
                <a:path w="3596640" h="1981200">
                  <a:moveTo>
                    <a:pt x="1170432" y="844296"/>
                  </a:moveTo>
                  <a:lnTo>
                    <a:pt x="1165764" y="842629"/>
                  </a:lnTo>
                  <a:lnTo>
                    <a:pt x="1164336" y="841248"/>
                  </a:lnTo>
                  <a:lnTo>
                    <a:pt x="1170432" y="844296"/>
                  </a:lnTo>
                  <a:close/>
                </a:path>
                <a:path w="3596640" h="1981200">
                  <a:moveTo>
                    <a:pt x="1208532" y="844296"/>
                  </a:moveTo>
                  <a:lnTo>
                    <a:pt x="1170432" y="844296"/>
                  </a:lnTo>
                  <a:lnTo>
                    <a:pt x="1164336" y="841248"/>
                  </a:lnTo>
                  <a:lnTo>
                    <a:pt x="1205484" y="841248"/>
                  </a:lnTo>
                  <a:lnTo>
                    <a:pt x="1208532" y="844296"/>
                  </a:lnTo>
                  <a:close/>
                </a:path>
                <a:path w="3596640" h="1981200">
                  <a:moveTo>
                    <a:pt x="1210056" y="885444"/>
                  </a:moveTo>
                  <a:lnTo>
                    <a:pt x="1165764" y="842629"/>
                  </a:lnTo>
                  <a:lnTo>
                    <a:pt x="1170432" y="844296"/>
                  </a:lnTo>
                  <a:lnTo>
                    <a:pt x="1208532" y="844296"/>
                  </a:lnTo>
                  <a:lnTo>
                    <a:pt x="1229868" y="865632"/>
                  </a:lnTo>
                  <a:lnTo>
                    <a:pt x="1210056" y="885444"/>
                  </a:lnTo>
                  <a:close/>
                </a:path>
                <a:path w="3596640" h="1981200">
                  <a:moveTo>
                    <a:pt x="1292352" y="967740"/>
                  </a:moveTo>
                  <a:lnTo>
                    <a:pt x="1229868" y="906780"/>
                  </a:lnTo>
                  <a:lnTo>
                    <a:pt x="1251204" y="885444"/>
                  </a:lnTo>
                  <a:lnTo>
                    <a:pt x="1312164" y="946404"/>
                  </a:lnTo>
                  <a:lnTo>
                    <a:pt x="1292352" y="967740"/>
                  </a:lnTo>
                  <a:close/>
                </a:path>
                <a:path w="3596640" h="1981200">
                  <a:moveTo>
                    <a:pt x="1373124" y="1048512"/>
                  </a:moveTo>
                  <a:lnTo>
                    <a:pt x="1312164" y="987552"/>
                  </a:lnTo>
                  <a:lnTo>
                    <a:pt x="1331976" y="967740"/>
                  </a:lnTo>
                  <a:lnTo>
                    <a:pt x="1392936" y="1028700"/>
                  </a:lnTo>
                  <a:lnTo>
                    <a:pt x="1373124" y="1048512"/>
                  </a:lnTo>
                  <a:close/>
                </a:path>
                <a:path w="3596640" h="1981200">
                  <a:moveTo>
                    <a:pt x="1121664" y="826008"/>
                  </a:moveTo>
                  <a:lnTo>
                    <a:pt x="1040892" y="795528"/>
                  </a:lnTo>
                  <a:lnTo>
                    <a:pt x="1051560" y="768096"/>
                  </a:lnTo>
                  <a:lnTo>
                    <a:pt x="1132332" y="798576"/>
                  </a:lnTo>
                  <a:lnTo>
                    <a:pt x="1121664" y="826008"/>
                  </a:lnTo>
                  <a:close/>
                </a:path>
                <a:path w="3596640" h="1981200">
                  <a:moveTo>
                    <a:pt x="1013460" y="784860"/>
                  </a:moveTo>
                  <a:lnTo>
                    <a:pt x="932688" y="754380"/>
                  </a:lnTo>
                  <a:lnTo>
                    <a:pt x="943356" y="728472"/>
                  </a:lnTo>
                  <a:lnTo>
                    <a:pt x="1024128" y="758952"/>
                  </a:lnTo>
                  <a:lnTo>
                    <a:pt x="1013460" y="784860"/>
                  </a:lnTo>
                  <a:close/>
                </a:path>
                <a:path w="3596640" h="1981200">
                  <a:moveTo>
                    <a:pt x="906780" y="745236"/>
                  </a:moveTo>
                  <a:lnTo>
                    <a:pt x="826008" y="714756"/>
                  </a:lnTo>
                  <a:lnTo>
                    <a:pt x="835152" y="687324"/>
                  </a:lnTo>
                  <a:lnTo>
                    <a:pt x="915924" y="717804"/>
                  </a:lnTo>
                  <a:lnTo>
                    <a:pt x="906780" y="745236"/>
                  </a:lnTo>
                  <a:close/>
                </a:path>
                <a:path w="3596640" h="1981200">
                  <a:moveTo>
                    <a:pt x="775716" y="696468"/>
                  </a:moveTo>
                  <a:lnTo>
                    <a:pt x="716280" y="684276"/>
                  </a:lnTo>
                  <a:lnTo>
                    <a:pt x="722376" y="656844"/>
                  </a:lnTo>
                  <a:lnTo>
                    <a:pt x="781812" y="667512"/>
                  </a:lnTo>
                  <a:lnTo>
                    <a:pt x="807720" y="678180"/>
                  </a:lnTo>
                  <a:lnTo>
                    <a:pt x="801803" y="694944"/>
                  </a:lnTo>
                  <a:lnTo>
                    <a:pt x="772668" y="694944"/>
                  </a:lnTo>
                  <a:lnTo>
                    <a:pt x="775716" y="696468"/>
                  </a:lnTo>
                  <a:close/>
                </a:path>
                <a:path w="3596640" h="1981200">
                  <a:moveTo>
                    <a:pt x="798576" y="704088"/>
                  </a:moveTo>
                  <a:lnTo>
                    <a:pt x="772668" y="694944"/>
                  </a:lnTo>
                  <a:lnTo>
                    <a:pt x="801803" y="694944"/>
                  </a:lnTo>
                  <a:lnTo>
                    <a:pt x="798576" y="704088"/>
                  </a:lnTo>
                  <a:close/>
                </a:path>
                <a:path w="3596640" h="1981200">
                  <a:moveTo>
                    <a:pt x="688848" y="679704"/>
                  </a:moveTo>
                  <a:lnTo>
                    <a:pt x="603504" y="664464"/>
                  </a:lnTo>
                  <a:lnTo>
                    <a:pt x="609600" y="635508"/>
                  </a:lnTo>
                  <a:lnTo>
                    <a:pt x="693420" y="650748"/>
                  </a:lnTo>
                  <a:lnTo>
                    <a:pt x="688848" y="679704"/>
                  </a:lnTo>
                  <a:close/>
                </a:path>
                <a:path w="3596640" h="1981200">
                  <a:moveTo>
                    <a:pt x="576072" y="658368"/>
                  </a:moveTo>
                  <a:lnTo>
                    <a:pt x="490728" y="643128"/>
                  </a:lnTo>
                  <a:lnTo>
                    <a:pt x="495300" y="614172"/>
                  </a:lnTo>
                  <a:lnTo>
                    <a:pt x="580644" y="630936"/>
                  </a:lnTo>
                  <a:lnTo>
                    <a:pt x="576072" y="658368"/>
                  </a:lnTo>
                  <a:close/>
                </a:path>
                <a:path w="3596640" h="1981200">
                  <a:moveTo>
                    <a:pt x="461772" y="637032"/>
                  </a:moveTo>
                  <a:lnTo>
                    <a:pt x="376428" y="621792"/>
                  </a:lnTo>
                  <a:lnTo>
                    <a:pt x="382524" y="594360"/>
                  </a:lnTo>
                  <a:lnTo>
                    <a:pt x="467868" y="609600"/>
                  </a:lnTo>
                  <a:lnTo>
                    <a:pt x="461772" y="637032"/>
                  </a:lnTo>
                  <a:close/>
                </a:path>
                <a:path w="3596640" h="1981200">
                  <a:moveTo>
                    <a:pt x="348996" y="617220"/>
                  </a:moveTo>
                  <a:lnTo>
                    <a:pt x="263652" y="600456"/>
                  </a:lnTo>
                  <a:lnTo>
                    <a:pt x="268224" y="573024"/>
                  </a:lnTo>
                  <a:lnTo>
                    <a:pt x="353568" y="588264"/>
                  </a:lnTo>
                  <a:lnTo>
                    <a:pt x="348996" y="617220"/>
                  </a:lnTo>
                  <a:close/>
                </a:path>
                <a:path w="3596640" h="1981200">
                  <a:moveTo>
                    <a:pt x="236220" y="595884"/>
                  </a:moveTo>
                  <a:lnTo>
                    <a:pt x="150876" y="580644"/>
                  </a:lnTo>
                  <a:lnTo>
                    <a:pt x="155448" y="553212"/>
                  </a:lnTo>
                  <a:lnTo>
                    <a:pt x="240792" y="566928"/>
                  </a:lnTo>
                  <a:lnTo>
                    <a:pt x="236220" y="595884"/>
                  </a:lnTo>
                  <a:close/>
                </a:path>
              </a:pathLst>
            </a:custGeom>
            <a:solidFill>
              <a:srgbClr val="FF0000"/>
            </a:solidFill>
          </p:spPr>
          <p:txBody>
            <a:bodyPr wrap="square" lIns="0" tIns="0" rIns="0" bIns="0" rtlCol="0"/>
            <a:lstStyle/>
            <a:p>
              <a:endParaRPr sz="1588"/>
            </a:p>
          </p:txBody>
        </p:sp>
        <p:sp>
          <p:nvSpPr>
            <p:cNvPr id="14" name="object 14"/>
            <p:cNvSpPr/>
            <p:nvPr/>
          </p:nvSpPr>
          <p:spPr>
            <a:xfrm>
              <a:off x="5403342" y="3776472"/>
              <a:ext cx="307086" cy="161543"/>
            </a:xfrm>
            <a:prstGeom prst="rect">
              <a:avLst/>
            </a:prstGeom>
            <a:blipFill>
              <a:blip r:embed="rId3" cstate="print">
                <a:extLst>
                  <a:ext uri="{28A0092B-C50C-407E-A947-70E740481C1C}">
                    <a14:useLocalDpi xmlns:a14="http://schemas.microsoft.com/office/drawing/2010/main" val="0"/>
                  </a:ext>
                </a:extLst>
              </a:blip>
              <a:stretch>
                <a:fillRect/>
              </a:stretch>
            </a:blipFill>
          </p:spPr>
          <p:txBody>
            <a:bodyPr wrap="square" lIns="0" tIns="0" rIns="0" bIns="0" rtlCol="0"/>
            <a:lstStyle/>
            <a:p>
              <a:endParaRPr sz="1588"/>
            </a:p>
          </p:txBody>
        </p:sp>
        <p:sp>
          <p:nvSpPr>
            <p:cNvPr id="15" name="object 15"/>
            <p:cNvSpPr/>
            <p:nvPr/>
          </p:nvSpPr>
          <p:spPr>
            <a:xfrm>
              <a:off x="5359908" y="3938016"/>
              <a:ext cx="324992" cy="163067"/>
            </a:xfrm>
            <a:prstGeom prst="rect">
              <a:avLst/>
            </a:prstGeom>
            <a:blipFill>
              <a:blip r:embed="rId4" cstate="print">
                <a:extLst>
                  <a:ext uri="{28A0092B-C50C-407E-A947-70E740481C1C}">
                    <a14:useLocalDpi xmlns:a14="http://schemas.microsoft.com/office/drawing/2010/main" val="0"/>
                  </a:ext>
                </a:extLst>
              </a:blip>
              <a:stretch>
                <a:fillRect/>
              </a:stretch>
            </a:blipFill>
          </p:spPr>
          <p:txBody>
            <a:bodyPr wrap="square" lIns="0" tIns="0" rIns="0" bIns="0" rtlCol="0"/>
            <a:lstStyle/>
            <a:p>
              <a:endParaRPr sz="1588"/>
            </a:p>
          </p:txBody>
        </p:sp>
        <p:sp>
          <p:nvSpPr>
            <p:cNvPr id="16" name="object 16"/>
            <p:cNvSpPr/>
            <p:nvPr/>
          </p:nvSpPr>
          <p:spPr>
            <a:xfrm>
              <a:off x="5335524" y="4101083"/>
              <a:ext cx="305562" cy="161543"/>
            </a:xfrm>
            <a:prstGeom prst="rect">
              <a:avLst/>
            </a:prstGeom>
            <a:blipFill>
              <a:blip r:embed="rId5" cstate="print">
                <a:extLst>
                  <a:ext uri="{28A0092B-C50C-407E-A947-70E740481C1C}">
                    <a14:useLocalDpi xmlns:a14="http://schemas.microsoft.com/office/drawing/2010/main" val="0"/>
                  </a:ext>
                </a:extLst>
              </a:blip>
              <a:stretch>
                <a:fillRect/>
              </a:stretch>
            </a:blipFill>
          </p:spPr>
          <p:txBody>
            <a:bodyPr wrap="square" lIns="0" tIns="0" rIns="0" bIns="0" rtlCol="0"/>
            <a:lstStyle/>
            <a:p>
              <a:endParaRPr sz="1588"/>
            </a:p>
          </p:txBody>
        </p:sp>
        <p:sp>
          <p:nvSpPr>
            <p:cNvPr id="17" name="object 17"/>
            <p:cNvSpPr/>
            <p:nvPr/>
          </p:nvSpPr>
          <p:spPr>
            <a:xfrm>
              <a:off x="5583936" y="3869436"/>
              <a:ext cx="169545" cy="396240"/>
            </a:xfrm>
            <a:custGeom>
              <a:avLst/>
              <a:gdLst/>
              <a:ahLst/>
              <a:cxnLst/>
              <a:rect l="l" t="t" r="r" b="b"/>
              <a:pathLst>
                <a:path w="169545" h="396239">
                  <a:moveTo>
                    <a:pt x="68580" y="396239"/>
                  </a:moveTo>
                  <a:lnTo>
                    <a:pt x="0" y="377951"/>
                  </a:lnTo>
                  <a:lnTo>
                    <a:pt x="102108" y="0"/>
                  </a:lnTo>
                  <a:lnTo>
                    <a:pt x="169163" y="18287"/>
                  </a:lnTo>
                  <a:lnTo>
                    <a:pt x="68580" y="396239"/>
                  </a:lnTo>
                  <a:close/>
                </a:path>
              </a:pathLst>
            </a:custGeom>
            <a:solidFill>
              <a:srgbClr val="4472C3"/>
            </a:solidFill>
          </p:spPr>
          <p:txBody>
            <a:bodyPr wrap="square" lIns="0" tIns="0" rIns="0" bIns="0" rtlCol="0"/>
            <a:lstStyle/>
            <a:p>
              <a:endParaRPr sz="1588"/>
            </a:p>
          </p:txBody>
        </p:sp>
        <p:sp>
          <p:nvSpPr>
            <p:cNvPr id="18" name="object 18"/>
            <p:cNvSpPr/>
            <p:nvPr/>
          </p:nvSpPr>
          <p:spPr>
            <a:xfrm>
              <a:off x="5583936" y="3869436"/>
              <a:ext cx="169545" cy="396240"/>
            </a:xfrm>
            <a:custGeom>
              <a:avLst/>
              <a:gdLst/>
              <a:ahLst/>
              <a:cxnLst/>
              <a:rect l="l" t="t" r="r" b="b"/>
              <a:pathLst>
                <a:path w="169545" h="396239">
                  <a:moveTo>
                    <a:pt x="102108" y="0"/>
                  </a:moveTo>
                  <a:lnTo>
                    <a:pt x="169163" y="18287"/>
                  </a:lnTo>
                  <a:lnTo>
                    <a:pt x="68580" y="396239"/>
                  </a:lnTo>
                  <a:lnTo>
                    <a:pt x="0" y="377951"/>
                  </a:lnTo>
                  <a:lnTo>
                    <a:pt x="102108" y="0"/>
                  </a:lnTo>
                  <a:close/>
                </a:path>
              </a:pathLst>
            </a:custGeom>
            <a:ln w="10668">
              <a:solidFill>
                <a:srgbClr val="2F528E"/>
              </a:solidFill>
            </a:ln>
          </p:spPr>
          <p:txBody>
            <a:bodyPr wrap="square" lIns="0" tIns="0" rIns="0" bIns="0" rtlCol="0"/>
            <a:lstStyle/>
            <a:p>
              <a:endParaRPr sz="1588"/>
            </a:p>
          </p:txBody>
        </p:sp>
        <p:sp>
          <p:nvSpPr>
            <p:cNvPr id="19" name="object 19"/>
            <p:cNvSpPr/>
            <p:nvPr/>
          </p:nvSpPr>
          <p:spPr>
            <a:xfrm>
              <a:off x="4980432" y="3755136"/>
              <a:ext cx="377951" cy="379475"/>
            </a:xfrm>
            <a:prstGeom prst="rect">
              <a:avLst/>
            </a:prstGeom>
            <a:blipFill>
              <a:blip r:embed="rId6" cstate="print">
                <a:extLst>
                  <a:ext uri="{28A0092B-C50C-407E-A947-70E740481C1C}">
                    <a14:useLocalDpi xmlns:a14="http://schemas.microsoft.com/office/drawing/2010/main" val="0"/>
                  </a:ext>
                </a:extLst>
              </a:blip>
              <a:stretch>
                <a:fillRect/>
              </a:stretch>
            </a:blipFill>
          </p:spPr>
          <p:txBody>
            <a:bodyPr wrap="square" lIns="0" tIns="0" rIns="0" bIns="0" rtlCol="0"/>
            <a:lstStyle/>
            <a:p>
              <a:endParaRPr sz="1588"/>
            </a:p>
          </p:txBody>
        </p:sp>
        <p:sp>
          <p:nvSpPr>
            <p:cNvPr id="20" name="object 20"/>
            <p:cNvSpPr/>
            <p:nvPr/>
          </p:nvSpPr>
          <p:spPr>
            <a:xfrm>
              <a:off x="5995416" y="3965448"/>
              <a:ext cx="215265" cy="262255"/>
            </a:xfrm>
            <a:custGeom>
              <a:avLst/>
              <a:gdLst/>
              <a:ahLst/>
              <a:cxnLst/>
              <a:rect l="l" t="t" r="r" b="b"/>
              <a:pathLst>
                <a:path w="215264" h="262254">
                  <a:moveTo>
                    <a:pt x="155447" y="262127"/>
                  </a:moveTo>
                  <a:lnTo>
                    <a:pt x="0" y="220979"/>
                  </a:lnTo>
                  <a:lnTo>
                    <a:pt x="59435" y="0"/>
                  </a:lnTo>
                  <a:lnTo>
                    <a:pt x="214883" y="41148"/>
                  </a:lnTo>
                  <a:lnTo>
                    <a:pt x="155447" y="262127"/>
                  </a:lnTo>
                  <a:close/>
                </a:path>
              </a:pathLst>
            </a:custGeom>
            <a:solidFill>
              <a:srgbClr val="4472C3"/>
            </a:solidFill>
          </p:spPr>
          <p:txBody>
            <a:bodyPr wrap="square" lIns="0" tIns="0" rIns="0" bIns="0" rtlCol="0"/>
            <a:lstStyle/>
            <a:p>
              <a:endParaRPr sz="1588"/>
            </a:p>
          </p:txBody>
        </p:sp>
        <p:sp>
          <p:nvSpPr>
            <p:cNvPr id="21" name="object 21"/>
            <p:cNvSpPr/>
            <p:nvPr/>
          </p:nvSpPr>
          <p:spPr>
            <a:xfrm>
              <a:off x="5995416" y="3965448"/>
              <a:ext cx="215265" cy="262255"/>
            </a:xfrm>
            <a:custGeom>
              <a:avLst/>
              <a:gdLst/>
              <a:ahLst/>
              <a:cxnLst/>
              <a:rect l="l" t="t" r="r" b="b"/>
              <a:pathLst>
                <a:path w="215264" h="262254">
                  <a:moveTo>
                    <a:pt x="0" y="220979"/>
                  </a:moveTo>
                  <a:lnTo>
                    <a:pt x="59435" y="0"/>
                  </a:lnTo>
                  <a:lnTo>
                    <a:pt x="214883" y="41148"/>
                  </a:lnTo>
                  <a:lnTo>
                    <a:pt x="155447" y="262127"/>
                  </a:lnTo>
                  <a:lnTo>
                    <a:pt x="0" y="220979"/>
                  </a:lnTo>
                  <a:close/>
                </a:path>
              </a:pathLst>
            </a:custGeom>
            <a:ln w="10668">
              <a:solidFill>
                <a:srgbClr val="2F528E"/>
              </a:solidFill>
            </a:ln>
          </p:spPr>
          <p:txBody>
            <a:bodyPr wrap="square" lIns="0" tIns="0" rIns="0" bIns="0" rtlCol="0"/>
            <a:lstStyle/>
            <a:p>
              <a:endParaRPr sz="1588"/>
            </a:p>
          </p:txBody>
        </p:sp>
        <p:sp>
          <p:nvSpPr>
            <p:cNvPr id="22" name="object 22"/>
            <p:cNvSpPr/>
            <p:nvPr/>
          </p:nvSpPr>
          <p:spPr>
            <a:xfrm>
              <a:off x="5934456" y="4187952"/>
              <a:ext cx="215265" cy="262255"/>
            </a:xfrm>
            <a:custGeom>
              <a:avLst/>
              <a:gdLst/>
              <a:ahLst/>
              <a:cxnLst/>
              <a:rect l="l" t="t" r="r" b="b"/>
              <a:pathLst>
                <a:path w="215264" h="262254">
                  <a:moveTo>
                    <a:pt x="155448" y="262127"/>
                  </a:moveTo>
                  <a:lnTo>
                    <a:pt x="0" y="220979"/>
                  </a:lnTo>
                  <a:lnTo>
                    <a:pt x="59436" y="0"/>
                  </a:lnTo>
                  <a:lnTo>
                    <a:pt x="214884" y="41148"/>
                  </a:lnTo>
                  <a:lnTo>
                    <a:pt x="155448" y="262127"/>
                  </a:lnTo>
                  <a:close/>
                </a:path>
              </a:pathLst>
            </a:custGeom>
            <a:solidFill>
              <a:srgbClr val="4472C3"/>
            </a:solidFill>
          </p:spPr>
          <p:txBody>
            <a:bodyPr wrap="square" lIns="0" tIns="0" rIns="0" bIns="0" rtlCol="0"/>
            <a:lstStyle/>
            <a:p>
              <a:endParaRPr sz="1588"/>
            </a:p>
          </p:txBody>
        </p:sp>
        <p:sp>
          <p:nvSpPr>
            <p:cNvPr id="23" name="object 23"/>
            <p:cNvSpPr/>
            <p:nvPr/>
          </p:nvSpPr>
          <p:spPr>
            <a:xfrm>
              <a:off x="5934456" y="4187952"/>
              <a:ext cx="215265" cy="262255"/>
            </a:xfrm>
            <a:custGeom>
              <a:avLst/>
              <a:gdLst/>
              <a:ahLst/>
              <a:cxnLst/>
              <a:rect l="l" t="t" r="r" b="b"/>
              <a:pathLst>
                <a:path w="215264" h="262254">
                  <a:moveTo>
                    <a:pt x="0" y="220979"/>
                  </a:moveTo>
                  <a:lnTo>
                    <a:pt x="59436" y="0"/>
                  </a:lnTo>
                  <a:lnTo>
                    <a:pt x="214884" y="41148"/>
                  </a:lnTo>
                  <a:lnTo>
                    <a:pt x="155448" y="262127"/>
                  </a:lnTo>
                  <a:lnTo>
                    <a:pt x="0" y="220979"/>
                  </a:lnTo>
                  <a:close/>
                </a:path>
              </a:pathLst>
            </a:custGeom>
            <a:ln w="10668">
              <a:solidFill>
                <a:srgbClr val="2F528E"/>
              </a:solidFill>
            </a:ln>
          </p:spPr>
          <p:txBody>
            <a:bodyPr wrap="square" lIns="0" tIns="0" rIns="0" bIns="0" rtlCol="0"/>
            <a:lstStyle/>
            <a:p>
              <a:endParaRPr sz="1588"/>
            </a:p>
          </p:txBody>
        </p:sp>
      </p:grpSp>
      <p:sp>
        <p:nvSpPr>
          <p:cNvPr id="24" name="object 24"/>
          <p:cNvSpPr/>
          <p:nvPr/>
        </p:nvSpPr>
        <p:spPr>
          <a:xfrm>
            <a:off x="4678678" y="2819660"/>
            <a:ext cx="2294069" cy="403817"/>
          </a:xfrm>
          <a:custGeom>
            <a:avLst/>
            <a:gdLst/>
            <a:ahLst/>
            <a:cxnLst/>
            <a:rect l="l" t="t" r="r" b="b"/>
            <a:pathLst>
              <a:path w="2546985" h="280669">
                <a:moveTo>
                  <a:pt x="2546604" y="280415"/>
                </a:moveTo>
                <a:lnTo>
                  <a:pt x="0" y="280415"/>
                </a:lnTo>
                <a:lnTo>
                  <a:pt x="0" y="0"/>
                </a:lnTo>
                <a:lnTo>
                  <a:pt x="2546604" y="0"/>
                </a:lnTo>
                <a:lnTo>
                  <a:pt x="2546604" y="280415"/>
                </a:lnTo>
                <a:close/>
              </a:path>
            </a:pathLst>
          </a:custGeom>
          <a:solidFill>
            <a:srgbClr val="FF0000"/>
          </a:solidFill>
        </p:spPr>
        <p:txBody>
          <a:bodyPr wrap="square" lIns="0" tIns="0" rIns="0" bIns="0" rtlCol="0"/>
          <a:lstStyle/>
          <a:p>
            <a:endParaRPr sz="1588"/>
          </a:p>
        </p:txBody>
      </p:sp>
      <p:sp>
        <p:nvSpPr>
          <p:cNvPr id="25" name="object 25"/>
          <p:cNvSpPr txBox="1"/>
          <p:nvPr/>
        </p:nvSpPr>
        <p:spPr>
          <a:xfrm>
            <a:off x="4678679" y="2834643"/>
            <a:ext cx="2269866" cy="380767"/>
          </a:xfrm>
          <a:prstGeom prst="rect">
            <a:avLst/>
          </a:prstGeom>
        </p:spPr>
        <p:txBody>
          <a:bodyPr vert="horz" wrap="square" lIns="0" tIns="27454" rIns="0" bIns="0" rtlCol="0">
            <a:spAutoFit/>
          </a:bodyPr>
          <a:lstStyle/>
          <a:p>
            <a:pPr marL="66679">
              <a:spcBef>
                <a:spcPts val="216"/>
              </a:spcBef>
            </a:pPr>
            <a:r>
              <a:rPr sz="1147" spc="4" dirty="0">
                <a:solidFill>
                  <a:srgbClr val="FFFFFF"/>
                </a:solidFill>
                <a:latin typeface="Carlito"/>
                <a:cs typeface="Carlito"/>
              </a:rPr>
              <a:t>INVERSIÓN </a:t>
            </a:r>
            <a:r>
              <a:rPr sz="1147" dirty="0">
                <a:solidFill>
                  <a:srgbClr val="FFFFFF"/>
                </a:solidFill>
                <a:latin typeface="Carlito"/>
                <a:cs typeface="Carlito"/>
              </a:rPr>
              <a:t>APROX </a:t>
            </a:r>
            <a:r>
              <a:rPr sz="1147" spc="4" dirty="0">
                <a:solidFill>
                  <a:srgbClr val="FFFFFF"/>
                </a:solidFill>
                <a:latin typeface="Carlito"/>
                <a:cs typeface="Carlito"/>
              </a:rPr>
              <a:t>:</a:t>
            </a:r>
            <a:r>
              <a:rPr sz="1147" spc="-9" dirty="0">
                <a:solidFill>
                  <a:srgbClr val="FFFFFF"/>
                </a:solidFill>
                <a:latin typeface="Carlito"/>
                <a:cs typeface="Carlito"/>
              </a:rPr>
              <a:t> </a:t>
            </a:r>
            <a:r>
              <a:rPr sz="1147" spc="4" dirty="0">
                <a:solidFill>
                  <a:srgbClr val="FFFFFF"/>
                </a:solidFill>
                <a:latin typeface="Carlito"/>
                <a:cs typeface="Carlito"/>
              </a:rPr>
              <a:t>$145.600,00</a:t>
            </a:r>
            <a:endParaRPr sz="1147" dirty="0">
              <a:latin typeface="Carlito"/>
              <a:cs typeface="Carlito"/>
            </a:endParaRPr>
          </a:p>
        </p:txBody>
      </p:sp>
      <p:sp>
        <p:nvSpPr>
          <p:cNvPr id="26" name="object 26"/>
          <p:cNvSpPr/>
          <p:nvPr/>
        </p:nvSpPr>
        <p:spPr>
          <a:xfrm>
            <a:off x="4678680" y="1499348"/>
            <a:ext cx="250451" cy="1070722"/>
          </a:xfrm>
          <a:custGeom>
            <a:avLst/>
            <a:gdLst/>
            <a:ahLst/>
            <a:cxnLst/>
            <a:rect l="l" t="t" r="r" b="b"/>
            <a:pathLst>
              <a:path w="283845" h="1213485">
                <a:moveTo>
                  <a:pt x="283464" y="0"/>
                </a:moveTo>
                <a:lnTo>
                  <a:pt x="283464" y="606551"/>
                </a:lnTo>
                <a:lnTo>
                  <a:pt x="0" y="606551"/>
                </a:lnTo>
                <a:lnTo>
                  <a:pt x="0" y="1213103"/>
                </a:lnTo>
              </a:path>
            </a:pathLst>
          </a:custGeom>
          <a:ln w="4572">
            <a:solidFill>
              <a:srgbClr val="4472C3"/>
            </a:solidFill>
          </a:ln>
        </p:spPr>
        <p:txBody>
          <a:bodyPr wrap="square" lIns="0" tIns="0" rIns="0" bIns="0" rtlCol="0"/>
          <a:lstStyle/>
          <a:p>
            <a:endParaRPr sz="1588"/>
          </a:p>
        </p:txBody>
      </p:sp>
      <p:sp>
        <p:nvSpPr>
          <p:cNvPr id="27" name="object 27"/>
          <p:cNvSpPr/>
          <p:nvPr/>
        </p:nvSpPr>
        <p:spPr>
          <a:xfrm>
            <a:off x="1971786" y="1878171"/>
            <a:ext cx="2444675" cy="2353235"/>
          </a:xfrm>
          <a:prstGeom prst="rect">
            <a:avLst/>
          </a:prstGeom>
          <a:blipFill>
            <a:blip r:embed="rId7" cstate="print">
              <a:extLst>
                <a:ext uri="{28A0092B-C50C-407E-A947-70E740481C1C}">
                  <a14:useLocalDpi xmlns:a14="http://schemas.microsoft.com/office/drawing/2010/main" val="0"/>
                </a:ext>
              </a:extLst>
            </a:blip>
            <a:stretch>
              <a:fillRect/>
            </a:stretch>
          </a:blipFill>
        </p:spPr>
        <p:txBody>
          <a:bodyPr wrap="square" lIns="0" tIns="0" rIns="0" bIns="0" rtlCol="0"/>
          <a:lstStyle/>
          <a:p>
            <a:endParaRPr sz="1588"/>
          </a:p>
        </p:txBody>
      </p:sp>
      <p:sp>
        <p:nvSpPr>
          <p:cNvPr id="28" name="object 28"/>
          <p:cNvSpPr txBox="1"/>
          <p:nvPr/>
        </p:nvSpPr>
        <p:spPr>
          <a:xfrm>
            <a:off x="6754411" y="4036517"/>
            <a:ext cx="79001" cy="146493"/>
          </a:xfrm>
          <a:prstGeom prst="rect">
            <a:avLst/>
          </a:prstGeom>
        </p:spPr>
        <p:txBody>
          <a:bodyPr vert="horz" wrap="square" lIns="0" tIns="10646" rIns="0" bIns="0" rtlCol="0">
            <a:spAutoFit/>
          </a:bodyPr>
          <a:lstStyle/>
          <a:p>
            <a:pPr marL="11206">
              <a:spcBef>
                <a:spcPts val="84"/>
              </a:spcBef>
            </a:pPr>
            <a:r>
              <a:rPr sz="882" b="1" spc="-4" dirty="0">
                <a:solidFill>
                  <a:srgbClr val="FF0000"/>
                </a:solidFill>
                <a:latin typeface="Carlito"/>
                <a:cs typeface="Carlito"/>
              </a:rPr>
              <a:t>2</a:t>
            </a:r>
            <a:endParaRPr sz="882" dirty="0">
              <a:latin typeface="Carlito"/>
              <a:cs typeface="Carlito"/>
            </a:endParaRPr>
          </a:p>
        </p:txBody>
      </p:sp>
      <p:sp>
        <p:nvSpPr>
          <p:cNvPr id="29" name="object 29"/>
          <p:cNvSpPr txBox="1"/>
          <p:nvPr/>
        </p:nvSpPr>
        <p:spPr>
          <a:xfrm>
            <a:off x="6627123" y="4015873"/>
            <a:ext cx="392765" cy="328103"/>
          </a:xfrm>
          <a:prstGeom prst="rect">
            <a:avLst/>
          </a:prstGeom>
        </p:spPr>
        <p:txBody>
          <a:bodyPr vert="horz" wrap="square" lIns="0" tIns="0" rIns="0" bIns="0" rtlCol="0">
            <a:spAutoFit/>
          </a:bodyPr>
          <a:lstStyle/>
          <a:p>
            <a:pPr>
              <a:lnSpc>
                <a:spcPts val="833"/>
              </a:lnSpc>
            </a:pPr>
            <a:r>
              <a:rPr sz="882" b="1" spc="-4" dirty="0">
                <a:solidFill>
                  <a:srgbClr val="FF0000"/>
                </a:solidFill>
                <a:latin typeface="Carlito"/>
                <a:cs typeface="Carlito"/>
              </a:rPr>
              <a:t>4</a:t>
            </a:r>
            <a:endParaRPr sz="882" dirty="0">
              <a:latin typeface="Carlito"/>
              <a:cs typeface="Carlito"/>
            </a:endParaRPr>
          </a:p>
          <a:p>
            <a:pPr algn="r">
              <a:spcBef>
                <a:spcPts val="688"/>
              </a:spcBef>
            </a:pPr>
            <a:r>
              <a:rPr sz="882" b="1" spc="-4" dirty="0">
                <a:solidFill>
                  <a:srgbClr val="FF0000"/>
                </a:solidFill>
                <a:latin typeface="Carlito"/>
                <a:cs typeface="Carlito"/>
              </a:rPr>
              <a:t>3</a:t>
            </a:r>
            <a:endParaRPr sz="882" dirty="0">
              <a:latin typeface="Carlito"/>
              <a:cs typeface="Carlito"/>
            </a:endParaRPr>
          </a:p>
        </p:txBody>
      </p:sp>
      <p:sp>
        <p:nvSpPr>
          <p:cNvPr id="30" name="object 30"/>
          <p:cNvSpPr txBox="1"/>
          <p:nvPr/>
        </p:nvSpPr>
        <p:spPr>
          <a:xfrm>
            <a:off x="6168123" y="3891280"/>
            <a:ext cx="79001" cy="146493"/>
          </a:xfrm>
          <a:prstGeom prst="rect">
            <a:avLst/>
          </a:prstGeom>
        </p:spPr>
        <p:txBody>
          <a:bodyPr vert="horz" wrap="square" lIns="0" tIns="10646" rIns="0" bIns="0" rtlCol="0">
            <a:spAutoFit/>
          </a:bodyPr>
          <a:lstStyle/>
          <a:p>
            <a:pPr marL="11206">
              <a:spcBef>
                <a:spcPts val="84"/>
              </a:spcBef>
            </a:pPr>
            <a:r>
              <a:rPr sz="882" b="1" spc="-4" dirty="0">
                <a:solidFill>
                  <a:srgbClr val="FF0000"/>
                </a:solidFill>
                <a:latin typeface="Carlito"/>
                <a:cs typeface="Carlito"/>
              </a:rPr>
              <a:t>6</a:t>
            </a:r>
            <a:endParaRPr sz="882" dirty="0">
              <a:latin typeface="Carlito"/>
              <a:cs typeface="Carlito"/>
            </a:endParaRPr>
          </a:p>
        </p:txBody>
      </p:sp>
      <p:grpSp>
        <p:nvGrpSpPr>
          <p:cNvPr id="31" name="object 31"/>
          <p:cNvGrpSpPr/>
          <p:nvPr/>
        </p:nvGrpSpPr>
        <p:grpSpPr>
          <a:xfrm>
            <a:off x="6265432" y="3789956"/>
            <a:ext cx="770965" cy="592791"/>
            <a:chOff x="5221223" y="3747515"/>
            <a:chExt cx="873760" cy="671830"/>
          </a:xfrm>
        </p:grpSpPr>
        <p:sp>
          <p:nvSpPr>
            <p:cNvPr id="32" name="object 32"/>
            <p:cNvSpPr/>
            <p:nvPr/>
          </p:nvSpPr>
          <p:spPr>
            <a:xfrm>
              <a:off x="5717285" y="3878579"/>
              <a:ext cx="305562" cy="161544"/>
            </a:xfrm>
            <a:prstGeom prst="rect">
              <a:avLst/>
            </a:prstGeom>
            <a:blipFill>
              <a:blip r:embed="rId8" cstate="print">
                <a:extLst>
                  <a:ext uri="{28A0092B-C50C-407E-A947-70E740481C1C}">
                    <a14:useLocalDpi xmlns:a14="http://schemas.microsoft.com/office/drawing/2010/main" val="0"/>
                  </a:ext>
                </a:extLst>
              </a:blip>
              <a:stretch>
                <a:fillRect/>
              </a:stretch>
            </a:blipFill>
          </p:spPr>
          <p:txBody>
            <a:bodyPr wrap="square" lIns="0" tIns="0" rIns="0" bIns="0" rtlCol="0"/>
            <a:lstStyle/>
            <a:p>
              <a:endParaRPr sz="1588"/>
            </a:p>
          </p:txBody>
        </p:sp>
        <p:sp>
          <p:nvSpPr>
            <p:cNvPr id="33" name="object 33"/>
            <p:cNvSpPr/>
            <p:nvPr/>
          </p:nvSpPr>
          <p:spPr>
            <a:xfrm>
              <a:off x="5673851" y="4040123"/>
              <a:ext cx="324231" cy="163067"/>
            </a:xfrm>
            <a:prstGeom prst="rect">
              <a:avLst/>
            </a:prstGeom>
            <a:blipFill>
              <a:blip r:embed="rId9" cstate="print">
                <a:extLst>
                  <a:ext uri="{28A0092B-C50C-407E-A947-70E740481C1C}">
                    <a14:useLocalDpi xmlns:a14="http://schemas.microsoft.com/office/drawing/2010/main" val="0"/>
                  </a:ext>
                </a:extLst>
              </a:blip>
              <a:stretch>
                <a:fillRect/>
              </a:stretch>
            </a:blipFill>
          </p:spPr>
          <p:txBody>
            <a:bodyPr wrap="square" lIns="0" tIns="0" rIns="0" bIns="0" rtlCol="0"/>
            <a:lstStyle/>
            <a:p>
              <a:endParaRPr sz="1588"/>
            </a:p>
          </p:txBody>
        </p:sp>
        <p:sp>
          <p:nvSpPr>
            <p:cNvPr id="34" name="object 34"/>
            <p:cNvSpPr/>
            <p:nvPr/>
          </p:nvSpPr>
          <p:spPr>
            <a:xfrm>
              <a:off x="5650991" y="4203191"/>
              <a:ext cx="303276" cy="160020"/>
            </a:xfrm>
            <a:prstGeom prst="rect">
              <a:avLst/>
            </a:prstGeom>
            <a:blipFill>
              <a:blip r:embed="rId10" cstate="print">
                <a:extLst>
                  <a:ext uri="{28A0092B-C50C-407E-A947-70E740481C1C}">
                    <a14:useLocalDpi xmlns:a14="http://schemas.microsoft.com/office/drawing/2010/main" val="0"/>
                  </a:ext>
                </a:extLst>
              </a:blip>
              <a:stretch>
                <a:fillRect/>
              </a:stretch>
            </a:blipFill>
          </p:spPr>
          <p:txBody>
            <a:bodyPr wrap="square" lIns="0" tIns="0" rIns="0" bIns="0" rtlCol="0"/>
            <a:lstStyle/>
            <a:p>
              <a:endParaRPr sz="1588"/>
            </a:p>
          </p:txBody>
        </p:sp>
        <p:sp>
          <p:nvSpPr>
            <p:cNvPr id="35" name="object 35"/>
            <p:cNvSpPr/>
            <p:nvPr/>
          </p:nvSpPr>
          <p:spPr>
            <a:xfrm>
              <a:off x="5221223" y="3747515"/>
              <a:ext cx="873251" cy="669036"/>
            </a:xfrm>
            <a:prstGeom prst="rect">
              <a:avLst/>
            </a:prstGeom>
            <a:blipFill>
              <a:blip r:embed="rId11" cstate="print">
                <a:extLst>
                  <a:ext uri="{28A0092B-C50C-407E-A947-70E740481C1C}">
                    <a14:useLocalDpi xmlns:a14="http://schemas.microsoft.com/office/drawing/2010/main" val="0"/>
                  </a:ext>
                </a:extLst>
              </a:blip>
              <a:stretch>
                <a:fillRect/>
              </a:stretch>
            </a:blipFill>
          </p:spPr>
          <p:txBody>
            <a:bodyPr wrap="square" lIns="0" tIns="0" rIns="0" bIns="0" rtlCol="0"/>
            <a:lstStyle/>
            <a:p>
              <a:endParaRPr sz="1588"/>
            </a:p>
          </p:txBody>
        </p:sp>
        <p:sp>
          <p:nvSpPr>
            <p:cNvPr id="36" name="object 36"/>
            <p:cNvSpPr/>
            <p:nvPr/>
          </p:nvSpPr>
          <p:spPr>
            <a:xfrm>
              <a:off x="5227319" y="3753611"/>
              <a:ext cx="861060" cy="660400"/>
            </a:xfrm>
            <a:custGeom>
              <a:avLst/>
              <a:gdLst/>
              <a:ahLst/>
              <a:cxnLst/>
              <a:rect l="l" t="t" r="r" b="b"/>
              <a:pathLst>
                <a:path w="861060" h="660400">
                  <a:moveTo>
                    <a:pt x="124967" y="0"/>
                  </a:moveTo>
                  <a:lnTo>
                    <a:pt x="861060" y="201167"/>
                  </a:lnTo>
                  <a:lnTo>
                    <a:pt x="736092" y="659891"/>
                  </a:lnTo>
                  <a:lnTo>
                    <a:pt x="0" y="457200"/>
                  </a:lnTo>
                  <a:lnTo>
                    <a:pt x="124967" y="0"/>
                  </a:lnTo>
                  <a:close/>
                </a:path>
              </a:pathLst>
            </a:custGeom>
            <a:ln w="10668">
              <a:solidFill>
                <a:srgbClr val="3F3F3F"/>
              </a:solidFill>
            </a:ln>
          </p:spPr>
          <p:txBody>
            <a:bodyPr wrap="square" lIns="0" tIns="0" rIns="0" bIns="0" rtlCol="0"/>
            <a:lstStyle/>
            <a:p>
              <a:endParaRPr sz="1588"/>
            </a:p>
          </p:txBody>
        </p:sp>
      </p:grpSp>
      <p:sp>
        <p:nvSpPr>
          <p:cNvPr id="40" name="Título 1">
            <a:extLst>
              <a:ext uri="{FF2B5EF4-FFF2-40B4-BE49-F238E27FC236}">
                <a16:creationId xmlns:a16="http://schemas.microsoft.com/office/drawing/2014/main" id="{45E71468-EB77-4C69-946A-64D847E53029}"/>
              </a:ext>
            </a:extLst>
          </p:cNvPr>
          <p:cNvSpPr txBox="1">
            <a:spLocks/>
          </p:cNvSpPr>
          <p:nvPr/>
        </p:nvSpPr>
        <p:spPr>
          <a:xfrm>
            <a:off x="643597" y="14192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es-EC" sz="2400" b="1">
                <a:solidFill>
                  <a:srgbClr val="2F2C80"/>
                </a:solidFill>
                <a:latin typeface="Arial" panose="020B0604020202020204" pitchFamily="34" charset="0"/>
              </a:rPr>
            </a:br>
            <a:r>
              <a:rPr lang="es-EC" sz="2400" b="1">
                <a:solidFill>
                  <a:srgbClr val="2F2C80"/>
                </a:solidFill>
                <a:latin typeface="Arial" panose="020B0604020202020204" pitchFamily="34" charset="0"/>
              </a:rPr>
              <a:t>EDUCACIÓN, RECREACIÓN Y DEPORTE</a:t>
            </a:r>
            <a:br>
              <a:rPr lang="es-EC" sz="2400" b="1">
                <a:solidFill>
                  <a:srgbClr val="2F2C80"/>
                </a:solidFill>
                <a:latin typeface="Arial" panose="020B0604020202020204" pitchFamily="34" charset="0"/>
              </a:rPr>
            </a:br>
            <a:br>
              <a:rPr lang="es-ES" sz="1400"/>
            </a:br>
            <a:endParaRPr lang="es-EC" sz="2400" dirty="0"/>
          </a:p>
        </p:txBody>
      </p:sp>
      <p:cxnSp>
        <p:nvCxnSpPr>
          <p:cNvPr id="37" name="Conector recto 36">
            <a:extLst>
              <a:ext uri="{FF2B5EF4-FFF2-40B4-BE49-F238E27FC236}">
                <a16:creationId xmlns:a16="http://schemas.microsoft.com/office/drawing/2014/main" id="{C5169BA9-977A-400E-A847-A4BB487DC8E6}"/>
              </a:ext>
            </a:extLst>
          </p:cNvPr>
          <p:cNvCxnSpPr>
            <a:cxnSpLocks/>
          </p:cNvCxnSpPr>
          <p:nvPr/>
        </p:nvCxnSpPr>
        <p:spPr>
          <a:xfrm>
            <a:off x="451749" y="412222"/>
            <a:ext cx="0" cy="484663"/>
          </a:xfrm>
          <a:prstGeom prst="line">
            <a:avLst/>
          </a:prstGeom>
          <a:ln w="76200">
            <a:solidFill>
              <a:srgbClr val="C00000"/>
            </a:solidFill>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99693292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658470" y="959752"/>
            <a:ext cx="8872818" cy="307777"/>
          </a:xfrm>
          <a:prstGeom prst="rect">
            <a:avLst/>
          </a:prstGeom>
          <a:solidFill>
            <a:srgbClr val="001F60"/>
          </a:solidFill>
          <a:ln w="10667">
            <a:solidFill>
              <a:srgbClr val="2F528E"/>
            </a:solidFill>
          </a:ln>
        </p:spPr>
        <p:txBody>
          <a:bodyPr vert="horz" wrap="square" lIns="0" tIns="0" rIns="0" bIns="0" rtlCol="0" anchor="ctr">
            <a:spAutoFit/>
          </a:bodyPr>
          <a:lstStyle/>
          <a:p>
            <a:pPr marL="79006">
              <a:lnSpc>
                <a:spcPts val="2396"/>
              </a:lnSpc>
              <a:tabLst>
                <a:tab pos="1833940" algn="l"/>
              </a:tabLst>
            </a:pPr>
            <a:r>
              <a:rPr sz="3044" spc="6" baseline="-2415" dirty="0">
                <a:solidFill>
                  <a:srgbClr val="FFFFFF"/>
                </a:solidFill>
              </a:rPr>
              <a:t>C	</a:t>
            </a:r>
            <a:r>
              <a:rPr sz="1456" dirty="0">
                <a:solidFill>
                  <a:srgbClr val="FFFFFF"/>
                </a:solidFill>
              </a:rPr>
              <a:t>PLAN DE </a:t>
            </a:r>
            <a:r>
              <a:rPr sz="1456" spc="-4" dirty="0">
                <a:solidFill>
                  <a:srgbClr val="FFFFFF"/>
                </a:solidFill>
              </a:rPr>
              <a:t>INTERVENCIÓN LIGA </a:t>
            </a:r>
            <a:r>
              <a:rPr sz="1456" dirty="0">
                <a:solidFill>
                  <a:srgbClr val="FFFFFF"/>
                </a:solidFill>
              </a:rPr>
              <a:t>BARRIAL DE INDORFUTBOL </a:t>
            </a:r>
            <a:r>
              <a:rPr sz="1456" spc="-26" dirty="0">
                <a:solidFill>
                  <a:srgbClr val="FFFFFF"/>
                </a:solidFill>
              </a:rPr>
              <a:t>“SANTA </a:t>
            </a:r>
            <a:r>
              <a:rPr sz="1456" dirty="0">
                <a:solidFill>
                  <a:srgbClr val="FFFFFF"/>
                </a:solidFill>
              </a:rPr>
              <a:t>CLARA DE </a:t>
            </a:r>
            <a:r>
              <a:rPr sz="1456" spc="-9" dirty="0">
                <a:solidFill>
                  <a:srgbClr val="FFFFFF"/>
                </a:solidFill>
              </a:rPr>
              <a:t>SAN</a:t>
            </a:r>
            <a:r>
              <a:rPr sz="1456" spc="-88" dirty="0">
                <a:solidFill>
                  <a:srgbClr val="FFFFFF"/>
                </a:solidFill>
              </a:rPr>
              <a:t> </a:t>
            </a:r>
            <a:r>
              <a:rPr sz="1456" dirty="0">
                <a:solidFill>
                  <a:srgbClr val="FFFFFF"/>
                </a:solidFill>
              </a:rPr>
              <a:t>MILLAN”</a:t>
            </a:r>
            <a:endParaRPr sz="1456" dirty="0"/>
          </a:p>
        </p:txBody>
      </p:sp>
      <p:sp>
        <p:nvSpPr>
          <p:cNvPr id="3" name="object 3"/>
          <p:cNvSpPr/>
          <p:nvPr/>
        </p:nvSpPr>
        <p:spPr>
          <a:xfrm>
            <a:off x="8026998" y="1561204"/>
            <a:ext cx="2010335" cy="1179419"/>
          </a:xfrm>
          <a:custGeom>
            <a:avLst/>
            <a:gdLst/>
            <a:ahLst/>
            <a:cxnLst/>
            <a:rect l="l" t="t" r="r" b="b"/>
            <a:pathLst>
              <a:path w="2278379" h="1336675">
                <a:moveTo>
                  <a:pt x="7620" y="1328928"/>
                </a:moveTo>
                <a:lnTo>
                  <a:pt x="0" y="1328928"/>
                </a:lnTo>
                <a:lnTo>
                  <a:pt x="0" y="1281684"/>
                </a:lnTo>
                <a:lnTo>
                  <a:pt x="15240" y="1281684"/>
                </a:lnTo>
                <a:lnTo>
                  <a:pt x="15240" y="1319784"/>
                </a:lnTo>
                <a:lnTo>
                  <a:pt x="7620" y="1319784"/>
                </a:lnTo>
                <a:lnTo>
                  <a:pt x="7620" y="1328928"/>
                </a:lnTo>
                <a:close/>
              </a:path>
              <a:path w="2278379" h="1336675">
                <a:moveTo>
                  <a:pt x="15240" y="1328928"/>
                </a:moveTo>
                <a:lnTo>
                  <a:pt x="7620" y="1328928"/>
                </a:lnTo>
                <a:lnTo>
                  <a:pt x="7620" y="1319784"/>
                </a:lnTo>
                <a:lnTo>
                  <a:pt x="15240" y="1319784"/>
                </a:lnTo>
                <a:lnTo>
                  <a:pt x="15240" y="1328928"/>
                </a:lnTo>
                <a:close/>
              </a:path>
              <a:path w="2278379" h="1336675">
                <a:moveTo>
                  <a:pt x="15240" y="1264920"/>
                </a:moveTo>
                <a:lnTo>
                  <a:pt x="0" y="1264920"/>
                </a:lnTo>
                <a:lnTo>
                  <a:pt x="0" y="1217676"/>
                </a:lnTo>
                <a:lnTo>
                  <a:pt x="15240" y="1217676"/>
                </a:lnTo>
                <a:lnTo>
                  <a:pt x="15240" y="1264920"/>
                </a:lnTo>
                <a:close/>
              </a:path>
              <a:path w="2278379" h="1336675">
                <a:moveTo>
                  <a:pt x="15240" y="1202436"/>
                </a:moveTo>
                <a:lnTo>
                  <a:pt x="0" y="1202436"/>
                </a:lnTo>
                <a:lnTo>
                  <a:pt x="0" y="1155192"/>
                </a:lnTo>
                <a:lnTo>
                  <a:pt x="15240" y="1155192"/>
                </a:lnTo>
                <a:lnTo>
                  <a:pt x="15240" y="1202436"/>
                </a:lnTo>
                <a:close/>
              </a:path>
              <a:path w="2278379" h="1336675">
                <a:moveTo>
                  <a:pt x="15240" y="1139952"/>
                </a:moveTo>
                <a:lnTo>
                  <a:pt x="0" y="1139952"/>
                </a:lnTo>
                <a:lnTo>
                  <a:pt x="0" y="1092708"/>
                </a:lnTo>
                <a:lnTo>
                  <a:pt x="15240" y="1092708"/>
                </a:lnTo>
                <a:lnTo>
                  <a:pt x="15240" y="1139952"/>
                </a:lnTo>
                <a:close/>
              </a:path>
              <a:path w="2278379" h="1336675">
                <a:moveTo>
                  <a:pt x="15240" y="1077468"/>
                </a:moveTo>
                <a:lnTo>
                  <a:pt x="0" y="1077468"/>
                </a:lnTo>
                <a:lnTo>
                  <a:pt x="0" y="1030224"/>
                </a:lnTo>
                <a:lnTo>
                  <a:pt x="15240" y="1030224"/>
                </a:lnTo>
                <a:lnTo>
                  <a:pt x="15240" y="1077468"/>
                </a:lnTo>
                <a:close/>
              </a:path>
              <a:path w="2278379" h="1336675">
                <a:moveTo>
                  <a:pt x="15240" y="1013460"/>
                </a:moveTo>
                <a:lnTo>
                  <a:pt x="0" y="1013460"/>
                </a:lnTo>
                <a:lnTo>
                  <a:pt x="0" y="966216"/>
                </a:lnTo>
                <a:lnTo>
                  <a:pt x="15240" y="966216"/>
                </a:lnTo>
                <a:lnTo>
                  <a:pt x="15240" y="1013460"/>
                </a:lnTo>
                <a:close/>
              </a:path>
              <a:path w="2278379" h="1336675">
                <a:moveTo>
                  <a:pt x="15240" y="950976"/>
                </a:moveTo>
                <a:lnTo>
                  <a:pt x="0" y="950976"/>
                </a:lnTo>
                <a:lnTo>
                  <a:pt x="0" y="903732"/>
                </a:lnTo>
                <a:lnTo>
                  <a:pt x="15240" y="903732"/>
                </a:lnTo>
                <a:lnTo>
                  <a:pt x="15240" y="950976"/>
                </a:lnTo>
                <a:close/>
              </a:path>
              <a:path w="2278379" h="1336675">
                <a:moveTo>
                  <a:pt x="15240" y="888492"/>
                </a:moveTo>
                <a:lnTo>
                  <a:pt x="0" y="888492"/>
                </a:lnTo>
                <a:lnTo>
                  <a:pt x="0" y="841248"/>
                </a:lnTo>
                <a:lnTo>
                  <a:pt x="15240" y="841248"/>
                </a:lnTo>
                <a:lnTo>
                  <a:pt x="15240" y="888492"/>
                </a:lnTo>
                <a:close/>
              </a:path>
              <a:path w="2278379" h="1336675">
                <a:moveTo>
                  <a:pt x="15240" y="826008"/>
                </a:moveTo>
                <a:lnTo>
                  <a:pt x="0" y="826008"/>
                </a:lnTo>
                <a:lnTo>
                  <a:pt x="0" y="778764"/>
                </a:lnTo>
                <a:lnTo>
                  <a:pt x="15240" y="778764"/>
                </a:lnTo>
                <a:lnTo>
                  <a:pt x="15240" y="826008"/>
                </a:lnTo>
                <a:close/>
              </a:path>
              <a:path w="2278379" h="1336675">
                <a:moveTo>
                  <a:pt x="15240" y="762000"/>
                </a:moveTo>
                <a:lnTo>
                  <a:pt x="0" y="762000"/>
                </a:lnTo>
                <a:lnTo>
                  <a:pt x="0" y="714756"/>
                </a:lnTo>
                <a:lnTo>
                  <a:pt x="15240" y="714756"/>
                </a:lnTo>
                <a:lnTo>
                  <a:pt x="15240" y="762000"/>
                </a:lnTo>
                <a:close/>
              </a:path>
              <a:path w="2278379" h="1336675">
                <a:moveTo>
                  <a:pt x="15240" y="699516"/>
                </a:moveTo>
                <a:lnTo>
                  <a:pt x="0" y="699516"/>
                </a:lnTo>
                <a:lnTo>
                  <a:pt x="0" y="652272"/>
                </a:lnTo>
                <a:lnTo>
                  <a:pt x="15240" y="652272"/>
                </a:lnTo>
                <a:lnTo>
                  <a:pt x="15240" y="699516"/>
                </a:lnTo>
                <a:close/>
              </a:path>
              <a:path w="2278379" h="1336675">
                <a:moveTo>
                  <a:pt x="15240" y="637032"/>
                </a:moveTo>
                <a:lnTo>
                  <a:pt x="0" y="637032"/>
                </a:lnTo>
                <a:lnTo>
                  <a:pt x="0" y="589788"/>
                </a:lnTo>
                <a:lnTo>
                  <a:pt x="15240" y="589788"/>
                </a:lnTo>
                <a:lnTo>
                  <a:pt x="15240" y="637032"/>
                </a:lnTo>
                <a:close/>
              </a:path>
              <a:path w="2278379" h="1336675">
                <a:moveTo>
                  <a:pt x="15240" y="574548"/>
                </a:moveTo>
                <a:lnTo>
                  <a:pt x="0" y="574548"/>
                </a:lnTo>
                <a:lnTo>
                  <a:pt x="0" y="527304"/>
                </a:lnTo>
                <a:lnTo>
                  <a:pt x="15240" y="527304"/>
                </a:lnTo>
                <a:lnTo>
                  <a:pt x="15240" y="574548"/>
                </a:lnTo>
                <a:close/>
              </a:path>
              <a:path w="2278379" h="1336675">
                <a:moveTo>
                  <a:pt x="15240" y="510540"/>
                </a:moveTo>
                <a:lnTo>
                  <a:pt x="0" y="510540"/>
                </a:lnTo>
                <a:lnTo>
                  <a:pt x="0" y="463296"/>
                </a:lnTo>
                <a:lnTo>
                  <a:pt x="15240" y="463296"/>
                </a:lnTo>
                <a:lnTo>
                  <a:pt x="15240" y="510540"/>
                </a:lnTo>
                <a:close/>
              </a:path>
              <a:path w="2278379" h="1336675">
                <a:moveTo>
                  <a:pt x="15240" y="448056"/>
                </a:moveTo>
                <a:lnTo>
                  <a:pt x="0" y="448056"/>
                </a:lnTo>
                <a:lnTo>
                  <a:pt x="0" y="400812"/>
                </a:lnTo>
                <a:lnTo>
                  <a:pt x="15240" y="400812"/>
                </a:lnTo>
                <a:lnTo>
                  <a:pt x="15240" y="448056"/>
                </a:lnTo>
                <a:close/>
              </a:path>
              <a:path w="2278379" h="1336675">
                <a:moveTo>
                  <a:pt x="15240" y="385572"/>
                </a:moveTo>
                <a:lnTo>
                  <a:pt x="0" y="385572"/>
                </a:lnTo>
                <a:lnTo>
                  <a:pt x="0" y="338328"/>
                </a:lnTo>
                <a:lnTo>
                  <a:pt x="15240" y="338328"/>
                </a:lnTo>
                <a:lnTo>
                  <a:pt x="15240" y="385572"/>
                </a:lnTo>
                <a:close/>
              </a:path>
              <a:path w="2278379" h="1336675">
                <a:moveTo>
                  <a:pt x="15240" y="323088"/>
                </a:moveTo>
                <a:lnTo>
                  <a:pt x="0" y="323088"/>
                </a:lnTo>
                <a:lnTo>
                  <a:pt x="0" y="275844"/>
                </a:lnTo>
                <a:lnTo>
                  <a:pt x="15240" y="275844"/>
                </a:lnTo>
                <a:lnTo>
                  <a:pt x="15240" y="323088"/>
                </a:lnTo>
                <a:close/>
              </a:path>
              <a:path w="2278379" h="1336675">
                <a:moveTo>
                  <a:pt x="15240" y="259080"/>
                </a:moveTo>
                <a:lnTo>
                  <a:pt x="0" y="259080"/>
                </a:lnTo>
                <a:lnTo>
                  <a:pt x="0" y="211836"/>
                </a:lnTo>
                <a:lnTo>
                  <a:pt x="15240" y="211836"/>
                </a:lnTo>
                <a:lnTo>
                  <a:pt x="15240" y="259080"/>
                </a:lnTo>
                <a:close/>
              </a:path>
              <a:path w="2278379" h="1336675">
                <a:moveTo>
                  <a:pt x="15240" y="196596"/>
                </a:moveTo>
                <a:lnTo>
                  <a:pt x="0" y="196596"/>
                </a:lnTo>
                <a:lnTo>
                  <a:pt x="0" y="149352"/>
                </a:lnTo>
                <a:lnTo>
                  <a:pt x="15240" y="149352"/>
                </a:lnTo>
                <a:lnTo>
                  <a:pt x="15240" y="196596"/>
                </a:lnTo>
                <a:close/>
              </a:path>
              <a:path w="2278379" h="1336675">
                <a:moveTo>
                  <a:pt x="15240" y="134112"/>
                </a:moveTo>
                <a:lnTo>
                  <a:pt x="0" y="134112"/>
                </a:lnTo>
                <a:lnTo>
                  <a:pt x="0" y="86868"/>
                </a:lnTo>
                <a:lnTo>
                  <a:pt x="15240" y="86868"/>
                </a:lnTo>
                <a:lnTo>
                  <a:pt x="15240" y="134112"/>
                </a:lnTo>
                <a:close/>
              </a:path>
              <a:path w="2278379" h="1336675">
                <a:moveTo>
                  <a:pt x="15240" y="71628"/>
                </a:moveTo>
                <a:lnTo>
                  <a:pt x="0" y="71628"/>
                </a:lnTo>
                <a:lnTo>
                  <a:pt x="0" y="24384"/>
                </a:lnTo>
                <a:lnTo>
                  <a:pt x="15240" y="24384"/>
                </a:lnTo>
                <a:lnTo>
                  <a:pt x="15240" y="71628"/>
                </a:lnTo>
                <a:close/>
              </a:path>
              <a:path w="2278379" h="1336675">
                <a:moveTo>
                  <a:pt x="54864" y="15240"/>
                </a:moveTo>
                <a:lnTo>
                  <a:pt x="7620" y="15240"/>
                </a:lnTo>
                <a:lnTo>
                  <a:pt x="15240" y="7620"/>
                </a:lnTo>
                <a:lnTo>
                  <a:pt x="0" y="7620"/>
                </a:lnTo>
                <a:lnTo>
                  <a:pt x="0" y="3048"/>
                </a:lnTo>
                <a:lnTo>
                  <a:pt x="3048" y="0"/>
                </a:lnTo>
                <a:lnTo>
                  <a:pt x="54864" y="0"/>
                </a:lnTo>
                <a:lnTo>
                  <a:pt x="54864" y="15240"/>
                </a:lnTo>
                <a:close/>
              </a:path>
              <a:path w="2278379" h="1336675">
                <a:moveTo>
                  <a:pt x="117348" y="15240"/>
                </a:moveTo>
                <a:lnTo>
                  <a:pt x="70104" y="15240"/>
                </a:lnTo>
                <a:lnTo>
                  <a:pt x="70104" y="0"/>
                </a:lnTo>
                <a:lnTo>
                  <a:pt x="117348" y="0"/>
                </a:lnTo>
                <a:lnTo>
                  <a:pt x="117348" y="15240"/>
                </a:lnTo>
                <a:close/>
              </a:path>
              <a:path w="2278379" h="1336675">
                <a:moveTo>
                  <a:pt x="181356" y="15240"/>
                </a:moveTo>
                <a:lnTo>
                  <a:pt x="134112" y="15240"/>
                </a:lnTo>
                <a:lnTo>
                  <a:pt x="134112" y="0"/>
                </a:lnTo>
                <a:lnTo>
                  <a:pt x="181356" y="0"/>
                </a:lnTo>
                <a:lnTo>
                  <a:pt x="181356" y="15240"/>
                </a:lnTo>
                <a:close/>
              </a:path>
              <a:path w="2278379" h="1336675">
                <a:moveTo>
                  <a:pt x="243840" y="15240"/>
                </a:moveTo>
                <a:lnTo>
                  <a:pt x="196596" y="15240"/>
                </a:lnTo>
                <a:lnTo>
                  <a:pt x="196596" y="0"/>
                </a:lnTo>
                <a:lnTo>
                  <a:pt x="243840" y="0"/>
                </a:lnTo>
                <a:lnTo>
                  <a:pt x="243840" y="15240"/>
                </a:lnTo>
                <a:close/>
              </a:path>
              <a:path w="2278379" h="1336675">
                <a:moveTo>
                  <a:pt x="306324" y="15240"/>
                </a:moveTo>
                <a:lnTo>
                  <a:pt x="259080" y="15240"/>
                </a:lnTo>
                <a:lnTo>
                  <a:pt x="259080" y="0"/>
                </a:lnTo>
                <a:lnTo>
                  <a:pt x="306324" y="0"/>
                </a:lnTo>
                <a:lnTo>
                  <a:pt x="306324" y="15240"/>
                </a:lnTo>
                <a:close/>
              </a:path>
              <a:path w="2278379" h="1336675">
                <a:moveTo>
                  <a:pt x="368808" y="15240"/>
                </a:moveTo>
                <a:lnTo>
                  <a:pt x="321564" y="15240"/>
                </a:lnTo>
                <a:lnTo>
                  <a:pt x="321564" y="0"/>
                </a:lnTo>
                <a:lnTo>
                  <a:pt x="368808" y="0"/>
                </a:lnTo>
                <a:lnTo>
                  <a:pt x="368808" y="15240"/>
                </a:lnTo>
                <a:close/>
              </a:path>
              <a:path w="2278379" h="1336675">
                <a:moveTo>
                  <a:pt x="432816" y="15240"/>
                </a:moveTo>
                <a:lnTo>
                  <a:pt x="385572" y="15240"/>
                </a:lnTo>
                <a:lnTo>
                  <a:pt x="385572" y="0"/>
                </a:lnTo>
                <a:lnTo>
                  <a:pt x="432816" y="0"/>
                </a:lnTo>
                <a:lnTo>
                  <a:pt x="432816" y="15240"/>
                </a:lnTo>
                <a:close/>
              </a:path>
              <a:path w="2278379" h="1336675">
                <a:moveTo>
                  <a:pt x="495300" y="15240"/>
                </a:moveTo>
                <a:lnTo>
                  <a:pt x="448056" y="15240"/>
                </a:lnTo>
                <a:lnTo>
                  <a:pt x="448056" y="0"/>
                </a:lnTo>
                <a:lnTo>
                  <a:pt x="495300" y="0"/>
                </a:lnTo>
                <a:lnTo>
                  <a:pt x="495300" y="15240"/>
                </a:lnTo>
                <a:close/>
              </a:path>
              <a:path w="2278379" h="1336675">
                <a:moveTo>
                  <a:pt x="557784" y="15240"/>
                </a:moveTo>
                <a:lnTo>
                  <a:pt x="510540" y="15240"/>
                </a:lnTo>
                <a:lnTo>
                  <a:pt x="510540" y="0"/>
                </a:lnTo>
                <a:lnTo>
                  <a:pt x="557784" y="0"/>
                </a:lnTo>
                <a:lnTo>
                  <a:pt x="557784" y="15240"/>
                </a:lnTo>
                <a:close/>
              </a:path>
              <a:path w="2278379" h="1336675">
                <a:moveTo>
                  <a:pt x="620268" y="15240"/>
                </a:moveTo>
                <a:lnTo>
                  <a:pt x="573024" y="15240"/>
                </a:lnTo>
                <a:lnTo>
                  <a:pt x="573024" y="0"/>
                </a:lnTo>
                <a:lnTo>
                  <a:pt x="620268" y="0"/>
                </a:lnTo>
                <a:lnTo>
                  <a:pt x="620268" y="15240"/>
                </a:lnTo>
                <a:close/>
              </a:path>
              <a:path w="2278379" h="1336675">
                <a:moveTo>
                  <a:pt x="684276" y="15240"/>
                </a:moveTo>
                <a:lnTo>
                  <a:pt x="637032" y="15240"/>
                </a:lnTo>
                <a:lnTo>
                  <a:pt x="637032" y="0"/>
                </a:lnTo>
                <a:lnTo>
                  <a:pt x="684276" y="0"/>
                </a:lnTo>
                <a:lnTo>
                  <a:pt x="684276" y="15240"/>
                </a:lnTo>
                <a:close/>
              </a:path>
              <a:path w="2278379" h="1336675">
                <a:moveTo>
                  <a:pt x="746760" y="15240"/>
                </a:moveTo>
                <a:lnTo>
                  <a:pt x="699516" y="15240"/>
                </a:lnTo>
                <a:lnTo>
                  <a:pt x="699516" y="0"/>
                </a:lnTo>
                <a:lnTo>
                  <a:pt x="746760" y="0"/>
                </a:lnTo>
                <a:lnTo>
                  <a:pt x="746760" y="15240"/>
                </a:lnTo>
                <a:close/>
              </a:path>
              <a:path w="2278379" h="1336675">
                <a:moveTo>
                  <a:pt x="809244" y="15240"/>
                </a:moveTo>
                <a:lnTo>
                  <a:pt x="762000" y="15240"/>
                </a:lnTo>
                <a:lnTo>
                  <a:pt x="762000" y="0"/>
                </a:lnTo>
                <a:lnTo>
                  <a:pt x="809244" y="0"/>
                </a:lnTo>
                <a:lnTo>
                  <a:pt x="809244" y="15240"/>
                </a:lnTo>
                <a:close/>
              </a:path>
              <a:path w="2278379" h="1336675">
                <a:moveTo>
                  <a:pt x="871728" y="15240"/>
                </a:moveTo>
                <a:lnTo>
                  <a:pt x="824484" y="15240"/>
                </a:lnTo>
                <a:lnTo>
                  <a:pt x="824484" y="0"/>
                </a:lnTo>
                <a:lnTo>
                  <a:pt x="871728" y="0"/>
                </a:lnTo>
                <a:lnTo>
                  <a:pt x="871728" y="15240"/>
                </a:lnTo>
                <a:close/>
              </a:path>
              <a:path w="2278379" h="1336675">
                <a:moveTo>
                  <a:pt x="935736" y="15240"/>
                </a:moveTo>
                <a:lnTo>
                  <a:pt x="888492" y="15240"/>
                </a:lnTo>
                <a:lnTo>
                  <a:pt x="888492" y="0"/>
                </a:lnTo>
                <a:lnTo>
                  <a:pt x="935736" y="0"/>
                </a:lnTo>
                <a:lnTo>
                  <a:pt x="935736" y="15240"/>
                </a:lnTo>
                <a:close/>
              </a:path>
              <a:path w="2278379" h="1336675">
                <a:moveTo>
                  <a:pt x="998220" y="15240"/>
                </a:moveTo>
                <a:lnTo>
                  <a:pt x="950976" y="15240"/>
                </a:lnTo>
                <a:lnTo>
                  <a:pt x="950976" y="0"/>
                </a:lnTo>
                <a:lnTo>
                  <a:pt x="998220" y="0"/>
                </a:lnTo>
                <a:lnTo>
                  <a:pt x="998220" y="15240"/>
                </a:lnTo>
                <a:close/>
              </a:path>
              <a:path w="2278379" h="1336675">
                <a:moveTo>
                  <a:pt x="1060704" y="15240"/>
                </a:moveTo>
                <a:lnTo>
                  <a:pt x="1013460" y="15240"/>
                </a:lnTo>
                <a:lnTo>
                  <a:pt x="1013460" y="0"/>
                </a:lnTo>
                <a:lnTo>
                  <a:pt x="1060704" y="0"/>
                </a:lnTo>
                <a:lnTo>
                  <a:pt x="1060704" y="15240"/>
                </a:lnTo>
                <a:close/>
              </a:path>
              <a:path w="2278379" h="1336675">
                <a:moveTo>
                  <a:pt x="1123188" y="15240"/>
                </a:moveTo>
                <a:lnTo>
                  <a:pt x="1075944" y="15240"/>
                </a:lnTo>
                <a:lnTo>
                  <a:pt x="1075944" y="0"/>
                </a:lnTo>
                <a:lnTo>
                  <a:pt x="1123188" y="0"/>
                </a:lnTo>
                <a:lnTo>
                  <a:pt x="1123188" y="15240"/>
                </a:lnTo>
                <a:close/>
              </a:path>
              <a:path w="2278379" h="1336675">
                <a:moveTo>
                  <a:pt x="1187196" y="15240"/>
                </a:moveTo>
                <a:lnTo>
                  <a:pt x="1139952" y="15240"/>
                </a:lnTo>
                <a:lnTo>
                  <a:pt x="1139952" y="0"/>
                </a:lnTo>
                <a:lnTo>
                  <a:pt x="1187196" y="0"/>
                </a:lnTo>
                <a:lnTo>
                  <a:pt x="1187196" y="15240"/>
                </a:lnTo>
                <a:close/>
              </a:path>
              <a:path w="2278379" h="1336675">
                <a:moveTo>
                  <a:pt x="1249680" y="15240"/>
                </a:moveTo>
                <a:lnTo>
                  <a:pt x="1202436" y="15240"/>
                </a:lnTo>
                <a:lnTo>
                  <a:pt x="1202436" y="0"/>
                </a:lnTo>
                <a:lnTo>
                  <a:pt x="1249680" y="0"/>
                </a:lnTo>
                <a:lnTo>
                  <a:pt x="1249680" y="15240"/>
                </a:lnTo>
                <a:close/>
              </a:path>
              <a:path w="2278379" h="1336675">
                <a:moveTo>
                  <a:pt x="1312164" y="15240"/>
                </a:moveTo>
                <a:lnTo>
                  <a:pt x="1264920" y="15240"/>
                </a:lnTo>
                <a:lnTo>
                  <a:pt x="1264920" y="0"/>
                </a:lnTo>
                <a:lnTo>
                  <a:pt x="1312164" y="0"/>
                </a:lnTo>
                <a:lnTo>
                  <a:pt x="1312164" y="15240"/>
                </a:lnTo>
                <a:close/>
              </a:path>
              <a:path w="2278379" h="1336675">
                <a:moveTo>
                  <a:pt x="1374648" y="15240"/>
                </a:moveTo>
                <a:lnTo>
                  <a:pt x="1327404" y="15240"/>
                </a:lnTo>
                <a:lnTo>
                  <a:pt x="1327404" y="0"/>
                </a:lnTo>
                <a:lnTo>
                  <a:pt x="1374648" y="0"/>
                </a:lnTo>
                <a:lnTo>
                  <a:pt x="1374648" y="15240"/>
                </a:lnTo>
                <a:close/>
              </a:path>
              <a:path w="2278379" h="1336675">
                <a:moveTo>
                  <a:pt x="1438656" y="15240"/>
                </a:moveTo>
                <a:lnTo>
                  <a:pt x="1391412" y="15240"/>
                </a:lnTo>
                <a:lnTo>
                  <a:pt x="1391412" y="0"/>
                </a:lnTo>
                <a:lnTo>
                  <a:pt x="1438656" y="0"/>
                </a:lnTo>
                <a:lnTo>
                  <a:pt x="1438656" y="15240"/>
                </a:lnTo>
                <a:close/>
              </a:path>
              <a:path w="2278379" h="1336675">
                <a:moveTo>
                  <a:pt x="1501140" y="15240"/>
                </a:moveTo>
                <a:lnTo>
                  <a:pt x="1453896" y="15240"/>
                </a:lnTo>
                <a:lnTo>
                  <a:pt x="1453896" y="0"/>
                </a:lnTo>
                <a:lnTo>
                  <a:pt x="1501140" y="0"/>
                </a:lnTo>
                <a:lnTo>
                  <a:pt x="1501140" y="15240"/>
                </a:lnTo>
                <a:close/>
              </a:path>
              <a:path w="2278379" h="1336675">
                <a:moveTo>
                  <a:pt x="1563624" y="15240"/>
                </a:moveTo>
                <a:lnTo>
                  <a:pt x="1516380" y="15240"/>
                </a:lnTo>
                <a:lnTo>
                  <a:pt x="1516380" y="0"/>
                </a:lnTo>
                <a:lnTo>
                  <a:pt x="1563624" y="0"/>
                </a:lnTo>
                <a:lnTo>
                  <a:pt x="1563624" y="15240"/>
                </a:lnTo>
                <a:close/>
              </a:path>
              <a:path w="2278379" h="1336675">
                <a:moveTo>
                  <a:pt x="1626108" y="15240"/>
                </a:moveTo>
                <a:lnTo>
                  <a:pt x="1578864" y="15240"/>
                </a:lnTo>
                <a:lnTo>
                  <a:pt x="1578864" y="0"/>
                </a:lnTo>
                <a:lnTo>
                  <a:pt x="1626108" y="0"/>
                </a:lnTo>
                <a:lnTo>
                  <a:pt x="1626108" y="15240"/>
                </a:lnTo>
                <a:close/>
              </a:path>
              <a:path w="2278379" h="1336675">
                <a:moveTo>
                  <a:pt x="1690116" y="15240"/>
                </a:moveTo>
                <a:lnTo>
                  <a:pt x="1642872" y="15240"/>
                </a:lnTo>
                <a:lnTo>
                  <a:pt x="1642872" y="0"/>
                </a:lnTo>
                <a:lnTo>
                  <a:pt x="1690116" y="0"/>
                </a:lnTo>
                <a:lnTo>
                  <a:pt x="1690116" y="15240"/>
                </a:lnTo>
                <a:close/>
              </a:path>
              <a:path w="2278379" h="1336675">
                <a:moveTo>
                  <a:pt x="1752600" y="15240"/>
                </a:moveTo>
                <a:lnTo>
                  <a:pt x="1705356" y="15240"/>
                </a:lnTo>
                <a:lnTo>
                  <a:pt x="1705356" y="0"/>
                </a:lnTo>
                <a:lnTo>
                  <a:pt x="1752600" y="0"/>
                </a:lnTo>
                <a:lnTo>
                  <a:pt x="1752600" y="15240"/>
                </a:lnTo>
                <a:close/>
              </a:path>
              <a:path w="2278379" h="1336675">
                <a:moveTo>
                  <a:pt x="1815084" y="15240"/>
                </a:moveTo>
                <a:lnTo>
                  <a:pt x="1767840" y="15240"/>
                </a:lnTo>
                <a:lnTo>
                  <a:pt x="1767840" y="0"/>
                </a:lnTo>
                <a:lnTo>
                  <a:pt x="1815084" y="0"/>
                </a:lnTo>
                <a:lnTo>
                  <a:pt x="1815084" y="15240"/>
                </a:lnTo>
                <a:close/>
              </a:path>
              <a:path w="2278379" h="1336675">
                <a:moveTo>
                  <a:pt x="1877568" y="15240"/>
                </a:moveTo>
                <a:lnTo>
                  <a:pt x="1830324" y="15240"/>
                </a:lnTo>
                <a:lnTo>
                  <a:pt x="1830324" y="0"/>
                </a:lnTo>
                <a:lnTo>
                  <a:pt x="1877568" y="0"/>
                </a:lnTo>
                <a:lnTo>
                  <a:pt x="1877568" y="15240"/>
                </a:lnTo>
                <a:close/>
              </a:path>
              <a:path w="2278379" h="1336675">
                <a:moveTo>
                  <a:pt x="1941576" y="15240"/>
                </a:moveTo>
                <a:lnTo>
                  <a:pt x="1894332" y="15240"/>
                </a:lnTo>
                <a:lnTo>
                  <a:pt x="1894332" y="0"/>
                </a:lnTo>
                <a:lnTo>
                  <a:pt x="1941576" y="0"/>
                </a:lnTo>
                <a:lnTo>
                  <a:pt x="1941576" y="15240"/>
                </a:lnTo>
                <a:close/>
              </a:path>
              <a:path w="2278379" h="1336675">
                <a:moveTo>
                  <a:pt x="2004060" y="15240"/>
                </a:moveTo>
                <a:lnTo>
                  <a:pt x="1956816" y="15240"/>
                </a:lnTo>
                <a:lnTo>
                  <a:pt x="1956816" y="0"/>
                </a:lnTo>
                <a:lnTo>
                  <a:pt x="2004060" y="0"/>
                </a:lnTo>
                <a:lnTo>
                  <a:pt x="2004060" y="15240"/>
                </a:lnTo>
                <a:close/>
              </a:path>
              <a:path w="2278379" h="1336675">
                <a:moveTo>
                  <a:pt x="2066544" y="15240"/>
                </a:moveTo>
                <a:lnTo>
                  <a:pt x="2019300" y="15240"/>
                </a:lnTo>
                <a:lnTo>
                  <a:pt x="2019300" y="0"/>
                </a:lnTo>
                <a:lnTo>
                  <a:pt x="2066544" y="0"/>
                </a:lnTo>
                <a:lnTo>
                  <a:pt x="2066544" y="15240"/>
                </a:lnTo>
                <a:close/>
              </a:path>
              <a:path w="2278379" h="1336675">
                <a:moveTo>
                  <a:pt x="2129028" y="15240"/>
                </a:moveTo>
                <a:lnTo>
                  <a:pt x="2081784" y="15240"/>
                </a:lnTo>
                <a:lnTo>
                  <a:pt x="2081784" y="0"/>
                </a:lnTo>
                <a:lnTo>
                  <a:pt x="2129028" y="0"/>
                </a:lnTo>
                <a:lnTo>
                  <a:pt x="2129028" y="15240"/>
                </a:lnTo>
                <a:close/>
              </a:path>
              <a:path w="2278379" h="1336675">
                <a:moveTo>
                  <a:pt x="2193036" y="15240"/>
                </a:moveTo>
                <a:lnTo>
                  <a:pt x="2145792" y="15240"/>
                </a:lnTo>
                <a:lnTo>
                  <a:pt x="2145792" y="0"/>
                </a:lnTo>
                <a:lnTo>
                  <a:pt x="2193036" y="0"/>
                </a:lnTo>
                <a:lnTo>
                  <a:pt x="2193036" y="15240"/>
                </a:lnTo>
                <a:close/>
              </a:path>
              <a:path w="2278379" h="1336675">
                <a:moveTo>
                  <a:pt x="2255520" y="15240"/>
                </a:moveTo>
                <a:lnTo>
                  <a:pt x="2208276" y="15240"/>
                </a:lnTo>
                <a:lnTo>
                  <a:pt x="2208276" y="0"/>
                </a:lnTo>
                <a:lnTo>
                  <a:pt x="2255520" y="0"/>
                </a:lnTo>
                <a:lnTo>
                  <a:pt x="2255520" y="15240"/>
                </a:lnTo>
                <a:close/>
              </a:path>
              <a:path w="2278379" h="1336675">
                <a:moveTo>
                  <a:pt x="2278380" y="15240"/>
                </a:moveTo>
                <a:lnTo>
                  <a:pt x="2270760" y="15240"/>
                </a:lnTo>
                <a:lnTo>
                  <a:pt x="2270760" y="0"/>
                </a:lnTo>
                <a:lnTo>
                  <a:pt x="2275332" y="0"/>
                </a:lnTo>
                <a:lnTo>
                  <a:pt x="2278380" y="3048"/>
                </a:lnTo>
                <a:lnTo>
                  <a:pt x="2278380" y="15240"/>
                </a:lnTo>
                <a:close/>
              </a:path>
              <a:path w="2278379" h="1336675">
                <a:moveTo>
                  <a:pt x="2278380" y="54864"/>
                </a:moveTo>
                <a:lnTo>
                  <a:pt x="2263140" y="54864"/>
                </a:lnTo>
                <a:lnTo>
                  <a:pt x="2263140" y="7620"/>
                </a:lnTo>
                <a:lnTo>
                  <a:pt x="2270760" y="15240"/>
                </a:lnTo>
                <a:lnTo>
                  <a:pt x="2278380" y="15240"/>
                </a:lnTo>
                <a:lnTo>
                  <a:pt x="2278380" y="54864"/>
                </a:lnTo>
                <a:close/>
              </a:path>
              <a:path w="2278379" h="1336675">
                <a:moveTo>
                  <a:pt x="2278380" y="117348"/>
                </a:moveTo>
                <a:lnTo>
                  <a:pt x="2263140" y="117348"/>
                </a:lnTo>
                <a:lnTo>
                  <a:pt x="2263140" y="70104"/>
                </a:lnTo>
                <a:lnTo>
                  <a:pt x="2278380" y="70104"/>
                </a:lnTo>
                <a:lnTo>
                  <a:pt x="2278380" y="117348"/>
                </a:lnTo>
                <a:close/>
              </a:path>
              <a:path w="2278379" h="1336675">
                <a:moveTo>
                  <a:pt x="2278380" y="179832"/>
                </a:moveTo>
                <a:lnTo>
                  <a:pt x="2263140" y="179832"/>
                </a:lnTo>
                <a:lnTo>
                  <a:pt x="2263140" y="134112"/>
                </a:lnTo>
                <a:lnTo>
                  <a:pt x="2278380" y="134112"/>
                </a:lnTo>
                <a:lnTo>
                  <a:pt x="2278380" y="179832"/>
                </a:lnTo>
                <a:close/>
              </a:path>
              <a:path w="2278379" h="1336675">
                <a:moveTo>
                  <a:pt x="2278380" y="243840"/>
                </a:moveTo>
                <a:lnTo>
                  <a:pt x="2263140" y="243840"/>
                </a:lnTo>
                <a:lnTo>
                  <a:pt x="2263140" y="196596"/>
                </a:lnTo>
                <a:lnTo>
                  <a:pt x="2278380" y="196596"/>
                </a:lnTo>
                <a:lnTo>
                  <a:pt x="2278380" y="243840"/>
                </a:lnTo>
                <a:close/>
              </a:path>
              <a:path w="2278379" h="1336675">
                <a:moveTo>
                  <a:pt x="2278380" y="306324"/>
                </a:moveTo>
                <a:lnTo>
                  <a:pt x="2263140" y="306324"/>
                </a:lnTo>
                <a:lnTo>
                  <a:pt x="2263140" y="259080"/>
                </a:lnTo>
                <a:lnTo>
                  <a:pt x="2278380" y="259080"/>
                </a:lnTo>
                <a:lnTo>
                  <a:pt x="2278380" y="306324"/>
                </a:lnTo>
                <a:close/>
              </a:path>
              <a:path w="2278379" h="1336675">
                <a:moveTo>
                  <a:pt x="2278380" y="368808"/>
                </a:moveTo>
                <a:lnTo>
                  <a:pt x="2263140" y="368808"/>
                </a:lnTo>
                <a:lnTo>
                  <a:pt x="2263140" y="321564"/>
                </a:lnTo>
                <a:lnTo>
                  <a:pt x="2278380" y="321564"/>
                </a:lnTo>
                <a:lnTo>
                  <a:pt x="2278380" y="368808"/>
                </a:lnTo>
                <a:close/>
              </a:path>
              <a:path w="2278379" h="1336675">
                <a:moveTo>
                  <a:pt x="2278380" y="431292"/>
                </a:moveTo>
                <a:lnTo>
                  <a:pt x="2263140" y="431292"/>
                </a:lnTo>
                <a:lnTo>
                  <a:pt x="2263140" y="385572"/>
                </a:lnTo>
                <a:lnTo>
                  <a:pt x="2278380" y="385572"/>
                </a:lnTo>
                <a:lnTo>
                  <a:pt x="2278380" y="431292"/>
                </a:lnTo>
                <a:close/>
              </a:path>
              <a:path w="2278379" h="1336675">
                <a:moveTo>
                  <a:pt x="2278380" y="495300"/>
                </a:moveTo>
                <a:lnTo>
                  <a:pt x="2263140" y="495300"/>
                </a:lnTo>
                <a:lnTo>
                  <a:pt x="2263140" y="448056"/>
                </a:lnTo>
                <a:lnTo>
                  <a:pt x="2278380" y="448056"/>
                </a:lnTo>
                <a:lnTo>
                  <a:pt x="2278380" y="495300"/>
                </a:lnTo>
                <a:close/>
              </a:path>
              <a:path w="2278379" h="1336675">
                <a:moveTo>
                  <a:pt x="2278380" y="557784"/>
                </a:moveTo>
                <a:lnTo>
                  <a:pt x="2263140" y="557784"/>
                </a:lnTo>
                <a:lnTo>
                  <a:pt x="2263140" y="510540"/>
                </a:lnTo>
                <a:lnTo>
                  <a:pt x="2278380" y="510540"/>
                </a:lnTo>
                <a:lnTo>
                  <a:pt x="2278380" y="557784"/>
                </a:lnTo>
                <a:close/>
              </a:path>
              <a:path w="2278379" h="1336675">
                <a:moveTo>
                  <a:pt x="2278380" y="620268"/>
                </a:moveTo>
                <a:lnTo>
                  <a:pt x="2263140" y="620268"/>
                </a:lnTo>
                <a:lnTo>
                  <a:pt x="2263140" y="573024"/>
                </a:lnTo>
                <a:lnTo>
                  <a:pt x="2278380" y="573024"/>
                </a:lnTo>
                <a:lnTo>
                  <a:pt x="2278380" y="620268"/>
                </a:lnTo>
                <a:close/>
              </a:path>
              <a:path w="2278379" h="1336675">
                <a:moveTo>
                  <a:pt x="2278380" y="682752"/>
                </a:moveTo>
                <a:lnTo>
                  <a:pt x="2263140" y="682752"/>
                </a:lnTo>
                <a:lnTo>
                  <a:pt x="2263140" y="637032"/>
                </a:lnTo>
                <a:lnTo>
                  <a:pt x="2278380" y="637032"/>
                </a:lnTo>
                <a:lnTo>
                  <a:pt x="2278380" y="682752"/>
                </a:lnTo>
                <a:close/>
              </a:path>
              <a:path w="2278379" h="1336675">
                <a:moveTo>
                  <a:pt x="2278380" y="746760"/>
                </a:moveTo>
                <a:lnTo>
                  <a:pt x="2263140" y="746760"/>
                </a:lnTo>
                <a:lnTo>
                  <a:pt x="2263140" y="699516"/>
                </a:lnTo>
                <a:lnTo>
                  <a:pt x="2278380" y="699516"/>
                </a:lnTo>
                <a:lnTo>
                  <a:pt x="2278380" y="746760"/>
                </a:lnTo>
                <a:close/>
              </a:path>
              <a:path w="2278379" h="1336675">
                <a:moveTo>
                  <a:pt x="2278380" y="809244"/>
                </a:moveTo>
                <a:lnTo>
                  <a:pt x="2263140" y="809244"/>
                </a:lnTo>
                <a:lnTo>
                  <a:pt x="2263140" y="762000"/>
                </a:lnTo>
                <a:lnTo>
                  <a:pt x="2278380" y="762000"/>
                </a:lnTo>
                <a:lnTo>
                  <a:pt x="2278380" y="809244"/>
                </a:lnTo>
                <a:close/>
              </a:path>
              <a:path w="2278379" h="1336675">
                <a:moveTo>
                  <a:pt x="2278380" y="871728"/>
                </a:moveTo>
                <a:lnTo>
                  <a:pt x="2263140" y="871728"/>
                </a:lnTo>
                <a:lnTo>
                  <a:pt x="2263140" y="824484"/>
                </a:lnTo>
                <a:lnTo>
                  <a:pt x="2278380" y="824484"/>
                </a:lnTo>
                <a:lnTo>
                  <a:pt x="2278380" y="871728"/>
                </a:lnTo>
                <a:close/>
              </a:path>
              <a:path w="2278379" h="1336675">
                <a:moveTo>
                  <a:pt x="2278380" y="934212"/>
                </a:moveTo>
                <a:lnTo>
                  <a:pt x="2263140" y="934212"/>
                </a:lnTo>
                <a:lnTo>
                  <a:pt x="2263140" y="888492"/>
                </a:lnTo>
                <a:lnTo>
                  <a:pt x="2278380" y="888492"/>
                </a:lnTo>
                <a:lnTo>
                  <a:pt x="2278380" y="934212"/>
                </a:lnTo>
                <a:close/>
              </a:path>
              <a:path w="2278379" h="1336675">
                <a:moveTo>
                  <a:pt x="2278380" y="998220"/>
                </a:moveTo>
                <a:lnTo>
                  <a:pt x="2263140" y="998220"/>
                </a:lnTo>
                <a:lnTo>
                  <a:pt x="2263140" y="950976"/>
                </a:lnTo>
                <a:lnTo>
                  <a:pt x="2278380" y="950976"/>
                </a:lnTo>
                <a:lnTo>
                  <a:pt x="2278380" y="998220"/>
                </a:lnTo>
                <a:close/>
              </a:path>
              <a:path w="2278379" h="1336675">
                <a:moveTo>
                  <a:pt x="2278380" y="1060704"/>
                </a:moveTo>
                <a:lnTo>
                  <a:pt x="2263140" y="1060704"/>
                </a:lnTo>
                <a:lnTo>
                  <a:pt x="2263140" y="1013460"/>
                </a:lnTo>
                <a:lnTo>
                  <a:pt x="2278380" y="1013460"/>
                </a:lnTo>
                <a:lnTo>
                  <a:pt x="2278380" y="1060704"/>
                </a:lnTo>
                <a:close/>
              </a:path>
              <a:path w="2278379" h="1336675">
                <a:moveTo>
                  <a:pt x="2278380" y="1123188"/>
                </a:moveTo>
                <a:lnTo>
                  <a:pt x="2263140" y="1123188"/>
                </a:lnTo>
                <a:lnTo>
                  <a:pt x="2263140" y="1075944"/>
                </a:lnTo>
                <a:lnTo>
                  <a:pt x="2278380" y="1075944"/>
                </a:lnTo>
                <a:lnTo>
                  <a:pt x="2278380" y="1123188"/>
                </a:lnTo>
                <a:close/>
              </a:path>
              <a:path w="2278379" h="1336675">
                <a:moveTo>
                  <a:pt x="2278380" y="1185672"/>
                </a:moveTo>
                <a:lnTo>
                  <a:pt x="2263140" y="1185672"/>
                </a:lnTo>
                <a:lnTo>
                  <a:pt x="2263140" y="1139952"/>
                </a:lnTo>
                <a:lnTo>
                  <a:pt x="2278380" y="1139952"/>
                </a:lnTo>
                <a:lnTo>
                  <a:pt x="2278380" y="1185672"/>
                </a:lnTo>
                <a:close/>
              </a:path>
              <a:path w="2278379" h="1336675">
                <a:moveTo>
                  <a:pt x="2278380" y="1249680"/>
                </a:moveTo>
                <a:lnTo>
                  <a:pt x="2263140" y="1249680"/>
                </a:lnTo>
                <a:lnTo>
                  <a:pt x="2263140" y="1202436"/>
                </a:lnTo>
                <a:lnTo>
                  <a:pt x="2278380" y="1202436"/>
                </a:lnTo>
                <a:lnTo>
                  <a:pt x="2278380" y="1249680"/>
                </a:lnTo>
                <a:close/>
              </a:path>
              <a:path w="2278379" h="1336675">
                <a:moveTo>
                  <a:pt x="2278380" y="1312164"/>
                </a:moveTo>
                <a:lnTo>
                  <a:pt x="2263140" y="1312164"/>
                </a:lnTo>
                <a:lnTo>
                  <a:pt x="2263140" y="1264920"/>
                </a:lnTo>
                <a:lnTo>
                  <a:pt x="2278380" y="1264920"/>
                </a:lnTo>
                <a:lnTo>
                  <a:pt x="2278380" y="1312164"/>
                </a:lnTo>
                <a:close/>
              </a:path>
              <a:path w="2278379" h="1336675">
                <a:moveTo>
                  <a:pt x="2275332" y="1336548"/>
                </a:moveTo>
                <a:lnTo>
                  <a:pt x="2225040" y="1336548"/>
                </a:lnTo>
                <a:lnTo>
                  <a:pt x="2225040" y="1319784"/>
                </a:lnTo>
                <a:lnTo>
                  <a:pt x="2270760" y="1319784"/>
                </a:lnTo>
                <a:lnTo>
                  <a:pt x="2264410" y="1327404"/>
                </a:lnTo>
                <a:lnTo>
                  <a:pt x="2263140" y="1327404"/>
                </a:lnTo>
                <a:lnTo>
                  <a:pt x="2263140" y="1328928"/>
                </a:lnTo>
                <a:lnTo>
                  <a:pt x="2278380" y="1328928"/>
                </a:lnTo>
                <a:lnTo>
                  <a:pt x="2278380" y="1331976"/>
                </a:lnTo>
                <a:lnTo>
                  <a:pt x="2275332" y="1336548"/>
                </a:lnTo>
                <a:close/>
              </a:path>
              <a:path w="2278379" h="1336675">
                <a:moveTo>
                  <a:pt x="2263140" y="1328928"/>
                </a:moveTo>
                <a:lnTo>
                  <a:pt x="2263140" y="1327404"/>
                </a:lnTo>
                <a:lnTo>
                  <a:pt x="2264410" y="1327404"/>
                </a:lnTo>
                <a:lnTo>
                  <a:pt x="2263140" y="1328928"/>
                </a:lnTo>
                <a:close/>
              </a:path>
              <a:path w="2278379" h="1336675">
                <a:moveTo>
                  <a:pt x="2278380" y="1328928"/>
                </a:moveTo>
                <a:lnTo>
                  <a:pt x="2263140" y="1328928"/>
                </a:lnTo>
                <a:lnTo>
                  <a:pt x="2264410" y="1327404"/>
                </a:lnTo>
                <a:lnTo>
                  <a:pt x="2278380" y="1327404"/>
                </a:lnTo>
                <a:lnTo>
                  <a:pt x="2278380" y="1328928"/>
                </a:lnTo>
                <a:close/>
              </a:path>
              <a:path w="2278379" h="1336675">
                <a:moveTo>
                  <a:pt x="2208276" y="1336548"/>
                </a:moveTo>
                <a:lnTo>
                  <a:pt x="2161032" y="1336548"/>
                </a:lnTo>
                <a:lnTo>
                  <a:pt x="2161032" y="1319784"/>
                </a:lnTo>
                <a:lnTo>
                  <a:pt x="2208276" y="1319784"/>
                </a:lnTo>
                <a:lnTo>
                  <a:pt x="2208276" y="1336548"/>
                </a:lnTo>
                <a:close/>
              </a:path>
              <a:path w="2278379" h="1336675">
                <a:moveTo>
                  <a:pt x="2145792" y="1336548"/>
                </a:moveTo>
                <a:lnTo>
                  <a:pt x="2098548" y="1336548"/>
                </a:lnTo>
                <a:lnTo>
                  <a:pt x="2098548" y="1319784"/>
                </a:lnTo>
                <a:lnTo>
                  <a:pt x="2145792" y="1319784"/>
                </a:lnTo>
                <a:lnTo>
                  <a:pt x="2145792" y="1336548"/>
                </a:lnTo>
                <a:close/>
              </a:path>
              <a:path w="2278379" h="1336675">
                <a:moveTo>
                  <a:pt x="2083308" y="1336548"/>
                </a:moveTo>
                <a:lnTo>
                  <a:pt x="2036064" y="1336548"/>
                </a:lnTo>
                <a:lnTo>
                  <a:pt x="2036064" y="1319784"/>
                </a:lnTo>
                <a:lnTo>
                  <a:pt x="2083308" y="1319784"/>
                </a:lnTo>
                <a:lnTo>
                  <a:pt x="2083308" y="1336548"/>
                </a:lnTo>
                <a:close/>
              </a:path>
              <a:path w="2278379" h="1336675">
                <a:moveTo>
                  <a:pt x="2019300" y="1336548"/>
                </a:moveTo>
                <a:lnTo>
                  <a:pt x="1973580" y="1336548"/>
                </a:lnTo>
                <a:lnTo>
                  <a:pt x="1973580" y="1319784"/>
                </a:lnTo>
                <a:lnTo>
                  <a:pt x="2019300" y="1319784"/>
                </a:lnTo>
                <a:lnTo>
                  <a:pt x="2019300" y="1336548"/>
                </a:lnTo>
                <a:close/>
              </a:path>
              <a:path w="2278379" h="1336675">
                <a:moveTo>
                  <a:pt x="1956816" y="1336548"/>
                </a:moveTo>
                <a:lnTo>
                  <a:pt x="1909572" y="1336548"/>
                </a:lnTo>
                <a:lnTo>
                  <a:pt x="1909572" y="1319784"/>
                </a:lnTo>
                <a:lnTo>
                  <a:pt x="1956816" y="1319784"/>
                </a:lnTo>
                <a:lnTo>
                  <a:pt x="1956816" y="1336548"/>
                </a:lnTo>
                <a:close/>
              </a:path>
              <a:path w="2278379" h="1336675">
                <a:moveTo>
                  <a:pt x="1894332" y="1336548"/>
                </a:moveTo>
                <a:lnTo>
                  <a:pt x="1847088" y="1336548"/>
                </a:lnTo>
                <a:lnTo>
                  <a:pt x="1847088" y="1319784"/>
                </a:lnTo>
                <a:lnTo>
                  <a:pt x="1894332" y="1319784"/>
                </a:lnTo>
                <a:lnTo>
                  <a:pt x="1894332" y="1336548"/>
                </a:lnTo>
                <a:close/>
              </a:path>
              <a:path w="2278379" h="1336675">
                <a:moveTo>
                  <a:pt x="1831848" y="1336548"/>
                </a:moveTo>
                <a:lnTo>
                  <a:pt x="1784604" y="1336548"/>
                </a:lnTo>
                <a:lnTo>
                  <a:pt x="1784604" y="1319784"/>
                </a:lnTo>
                <a:lnTo>
                  <a:pt x="1831848" y="1319784"/>
                </a:lnTo>
                <a:lnTo>
                  <a:pt x="1831848" y="1336548"/>
                </a:lnTo>
                <a:close/>
              </a:path>
              <a:path w="2278379" h="1336675">
                <a:moveTo>
                  <a:pt x="1767840" y="1336548"/>
                </a:moveTo>
                <a:lnTo>
                  <a:pt x="1722120" y="1336548"/>
                </a:lnTo>
                <a:lnTo>
                  <a:pt x="1722120" y="1319784"/>
                </a:lnTo>
                <a:lnTo>
                  <a:pt x="1767840" y="1319784"/>
                </a:lnTo>
                <a:lnTo>
                  <a:pt x="1767840" y="1336548"/>
                </a:lnTo>
                <a:close/>
              </a:path>
              <a:path w="2278379" h="1336675">
                <a:moveTo>
                  <a:pt x="1705356" y="1336548"/>
                </a:moveTo>
                <a:lnTo>
                  <a:pt x="1658112" y="1336548"/>
                </a:lnTo>
                <a:lnTo>
                  <a:pt x="1658112" y="1319784"/>
                </a:lnTo>
                <a:lnTo>
                  <a:pt x="1705356" y="1319784"/>
                </a:lnTo>
                <a:lnTo>
                  <a:pt x="1705356" y="1336548"/>
                </a:lnTo>
                <a:close/>
              </a:path>
              <a:path w="2278379" h="1336675">
                <a:moveTo>
                  <a:pt x="1642872" y="1336548"/>
                </a:moveTo>
                <a:lnTo>
                  <a:pt x="1595628" y="1336548"/>
                </a:lnTo>
                <a:lnTo>
                  <a:pt x="1595628" y="1319784"/>
                </a:lnTo>
                <a:lnTo>
                  <a:pt x="1642872" y="1319784"/>
                </a:lnTo>
                <a:lnTo>
                  <a:pt x="1642872" y="1336548"/>
                </a:lnTo>
                <a:close/>
              </a:path>
              <a:path w="2278379" h="1336675">
                <a:moveTo>
                  <a:pt x="1580388" y="1336548"/>
                </a:moveTo>
                <a:lnTo>
                  <a:pt x="1533144" y="1336548"/>
                </a:lnTo>
                <a:lnTo>
                  <a:pt x="1533144" y="1319784"/>
                </a:lnTo>
                <a:lnTo>
                  <a:pt x="1580388" y="1319784"/>
                </a:lnTo>
                <a:lnTo>
                  <a:pt x="1580388" y="1336548"/>
                </a:lnTo>
                <a:close/>
              </a:path>
              <a:path w="2278379" h="1336675">
                <a:moveTo>
                  <a:pt x="1516380" y="1336548"/>
                </a:moveTo>
                <a:lnTo>
                  <a:pt x="1470660" y="1336548"/>
                </a:lnTo>
                <a:lnTo>
                  <a:pt x="1470660" y="1319784"/>
                </a:lnTo>
                <a:lnTo>
                  <a:pt x="1516380" y="1319784"/>
                </a:lnTo>
                <a:lnTo>
                  <a:pt x="1516380" y="1336548"/>
                </a:lnTo>
                <a:close/>
              </a:path>
              <a:path w="2278379" h="1336675">
                <a:moveTo>
                  <a:pt x="1453896" y="1336548"/>
                </a:moveTo>
                <a:lnTo>
                  <a:pt x="1406652" y="1336548"/>
                </a:lnTo>
                <a:lnTo>
                  <a:pt x="1406652" y="1319784"/>
                </a:lnTo>
                <a:lnTo>
                  <a:pt x="1453896" y="1319784"/>
                </a:lnTo>
                <a:lnTo>
                  <a:pt x="1453896" y="1336548"/>
                </a:lnTo>
                <a:close/>
              </a:path>
              <a:path w="2278379" h="1336675">
                <a:moveTo>
                  <a:pt x="1391412" y="1336548"/>
                </a:moveTo>
                <a:lnTo>
                  <a:pt x="1344168" y="1336548"/>
                </a:lnTo>
                <a:lnTo>
                  <a:pt x="1344168" y="1319784"/>
                </a:lnTo>
                <a:lnTo>
                  <a:pt x="1391412" y="1319784"/>
                </a:lnTo>
                <a:lnTo>
                  <a:pt x="1391412" y="1336548"/>
                </a:lnTo>
                <a:close/>
              </a:path>
              <a:path w="2278379" h="1336675">
                <a:moveTo>
                  <a:pt x="1328928" y="1336548"/>
                </a:moveTo>
                <a:lnTo>
                  <a:pt x="1281684" y="1336548"/>
                </a:lnTo>
                <a:lnTo>
                  <a:pt x="1281684" y="1319784"/>
                </a:lnTo>
                <a:lnTo>
                  <a:pt x="1328928" y="1319784"/>
                </a:lnTo>
                <a:lnTo>
                  <a:pt x="1328928" y="1336548"/>
                </a:lnTo>
                <a:close/>
              </a:path>
              <a:path w="2278379" h="1336675">
                <a:moveTo>
                  <a:pt x="1264920" y="1336548"/>
                </a:moveTo>
                <a:lnTo>
                  <a:pt x="1219200" y="1336548"/>
                </a:lnTo>
                <a:lnTo>
                  <a:pt x="1219200" y="1319784"/>
                </a:lnTo>
                <a:lnTo>
                  <a:pt x="1264920" y="1319784"/>
                </a:lnTo>
                <a:lnTo>
                  <a:pt x="1264920" y="1336548"/>
                </a:lnTo>
                <a:close/>
              </a:path>
              <a:path w="2278379" h="1336675">
                <a:moveTo>
                  <a:pt x="1202436" y="1336548"/>
                </a:moveTo>
                <a:lnTo>
                  <a:pt x="1155192" y="1336548"/>
                </a:lnTo>
                <a:lnTo>
                  <a:pt x="1155192" y="1319784"/>
                </a:lnTo>
                <a:lnTo>
                  <a:pt x="1202436" y="1319784"/>
                </a:lnTo>
                <a:lnTo>
                  <a:pt x="1202436" y="1336548"/>
                </a:lnTo>
                <a:close/>
              </a:path>
              <a:path w="2278379" h="1336675">
                <a:moveTo>
                  <a:pt x="1139952" y="1336548"/>
                </a:moveTo>
                <a:lnTo>
                  <a:pt x="1092708" y="1336548"/>
                </a:lnTo>
                <a:lnTo>
                  <a:pt x="1092708" y="1319784"/>
                </a:lnTo>
                <a:lnTo>
                  <a:pt x="1139952" y="1319784"/>
                </a:lnTo>
                <a:lnTo>
                  <a:pt x="1139952" y="1336548"/>
                </a:lnTo>
                <a:close/>
              </a:path>
              <a:path w="2278379" h="1336675">
                <a:moveTo>
                  <a:pt x="1077468" y="1336548"/>
                </a:moveTo>
                <a:lnTo>
                  <a:pt x="1030224" y="1336548"/>
                </a:lnTo>
                <a:lnTo>
                  <a:pt x="1030224" y="1319784"/>
                </a:lnTo>
                <a:lnTo>
                  <a:pt x="1077468" y="1319784"/>
                </a:lnTo>
                <a:lnTo>
                  <a:pt x="1077468" y="1336548"/>
                </a:lnTo>
                <a:close/>
              </a:path>
              <a:path w="2278379" h="1336675">
                <a:moveTo>
                  <a:pt x="1013460" y="1336548"/>
                </a:moveTo>
                <a:lnTo>
                  <a:pt x="967740" y="1336548"/>
                </a:lnTo>
                <a:lnTo>
                  <a:pt x="967740" y="1319784"/>
                </a:lnTo>
                <a:lnTo>
                  <a:pt x="1013460" y="1319784"/>
                </a:lnTo>
                <a:lnTo>
                  <a:pt x="1013460" y="1336548"/>
                </a:lnTo>
                <a:close/>
              </a:path>
              <a:path w="2278379" h="1336675">
                <a:moveTo>
                  <a:pt x="950976" y="1336548"/>
                </a:moveTo>
                <a:lnTo>
                  <a:pt x="903732" y="1336548"/>
                </a:lnTo>
                <a:lnTo>
                  <a:pt x="903732" y="1319784"/>
                </a:lnTo>
                <a:lnTo>
                  <a:pt x="950976" y="1319784"/>
                </a:lnTo>
                <a:lnTo>
                  <a:pt x="950976" y="1336548"/>
                </a:lnTo>
                <a:close/>
              </a:path>
              <a:path w="2278379" h="1336675">
                <a:moveTo>
                  <a:pt x="888492" y="1336548"/>
                </a:moveTo>
                <a:lnTo>
                  <a:pt x="841248" y="1336548"/>
                </a:lnTo>
                <a:lnTo>
                  <a:pt x="841248" y="1319784"/>
                </a:lnTo>
                <a:lnTo>
                  <a:pt x="888492" y="1319784"/>
                </a:lnTo>
                <a:lnTo>
                  <a:pt x="888492" y="1336548"/>
                </a:lnTo>
                <a:close/>
              </a:path>
              <a:path w="2278379" h="1336675">
                <a:moveTo>
                  <a:pt x="826008" y="1336548"/>
                </a:moveTo>
                <a:lnTo>
                  <a:pt x="778764" y="1336548"/>
                </a:lnTo>
                <a:lnTo>
                  <a:pt x="778764" y="1319784"/>
                </a:lnTo>
                <a:lnTo>
                  <a:pt x="826008" y="1319784"/>
                </a:lnTo>
                <a:lnTo>
                  <a:pt x="826008" y="1336548"/>
                </a:lnTo>
                <a:close/>
              </a:path>
              <a:path w="2278379" h="1336675">
                <a:moveTo>
                  <a:pt x="762000" y="1336548"/>
                </a:moveTo>
                <a:lnTo>
                  <a:pt x="716280" y="1336548"/>
                </a:lnTo>
                <a:lnTo>
                  <a:pt x="716280" y="1319784"/>
                </a:lnTo>
                <a:lnTo>
                  <a:pt x="762000" y="1319784"/>
                </a:lnTo>
                <a:lnTo>
                  <a:pt x="762000" y="1336548"/>
                </a:lnTo>
                <a:close/>
              </a:path>
              <a:path w="2278379" h="1336675">
                <a:moveTo>
                  <a:pt x="699516" y="1336548"/>
                </a:moveTo>
                <a:lnTo>
                  <a:pt x="652272" y="1336548"/>
                </a:lnTo>
                <a:lnTo>
                  <a:pt x="652272" y="1319784"/>
                </a:lnTo>
                <a:lnTo>
                  <a:pt x="699516" y="1319784"/>
                </a:lnTo>
                <a:lnTo>
                  <a:pt x="699516" y="1336548"/>
                </a:lnTo>
                <a:close/>
              </a:path>
              <a:path w="2278379" h="1336675">
                <a:moveTo>
                  <a:pt x="637032" y="1336548"/>
                </a:moveTo>
                <a:lnTo>
                  <a:pt x="589788" y="1336548"/>
                </a:lnTo>
                <a:lnTo>
                  <a:pt x="589788" y="1319784"/>
                </a:lnTo>
                <a:lnTo>
                  <a:pt x="637032" y="1319784"/>
                </a:lnTo>
                <a:lnTo>
                  <a:pt x="637032" y="1336548"/>
                </a:lnTo>
                <a:close/>
              </a:path>
              <a:path w="2278379" h="1336675">
                <a:moveTo>
                  <a:pt x="574548" y="1336548"/>
                </a:moveTo>
                <a:lnTo>
                  <a:pt x="527304" y="1336548"/>
                </a:lnTo>
                <a:lnTo>
                  <a:pt x="527304" y="1319784"/>
                </a:lnTo>
                <a:lnTo>
                  <a:pt x="574548" y="1319784"/>
                </a:lnTo>
                <a:lnTo>
                  <a:pt x="574548" y="1336548"/>
                </a:lnTo>
                <a:close/>
              </a:path>
              <a:path w="2278379" h="1336675">
                <a:moveTo>
                  <a:pt x="510540" y="1336548"/>
                </a:moveTo>
                <a:lnTo>
                  <a:pt x="464820" y="1336548"/>
                </a:lnTo>
                <a:lnTo>
                  <a:pt x="464820" y="1319784"/>
                </a:lnTo>
                <a:lnTo>
                  <a:pt x="510540" y="1319784"/>
                </a:lnTo>
                <a:lnTo>
                  <a:pt x="510540" y="1336548"/>
                </a:lnTo>
                <a:close/>
              </a:path>
              <a:path w="2278379" h="1336675">
                <a:moveTo>
                  <a:pt x="448056" y="1336548"/>
                </a:moveTo>
                <a:lnTo>
                  <a:pt x="400812" y="1336548"/>
                </a:lnTo>
                <a:lnTo>
                  <a:pt x="400812" y="1319784"/>
                </a:lnTo>
                <a:lnTo>
                  <a:pt x="448056" y="1319784"/>
                </a:lnTo>
                <a:lnTo>
                  <a:pt x="448056" y="1336548"/>
                </a:lnTo>
                <a:close/>
              </a:path>
              <a:path w="2278379" h="1336675">
                <a:moveTo>
                  <a:pt x="385572" y="1336548"/>
                </a:moveTo>
                <a:lnTo>
                  <a:pt x="338328" y="1336548"/>
                </a:lnTo>
                <a:lnTo>
                  <a:pt x="338328" y="1319784"/>
                </a:lnTo>
                <a:lnTo>
                  <a:pt x="385572" y="1319784"/>
                </a:lnTo>
                <a:lnTo>
                  <a:pt x="385572" y="1336548"/>
                </a:lnTo>
                <a:close/>
              </a:path>
              <a:path w="2278379" h="1336675">
                <a:moveTo>
                  <a:pt x="323088" y="1336548"/>
                </a:moveTo>
                <a:lnTo>
                  <a:pt x="275844" y="1336548"/>
                </a:lnTo>
                <a:lnTo>
                  <a:pt x="275844" y="1319784"/>
                </a:lnTo>
                <a:lnTo>
                  <a:pt x="323088" y="1319784"/>
                </a:lnTo>
                <a:lnTo>
                  <a:pt x="323088" y="1336548"/>
                </a:lnTo>
                <a:close/>
              </a:path>
              <a:path w="2278379" h="1336675">
                <a:moveTo>
                  <a:pt x="259080" y="1336548"/>
                </a:moveTo>
                <a:lnTo>
                  <a:pt x="213360" y="1336548"/>
                </a:lnTo>
                <a:lnTo>
                  <a:pt x="213360" y="1319784"/>
                </a:lnTo>
                <a:lnTo>
                  <a:pt x="259080" y="1319784"/>
                </a:lnTo>
                <a:lnTo>
                  <a:pt x="259080" y="1336548"/>
                </a:lnTo>
                <a:close/>
              </a:path>
              <a:path w="2278379" h="1336675">
                <a:moveTo>
                  <a:pt x="196596" y="1336548"/>
                </a:moveTo>
                <a:lnTo>
                  <a:pt x="149352" y="1336548"/>
                </a:lnTo>
                <a:lnTo>
                  <a:pt x="149352" y="1319784"/>
                </a:lnTo>
                <a:lnTo>
                  <a:pt x="196596" y="1319784"/>
                </a:lnTo>
                <a:lnTo>
                  <a:pt x="196596" y="1336548"/>
                </a:lnTo>
                <a:close/>
              </a:path>
              <a:path w="2278379" h="1336675">
                <a:moveTo>
                  <a:pt x="134112" y="1336548"/>
                </a:moveTo>
                <a:lnTo>
                  <a:pt x="86868" y="1336548"/>
                </a:lnTo>
                <a:lnTo>
                  <a:pt x="86868" y="1319784"/>
                </a:lnTo>
                <a:lnTo>
                  <a:pt x="134112" y="1319784"/>
                </a:lnTo>
                <a:lnTo>
                  <a:pt x="134112" y="1336548"/>
                </a:lnTo>
                <a:close/>
              </a:path>
              <a:path w="2278379" h="1336675">
                <a:moveTo>
                  <a:pt x="71628" y="1336548"/>
                </a:moveTo>
                <a:lnTo>
                  <a:pt x="24384" y="1336548"/>
                </a:lnTo>
                <a:lnTo>
                  <a:pt x="24384" y="1319784"/>
                </a:lnTo>
                <a:lnTo>
                  <a:pt x="71628" y="1319784"/>
                </a:lnTo>
                <a:lnTo>
                  <a:pt x="71628" y="1336548"/>
                </a:lnTo>
                <a:close/>
              </a:path>
            </a:pathLst>
          </a:custGeom>
          <a:solidFill>
            <a:srgbClr val="FF0000"/>
          </a:solidFill>
        </p:spPr>
        <p:txBody>
          <a:bodyPr wrap="square" lIns="0" tIns="0" rIns="0" bIns="0" rtlCol="0"/>
          <a:lstStyle/>
          <a:p>
            <a:endParaRPr sz="1588"/>
          </a:p>
        </p:txBody>
      </p:sp>
      <p:sp>
        <p:nvSpPr>
          <p:cNvPr id="4" name="object 4"/>
          <p:cNvSpPr txBox="1"/>
          <p:nvPr/>
        </p:nvSpPr>
        <p:spPr>
          <a:xfrm>
            <a:off x="8088418" y="1685450"/>
            <a:ext cx="1880347" cy="948495"/>
          </a:xfrm>
          <a:prstGeom prst="rect">
            <a:avLst/>
          </a:prstGeom>
        </p:spPr>
        <p:txBody>
          <a:bodyPr vert="horz" wrap="square" lIns="0" tIns="11206" rIns="0" bIns="0" rtlCol="0">
            <a:spAutoFit/>
          </a:bodyPr>
          <a:lstStyle/>
          <a:p>
            <a:pPr marL="11206">
              <a:spcBef>
                <a:spcPts val="88"/>
              </a:spcBef>
            </a:pPr>
            <a:r>
              <a:rPr sz="1015" spc="-4" dirty="0">
                <a:latin typeface="Carlito"/>
                <a:cs typeface="Carlito"/>
              </a:rPr>
              <a:t>Como </a:t>
            </a:r>
            <a:r>
              <a:rPr sz="1015" b="1" spc="-4" dirty="0">
                <a:latin typeface="Carlito"/>
                <a:cs typeface="Carlito"/>
              </a:rPr>
              <a:t>PLAN DE </a:t>
            </a:r>
            <a:r>
              <a:rPr sz="1015" b="1" spc="-9" dirty="0">
                <a:latin typeface="Carlito"/>
                <a:cs typeface="Carlito"/>
              </a:rPr>
              <a:t>ACTIVACIÓN</a:t>
            </a:r>
            <a:r>
              <a:rPr sz="1015" b="1" spc="4" dirty="0">
                <a:latin typeface="Carlito"/>
                <a:cs typeface="Carlito"/>
              </a:rPr>
              <a:t> </a:t>
            </a:r>
            <a:r>
              <a:rPr sz="1015" spc="-4" dirty="0">
                <a:latin typeface="Carlito"/>
                <a:cs typeface="Carlito"/>
              </a:rPr>
              <a:t>de</a:t>
            </a:r>
            <a:r>
              <a:rPr lang="es-ES" sz="1015" dirty="0">
                <a:latin typeface="Carlito"/>
                <a:cs typeface="Carlito"/>
              </a:rPr>
              <a:t> </a:t>
            </a:r>
            <a:r>
              <a:rPr sz="1015" spc="-4" dirty="0" err="1">
                <a:latin typeface="Carlito"/>
                <a:cs typeface="Carlito"/>
              </a:rPr>
              <a:t>áreas</a:t>
            </a:r>
            <a:r>
              <a:rPr sz="1015" spc="-4" dirty="0">
                <a:latin typeface="Carlito"/>
                <a:cs typeface="Carlito"/>
              </a:rPr>
              <a:t> deportivas aledañas </a:t>
            </a:r>
            <a:r>
              <a:rPr sz="1015" dirty="0">
                <a:latin typeface="Carlito"/>
                <a:cs typeface="Carlito"/>
              </a:rPr>
              <a:t>a la </a:t>
            </a:r>
            <a:r>
              <a:rPr sz="1015" spc="-9" dirty="0">
                <a:latin typeface="Carlito"/>
                <a:cs typeface="Carlito"/>
              </a:rPr>
              <a:t>zona  </a:t>
            </a:r>
            <a:r>
              <a:rPr sz="1015" spc="-4" dirty="0">
                <a:latin typeface="Carlito"/>
                <a:cs typeface="Carlito"/>
              </a:rPr>
              <a:t>de desastre se </a:t>
            </a:r>
            <a:r>
              <a:rPr sz="1015" spc="-9" dirty="0">
                <a:latin typeface="Carlito"/>
                <a:cs typeface="Carlito"/>
              </a:rPr>
              <a:t>presenta la  propuesta </a:t>
            </a:r>
            <a:r>
              <a:rPr sz="1015" dirty="0">
                <a:latin typeface="Carlito"/>
                <a:cs typeface="Carlito"/>
              </a:rPr>
              <a:t>de </a:t>
            </a:r>
            <a:r>
              <a:rPr sz="1015" spc="-4" dirty="0">
                <a:latin typeface="Carlito"/>
                <a:cs typeface="Carlito"/>
              </a:rPr>
              <a:t>intervención </a:t>
            </a:r>
            <a:r>
              <a:rPr sz="1015" dirty="0">
                <a:latin typeface="Carlito"/>
                <a:cs typeface="Carlito"/>
              </a:rPr>
              <a:t>a la </a:t>
            </a:r>
            <a:r>
              <a:rPr sz="1015" spc="-9" dirty="0">
                <a:latin typeface="Carlito"/>
                <a:cs typeface="Carlito"/>
              </a:rPr>
              <a:t>Liga  </a:t>
            </a:r>
            <a:r>
              <a:rPr sz="1015" b="1" spc="-4" dirty="0">
                <a:latin typeface="Carlito"/>
                <a:cs typeface="Carlito"/>
              </a:rPr>
              <a:t>Barrial </a:t>
            </a:r>
            <a:r>
              <a:rPr sz="1015" b="1" dirty="0">
                <a:latin typeface="Carlito"/>
                <a:cs typeface="Carlito"/>
              </a:rPr>
              <a:t>de Indorfutbol </a:t>
            </a:r>
            <a:r>
              <a:rPr sz="1015" b="1" spc="-4" dirty="0">
                <a:latin typeface="Carlito"/>
                <a:cs typeface="Carlito"/>
              </a:rPr>
              <a:t>“Santa </a:t>
            </a:r>
            <a:r>
              <a:rPr sz="1015" b="1" spc="-9" dirty="0">
                <a:latin typeface="Carlito"/>
                <a:cs typeface="Carlito"/>
              </a:rPr>
              <a:t>Clara  </a:t>
            </a:r>
            <a:r>
              <a:rPr sz="1015" b="1" dirty="0">
                <a:latin typeface="Carlito"/>
                <a:cs typeface="Carlito"/>
              </a:rPr>
              <a:t>de </a:t>
            </a:r>
            <a:r>
              <a:rPr sz="1015" b="1" spc="-4" dirty="0">
                <a:latin typeface="Carlito"/>
                <a:cs typeface="Carlito"/>
              </a:rPr>
              <a:t>San</a:t>
            </a:r>
            <a:r>
              <a:rPr sz="1015" b="1" spc="-13" dirty="0">
                <a:latin typeface="Carlito"/>
                <a:cs typeface="Carlito"/>
              </a:rPr>
              <a:t> </a:t>
            </a:r>
            <a:r>
              <a:rPr sz="1015" b="1" dirty="0">
                <a:latin typeface="Carlito"/>
                <a:cs typeface="Carlito"/>
              </a:rPr>
              <a:t>Millán”:</a:t>
            </a:r>
            <a:endParaRPr sz="1015" dirty="0">
              <a:latin typeface="Carlito"/>
              <a:cs typeface="Carlito"/>
            </a:endParaRPr>
          </a:p>
        </p:txBody>
      </p:sp>
      <p:sp>
        <p:nvSpPr>
          <p:cNvPr id="5" name="object 5"/>
          <p:cNvSpPr txBox="1"/>
          <p:nvPr/>
        </p:nvSpPr>
        <p:spPr>
          <a:xfrm>
            <a:off x="1866431" y="1434332"/>
            <a:ext cx="935040" cy="167512"/>
          </a:xfrm>
          <a:prstGeom prst="rect">
            <a:avLst/>
          </a:prstGeom>
        </p:spPr>
        <p:txBody>
          <a:bodyPr vert="horz" wrap="square" lIns="0" tIns="11206" rIns="0" bIns="0" rtlCol="0">
            <a:spAutoFit/>
          </a:bodyPr>
          <a:lstStyle/>
          <a:p>
            <a:pPr marL="11206">
              <a:spcBef>
                <a:spcPts val="88"/>
              </a:spcBef>
            </a:pPr>
            <a:r>
              <a:rPr sz="1015" b="1" spc="-4" dirty="0">
                <a:latin typeface="Carlito"/>
                <a:cs typeface="Carlito"/>
              </a:rPr>
              <a:t>UBICACIÓN</a:t>
            </a:r>
            <a:endParaRPr sz="1015" dirty="0">
              <a:latin typeface="Carlito"/>
              <a:cs typeface="Carlito"/>
            </a:endParaRPr>
          </a:p>
        </p:txBody>
      </p:sp>
      <p:grpSp>
        <p:nvGrpSpPr>
          <p:cNvPr id="6" name="object 6"/>
          <p:cNvGrpSpPr/>
          <p:nvPr/>
        </p:nvGrpSpPr>
        <p:grpSpPr>
          <a:xfrm>
            <a:off x="1811768" y="1888353"/>
            <a:ext cx="2719107" cy="2435599"/>
            <a:chOff x="173736" y="1844039"/>
            <a:chExt cx="3081655" cy="2760345"/>
          </a:xfrm>
        </p:grpSpPr>
        <p:sp>
          <p:nvSpPr>
            <p:cNvPr id="7" name="object 7"/>
            <p:cNvSpPr/>
            <p:nvPr/>
          </p:nvSpPr>
          <p:spPr>
            <a:xfrm>
              <a:off x="173736" y="1844039"/>
              <a:ext cx="3081528" cy="2759964"/>
            </a:xfrm>
            <a:prstGeom prst="rect">
              <a:avLst/>
            </a:prstGeom>
            <a:blipFill>
              <a:blip r:embed="rId2" cstate="print">
                <a:extLst>
                  <a:ext uri="{28A0092B-C50C-407E-A947-70E740481C1C}">
                    <a14:useLocalDpi xmlns:a14="http://schemas.microsoft.com/office/drawing/2010/main" val="0"/>
                  </a:ext>
                </a:extLst>
              </a:blip>
              <a:stretch>
                <a:fillRect/>
              </a:stretch>
            </a:blipFill>
          </p:spPr>
          <p:txBody>
            <a:bodyPr wrap="square" lIns="0" tIns="0" rIns="0" bIns="0" rtlCol="0"/>
            <a:lstStyle/>
            <a:p>
              <a:endParaRPr sz="1588"/>
            </a:p>
          </p:txBody>
        </p:sp>
        <p:sp>
          <p:nvSpPr>
            <p:cNvPr id="8" name="object 8"/>
            <p:cNvSpPr/>
            <p:nvPr/>
          </p:nvSpPr>
          <p:spPr>
            <a:xfrm>
              <a:off x="1295400" y="3098291"/>
              <a:ext cx="361315" cy="302260"/>
            </a:xfrm>
            <a:custGeom>
              <a:avLst/>
              <a:gdLst/>
              <a:ahLst/>
              <a:cxnLst/>
              <a:rect l="l" t="t" r="r" b="b"/>
              <a:pathLst>
                <a:path w="361314" h="302260">
                  <a:moveTo>
                    <a:pt x="291084" y="301751"/>
                  </a:moveTo>
                  <a:lnTo>
                    <a:pt x="128015" y="208787"/>
                  </a:lnTo>
                  <a:lnTo>
                    <a:pt x="0" y="185928"/>
                  </a:lnTo>
                  <a:lnTo>
                    <a:pt x="70104" y="0"/>
                  </a:lnTo>
                  <a:lnTo>
                    <a:pt x="175260" y="80772"/>
                  </a:lnTo>
                  <a:lnTo>
                    <a:pt x="361188" y="128016"/>
                  </a:lnTo>
                  <a:lnTo>
                    <a:pt x="291084" y="301751"/>
                  </a:lnTo>
                  <a:close/>
                </a:path>
              </a:pathLst>
            </a:custGeom>
            <a:solidFill>
              <a:srgbClr val="FF0000"/>
            </a:solidFill>
          </p:spPr>
          <p:txBody>
            <a:bodyPr wrap="square" lIns="0" tIns="0" rIns="0" bIns="0" rtlCol="0"/>
            <a:lstStyle/>
            <a:p>
              <a:endParaRPr sz="1588"/>
            </a:p>
          </p:txBody>
        </p:sp>
      </p:grpSp>
      <p:graphicFrame>
        <p:nvGraphicFramePr>
          <p:cNvPr id="9" name="object 9"/>
          <p:cNvGraphicFramePr>
            <a:graphicFrameLocks noGrp="1"/>
          </p:cNvGraphicFramePr>
          <p:nvPr/>
        </p:nvGraphicFramePr>
        <p:xfrm>
          <a:off x="1937496" y="4765738"/>
          <a:ext cx="2474259" cy="1673369"/>
        </p:xfrm>
        <a:graphic>
          <a:graphicData uri="http://schemas.openxmlformats.org/drawingml/2006/table">
            <a:tbl>
              <a:tblPr firstRow="1" bandRow="1">
                <a:tableStyleId>{2D5ABB26-0587-4C30-8999-92F81FD0307C}</a:tableStyleId>
              </a:tblPr>
              <a:tblGrid>
                <a:gridCol w="1153646">
                  <a:extLst>
                    <a:ext uri="{9D8B030D-6E8A-4147-A177-3AD203B41FA5}">
                      <a16:colId xmlns:a16="http://schemas.microsoft.com/office/drawing/2014/main" val="20000"/>
                    </a:ext>
                  </a:extLst>
                </a:gridCol>
                <a:gridCol w="1320613">
                  <a:extLst>
                    <a:ext uri="{9D8B030D-6E8A-4147-A177-3AD203B41FA5}">
                      <a16:colId xmlns:a16="http://schemas.microsoft.com/office/drawing/2014/main" val="20001"/>
                    </a:ext>
                  </a:extLst>
                </a:gridCol>
              </a:tblGrid>
              <a:tr h="158675">
                <a:tc>
                  <a:txBody>
                    <a:bodyPr/>
                    <a:lstStyle/>
                    <a:p>
                      <a:pPr marL="38100">
                        <a:lnSpc>
                          <a:spcPts val="869"/>
                        </a:lnSpc>
                      </a:pPr>
                      <a:r>
                        <a:rPr sz="700" b="1" spc="-10" dirty="0">
                          <a:solidFill>
                            <a:srgbClr val="FFFFFF"/>
                          </a:solidFill>
                          <a:latin typeface="Carlito"/>
                          <a:cs typeface="Carlito"/>
                        </a:rPr>
                        <a:t>NÚMERO DE</a:t>
                      </a:r>
                      <a:r>
                        <a:rPr sz="700" b="1" spc="-5" dirty="0">
                          <a:solidFill>
                            <a:srgbClr val="FFFFFF"/>
                          </a:solidFill>
                          <a:latin typeface="Carlito"/>
                          <a:cs typeface="Carlito"/>
                        </a:rPr>
                        <a:t> </a:t>
                      </a:r>
                      <a:r>
                        <a:rPr sz="700" b="1" spc="-10" dirty="0">
                          <a:solidFill>
                            <a:srgbClr val="FFFFFF"/>
                          </a:solidFill>
                          <a:latin typeface="Carlito"/>
                          <a:cs typeface="Carlito"/>
                        </a:rPr>
                        <a:t>PREDIO</a:t>
                      </a:r>
                      <a:endParaRPr sz="700">
                        <a:latin typeface="Carlito"/>
                        <a:cs typeface="Carlito"/>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5B9AD4"/>
                    </a:solidFill>
                  </a:tcPr>
                </a:tc>
                <a:tc>
                  <a:txBody>
                    <a:bodyPr/>
                    <a:lstStyle/>
                    <a:p>
                      <a:pPr marL="51435">
                        <a:lnSpc>
                          <a:spcPct val="100000"/>
                        </a:lnSpc>
                        <a:spcBef>
                          <a:spcPts val="170"/>
                        </a:spcBef>
                      </a:pPr>
                      <a:r>
                        <a:rPr sz="700" b="1" spc="-15" dirty="0">
                          <a:solidFill>
                            <a:srgbClr val="FFFFFF"/>
                          </a:solidFill>
                          <a:latin typeface="Carlito"/>
                          <a:cs typeface="Carlito"/>
                        </a:rPr>
                        <a:t>802061</a:t>
                      </a:r>
                      <a:endParaRPr sz="700">
                        <a:latin typeface="Carlito"/>
                        <a:cs typeface="Carlito"/>
                      </a:endParaRPr>
                    </a:p>
                  </a:txBody>
                  <a:tcPr marL="0" marR="0" marT="1905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5B9AD4"/>
                    </a:solidFill>
                  </a:tcPr>
                </a:tc>
                <a:extLst>
                  <a:ext uri="{0D108BD9-81ED-4DB2-BD59-A6C34878D82A}">
                    <a16:rowId xmlns:a16="http://schemas.microsoft.com/office/drawing/2014/main" val="10000"/>
                  </a:ext>
                </a:extLst>
              </a:tr>
              <a:tr h="153296">
                <a:tc>
                  <a:txBody>
                    <a:bodyPr/>
                    <a:lstStyle/>
                    <a:p>
                      <a:pPr marL="38100">
                        <a:lnSpc>
                          <a:spcPts val="855"/>
                        </a:lnSpc>
                      </a:pPr>
                      <a:r>
                        <a:rPr sz="700" b="1" spc="-5" dirty="0">
                          <a:solidFill>
                            <a:srgbClr val="FFFFFF"/>
                          </a:solidFill>
                          <a:latin typeface="Carlito"/>
                          <a:cs typeface="Carlito"/>
                        </a:rPr>
                        <a:t>CLAVE</a:t>
                      </a:r>
                      <a:r>
                        <a:rPr sz="700" b="1" spc="-25" dirty="0">
                          <a:solidFill>
                            <a:srgbClr val="FFFFFF"/>
                          </a:solidFill>
                          <a:latin typeface="Carlito"/>
                          <a:cs typeface="Carlito"/>
                        </a:rPr>
                        <a:t> </a:t>
                      </a:r>
                      <a:r>
                        <a:rPr sz="700" b="1" spc="-5" dirty="0">
                          <a:solidFill>
                            <a:srgbClr val="FFFFFF"/>
                          </a:solidFill>
                          <a:latin typeface="Carlito"/>
                          <a:cs typeface="Carlito"/>
                        </a:rPr>
                        <a:t>CATASTRAL</a:t>
                      </a:r>
                      <a:endParaRPr sz="700">
                        <a:latin typeface="Carlito"/>
                        <a:cs typeface="Carlito"/>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5B9AD4"/>
                    </a:solidFill>
                  </a:tcPr>
                </a:tc>
                <a:tc>
                  <a:txBody>
                    <a:bodyPr/>
                    <a:lstStyle/>
                    <a:p>
                      <a:pPr marL="51435">
                        <a:lnSpc>
                          <a:spcPct val="100000"/>
                        </a:lnSpc>
                        <a:spcBef>
                          <a:spcPts val="170"/>
                        </a:spcBef>
                      </a:pPr>
                      <a:r>
                        <a:rPr sz="700" spc="-15" dirty="0">
                          <a:latin typeface="Carlito"/>
                          <a:cs typeface="Carlito"/>
                        </a:rPr>
                        <a:t>40801 </a:t>
                      </a:r>
                      <a:r>
                        <a:rPr sz="700" spc="-10" dirty="0">
                          <a:latin typeface="Carlito"/>
                          <a:cs typeface="Carlito"/>
                        </a:rPr>
                        <a:t>04</a:t>
                      </a:r>
                      <a:r>
                        <a:rPr sz="700" spc="-15" dirty="0">
                          <a:latin typeface="Carlito"/>
                          <a:cs typeface="Carlito"/>
                        </a:rPr>
                        <a:t> </a:t>
                      </a:r>
                      <a:r>
                        <a:rPr sz="700" spc="-10" dirty="0">
                          <a:latin typeface="Carlito"/>
                          <a:cs typeface="Carlito"/>
                        </a:rPr>
                        <a:t>003</a:t>
                      </a:r>
                      <a:endParaRPr sz="700">
                        <a:latin typeface="Carlito"/>
                        <a:cs typeface="Carlito"/>
                      </a:endParaRPr>
                    </a:p>
                  </a:txBody>
                  <a:tcPr marL="0" marR="0" marT="1905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D1DDEF"/>
                    </a:solidFill>
                  </a:tcPr>
                </a:tc>
                <a:extLst>
                  <a:ext uri="{0D108BD9-81ED-4DB2-BD59-A6C34878D82A}">
                    <a16:rowId xmlns:a16="http://schemas.microsoft.com/office/drawing/2014/main" val="10001"/>
                  </a:ext>
                </a:extLst>
              </a:tr>
              <a:tr h="158674">
                <a:tc>
                  <a:txBody>
                    <a:bodyPr/>
                    <a:lstStyle/>
                    <a:p>
                      <a:pPr marL="38100">
                        <a:lnSpc>
                          <a:spcPts val="869"/>
                        </a:lnSpc>
                      </a:pPr>
                      <a:r>
                        <a:rPr sz="700" b="1" spc="-5" dirty="0">
                          <a:solidFill>
                            <a:srgbClr val="FFFFFF"/>
                          </a:solidFill>
                          <a:latin typeface="Carlito"/>
                          <a:cs typeface="Carlito"/>
                        </a:rPr>
                        <a:t>ÁREA </a:t>
                      </a:r>
                      <a:r>
                        <a:rPr sz="700" b="1" spc="-10" dirty="0">
                          <a:solidFill>
                            <a:srgbClr val="FFFFFF"/>
                          </a:solidFill>
                          <a:latin typeface="Carlito"/>
                          <a:cs typeface="Carlito"/>
                        </a:rPr>
                        <a:t>SEGÚN</a:t>
                      </a:r>
                      <a:r>
                        <a:rPr sz="700" b="1" spc="-20" dirty="0">
                          <a:solidFill>
                            <a:srgbClr val="FFFFFF"/>
                          </a:solidFill>
                          <a:latin typeface="Carlito"/>
                          <a:cs typeface="Carlito"/>
                        </a:rPr>
                        <a:t> </a:t>
                      </a:r>
                      <a:r>
                        <a:rPr sz="700" b="1" spc="-5" dirty="0">
                          <a:solidFill>
                            <a:srgbClr val="FFFFFF"/>
                          </a:solidFill>
                          <a:latin typeface="Carlito"/>
                          <a:cs typeface="Carlito"/>
                        </a:rPr>
                        <a:t>ESCRITURA</a:t>
                      </a:r>
                      <a:endParaRPr sz="700">
                        <a:latin typeface="Carlito"/>
                        <a:cs typeface="Carlito"/>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5B9AD4"/>
                    </a:solidFill>
                  </a:tcPr>
                </a:tc>
                <a:tc>
                  <a:txBody>
                    <a:bodyPr/>
                    <a:lstStyle/>
                    <a:p>
                      <a:pPr marL="51435">
                        <a:lnSpc>
                          <a:spcPct val="100000"/>
                        </a:lnSpc>
                        <a:spcBef>
                          <a:spcPts val="170"/>
                        </a:spcBef>
                      </a:pPr>
                      <a:r>
                        <a:rPr sz="700" spc="-15" dirty="0">
                          <a:latin typeface="Carlito"/>
                          <a:cs typeface="Carlito"/>
                        </a:rPr>
                        <a:t>2520</a:t>
                      </a:r>
                      <a:r>
                        <a:rPr sz="700" spc="-10" dirty="0">
                          <a:latin typeface="Carlito"/>
                          <a:cs typeface="Carlito"/>
                        </a:rPr>
                        <a:t> </a:t>
                      </a:r>
                      <a:r>
                        <a:rPr sz="700" spc="-5" dirty="0">
                          <a:latin typeface="Carlito"/>
                          <a:cs typeface="Carlito"/>
                        </a:rPr>
                        <a:t>m2</a:t>
                      </a:r>
                      <a:endParaRPr sz="700">
                        <a:latin typeface="Carlito"/>
                        <a:cs typeface="Carlito"/>
                      </a:endParaRPr>
                    </a:p>
                  </a:txBody>
                  <a:tcPr marL="0" marR="0" marT="1905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FF6"/>
                    </a:solidFill>
                  </a:tcPr>
                </a:tc>
                <a:extLst>
                  <a:ext uri="{0D108BD9-81ED-4DB2-BD59-A6C34878D82A}">
                    <a16:rowId xmlns:a16="http://schemas.microsoft.com/office/drawing/2014/main" val="10002"/>
                  </a:ext>
                </a:extLst>
              </a:tr>
              <a:tr h="153296">
                <a:tc>
                  <a:txBody>
                    <a:bodyPr/>
                    <a:lstStyle/>
                    <a:p>
                      <a:pPr marL="38100">
                        <a:lnSpc>
                          <a:spcPts val="855"/>
                        </a:lnSpc>
                      </a:pPr>
                      <a:r>
                        <a:rPr sz="700" b="1" spc="-5" dirty="0">
                          <a:solidFill>
                            <a:srgbClr val="FFFFFF"/>
                          </a:solidFill>
                          <a:latin typeface="Carlito"/>
                          <a:cs typeface="Carlito"/>
                        </a:rPr>
                        <a:t>ÁREA GRÁFICA</a:t>
                      </a:r>
                      <a:endParaRPr sz="700">
                        <a:latin typeface="Carlito"/>
                        <a:cs typeface="Carlito"/>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5B9AD4"/>
                    </a:solidFill>
                  </a:tcPr>
                </a:tc>
                <a:tc>
                  <a:txBody>
                    <a:bodyPr/>
                    <a:lstStyle/>
                    <a:p>
                      <a:pPr marL="51435">
                        <a:lnSpc>
                          <a:spcPct val="100000"/>
                        </a:lnSpc>
                        <a:spcBef>
                          <a:spcPts val="170"/>
                        </a:spcBef>
                      </a:pPr>
                      <a:r>
                        <a:rPr sz="700" spc="-15" dirty="0">
                          <a:latin typeface="Carlito"/>
                          <a:cs typeface="Carlito"/>
                        </a:rPr>
                        <a:t>2527,59</a:t>
                      </a:r>
                      <a:r>
                        <a:rPr sz="700" spc="-10" dirty="0">
                          <a:latin typeface="Carlito"/>
                          <a:cs typeface="Carlito"/>
                        </a:rPr>
                        <a:t> </a:t>
                      </a:r>
                      <a:r>
                        <a:rPr sz="700" spc="-5" dirty="0">
                          <a:latin typeface="Carlito"/>
                          <a:cs typeface="Carlito"/>
                        </a:rPr>
                        <a:t>m2</a:t>
                      </a:r>
                      <a:endParaRPr sz="700">
                        <a:latin typeface="Carlito"/>
                        <a:cs typeface="Carlito"/>
                      </a:endParaRPr>
                    </a:p>
                  </a:txBody>
                  <a:tcPr marL="0" marR="0" marT="1905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1DDEF"/>
                    </a:solidFill>
                  </a:tcPr>
                </a:tc>
                <a:extLst>
                  <a:ext uri="{0D108BD9-81ED-4DB2-BD59-A6C34878D82A}">
                    <a16:rowId xmlns:a16="http://schemas.microsoft.com/office/drawing/2014/main" val="10003"/>
                  </a:ext>
                </a:extLst>
              </a:tr>
              <a:tr h="437590">
                <a:tc>
                  <a:txBody>
                    <a:bodyPr/>
                    <a:lstStyle/>
                    <a:p>
                      <a:pPr marL="38100">
                        <a:lnSpc>
                          <a:spcPts val="869"/>
                        </a:lnSpc>
                      </a:pPr>
                      <a:r>
                        <a:rPr sz="700" b="1" spc="-5" dirty="0">
                          <a:solidFill>
                            <a:srgbClr val="FFFFFF"/>
                          </a:solidFill>
                          <a:latin typeface="Carlito"/>
                          <a:cs typeface="Carlito"/>
                        </a:rPr>
                        <a:t>PROPIEDAD</a:t>
                      </a:r>
                      <a:endParaRPr sz="700">
                        <a:latin typeface="Carlito"/>
                        <a:cs typeface="Carlito"/>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5B9AD4"/>
                    </a:solidFill>
                  </a:tcPr>
                </a:tc>
                <a:tc>
                  <a:txBody>
                    <a:bodyPr/>
                    <a:lstStyle/>
                    <a:p>
                      <a:pPr marL="51435" marR="349250">
                        <a:lnSpc>
                          <a:spcPct val="105300"/>
                        </a:lnSpc>
                        <a:spcBef>
                          <a:spcPts val="125"/>
                        </a:spcBef>
                      </a:pPr>
                      <a:r>
                        <a:rPr sz="700" spc="-5" dirty="0">
                          <a:latin typeface="Carlito"/>
                          <a:cs typeface="Carlito"/>
                        </a:rPr>
                        <a:t>MUNICIPIO </a:t>
                      </a:r>
                      <a:r>
                        <a:rPr sz="700" spc="-10" dirty="0">
                          <a:latin typeface="Carlito"/>
                          <a:cs typeface="Carlito"/>
                        </a:rPr>
                        <a:t>DEL </a:t>
                      </a:r>
                      <a:r>
                        <a:rPr sz="700" spc="-5" dirty="0">
                          <a:latin typeface="Carlito"/>
                          <a:cs typeface="Carlito"/>
                        </a:rPr>
                        <a:t>DISTRITO  </a:t>
                      </a:r>
                      <a:r>
                        <a:rPr sz="700" spc="-10" dirty="0">
                          <a:latin typeface="Carlito"/>
                          <a:cs typeface="Carlito"/>
                        </a:rPr>
                        <a:t>METROPOLITANO DE</a:t>
                      </a:r>
                      <a:r>
                        <a:rPr sz="700" spc="-40" dirty="0">
                          <a:latin typeface="Carlito"/>
                          <a:cs typeface="Carlito"/>
                        </a:rPr>
                        <a:t> </a:t>
                      </a:r>
                      <a:r>
                        <a:rPr sz="700" spc="-5" dirty="0">
                          <a:latin typeface="Carlito"/>
                          <a:cs typeface="Carlito"/>
                        </a:rPr>
                        <a:t>QUITO</a:t>
                      </a:r>
                      <a:endParaRPr sz="700">
                        <a:latin typeface="Carlito"/>
                        <a:cs typeface="Carlito"/>
                      </a:endParaRPr>
                    </a:p>
                  </a:txBody>
                  <a:tcPr marL="0" marR="0" marT="14007"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FF6"/>
                    </a:solidFill>
                  </a:tcPr>
                </a:tc>
                <a:extLst>
                  <a:ext uri="{0D108BD9-81ED-4DB2-BD59-A6C34878D82A}">
                    <a16:rowId xmlns:a16="http://schemas.microsoft.com/office/drawing/2014/main" val="10004"/>
                  </a:ext>
                </a:extLst>
              </a:tr>
              <a:tr h="154640">
                <a:tc>
                  <a:txBody>
                    <a:bodyPr/>
                    <a:lstStyle/>
                    <a:p>
                      <a:pPr marL="38100">
                        <a:lnSpc>
                          <a:spcPts val="869"/>
                        </a:lnSpc>
                      </a:pPr>
                      <a:r>
                        <a:rPr sz="700" b="1" spc="-5" dirty="0">
                          <a:solidFill>
                            <a:srgbClr val="FFFFFF"/>
                          </a:solidFill>
                          <a:latin typeface="Carlito"/>
                          <a:cs typeface="Carlito"/>
                        </a:rPr>
                        <a:t>ADMINISTRACIÓN</a:t>
                      </a:r>
                      <a:r>
                        <a:rPr sz="700" b="1" spc="-55" dirty="0">
                          <a:solidFill>
                            <a:srgbClr val="FFFFFF"/>
                          </a:solidFill>
                          <a:latin typeface="Carlito"/>
                          <a:cs typeface="Carlito"/>
                        </a:rPr>
                        <a:t> </a:t>
                      </a:r>
                      <a:r>
                        <a:rPr sz="700" b="1" spc="-5" dirty="0">
                          <a:solidFill>
                            <a:srgbClr val="FFFFFF"/>
                          </a:solidFill>
                          <a:latin typeface="Carlito"/>
                          <a:cs typeface="Carlito"/>
                        </a:rPr>
                        <a:t>ZONAL</a:t>
                      </a:r>
                      <a:endParaRPr sz="700">
                        <a:latin typeface="Carlito"/>
                        <a:cs typeface="Carlito"/>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5B9AD4"/>
                    </a:solidFill>
                  </a:tcPr>
                </a:tc>
                <a:tc>
                  <a:txBody>
                    <a:bodyPr/>
                    <a:lstStyle/>
                    <a:p>
                      <a:pPr marL="51435">
                        <a:lnSpc>
                          <a:spcPct val="100000"/>
                        </a:lnSpc>
                        <a:spcBef>
                          <a:spcPts val="170"/>
                        </a:spcBef>
                      </a:pPr>
                      <a:r>
                        <a:rPr sz="700" spc="-10" dirty="0">
                          <a:latin typeface="Carlito"/>
                          <a:cs typeface="Carlito"/>
                        </a:rPr>
                        <a:t>EUGENIO</a:t>
                      </a:r>
                      <a:r>
                        <a:rPr sz="700" spc="-35" dirty="0">
                          <a:latin typeface="Carlito"/>
                          <a:cs typeface="Carlito"/>
                        </a:rPr>
                        <a:t> </a:t>
                      </a:r>
                      <a:r>
                        <a:rPr sz="700" spc="-10" dirty="0">
                          <a:latin typeface="Carlito"/>
                          <a:cs typeface="Carlito"/>
                        </a:rPr>
                        <a:t>ESPEJO</a:t>
                      </a:r>
                      <a:endParaRPr sz="700">
                        <a:latin typeface="Carlito"/>
                        <a:cs typeface="Carlito"/>
                      </a:endParaRPr>
                    </a:p>
                  </a:txBody>
                  <a:tcPr marL="0" marR="0" marT="1905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1DDEF"/>
                    </a:solidFill>
                  </a:tcPr>
                </a:tc>
                <a:extLst>
                  <a:ext uri="{0D108BD9-81ED-4DB2-BD59-A6C34878D82A}">
                    <a16:rowId xmlns:a16="http://schemas.microsoft.com/office/drawing/2014/main" val="10005"/>
                  </a:ext>
                </a:extLst>
              </a:tr>
              <a:tr h="154640">
                <a:tc>
                  <a:txBody>
                    <a:bodyPr/>
                    <a:lstStyle/>
                    <a:p>
                      <a:pPr marL="38100">
                        <a:lnSpc>
                          <a:spcPts val="869"/>
                        </a:lnSpc>
                      </a:pPr>
                      <a:r>
                        <a:rPr sz="700" b="1" spc="-10" dirty="0">
                          <a:solidFill>
                            <a:srgbClr val="FFFFFF"/>
                          </a:solidFill>
                          <a:latin typeface="Carlito"/>
                          <a:cs typeface="Carlito"/>
                        </a:rPr>
                        <a:t>SECTOR</a:t>
                      </a:r>
                      <a:endParaRPr sz="700">
                        <a:latin typeface="Carlito"/>
                        <a:cs typeface="Carlito"/>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5B9AD4"/>
                    </a:solidFill>
                  </a:tcPr>
                </a:tc>
                <a:tc>
                  <a:txBody>
                    <a:bodyPr/>
                    <a:lstStyle/>
                    <a:p>
                      <a:pPr marL="51435">
                        <a:lnSpc>
                          <a:spcPct val="100000"/>
                        </a:lnSpc>
                        <a:spcBef>
                          <a:spcPts val="170"/>
                        </a:spcBef>
                      </a:pPr>
                      <a:r>
                        <a:rPr sz="700" spc="-10" dirty="0">
                          <a:latin typeface="Carlito"/>
                          <a:cs typeface="Carlito"/>
                        </a:rPr>
                        <a:t>SANTA </a:t>
                      </a:r>
                      <a:r>
                        <a:rPr sz="700" spc="-5" dirty="0">
                          <a:latin typeface="Carlito"/>
                          <a:cs typeface="Carlito"/>
                        </a:rPr>
                        <a:t>CLARA </a:t>
                      </a:r>
                      <a:r>
                        <a:rPr sz="700" spc="-10" dirty="0">
                          <a:latin typeface="Carlito"/>
                          <a:cs typeface="Carlito"/>
                        </a:rPr>
                        <a:t>DE SAN</a:t>
                      </a:r>
                      <a:r>
                        <a:rPr sz="700" spc="-25" dirty="0">
                          <a:latin typeface="Carlito"/>
                          <a:cs typeface="Carlito"/>
                        </a:rPr>
                        <a:t> </a:t>
                      </a:r>
                      <a:r>
                        <a:rPr sz="700" spc="-5" dirty="0">
                          <a:latin typeface="Carlito"/>
                          <a:cs typeface="Carlito"/>
                        </a:rPr>
                        <a:t>MILLAN</a:t>
                      </a:r>
                      <a:endParaRPr sz="700">
                        <a:latin typeface="Carlito"/>
                        <a:cs typeface="Carlito"/>
                      </a:endParaRPr>
                    </a:p>
                  </a:txBody>
                  <a:tcPr marL="0" marR="0" marT="1905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FF6"/>
                    </a:solidFill>
                  </a:tcPr>
                </a:tc>
                <a:extLst>
                  <a:ext uri="{0D108BD9-81ED-4DB2-BD59-A6C34878D82A}">
                    <a16:rowId xmlns:a16="http://schemas.microsoft.com/office/drawing/2014/main" val="10006"/>
                  </a:ext>
                </a:extLst>
              </a:tr>
              <a:tr h="154641">
                <a:tc>
                  <a:txBody>
                    <a:bodyPr/>
                    <a:lstStyle/>
                    <a:p>
                      <a:pPr marL="38100">
                        <a:lnSpc>
                          <a:spcPts val="855"/>
                        </a:lnSpc>
                      </a:pPr>
                      <a:r>
                        <a:rPr sz="700" b="1" spc="-5" dirty="0">
                          <a:solidFill>
                            <a:srgbClr val="FFFFFF"/>
                          </a:solidFill>
                          <a:latin typeface="Carlito"/>
                          <a:cs typeface="Carlito"/>
                        </a:rPr>
                        <a:t>PARROQUIA</a:t>
                      </a:r>
                      <a:endParaRPr sz="700">
                        <a:latin typeface="Carlito"/>
                        <a:cs typeface="Carlito"/>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5B9AD4"/>
                    </a:solidFill>
                  </a:tcPr>
                </a:tc>
                <a:tc>
                  <a:txBody>
                    <a:bodyPr/>
                    <a:lstStyle/>
                    <a:p>
                      <a:pPr marL="51435">
                        <a:lnSpc>
                          <a:spcPct val="100000"/>
                        </a:lnSpc>
                        <a:spcBef>
                          <a:spcPts val="170"/>
                        </a:spcBef>
                      </a:pPr>
                      <a:r>
                        <a:rPr sz="700" spc="-5" dirty="0">
                          <a:latin typeface="Carlito"/>
                          <a:cs typeface="Carlito"/>
                        </a:rPr>
                        <a:t>BELISARIO</a:t>
                      </a:r>
                      <a:r>
                        <a:rPr sz="700" spc="-35" dirty="0">
                          <a:latin typeface="Carlito"/>
                          <a:cs typeface="Carlito"/>
                        </a:rPr>
                        <a:t> </a:t>
                      </a:r>
                      <a:r>
                        <a:rPr sz="700" spc="-10" dirty="0">
                          <a:latin typeface="Carlito"/>
                          <a:cs typeface="Carlito"/>
                        </a:rPr>
                        <a:t>QUEVEDO</a:t>
                      </a:r>
                      <a:endParaRPr sz="700">
                        <a:latin typeface="Carlito"/>
                        <a:cs typeface="Carlito"/>
                      </a:endParaRPr>
                    </a:p>
                  </a:txBody>
                  <a:tcPr marL="0" marR="0" marT="1905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1DDEF"/>
                    </a:solidFill>
                  </a:tcPr>
                </a:tc>
                <a:extLst>
                  <a:ext uri="{0D108BD9-81ED-4DB2-BD59-A6C34878D82A}">
                    <a16:rowId xmlns:a16="http://schemas.microsoft.com/office/drawing/2014/main" val="10007"/>
                  </a:ext>
                </a:extLst>
              </a:tr>
              <a:tr h="147917">
                <a:tc>
                  <a:txBody>
                    <a:bodyPr/>
                    <a:lstStyle/>
                    <a:p>
                      <a:pPr marL="38100">
                        <a:lnSpc>
                          <a:spcPts val="855"/>
                        </a:lnSpc>
                      </a:pPr>
                      <a:r>
                        <a:rPr sz="700" b="1" spc="-5" dirty="0">
                          <a:solidFill>
                            <a:srgbClr val="FFFFFF"/>
                          </a:solidFill>
                          <a:latin typeface="Carlito"/>
                          <a:cs typeface="Carlito"/>
                        </a:rPr>
                        <a:t>ZONIFICACIÓN</a:t>
                      </a:r>
                      <a:endParaRPr sz="700">
                        <a:latin typeface="Carlito"/>
                        <a:cs typeface="Carlito"/>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5B9AD4"/>
                    </a:solidFill>
                  </a:tcPr>
                </a:tc>
                <a:tc>
                  <a:txBody>
                    <a:bodyPr/>
                    <a:lstStyle/>
                    <a:p>
                      <a:pPr marL="37465">
                        <a:lnSpc>
                          <a:spcPts val="855"/>
                        </a:lnSpc>
                      </a:pPr>
                      <a:r>
                        <a:rPr sz="700" spc="-10" dirty="0">
                          <a:latin typeface="Carlito"/>
                          <a:cs typeface="Carlito"/>
                        </a:rPr>
                        <a:t>Z2(ZC)</a:t>
                      </a:r>
                      <a:endParaRPr sz="700" dirty="0">
                        <a:latin typeface="Carlito"/>
                        <a:cs typeface="Carlito"/>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FF6"/>
                    </a:solidFill>
                  </a:tcPr>
                </a:tc>
                <a:extLst>
                  <a:ext uri="{0D108BD9-81ED-4DB2-BD59-A6C34878D82A}">
                    <a16:rowId xmlns:a16="http://schemas.microsoft.com/office/drawing/2014/main" val="10008"/>
                  </a:ext>
                </a:extLst>
              </a:tr>
            </a:tbl>
          </a:graphicData>
        </a:graphic>
      </p:graphicFrame>
      <p:sp>
        <p:nvSpPr>
          <p:cNvPr id="10" name="object 10"/>
          <p:cNvSpPr txBox="1"/>
          <p:nvPr/>
        </p:nvSpPr>
        <p:spPr>
          <a:xfrm>
            <a:off x="1943078" y="4454961"/>
            <a:ext cx="1923527" cy="167512"/>
          </a:xfrm>
          <a:prstGeom prst="rect">
            <a:avLst/>
          </a:prstGeom>
        </p:spPr>
        <p:txBody>
          <a:bodyPr vert="horz" wrap="square" lIns="0" tIns="11206" rIns="0" bIns="0" rtlCol="0">
            <a:spAutoFit/>
          </a:bodyPr>
          <a:lstStyle/>
          <a:p>
            <a:pPr marL="11206">
              <a:spcBef>
                <a:spcPts val="88"/>
              </a:spcBef>
            </a:pPr>
            <a:r>
              <a:rPr sz="1015" b="1" spc="-4" dirty="0">
                <a:latin typeface="Carlito"/>
                <a:cs typeface="Carlito"/>
              </a:rPr>
              <a:t>INFORMACIÓN</a:t>
            </a:r>
            <a:r>
              <a:rPr sz="1015" b="1" spc="-31" dirty="0">
                <a:latin typeface="Carlito"/>
                <a:cs typeface="Carlito"/>
              </a:rPr>
              <a:t> </a:t>
            </a:r>
            <a:r>
              <a:rPr sz="1015" b="1" dirty="0">
                <a:latin typeface="Carlito"/>
                <a:cs typeface="Carlito"/>
              </a:rPr>
              <a:t>TÉCNICA</a:t>
            </a:r>
            <a:endParaRPr sz="1015" dirty="0">
              <a:latin typeface="Carlito"/>
              <a:cs typeface="Carlito"/>
            </a:endParaRPr>
          </a:p>
        </p:txBody>
      </p:sp>
      <p:sp>
        <p:nvSpPr>
          <p:cNvPr id="11" name="object 11"/>
          <p:cNvSpPr txBox="1"/>
          <p:nvPr/>
        </p:nvSpPr>
        <p:spPr>
          <a:xfrm>
            <a:off x="5416454" y="1469316"/>
            <a:ext cx="1184462" cy="323709"/>
          </a:xfrm>
          <a:prstGeom prst="rect">
            <a:avLst/>
          </a:prstGeom>
        </p:spPr>
        <p:txBody>
          <a:bodyPr vert="horz" wrap="square" lIns="0" tIns="11206" rIns="0" bIns="0" rtlCol="0">
            <a:spAutoFit/>
          </a:bodyPr>
          <a:lstStyle/>
          <a:p>
            <a:pPr marL="11206">
              <a:spcBef>
                <a:spcPts val="88"/>
              </a:spcBef>
            </a:pPr>
            <a:r>
              <a:rPr sz="1015" b="1" spc="-4" dirty="0">
                <a:latin typeface="Carlito"/>
                <a:cs typeface="Carlito"/>
              </a:rPr>
              <a:t>ÁREA </a:t>
            </a:r>
            <a:r>
              <a:rPr sz="1015" b="1" spc="4" dirty="0">
                <a:latin typeface="Carlito"/>
                <a:cs typeface="Carlito"/>
              </a:rPr>
              <a:t>DE</a:t>
            </a:r>
            <a:r>
              <a:rPr sz="1015" b="1" spc="-53" dirty="0">
                <a:latin typeface="Carlito"/>
                <a:cs typeface="Carlito"/>
              </a:rPr>
              <a:t> </a:t>
            </a:r>
            <a:r>
              <a:rPr sz="1015" b="1" spc="-9" dirty="0">
                <a:latin typeface="Carlito"/>
                <a:cs typeface="Carlito"/>
              </a:rPr>
              <a:t>ACTIVACIÓN</a:t>
            </a:r>
            <a:endParaRPr sz="1015">
              <a:latin typeface="Carlito"/>
              <a:cs typeface="Carlito"/>
            </a:endParaRPr>
          </a:p>
        </p:txBody>
      </p:sp>
      <p:sp>
        <p:nvSpPr>
          <p:cNvPr id="12" name="object 12"/>
          <p:cNvSpPr txBox="1"/>
          <p:nvPr/>
        </p:nvSpPr>
        <p:spPr>
          <a:xfrm>
            <a:off x="5416440" y="1738253"/>
            <a:ext cx="1874184" cy="985376"/>
          </a:xfrm>
          <a:prstGeom prst="rect">
            <a:avLst/>
          </a:prstGeom>
        </p:spPr>
        <p:txBody>
          <a:bodyPr vert="horz" wrap="square" lIns="0" tIns="10646" rIns="0" bIns="0" rtlCol="0">
            <a:spAutoFit/>
          </a:bodyPr>
          <a:lstStyle/>
          <a:p>
            <a:pPr marL="219647" indent="-209000">
              <a:lnSpc>
                <a:spcPts val="1054"/>
              </a:lnSpc>
              <a:spcBef>
                <a:spcPts val="84"/>
              </a:spcBef>
              <a:buAutoNum type="arabicPeriod"/>
              <a:tabLst>
                <a:tab pos="219647" algn="l"/>
                <a:tab pos="220206" algn="l"/>
              </a:tabLst>
            </a:pPr>
            <a:r>
              <a:rPr sz="882" spc="-4" dirty="0">
                <a:latin typeface="Carlito"/>
                <a:cs typeface="Carlito"/>
              </a:rPr>
              <a:t>2 Canchas de uso</a:t>
            </a:r>
            <a:r>
              <a:rPr sz="882" spc="-53" dirty="0">
                <a:latin typeface="Carlito"/>
                <a:cs typeface="Carlito"/>
              </a:rPr>
              <a:t> </a:t>
            </a:r>
            <a:r>
              <a:rPr sz="882" spc="-4" dirty="0">
                <a:latin typeface="Carlito"/>
                <a:cs typeface="Carlito"/>
              </a:rPr>
              <a:t>múltiple</a:t>
            </a:r>
            <a:endParaRPr sz="882">
              <a:latin typeface="Carlito"/>
              <a:cs typeface="Carlito"/>
            </a:endParaRPr>
          </a:p>
          <a:p>
            <a:pPr marL="219647" indent="-209000">
              <a:lnSpc>
                <a:spcPts val="1050"/>
              </a:lnSpc>
              <a:buAutoNum type="arabicPeriod"/>
              <a:tabLst>
                <a:tab pos="219647" algn="l"/>
                <a:tab pos="220206" algn="l"/>
              </a:tabLst>
            </a:pPr>
            <a:r>
              <a:rPr sz="882" spc="-9" dirty="0">
                <a:latin typeface="Carlito"/>
                <a:cs typeface="Carlito"/>
              </a:rPr>
              <a:t>Baterías</a:t>
            </a:r>
            <a:r>
              <a:rPr sz="882" spc="-22" dirty="0">
                <a:latin typeface="Carlito"/>
                <a:cs typeface="Carlito"/>
              </a:rPr>
              <a:t> </a:t>
            </a:r>
            <a:r>
              <a:rPr sz="882" spc="-4" dirty="0">
                <a:latin typeface="Carlito"/>
                <a:cs typeface="Carlito"/>
              </a:rPr>
              <a:t>sanitarias.</a:t>
            </a:r>
            <a:endParaRPr sz="882">
              <a:latin typeface="Carlito"/>
              <a:cs typeface="Carlito"/>
            </a:endParaRPr>
          </a:p>
          <a:p>
            <a:pPr marL="219647" indent="-209000">
              <a:lnSpc>
                <a:spcPts val="1050"/>
              </a:lnSpc>
              <a:buAutoNum type="arabicPeriod"/>
              <a:tabLst>
                <a:tab pos="219647" algn="l"/>
                <a:tab pos="220206" algn="l"/>
              </a:tabLst>
            </a:pPr>
            <a:r>
              <a:rPr sz="882" spc="-4" dirty="0">
                <a:latin typeface="Carlito"/>
                <a:cs typeface="Carlito"/>
              </a:rPr>
              <a:t>Camerinos.</a:t>
            </a:r>
            <a:endParaRPr sz="882">
              <a:latin typeface="Carlito"/>
              <a:cs typeface="Carlito"/>
            </a:endParaRPr>
          </a:p>
          <a:p>
            <a:pPr marL="219647" indent="-209000">
              <a:lnSpc>
                <a:spcPts val="1050"/>
              </a:lnSpc>
              <a:buAutoNum type="arabicPeriod"/>
              <a:tabLst>
                <a:tab pos="219647" algn="l"/>
                <a:tab pos="220206" algn="l"/>
              </a:tabLst>
            </a:pPr>
            <a:r>
              <a:rPr sz="882" spc="-9" dirty="0">
                <a:latin typeface="Carlito"/>
                <a:cs typeface="Carlito"/>
              </a:rPr>
              <a:t>Graderío con</a:t>
            </a:r>
            <a:r>
              <a:rPr sz="882" spc="-71" dirty="0">
                <a:latin typeface="Carlito"/>
                <a:cs typeface="Carlito"/>
              </a:rPr>
              <a:t> </a:t>
            </a:r>
            <a:r>
              <a:rPr sz="882" spc="-9" dirty="0">
                <a:latin typeface="Carlito"/>
                <a:cs typeface="Carlito"/>
              </a:rPr>
              <a:t>visera</a:t>
            </a:r>
            <a:endParaRPr sz="882">
              <a:latin typeface="Carlito"/>
              <a:cs typeface="Carlito"/>
            </a:endParaRPr>
          </a:p>
          <a:p>
            <a:pPr marL="219647" marR="4483" indent="-209000">
              <a:lnSpc>
                <a:spcPts val="1050"/>
              </a:lnSpc>
              <a:spcBef>
                <a:spcPts val="35"/>
              </a:spcBef>
              <a:buAutoNum type="arabicPeriod"/>
              <a:tabLst>
                <a:tab pos="219647" algn="l"/>
                <a:tab pos="220206" algn="l"/>
              </a:tabLst>
            </a:pPr>
            <a:r>
              <a:rPr sz="882" spc="-9" dirty="0">
                <a:latin typeface="Carlito"/>
                <a:cs typeface="Carlito"/>
              </a:rPr>
              <a:t>Pintura </a:t>
            </a:r>
            <a:r>
              <a:rPr sz="882" spc="-4" dirty="0">
                <a:latin typeface="Carlito"/>
                <a:cs typeface="Carlito"/>
              </a:rPr>
              <a:t>y </a:t>
            </a:r>
            <a:r>
              <a:rPr sz="882" spc="-9" dirty="0">
                <a:latin typeface="Carlito"/>
                <a:cs typeface="Carlito"/>
              </a:rPr>
              <a:t>adecentamiento </a:t>
            </a:r>
            <a:r>
              <a:rPr sz="882" spc="-4" dirty="0">
                <a:latin typeface="Carlito"/>
                <a:cs typeface="Carlito"/>
              </a:rPr>
              <a:t>de</a:t>
            </a:r>
            <a:r>
              <a:rPr sz="882" spc="-84" dirty="0">
                <a:latin typeface="Carlito"/>
                <a:cs typeface="Carlito"/>
              </a:rPr>
              <a:t> </a:t>
            </a:r>
            <a:r>
              <a:rPr sz="882" spc="-4" dirty="0">
                <a:latin typeface="Carlito"/>
                <a:cs typeface="Carlito"/>
              </a:rPr>
              <a:t>cancha  de </a:t>
            </a:r>
            <a:r>
              <a:rPr sz="882" spc="-9" dirty="0">
                <a:latin typeface="Carlito"/>
                <a:cs typeface="Carlito"/>
              </a:rPr>
              <a:t>vóley</a:t>
            </a:r>
            <a:r>
              <a:rPr sz="882" spc="-13" dirty="0">
                <a:latin typeface="Carlito"/>
                <a:cs typeface="Carlito"/>
              </a:rPr>
              <a:t> </a:t>
            </a:r>
            <a:r>
              <a:rPr sz="882" spc="-18" dirty="0">
                <a:latin typeface="Carlito"/>
                <a:cs typeface="Carlito"/>
              </a:rPr>
              <a:t>inferior.</a:t>
            </a:r>
            <a:endParaRPr sz="882">
              <a:latin typeface="Carlito"/>
              <a:cs typeface="Carlito"/>
            </a:endParaRPr>
          </a:p>
          <a:p>
            <a:pPr marL="219647" indent="-209000">
              <a:lnSpc>
                <a:spcPts val="1015"/>
              </a:lnSpc>
              <a:buAutoNum type="arabicPeriod"/>
              <a:tabLst>
                <a:tab pos="219647" algn="l"/>
                <a:tab pos="220206" algn="l"/>
              </a:tabLst>
            </a:pPr>
            <a:r>
              <a:rPr sz="882" spc="-9" dirty="0">
                <a:latin typeface="Carlito"/>
                <a:cs typeface="Carlito"/>
              </a:rPr>
              <a:t>Cerramiento</a:t>
            </a:r>
            <a:r>
              <a:rPr sz="882" spc="-26" dirty="0">
                <a:latin typeface="Carlito"/>
                <a:cs typeface="Carlito"/>
              </a:rPr>
              <a:t> </a:t>
            </a:r>
            <a:r>
              <a:rPr sz="882" spc="-4" dirty="0">
                <a:latin typeface="Carlito"/>
                <a:cs typeface="Carlito"/>
              </a:rPr>
              <a:t>perimetral.</a:t>
            </a:r>
            <a:endParaRPr sz="882">
              <a:latin typeface="Carlito"/>
              <a:cs typeface="Carlito"/>
            </a:endParaRPr>
          </a:p>
        </p:txBody>
      </p:sp>
      <p:sp>
        <p:nvSpPr>
          <p:cNvPr id="13" name="object 13"/>
          <p:cNvSpPr/>
          <p:nvPr/>
        </p:nvSpPr>
        <p:spPr>
          <a:xfrm>
            <a:off x="5075369" y="3073997"/>
            <a:ext cx="4641924" cy="2351891"/>
          </a:xfrm>
          <a:prstGeom prst="rect">
            <a:avLst/>
          </a:prstGeom>
          <a:blipFill>
            <a:blip r:embed="rId3" cstate="print">
              <a:extLst>
                <a:ext uri="{28A0092B-C50C-407E-A947-70E740481C1C}">
                  <a14:useLocalDpi xmlns:a14="http://schemas.microsoft.com/office/drawing/2010/main" val="0"/>
                </a:ext>
              </a:extLst>
            </a:blip>
            <a:stretch>
              <a:fillRect/>
            </a:stretch>
          </a:blipFill>
        </p:spPr>
        <p:txBody>
          <a:bodyPr wrap="square" lIns="0" tIns="0" rIns="0" bIns="0" rtlCol="0"/>
          <a:lstStyle/>
          <a:p>
            <a:endParaRPr sz="1588"/>
          </a:p>
        </p:txBody>
      </p:sp>
      <p:sp>
        <p:nvSpPr>
          <p:cNvPr id="15" name="object 15"/>
          <p:cNvSpPr txBox="1"/>
          <p:nvPr/>
        </p:nvSpPr>
        <p:spPr>
          <a:xfrm>
            <a:off x="5138569" y="2753957"/>
            <a:ext cx="1729628" cy="201982"/>
          </a:xfrm>
          <a:prstGeom prst="rect">
            <a:avLst/>
          </a:prstGeom>
          <a:solidFill>
            <a:srgbClr val="FF0000"/>
          </a:solidFill>
        </p:spPr>
        <p:txBody>
          <a:bodyPr vert="horz" wrap="square" lIns="0" tIns="25213" rIns="0" bIns="0" rtlCol="0">
            <a:spAutoFit/>
          </a:bodyPr>
          <a:lstStyle/>
          <a:p>
            <a:pPr marL="65558">
              <a:spcBef>
                <a:spcPts val="199"/>
              </a:spcBef>
            </a:pPr>
            <a:r>
              <a:rPr sz="1147" spc="4" dirty="0">
                <a:solidFill>
                  <a:srgbClr val="FFFFFF"/>
                </a:solidFill>
                <a:latin typeface="Carlito"/>
                <a:cs typeface="Carlito"/>
              </a:rPr>
              <a:t>INVERSIÓN :</a:t>
            </a:r>
            <a:r>
              <a:rPr sz="1147" spc="-4" dirty="0">
                <a:solidFill>
                  <a:srgbClr val="FFFFFF"/>
                </a:solidFill>
                <a:latin typeface="Carlito"/>
                <a:cs typeface="Carlito"/>
              </a:rPr>
              <a:t> </a:t>
            </a:r>
            <a:r>
              <a:rPr sz="1147" spc="4" dirty="0">
                <a:solidFill>
                  <a:srgbClr val="FFFFFF"/>
                </a:solidFill>
                <a:latin typeface="Carlito"/>
                <a:cs typeface="Carlito"/>
              </a:rPr>
              <a:t>$84.000,00</a:t>
            </a:r>
            <a:endParaRPr sz="1147">
              <a:latin typeface="Carlito"/>
              <a:cs typeface="Carlito"/>
            </a:endParaRPr>
          </a:p>
        </p:txBody>
      </p:sp>
      <p:sp>
        <p:nvSpPr>
          <p:cNvPr id="16" name="object 16"/>
          <p:cNvSpPr/>
          <p:nvPr/>
        </p:nvSpPr>
        <p:spPr>
          <a:xfrm>
            <a:off x="5138569" y="1567926"/>
            <a:ext cx="261097" cy="1186143"/>
          </a:xfrm>
          <a:custGeom>
            <a:avLst/>
            <a:gdLst/>
            <a:ahLst/>
            <a:cxnLst/>
            <a:rect l="l" t="t" r="r" b="b"/>
            <a:pathLst>
              <a:path w="295910" h="1344295">
                <a:moveTo>
                  <a:pt x="295656" y="0"/>
                </a:moveTo>
                <a:lnTo>
                  <a:pt x="295656" y="672083"/>
                </a:lnTo>
                <a:lnTo>
                  <a:pt x="0" y="672083"/>
                </a:lnTo>
                <a:lnTo>
                  <a:pt x="0" y="1344167"/>
                </a:lnTo>
              </a:path>
            </a:pathLst>
          </a:custGeom>
          <a:ln w="4572">
            <a:solidFill>
              <a:srgbClr val="4472C3"/>
            </a:solidFill>
          </a:ln>
        </p:spPr>
        <p:txBody>
          <a:bodyPr wrap="square" lIns="0" tIns="0" rIns="0" bIns="0" rtlCol="0"/>
          <a:lstStyle/>
          <a:p>
            <a:endParaRPr sz="1588"/>
          </a:p>
        </p:txBody>
      </p:sp>
      <p:sp>
        <p:nvSpPr>
          <p:cNvPr id="19" name="Título 1">
            <a:extLst>
              <a:ext uri="{FF2B5EF4-FFF2-40B4-BE49-F238E27FC236}">
                <a16:creationId xmlns:a16="http://schemas.microsoft.com/office/drawing/2014/main" id="{636BB6C0-6A48-4579-B472-4E98BF864F48}"/>
              </a:ext>
            </a:extLst>
          </p:cNvPr>
          <p:cNvSpPr txBox="1">
            <a:spLocks/>
          </p:cNvSpPr>
          <p:nvPr/>
        </p:nvSpPr>
        <p:spPr>
          <a:xfrm>
            <a:off x="643597" y="14192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es-EC" sz="2400" b="1" dirty="0">
                <a:solidFill>
                  <a:srgbClr val="2F2C80"/>
                </a:solidFill>
                <a:latin typeface="Arial" panose="020B0604020202020204" pitchFamily="34" charset="0"/>
              </a:rPr>
            </a:br>
            <a:r>
              <a:rPr lang="es-EC" sz="2400" b="1" dirty="0">
                <a:solidFill>
                  <a:srgbClr val="2F2C80"/>
                </a:solidFill>
                <a:latin typeface="Arial" panose="020B0604020202020204" pitchFamily="34" charset="0"/>
              </a:rPr>
              <a:t>EDUCACIÓN, RECREACIÓN Y DEPORTE</a:t>
            </a:r>
            <a:br>
              <a:rPr lang="es-EC" sz="2400" b="1" dirty="0">
                <a:solidFill>
                  <a:srgbClr val="2F2C80"/>
                </a:solidFill>
                <a:latin typeface="Arial" panose="020B0604020202020204" pitchFamily="34" charset="0"/>
              </a:rPr>
            </a:br>
            <a:br>
              <a:rPr lang="es-ES" sz="1400" dirty="0"/>
            </a:br>
            <a:endParaRPr lang="es-EC" sz="2400" dirty="0"/>
          </a:p>
        </p:txBody>
      </p:sp>
      <p:cxnSp>
        <p:nvCxnSpPr>
          <p:cNvPr id="17" name="Conector recto 16">
            <a:extLst>
              <a:ext uri="{FF2B5EF4-FFF2-40B4-BE49-F238E27FC236}">
                <a16:creationId xmlns:a16="http://schemas.microsoft.com/office/drawing/2014/main" id="{AA7D6D5E-91A7-4CC9-8562-02FAB3E23F37}"/>
              </a:ext>
            </a:extLst>
          </p:cNvPr>
          <p:cNvCxnSpPr>
            <a:cxnSpLocks/>
          </p:cNvCxnSpPr>
          <p:nvPr/>
        </p:nvCxnSpPr>
        <p:spPr>
          <a:xfrm>
            <a:off x="451749" y="412222"/>
            <a:ext cx="0" cy="484663"/>
          </a:xfrm>
          <a:prstGeom prst="line">
            <a:avLst/>
          </a:prstGeom>
          <a:ln w="76200">
            <a:solidFill>
              <a:srgbClr val="C00000"/>
            </a:solidFill>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82702306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53EC52F-D95C-4544-84E3-823441D2C07B}"/>
              </a:ext>
            </a:extLst>
          </p:cNvPr>
          <p:cNvSpPr>
            <a:spLocks noGrp="1"/>
          </p:cNvSpPr>
          <p:nvPr>
            <p:ph type="title"/>
          </p:nvPr>
        </p:nvSpPr>
        <p:spPr>
          <a:xfrm>
            <a:off x="643597" y="141921"/>
            <a:ext cx="10515600" cy="1325563"/>
          </a:xfrm>
        </p:spPr>
        <p:txBody>
          <a:bodyPr>
            <a:normAutofit/>
          </a:bodyPr>
          <a:lstStyle/>
          <a:p>
            <a:r>
              <a:rPr lang="es-EC" sz="2400" b="1" dirty="0">
                <a:solidFill>
                  <a:srgbClr val="2F2C80"/>
                </a:solidFill>
                <a:latin typeface="Arial" panose="020B0604020202020204" pitchFamily="34" charset="0"/>
              </a:rPr>
              <a:t>ACCIONES DE RECUPERACIÓN </a:t>
            </a:r>
            <a:br>
              <a:rPr lang="es-EC" sz="2400" b="1" dirty="0">
                <a:solidFill>
                  <a:srgbClr val="2F2C80"/>
                </a:solidFill>
                <a:latin typeface="Arial" panose="020B0604020202020204" pitchFamily="34" charset="0"/>
              </a:rPr>
            </a:br>
            <a:r>
              <a:rPr lang="es-ES" sz="2400" b="1" dirty="0">
                <a:solidFill>
                  <a:srgbClr val="2F2C80"/>
                </a:solidFill>
                <a:latin typeface="Arial" panose="020B0604020202020204" pitchFamily="34" charset="0"/>
              </a:rPr>
              <a:t>INFRAESTRUCTURA DE ESPACIO PÚBLICO</a:t>
            </a:r>
            <a:br>
              <a:rPr lang="es-ES" sz="2400" b="1" dirty="0">
                <a:solidFill>
                  <a:srgbClr val="2F2C80"/>
                </a:solidFill>
                <a:latin typeface="Arial" panose="020B0604020202020204" pitchFamily="34" charset="0"/>
              </a:rPr>
            </a:br>
            <a:endParaRPr lang="es-EC" sz="2400" b="1" dirty="0">
              <a:solidFill>
                <a:srgbClr val="2F2C80"/>
              </a:solidFill>
              <a:latin typeface="Arial" panose="020B0604020202020204" pitchFamily="34" charset="0"/>
            </a:endParaRPr>
          </a:p>
        </p:txBody>
      </p:sp>
      <p:sp>
        <p:nvSpPr>
          <p:cNvPr id="6" name="Marcador de contenido 2">
            <a:extLst>
              <a:ext uri="{FF2B5EF4-FFF2-40B4-BE49-F238E27FC236}">
                <a16:creationId xmlns:a16="http://schemas.microsoft.com/office/drawing/2014/main" id="{D79C0DC8-D607-2F4A-A2F3-190F8CEFEDDD}"/>
              </a:ext>
            </a:extLst>
          </p:cNvPr>
          <p:cNvSpPr>
            <a:spLocks noGrp="1"/>
          </p:cNvSpPr>
          <p:nvPr>
            <p:ph idx="1"/>
          </p:nvPr>
        </p:nvSpPr>
        <p:spPr>
          <a:xfrm>
            <a:off x="4526280" y="1467483"/>
            <a:ext cx="6785317" cy="4585814"/>
          </a:xfrm>
        </p:spPr>
        <p:txBody>
          <a:bodyPr>
            <a:normAutofit fontScale="62500" lnSpcReduction="20000"/>
          </a:bodyPr>
          <a:lstStyle/>
          <a:p>
            <a:pPr marL="1371600" lvl="3" indent="0" algn="just">
              <a:buNone/>
            </a:pPr>
            <a:r>
              <a:rPr lang="es-ES" sz="3000" dirty="0">
                <a:cs typeface="Arial" panose="020B0604020202020204" pitchFamily="34" charset="0"/>
              </a:rPr>
              <a:t>La EPMMOP ha realizado la intervención de  áreas verdes y espacios públicos </a:t>
            </a:r>
          </a:p>
          <a:p>
            <a:pPr marL="1371600" lvl="3" indent="0" algn="just">
              <a:buNone/>
            </a:pPr>
            <a:r>
              <a:rPr lang="es-ES" sz="3000" b="1" dirty="0">
                <a:cs typeface="Arial" panose="020B0604020202020204" pitchFamily="34" charset="0"/>
              </a:rPr>
              <a:t>Arbolado: </a:t>
            </a:r>
          </a:p>
          <a:p>
            <a:pPr lvl="3" algn="just"/>
            <a:r>
              <a:rPr lang="es-ES" sz="3000" dirty="0">
                <a:cs typeface="Arial" panose="020B0604020202020204" pitchFamily="34" charset="0"/>
              </a:rPr>
              <a:t>Reposición de </a:t>
            </a:r>
            <a:r>
              <a:rPr lang="es-ES" sz="3200" b="1" dirty="0">
                <a:cs typeface="Arial" panose="020B0604020202020204" pitchFamily="34" charset="0"/>
              </a:rPr>
              <a:t>41 árboles</a:t>
            </a:r>
            <a:r>
              <a:rPr lang="es-ES" sz="3000" dirty="0">
                <a:cs typeface="Arial" panose="020B0604020202020204" pitchFamily="34" charset="0"/>
              </a:rPr>
              <a:t>: </a:t>
            </a:r>
            <a:r>
              <a:rPr lang="es-ES" sz="3000" dirty="0" err="1">
                <a:cs typeface="Arial" panose="020B0604020202020204" pitchFamily="34" charset="0"/>
              </a:rPr>
              <a:t>pursupato</a:t>
            </a:r>
            <a:r>
              <a:rPr lang="es-ES" sz="3000" dirty="0">
                <a:cs typeface="Arial" panose="020B0604020202020204" pitchFamily="34" charset="0"/>
              </a:rPr>
              <a:t>, níspero y nogal. Todos están ubicado a lo largo de la av. La Gasca.</a:t>
            </a:r>
          </a:p>
          <a:p>
            <a:pPr lvl="3" algn="just"/>
            <a:r>
              <a:rPr lang="es-ES" sz="3000" dirty="0">
                <a:cs typeface="Arial" panose="020B0604020202020204" pitchFamily="34" charset="0"/>
              </a:rPr>
              <a:t>Incorporación de 6 mil plantas para embellecer los parterres. </a:t>
            </a:r>
          </a:p>
          <a:p>
            <a:pPr marL="1371600" lvl="3" indent="0" algn="just">
              <a:buNone/>
            </a:pPr>
            <a:r>
              <a:rPr lang="es-ES" sz="3000" b="1" dirty="0">
                <a:cs typeface="Arial" panose="020B0604020202020204" pitchFamily="34" charset="0"/>
              </a:rPr>
              <a:t>Parques: </a:t>
            </a:r>
          </a:p>
          <a:p>
            <a:pPr lvl="3" algn="just"/>
            <a:r>
              <a:rPr lang="es-ES" sz="3000" dirty="0">
                <a:cs typeface="Arial" panose="020B0604020202020204" pitchFamily="34" charset="0"/>
              </a:rPr>
              <a:t>Mantenimiento de áreas verdes en 6 parques de la zona de influencia: Parques Italia, Pambachupa, Álvaro Pérez, Santa Clara, calle Enrique Núñez de Bonilla y calle Jerónimo </a:t>
            </a:r>
            <a:r>
              <a:rPr lang="es-ES" sz="3000" dirty="0" err="1">
                <a:cs typeface="Arial" panose="020B0604020202020204" pitchFamily="34" charset="0"/>
              </a:rPr>
              <a:t>Leiton</a:t>
            </a:r>
            <a:r>
              <a:rPr lang="es-ES" sz="3000" dirty="0">
                <a:cs typeface="Arial" panose="020B0604020202020204" pitchFamily="34" charset="0"/>
              </a:rPr>
              <a:t>. </a:t>
            </a:r>
          </a:p>
          <a:p>
            <a:pPr lvl="3" algn="just"/>
            <a:r>
              <a:rPr lang="es-ES" sz="3000" dirty="0">
                <a:cs typeface="Arial" panose="020B0604020202020204" pitchFamily="34" charset="0"/>
              </a:rPr>
              <a:t>Trabajos en parques: poda, acopio y traslado de material vegetal.</a:t>
            </a:r>
          </a:p>
          <a:p>
            <a:pPr lvl="3" algn="just"/>
            <a:r>
              <a:rPr lang="es-ES" sz="3000" dirty="0">
                <a:cs typeface="Arial" panose="020B0604020202020204" pitchFamily="34" charset="0"/>
              </a:rPr>
              <a:t>Mantenimiento de áreas verdes; regeneración de la capa vegetal de los parterres de la av. La Gasca.</a:t>
            </a:r>
          </a:p>
          <a:p>
            <a:pPr lvl="2"/>
            <a:endParaRPr lang="es-EC" dirty="0"/>
          </a:p>
          <a:p>
            <a:pPr lvl="2"/>
            <a:endParaRPr lang="es-ES" dirty="0"/>
          </a:p>
          <a:p>
            <a:pPr lvl="2"/>
            <a:endParaRPr lang="es-EC" dirty="0"/>
          </a:p>
        </p:txBody>
      </p:sp>
      <p:pic>
        <p:nvPicPr>
          <p:cNvPr id="8" name="Imagen 7">
            <a:extLst>
              <a:ext uri="{FF2B5EF4-FFF2-40B4-BE49-F238E27FC236}">
                <a16:creationId xmlns:a16="http://schemas.microsoft.com/office/drawing/2014/main" id="{43A65BEC-004A-45B0-9067-F2F9FF9346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2803" y="1136093"/>
            <a:ext cx="4585814" cy="4585814"/>
          </a:xfrm>
          <a:prstGeom prst="rect">
            <a:avLst/>
          </a:prstGeom>
        </p:spPr>
      </p:pic>
      <p:cxnSp>
        <p:nvCxnSpPr>
          <p:cNvPr id="7" name="Conector recto 6">
            <a:extLst>
              <a:ext uri="{FF2B5EF4-FFF2-40B4-BE49-F238E27FC236}">
                <a16:creationId xmlns:a16="http://schemas.microsoft.com/office/drawing/2014/main" id="{E440164A-A4B6-4D3A-8AB1-41571741CF05}"/>
              </a:ext>
            </a:extLst>
          </p:cNvPr>
          <p:cNvCxnSpPr>
            <a:cxnSpLocks/>
          </p:cNvCxnSpPr>
          <p:nvPr/>
        </p:nvCxnSpPr>
        <p:spPr>
          <a:xfrm>
            <a:off x="451749" y="412222"/>
            <a:ext cx="0" cy="484663"/>
          </a:xfrm>
          <a:prstGeom prst="line">
            <a:avLst/>
          </a:prstGeom>
          <a:ln w="76200">
            <a:solidFill>
              <a:srgbClr val="C00000"/>
            </a:solidFill>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3497833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22ADFB0E-FD89-4CD6-AA3E-5CF99372C3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2515" y="185530"/>
            <a:ext cx="3124200" cy="3124200"/>
          </a:xfrm>
          <a:prstGeom prst="rect">
            <a:avLst/>
          </a:prstGeom>
        </p:spPr>
      </p:pic>
      <p:pic>
        <p:nvPicPr>
          <p:cNvPr id="6" name="Imagen 5">
            <a:extLst>
              <a:ext uri="{FF2B5EF4-FFF2-40B4-BE49-F238E27FC236}">
                <a16:creationId xmlns:a16="http://schemas.microsoft.com/office/drawing/2014/main" id="{D982DD8D-0AA7-4F14-9B8F-C26FF8F0E8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83695" y="185530"/>
            <a:ext cx="3124201" cy="3124201"/>
          </a:xfrm>
          <a:prstGeom prst="rect">
            <a:avLst/>
          </a:prstGeom>
        </p:spPr>
      </p:pic>
      <p:pic>
        <p:nvPicPr>
          <p:cNvPr id="7" name="Imagen 6">
            <a:extLst>
              <a:ext uri="{FF2B5EF4-FFF2-40B4-BE49-F238E27FC236}">
                <a16:creationId xmlns:a16="http://schemas.microsoft.com/office/drawing/2014/main" id="{55AB1BEC-73C0-456F-9772-8A1CE179051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22514" y="3429000"/>
            <a:ext cx="3124201" cy="3124201"/>
          </a:xfrm>
          <a:prstGeom prst="rect">
            <a:avLst/>
          </a:prstGeom>
        </p:spPr>
      </p:pic>
      <p:pic>
        <p:nvPicPr>
          <p:cNvPr id="8" name="Imagen 7">
            <a:extLst>
              <a:ext uri="{FF2B5EF4-FFF2-40B4-BE49-F238E27FC236}">
                <a16:creationId xmlns:a16="http://schemas.microsoft.com/office/drawing/2014/main" id="{8AB849FB-D927-481E-AF2D-36C24867944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83695" y="3429001"/>
            <a:ext cx="3124200" cy="3124200"/>
          </a:xfrm>
          <a:prstGeom prst="rect">
            <a:avLst/>
          </a:prstGeom>
        </p:spPr>
      </p:pic>
    </p:spTree>
    <p:extLst>
      <p:ext uri="{BB962C8B-B14F-4D97-AF65-F5344CB8AC3E}">
        <p14:creationId xmlns:p14="http://schemas.microsoft.com/office/powerpoint/2010/main" val="159814450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21CCCB3D-441B-4940-83E5-779287B6D5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458" y="300584"/>
            <a:ext cx="3736656" cy="2486238"/>
          </a:xfrm>
          <a:prstGeom prst="rect">
            <a:avLst/>
          </a:prstGeom>
        </p:spPr>
      </p:pic>
      <p:pic>
        <p:nvPicPr>
          <p:cNvPr id="3" name="Imagen 2">
            <a:extLst>
              <a:ext uri="{FF2B5EF4-FFF2-40B4-BE49-F238E27FC236}">
                <a16:creationId xmlns:a16="http://schemas.microsoft.com/office/drawing/2014/main" id="{FA3D6113-0D9C-488A-A85C-9E2C71261CB4}"/>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5392429" y="300585"/>
            <a:ext cx="3870839" cy="2486238"/>
          </a:xfrm>
          <a:prstGeom prst="rect">
            <a:avLst/>
          </a:prstGeom>
        </p:spPr>
      </p:pic>
      <p:pic>
        <p:nvPicPr>
          <p:cNvPr id="4" name="Imagen 3">
            <a:extLst>
              <a:ext uri="{FF2B5EF4-FFF2-40B4-BE49-F238E27FC236}">
                <a16:creationId xmlns:a16="http://schemas.microsoft.com/office/drawing/2014/main" id="{DDC49A7F-1BE9-492D-B3EA-B3FB33A6187F}"/>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1524455" y="3137452"/>
            <a:ext cx="3736657" cy="2903130"/>
          </a:xfrm>
          <a:prstGeom prst="rect">
            <a:avLst/>
          </a:prstGeom>
        </p:spPr>
      </p:pic>
      <p:pic>
        <p:nvPicPr>
          <p:cNvPr id="5" name="Imagen 4">
            <a:extLst>
              <a:ext uri="{FF2B5EF4-FFF2-40B4-BE49-F238E27FC236}">
                <a16:creationId xmlns:a16="http://schemas.microsoft.com/office/drawing/2014/main" id="{2C2E0FF4-E52C-4586-919C-3064820F4C9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92428" y="3137452"/>
            <a:ext cx="3870839" cy="2903130"/>
          </a:xfrm>
          <a:prstGeom prst="rect">
            <a:avLst/>
          </a:prstGeom>
        </p:spPr>
      </p:pic>
    </p:spTree>
    <p:extLst>
      <p:ext uri="{BB962C8B-B14F-4D97-AF65-F5344CB8AC3E}">
        <p14:creationId xmlns:p14="http://schemas.microsoft.com/office/powerpoint/2010/main" val="18217953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16" name="Marcador de contenido 15">
            <a:extLst>
              <a:ext uri="{FF2B5EF4-FFF2-40B4-BE49-F238E27FC236}">
                <a16:creationId xmlns:a16="http://schemas.microsoft.com/office/drawing/2014/main" id="{D282B92A-1B74-43F9-A707-D421CA451EA5}"/>
              </a:ext>
            </a:extLst>
          </p:cNvPr>
          <p:cNvSpPr>
            <a:spLocks noGrp="1"/>
          </p:cNvSpPr>
          <p:nvPr>
            <p:ph sz="half" idx="2"/>
          </p:nvPr>
        </p:nvSpPr>
        <p:spPr>
          <a:xfrm>
            <a:off x="1148652" y="617338"/>
            <a:ext cx="4557432" cy="505421"/>
          </a:xfrm>
        </p:spPr>
        <p:txBody>
          <a:bodyPr>
            <a:normAutofit/>
          </a:bodyPr>
          <a:lstStyle/>
          <a:p>
            <a:pPr marL="0" indent="0" algn="just">
              <a:buNone/>
            </a:pPr>
            <a:r>
              <a:rPr lang="es-ES" sz="2200" b="1" dirty="0">
                <a:solidFill>
                  <a:srgbClr val="2F2C80"/>
                </a:solidFill>
                <a:latin typeface="Arial" panose="020B0604020202020204" pitchFamily="34" charset="0"/>
                <a:ea typeface="+mj-ea"/>
                <a:cs typeface="+mj-cs"/>
              </a:rPr>
              <a:t>PLATAFORMA GESTIÓN UIO</a:t>
            </a:r>
            <a:endParaRPr lang="es-ES" dirty="0"/>
          </a:p>
        </p:txBody>
      </p:sp>
      <p:sp>
        <p:nvSpPr>
          <p:cNvPr id="5" name="CuadroTexto 4">
            <a:extLst>
              <a:ext uri="{FF2B5EF4-FFF2-40B4-BE49-F238E27FC236}">
                <a16:creationId xmlns:a16="http://schemas.microsoft.com/office/drawing/2014/main" id="{78DAB375-0851-45A4-A9A7-2ED280AE472F}"/>
              </a:ext>
            </a:extLst>
          </p:cNvPr>
          <p:cNvSpPr txBox="1"/>
          <p:nvPr/>
        </p:nvSpPr>
        <p:spPr>
          <a:xfrm>
            <a:off x="1034286" y="1131172"/>
            <a:ext cx="10480971" cy="830997"/>
          </a:xfrm>
          <a:prstGeom prst="rect">
            <a:avLst/>
          </a:prstGeom>
          <a:noFill/>
        </p:spPr>
        <p:txBody>
          <a:bodyPr wrap="square">
            <a:spAutoFit/>
          </a:bodyPr>
          <a:lstStyle/>
          <a:p>
            <a:r>
              <a:rPr lang="es-EC" sz="2400" dirty="0"/>
              <a:t>Repotenciación para consolidar la información de acciones ejecutadas en Plan por parte de las instituciones involucradas</a:t>
            </a:r>
          </a:p>
        </p:txBody>
      </p:sp>
      <p:cxnSp>
        <p:nvCxnSpPr>
          <p:cNvPr id="6" name="Conector recto 5">
            <a:extLst>
              <a:ext uri="{FF2B5EF4-FFF2-40B4-BE49-F238E27FC236}">
                <a16:creationId xmlns:a16="http://schemas.microsoft.com/office/drawing/2014/main" id="{627779C7-011C-43A9-8545-B1FEADC6611A}"/>
              </a:ext>
            </a:extLst>
          </p:cNvPr>
          <p:cNvCxnSpPr>
            <a:cxnSpLocks/>
          </p:cNvCxnSpPr>
          <p:nvPr/>
        </p:nvCxnSpPr>
        <p:spPr>
          <a:xfrm>
            <a:off x="1034286" y="459977"/>
            <a:ext cx="0" cy="662782"/>
          </a:xfrm>
          <a:prstGeom prst="line">
            <a:avLst/>
          </a:prstGeom>
          <a:ln w="76200">
            <a:solidFill>
              <a:srgbClr val="C00000"/>
            </a:solidFill>
          </a:ln>
        </p:spPr>
        <p:style>
          <a:lnRef idx="3">
            <a:schemeClr val="accent1"/>
          </a:lnRef>
          <a:fillRef idx="0">
            <a:schemeClr val="accent1"/>
          </a:fillRef>
          <a:effectRef idx="2">
            <a:schemeClr val="accent1"/>
          </a:effectRef>
          <a:fontRef idx="minor">
            <a:schemeClr val="tx1"/>
          </a:fontRef>
        </p:style>
      </p:cxnSp>
      <p:pic>
        <p:nvPicPr>
          <p:cNvPr id="9" name="Imagen 8">
            <a:extLst>
              <a:ext uri="{FF2B5EF4-FFF2-40B4-BE49-F238E27FC236}">
                <a16:creationId xmlns:a16="http://schemas.microsoft.com/office/drawing/2014/main" id="{653F686E-6AEA-45B1-916E-EE110A9A4EBA}"/>
              </a:ext>
            </a:extLst>
          </p:cNvPr>
          <p:cNvPicPr>
            <a:picLocks noChangeAspect="1"/>
          </p:cNvPicPr>
          <p:nvPr/>
        </p:nvPicPr>
        <p:blipFill rotWithShape="1">
          <a:blip r:embed="rId3"/>
          <a:srcRect t="4867"/>
          <a:stretch/>
        </p:blipFill>
        <p:spPr>
          <a:xfrm>
            <a:off x="2279241" y="2088661"/>
            <a:ext cx="7991060" cy="3784332"/>
          </a:xfrm>
          <a:prstGeom prst="rect">
            <a:avLst/>
          </a:prstGeom>
        </p:spPr>
      </p:pic>
    </p:spTree>
    <p:extLst>
      <p:ext uri="{BB962C8B-B14F-4D97-AF65-F5344CB8AC3E}">
        <p14:creationId xmlns:p14="http://schemas.microsoft.com/office/powerpoint/2010/main" val="388950729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15" name="Imagen 14">
            <a:extLst>
              <a:ext uri="{FF2B5EF4-FFF2-40B4-BE49-F238E27FC236}">
                <a16:creationId xmlns:a16="http://schemas.microsoft.com/office/drawing/2014/main" id="{64F4CB09-B718-40EB-9432-117318F498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62372" y="561530"/>
            <a:ext cx="4281485" cy="2849863"/>
          </a:xfrm>
          <a:prstGeom prst="rect">
            <a:avLst/>
          </a:prstGeom>
        </p:spPr>
      </p:pic>
      <p:pic>
        <p:nvPicPr>
          <p:cNvPr id="5" name="Imagen 4">
            <a:extLst>
              <a:ext uri="{FF2B5EF4-FFF2-40B4-BE49-F238E27FC236}">
                <a16:creationId xmlns:a16="http://schemas.microsoft.com/office/drawing/2014/main" id="{D3CF8D67-638C-4144-B1CE-FC1D23D4E2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40111" y="561530"/>
            <a:ext cx="3799817" cy="2849863"/>
          </a:xfrm>
          <a:prstGeom prst="rect">
            <a:avLst/>
          </a:prstGeom>
        </p:spPr>
      </p:pic>
      <p:pic>
        <p:nvPicPr>
          <p:cNvPr id="6" name="Imagen 5">
            <a:extLst>
              <a:ext uri="{FF2B5EF4-FFF2-40B4-BE49-F238E27FC236}">
                <a16:creationId xmlns:a16="http://schemas.microsoft.com/office/drawing/2014/main" id="{6E59A596-E575-4A9E-996B-BA36F4E78F3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20321" y="3807002"/>
            <a:ext cx="3819607" cy="2143224"/>
          </a:xfrm>
          <a:prstGeom prst="rect">
            <a:avLst/>
          </a:prstGeom>
        </p:spPr>
      </p:pic>
      <p:pic>
        <p:nvPicPr>
          <p:cNvPr id="7" name="Imagen 6">
            <a:extLst>
              <a:ext uri="{FF2B5EF4-FFF2-40B4-BE49-F238E27FC236}">
                <a16:creationId xmlns:a16="http://schemas.microsoft.com/office/drawing/2014/main" id="{498A8F96-45C4-4CF0-BC8C-E0FC88D140C1}"/>
              </a:ext>
            </a:extLst>
          </p:cNvPr>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5741736" y="3739772"/>
            <a:ext cx="4276906" cy="2210454"/>
          </a:xfrm>
          <a:prstGeom prst="rect">
            <a:avLst/>
          </a:prstGeom>
        </p:spPr>
      </p:pic>
    </p:spTree>
    <p:extLst>
      <p:ext uri="{BB962C8B-B14F-4D97-AF65-F5344CB8AC3E}">
        <p14:creationId xmlns:p14="http://schemas.microsoft.com/office/powerpoint/2010/main" val="190924446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53EC52F-D95C-4544-84E3-823441D2C07B}"/>
              </a:ext>
            </a:extLst>
          </p:cNvPr>
          <p:cNvSpPr>
            <a:spLocks noGrp="1"/>
          </p:cNvSpPr>
          <p:nvPr>
            <p:ph type="title"/>
          </p:nvPr>
        </p:nvSpPr>
        <p:spPr>
          <a:xfrm>
            <a:off x="643597" y="141921"/>
            <a:ext cx="10515600" cy="1325563"/>
          </a:xfrm>
        </p:spPr>
        <p:txBody>
          <a:bodyPr>
            <a:normAutofit/>
          </a:bodyPr>
          <a:lstStyle/>
          <a:p>
            <a:r>
              <a:rPr lang="es-EC" sz="2400" b="1" dirty="0">
                <a:solidFill>
                  <a:srgbClr val="2F2C80"/>
                </a:solidFill>
                <a:latin typeface="Arial" panose="020B0604020202020204" pitchFamily="34" charset="0"/>
              </a:rPr>
              <a:t>ACCIONES DE RECUPERACIÓN </a:t>
            </a:r>
            <a:br>
              <a:rPr lang="es-EC" sz="2400" b="1" dirty="0">
                <a:solidFill>
                  <a:srgbClr val="2F2C80"/>
                </a:solidFill>
                <a:latin typeface="Arial" panose="020B0604020202020204" pitchFamily="34" charset="0"/>
              </a:rPr>
            </a:br>
            <a:r>
              <a:rPr lang="es-EC" sz="2400" b="1" dirty="0">
                <a:solidFill>
                  <a:srgbClr val="2F2C80"/>
                </a:solidFill>
                <a:latin typeface="Arial" panose="020B0604020202020204" pitchFamily="34" charset="0"/>
              </a:rPr>
              <a:t>INFRAESTRUCTURA PRIVADA </a:t>
            </a:r>
            <a:r>
              <a:rPr lang="es-ES" sz="2400" b="1" dirty="0">
                <a:solidFill>
                  <a:srgbClr val="2F2C80"/>
                </a:solidFill>
                <a:latin typeface="Arial" panose="020B0604020202020204" pitchFamily="34" charset="0"/>
              </a:rPr>
              <a:t>ESTABLECIMIENTO COMERCIALES</a:t>
            </a:r>
            <a:br>
              <a:rPr lang="es-ES" sz="2400" b="1" dirty="0">
                <a:solidFill>
                  <a:srgbClr val="2F2C80"/>
                </a:solidFill>
                <a:latin typeface="Arial" panose="020B0604020202020204" pitchFamily="34" charset="0"/>
              </a:rPr>
            </a:br>
            <a:endParaRPr lang="es-EC" sz="2400" b="1" dirty="0">
              <a:solidFill>
                <a:srgbClr val="2F2C80"/>
              </a:solidFill>
              <a:latin typeface="Arial" panose="020B0604020202020204" pitchFamily="34" charset="0"/>
            </a:endParaRPr>
          </a:p>
        </p:txBody>
      </p:sp>
      <p:cxnSp>
        <p:nvCxnSpPr>
          <p:cNvPr id="7" name="Conector recto 6">
            <a:extLst>
              <a:ext uri="{FF2B5EF4-FFF2-40B4-BE49-F238E27FC236}">
                <a16:creationId xmlns:a16="http://schemas.microsoft.com/office/drawing/2014/main" id="{E440164A-A4B6-4D3A-8AB1-41571741CF05}"/>
              </a:ext>
            </a:extLst>
          </p:cNvPr>
          <p:cNvCxnSpPr>
            <a:cxnSpLocks/>
          </p:cNvCxnSpPr>
          <p:nvPr/>
        </p:nvCxnSpPr>
        <p:spPr>
          <a:xfrm>
            <a:off x="451749" y="412222"/>
            <a:ext cx="0" cy="484663"/>
          </a:xfrm>
          <a:prstGeom prst="line">
            <a:avLst/>
          </a:prstGeom>
          <a:ln w="76200">
            <a:solidFill>
              <a:srgbClr val="C00000"/>
            </a:solidFill>
          </a:ln>
        </p:spPr>
        <p:style>
          <a:lnRef idx="3">
            <a:schemeClr val="accent1"/>
          </a:lnRef>
          <a:fillRef idx="0">
            <a:schemeClr val="accent1"/>
          </a:fillRef>
          <a:effectRef idx="2">
            <a:schemeClr val="accent1"/>
          </a:effectRef>
          <a:fontRef idx="minor">
            <a:schemeClr val="tx1"/>
          </a:fontRef>
        </p:style>
      </p:cxnSp>
      <p:pic>
        <p:nvPicPr>
          <p:cNvPr id="9" name="Imagen 8">
            <a:extLst>
              <a:ext uri="{FF2B5EF4-FFF2-40B4-BE49-F238E27FC236}">
                <a16:creationId xmlns:a16="http://schemas.microsoft.com/office/drawing/2014/main" id="{D5C0668A-9AEF-4D04-9BA4-72F43DDC4C33}"/>
              </a:ext>
            </a:extLst>
          </p:cNvPr>
          <p:cNvPicPr>
            <a:picLocks noChangeAspect="1"/>
          </p:cNvPicPr>
          <p:nvPr/>
        </p:nvPicPr>
        <p:blipFill>
          <a:blip r:embed="rId3"/>
          <a:stretch>
            <a:fillRect/>
          </a:stretch>
        </p:blipFill>
        <p:spPr>
          <a:xfrm>
            <a:off x="795997" y="1181686"/>
            <a:ext cx="4205655" cy="4205655"/>
          </a:xfrm>
          <a:prstGeom prst="rect">
            <a:avLst/>
          </a:prstGeom>
        </p:spPr>
      </p:pic>
      <p:sp>
        <p:nvSpPr>
          <p:cNvPr id="11" name="Marcador de contenido 2">
            <a:extLst>
              <a:ext uri="{FF2B5EF4-FFF2-40B4-BE49-F238E27FC236}">
                <a16:creationId xmlns:a16="http://schemas.microsoft.com/office/drawing/2014/main" id="{8D5CB538-AD1C-4DE4-8876-7FB31C822315}"/>
              </a:ext>
            </a:extLst>
          </p:cNvPr>
          <p:cNvSpPr>
            <a:spLocks noGrp="1"/>
          </p:cNvSpPr>
          <p:nvPr>
            <p:ph idx="1"/>
          </p:nvPr>
        </p:nvSpPr>
        <p:spPr>
          <a:xfrm>
            <a:off x="5580529" y="1847176"/>
            <a:ext cx="5731068" cy="3814035"/>
          </a:xfrm>
        </p:spPr>
        <p:txBody>
          <a:bodyPr>
            <a:normAutofit/>
          </a:bodyPr>
          <a:lstStyle/>
          <a:p>
            <a:pPr lvl="2" algn="just"/>
            <a:r>
              <a:rPr lang="es-ES" sz="2400" dirty="0"/>
              <a:t> La Secretaría de Desarrollo Productivo y Competitividad entregó herramientas de trabajo a 4 negocios, que les permitirá reactivar sus actividades </a:t>
            </a:r>
            <a:endParaRPr lang="es-ES" sz="2400" dirty="0">
              <a:solidFill>
                <a:srgbClr val="FF0000"/>
              </a:solidFill>
            </a:endParaRPr>
          </a:p>
          <a:p>
            <a:pPr lvl="3"/>
            <a:r>
              <a:rPr lang="es-EC" sz="2800" b="1" dirty="0">
                <a:cs typeface="Arial" panose="020B0604020202020204" pitchFamily="34" charset="0"/>
              </a:rPr>
              <a:t>4 n</a:t>
            </a:r>
            <a:r>
              <a:rPr lang="es-EC" sz="2800" dirty="0">
                <a:cs typeface="Arial" panose="020B0604020202020204" pitchFamily="34" charset="0"/>
              </a:rPr>
              <a:t>egocios reactivados por el valor de </a:t>
            </a:r>
            <a:r>
              <a:rPr lang="es-EC" sz="3200" b="1" dirty="0">
                <a:cs typeface="Arial" panose="020B0604020202020204" pitchFamily="34" charset="0"/>
              </a:rPr>
              <a:t>$2.642,72 </a:t>
            </a:r>
            <a:endParaRPr lang="es-ES" sz="3600" b="1" dirty="0">
              <a:cs typeface="Arial" panose="020B0604020202020204" pitchFamily="34" charset="0"/>
            </a:endParaRPr>
          </a:p>
          <a:p>
            <a:pPr marL="1371600" lvl="3" indent="0">
              <a:buNone/>
            </a:pPr>
            <a:endParaRPr lang="es-EC" sz="3000" b="1" dirty="0">
              <a:cs typeface="Arial" panose="020B0604020202020204" pitchFamily="34" charset="0"/>
            </a:endParaRPr>
          </a:p>
          <a:p>
            <a:pPr marL="1371600" lvl="3" indent="0">
              <a:buNone/>
            </a:pPr>
            <a:endParaRPr lang="es-EC" sz="2800" b="1" dirty="0">
              <a:latin typeface="Arial" panose="020B0604020202020204" pitchFamily="34" charset="0"/>
              <a:cs typeface="Arial" panose="020B0604020202020204" pitchFamily="34" charset="0"/>
            </a:endParaRPr>
          </a:p>
          <a:p>
            <a:pPr lvl="2"/>
            <a:endParaRPr lang="es-EC" sz="2400" dirty="0"/>
          </a:p>
          <a:p>
            <a:pPr lvl="2"/>
            <a:endParaRPr lang="es-EC" dirty="0"/>
          </a:p>
        </p:txBody>
      </p:sp>
    </p:spTree>
    <p:extLst>
      <p:ext uri="{BB962C8B-B14F-4D97-AF65-F5344CB8AC3E}">
        <p14:creationId xmlns:p14="http://schemas.microsoft.com/office/powerpoint/2010/main" val="417055868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BE121906-EFBE-498C-8241-DBCA5D1867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86609" y="496957"/>
            <a:ext cx="3909391" cy="2605242"/>
          </a:xfrm>
          <a:prstGeom prst="rect">
            <a:avLst/>
          </a:prstGeom>
        </p:spPr>
      </p:pic>
      <p:pic>
        <p:nvPicPr>
          <p:cNvPr id="9" name="Picture 2" descr="Puede ser una imagen de 6 personas, personas de pie e interior">
            <a:extLst>
              <a:ext uri="{FF2B5EF4-FFF2-40B4-BE49-F238E27FC236}">
                <a16:creationId xmlns:a16="http://schemas.microsoft.com/office/drawing/2014/main" id="{9AEE15CA-0974-4188-BF07-B1F0A6D40B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86609" y="3429000"/>
            <a:ext cx="3909391" cy="2932043"/>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n 9">
            <a:extLst>
              <a:ext uri="{FF2B5EF4-FFF2-40B4-BE49-F238E27FC236}">
                <a16:creationId xmlns:a16="http://schemas.microsoft.com/office/drawing/2014/main" id="{6518F3AC-AFED-42BA-9306-CD000C6962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52974" y="1819067"/>
            <a:ext cx="3436395" cy="3432313"/>
          </a:xfrm>
          <a:prstGeom prst="rect">
            <a:avLst/>
          </a:prstGeom>
        </p:spPr>
      </p:pic>
    </p:spTree>
    <p:extLst>
      <p:ext uri="{BB962C8B-B14F-4D97-AF65-F5344CB8AC3E}">
        <p14:creationId xmlns:p14="http://schemas.microsoft.com/office/powerpoint/2010/main" val="219217790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53EC52F-D95C-4544-84E3-823441D2C07B}"/>
              </a:ext>
            </a:extLst>
          </p:cNvPr>
          <p:cNvSpPr>
            <a:spLocks noGrp="1"/>
          </p:cNvSpPr>
          <p:nvPr>
            <p:ph type="title"/>
          </p:nvPr>
        </p:nvSpPr>
        <p:spPr>
          <a:xfrm>
            <a:off x="643597" y="141921"/>
            <a:ext cx="10515600" cy="1325563"/>
          </a:xfrm>
        </p:spPr>
        <p:txBody>
          <a:bodyPr>
            <a:normAutofit/>
          </a:bodyPr>
          <a:lstStyle/>
          <a:p>
            <a:r>
              <a:rPr lang="es-EC" sz="2400" b="1" dirty="0">
                <a:solidFill>
                  <a:srgbClr val="2F2C80"/>
                </a:solidFill>
                <a:latin typeface="Arial" panose="020B0604020202020204" pitchFamily="34" charset="0"/>
              </a:rPr>
              <a:t>ACCIONES DE RECUPERACIÓN </a:t>
            </a:r>
            <a:br>
              <a:rPr lang="es-EC" sz="2400" b="1" dirty="0">
                <a:solidFill>
                  <a:srgbClr val="2F2C80"/>
                </a:solidFill>
                <a:latin typeface="Arial" panose="020B0604020202020204" pitchFamily="34" charset="0"/>
              </a:rPr>
            </a:br>
            <a:r>
              <a:rPr lang="es-ES" sz="2400" b="1" dirty="0">
                <a:solidFill>
                  <a:srgbClr val="2F2C80"/>
                </a:solidFill>
                <a:latin typeface="Arial" panose="020B0604020202020204" pitchFamily="34" charset="0"/>
              </a:rPr>
              <a:t>PREVENCIÓN</a:t>
            </a:r>
            <a:br>
              <a:rPr lang="es-ES" sz="2400" b="1" dirty="0">
                <a:solidFill>
                  <a:srgbClr val="2F2C80"/>
                </a:solidFill>
                <a:latin typeface="Arial" panose="020B0604020202020204" pitchFamily="34" charset="0"/>
              </a:rPr>
            </a:br>
            <a:endParaRPr lang="es-EC" sz="2400" b="1" dirty="0">
              <a:solidFill>
                <a:srgbClr val="2F2C80"/>
              </a:solidFill>
              <a:latin typeface="Arial" panose="020B0604020202020204" pitchFamily="34" charset="0"/>
            </a:endParaRPr>
          </a:p>
        </p:txBody>
      </p:sp>
      <p:cxnSp>
        <p:nvCxnSpPr>
          <p:cNvPr id="7" name="Conector recto 6">
            <a:extLst>
              <a:ext uri="{FF2B5EF4-FFF2-40B4-BE49-F238E27FC236}">
                <a16:creationId xmlns:a16="http://schemas.microsoft.com/office/drawing/2014/main" id="{E440164A-A4B6-4D3A-8AB1-41571741CF05}"/>
              </a:ext>
            </a:extLst>
          </p:cNvPr>
          <p:cNvCxnSpPr>
            <a:cxnSpLocks/>
          </p:cNvCxnSpPr>
          <p:nvPr/>
        </p:nvCxnSpPr>
        <p:spPr>
          <a:xfrm>
            <a:off x="451749" y="412222"/>
            <a:ext cx="0" cy="484663"/>
          </a:xfrm>
          <a:prstGeom prst="line">
            <a:avLst/>
          </a:prstGeom>
          <a:ln w="76200">
            <a:solidFill>
              <a:srgbClr val="C00000"/>
            </a:solidFill>
          </a:ln>
        </p:spPr>
        <p:style>
          <a:lnRef idx="3">
            <a:schemeClr val="accent1"/>
          </a:lnRef>
          <a:fillRef idx="0">
            <a:schemeClr val="accent1"/>
          </a:fillRef>
          <a:effectRef idx="2">
            <a:schemeClr val="accent1"/>
          </a:effectRef>
          <a:fontRef idx="minor">
            <a:schemeClr val="tx1"/>
          </a:fontRef>
        </p:style>
      </p:cxnSp>
      <p:pic>
        <p:nvPicPr>
          <p:cNvPr id="6" name="Imagen 5">
            <a:extLst>
              <a:ext uri="{FF2B5EF4-FFF2-40B4-BE49-F238E27FC236}">
                <a16:creationId xmlns:a16="http://schemas.microsoft.com/office/drawing/2014/main" id="{61C87F5F-F80B-4CEB-A713-4E081AB2C510}"/>
              </a:ext>
            </a:extLst>
          </p:cNvPr>
          <p:cNvPicPr>
            <a:picLocks noChangeAspect="1"/>
          </p:cNvPicPr>
          <p:nvPr/>
        </p:nvPicPr>
        <p:blipFill>
          <a:blip r:embed="rId3"/>
          <a:stretch>
            <a:fillRect/>
          </a:stretch>
        </p:blipFill>
        <p:spPr>
          <a:xfrm>
            <a:off x="1032802" y="1495425"/>
            <a:ext cx="3867150" cy="3867150"/>
          </a:xfrm>
          <a:prstGeom prst="rect">
            <a:avLst/>
          </a:prstGeom>
        </p:spPr>
      </p:pic>
      <p:sp>
        <p:nvSpPr>
          <p:cNvPr id="10" name="Marcador de contenido 2">
            <a:extLst>
              <a:ext uri="{FF2B5EF4-FFF2-40B4-BE49-F238E27FC236}">
                <a16:creationId xmlns:a16="http://schemas.microsoft.com/office/drawing/2014/main" id="{C4EE25C6-AE10-4584-8C1E-64F16634F12A}"/>
              </a:ext>
            </a:extLst>
          </p:cNvPr>
          <p:cNvSpPr>
            <a:spLocks noGrp="1"/>
          </p:cNvSpPr>
          <p:nvPr>
            <p:ph idx="1"/>
          </p:nvPr>
        </p:nvSpPr>
        <p:spPr>
          <a:xfrm>
            <a:off x="5219698" y="1047034"/>
            <a:ext cx="6328699" cy="5315666"/>
          </a:xfrm>
        </p:spPr>
        <p:txBody>
          <a:bodyPr>
            <a:normAutofit/>
          </a:bodyPr>
          <a:lstStyle/>
          <a:p>
            <a:pPr marL="0" lvl="0" indent="0" algn="just">
              <a:buNone/>
            </a:pPr>
            <a:r>
              <a:rPr lang="es-EC" sz="1800" dirty="0">
                <a:cs typeface="Arial" panose="020B0604020202020204" pitchFamily="34" charset="0"/>
              </a:rPr>
              <a:t>La Secretaría General de Seguridad y Gobernabilidad ha realizado las siguientes acciones:</a:t>
            </a:r>
            <a:endParaRPr lang="es-EC" sz="1800" b="1" dirty="0">
              <a:cs typeface="Arial" panose="020B0604020202020204" pitchFamily="34" charset="0"/>
            </a:endParaRPr>
          </a:p>
          <a:p>
            <a:pPr lvl="0" algn="just"/>
            <a:r>
              <a:rPr lang="es-EC" sz="1800" dirty="0">
                <a:cs typeface="Arial" panose="020B0604020202020204" pitchFamily="34" charset="0"/>
              </a:rPr>
              <a:t>El desarrollo de líderes y organizaciones locales se fomentó en calidad de primeros intervinientes, para eventos futuros.</a:t>
            </a:r>
          </a:p>
          <a:p>
            <a:pPr lvl="0" algn="just"/>
            <a:r>
              <a:rPr lang="es-EC" sz="1800" dirty="0">
                <a:cs typeface="Arial" panose="020B0604020202020204" pitchFamily="34" charset="0"/>
              </a:rPr>
              <a:t>Con la comunidad se socializaron reuniones para establecer un cronograma que contemple los procesos de conformación del comité de gestión de riesgos, conformación de brigadas de emergencia, procesos de capacitación en primeros auxilios, manejo y control de incendios y evacuación medidas de autoprotección.</a:t>
            </a:r>
          </a:p>
          <a:p>
            <a:pPr marL="0" lvl="0" indent="0" algn="just">
              <a:buNone/>
            </a:pPr>
            <a:r>
              <a:rPr lang="es-EC" sz="1800" dirty="0">
                <a:cs typeface="Arial" panose="020B0604020202020204" pitchFamily="34" charset="0"/>
              </a:rPr>
              <a:t>La EP EMSEGURIDAD remite, a partir del 9 de febrero, el reporte diario de las condiciones meteorológicas e imágenes del radar meteorológico sobre las precipitaciones en el sector, para conocimiento de la comunidad y establecer acciones de respuesta. </a:t>
            </a:r>
          </a:p>
          <a:p>
            <a:pPr marL="0" lvl="0" indent="0" algn="just">
              <a:buNone/>
            </a:pPr>
            <a:r>
              <a:rPr lang="es-EC" sz="1800" dirty="0">
                <a:cs typeface="Arial" panose="020B0604020202020204" pitchFamily="34" charset="0"/>
              </a:rPr>
              <a:t>Monitoreo de la creciente del caudal en El Teleférico y sector La Talanquera por parte de FFAA, CACM (líder) y la EP EMSEGURIDAD. </a:t>
            </a:r>
          </a:p>
          <a:p>
            <a:pPr lvl="0" algn="just"/>
            <a:endParaRPr lang="es-EC" sz="1800" dirty="0">
              <a:latin typeface="Arial" panose="020B0604020202020204" pitchFamily="34" charset="0"/>
              <a:cs typeface="Arial" panose="020B0604020202020204" pitchFamily="34" charset="0"/>
            </a:endParaRPr>
          </a:p>
          <a:p>
            <a:pPr lvl="2"/>
            <a:endParaRPr lang="es-EC" sz="1800" dirty="0"/>
          </a:p>
          <a:p>
            <a:pPr lvl="2"/>
            <a:endParaRPr lang="es-ES" sz="1800" dirty="0"/>
          </a:p>
          <a:p>
            <a:pPr lvl="2"/>
            <a:endParaRPr lang="es-EC" sz="1800" dirty="0"/>
          </a:p>
        </p:txBody>
      </p:sp>
    </p:spTree>
    <p:extLst>
      <p:ext uri="{BB962C8B-B14F-4D97-AF65-F5344CB8AC3E}">
        <p14:creationId xmlns:p14="http://schemas.microsoft.com/office/powerpoint/2010/main" val="396003096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9">
            <a:extLst>
              <a:ext uri="{FF2B5EF4-FFF2-40B4-BE49-F238E27FC236}">
                <a16:creationId xmlns:a16="http://schemas.microsoft.com/office/drawing/2014/main" id="{7CF5809D-7C59-4949-9C5A-074D5DA21C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47549" y="755236"/>
            <a:ext cx="3631036" cy="2266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AD2DFAFB-259C-47C7-BC9B-187F65BEE2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5270" y="2173355"/>
            <a:ext cx="5120954" cy="20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7">
            <a:extLst>
              <a:ext uri="{FF2B5EF4-FFF2-40B4-BE49-F238E27FC236}">
                <a16:creationId xmlns:a16="http://schemas.microsoft.com/office/drawing/2014/main" id="{BCAF0B0F-7E7D-46B9-A6BD-6E36D101FCA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47549" y="3478109"/>
            <a:ext cx="3631036" cy="2723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5979135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53EC52F-D95C-4544-84E3-823441D2C07B}"/>
              </a:ext>
            </a:extLst>
          </p:cNvPr>
          <p:cNvSpPr>
            <a:spLocks noGrp="1"/>
          </p:cNvSpPr>
          <p:nvPr>
            <p:ph type="title"/>
          </p:nvPr>
        </p:nvSpPr>
        <p:spPr>
          <a:xfrm>
            <a:off x="643597" y="141921"/>
            <a:ext cx="10515600" cy="1325563"/>
          </a:xfrm>
        </p:spPr>
        <p:txBody>
          <a:bodyPr>
            <a:normAutofit/>
          </a:bodyPr>
          <a:lstStyle/>
          <a:p>
            <a:r>
              <a:rPr lang="es-EC" sz="2400" b="1" dirty="0">
                <a:solidFill>
                  <a:srgbClr val="2F2C80"/>
                </a:solidFill>
                <a:latin typeface="Arial" panose="020B0604020202020204" pitchFamily="34" charset="0"/>
              </a:rPr>
              <a:t>ACCIONES DE RECUPERACIÓN </a:t>
            </a:r>
            <a:br>
              <a:rPr lang="es-EC" sz="2400" b="1" dirty="0">
                <a:solidFill>
                  <a:srgbClr val="2F2C80"/>
                </a:solidFill>
                <a:latin typeface="Arial" panose="020B0604020202020204" pitchFamily="34" charset="0"/>
              </a:rPr>
            </a:br>
            <a:r>
              <a:rPr lang="es-ES" sz="2400" b="1" dirty="0">
                <a:solidFill>
                  <a:srgbClr val="2F2C80"/>
                </a:solidFill>
                <a:latin typeface="Arial" panose="020B0604020202020204" pitchFamily="34" charset="0"/>
              </a:rPr>
              <a:t>PREVENCIÓN</a:t>
            </a:r>
            <a:br>
              <a:rPr lang="es-ES" sz="2400" b="1" dirty="0">
                <a:solidFill>
                  <a:srgbClr val="2F2C80"/>
                </a:solidFill>
                <a:latin typeface="Arial" panose="020B0604020202020204" pitchFamily="34" charset="0"/>
              </a:rPr>
            </a:br>
            <a:endParaRPr lang="es-EC" sz="2400" b="1" dirty="0">
              <a:solidFill>
                <a:srgbClr val="2F2C80"/>
              </a:solidFill>
              <a:latin typeface="Arial" panose="020B0604020202020204" pitchFamily="34" charset="0"/>
            </a:endParaRPr>
          </a:p>
        </p:txBody>
      </p:sp>
      <p:cxnSp>
        <p:nvCxnSpPr>
          <p:cNvPr id="7" name="Conector recto 6">
            <a:extLst>
              <a:ext uri="{FF2B5EF4-FFF2-40B4-BE49-F238E27FC236}">
                <a16:creationId xmlns:a16="http://schemas.microsoft.com/office/drawing/2014/main" id="{E440164A-A4B6-4D3A-8AB1-41571741CF05}"/>
              </a:ext>
            </a:extLst>
          </p:cNvPr>
          <p:cNvCxnSpPr>
            <a:cxnSpLocks/>
          </p:cNvCxnSpPr>
          <p:nvPr/>
        </p:nvCxnSpPr>
        <p:spPr>
          <a:xfrm>
            <a:off x="451749" y="412222"/>
            <a:ext cx="0" cy="484663"/>
          </a:xfrm>
          <a:prstGeom prst="line">
            <a:avLst/>
          </a:prstGeom>
          <a:ln w="76200">
            <a:solidFill>
              <a:srgbClr val="C00000"/>
            </a:solidFill>
          </a:ln>
        </p:spPr>
        <p:style>
          <a:lnRef idx="3">
            <a:schemeClr val="accent1"/>
          </a:lnRef>
          <a:fillRef idx="0">
            <a:schemeClr val="accent1"/>
          </a:fillRef>
          <a:effectRef idx="2">
            <a:schemeClr val="accent1"/>
          </a:effectRef>
          <a:fontRef idx="minor">
            <a:schemeClr val="tx1"/>
          </a:fontRef>
        </p:style>
      </p:cxnSp>
      <p:pic>
        <p:nvPicPr>
          <p:cNvPr id="6" name="Imagen 5">
            <a:extLst>
              <a:ext uri="{FF2B5EF4-FFF2-40B4-BE49-F238E27FC236}">
                <a16:creationId xmlns:a16="http://schemas.microsoft.com/office/drawing/2014/main" id="{61C87F5F-F80B-4CEB-A713-4E081AB2C510}"/>
              </a:ext>
            </a:extLst>
          </p:cNvPr>
          <p:cNvPicPr>
            <a:picLocks noChangeAspect="1"/>
          </p:cNvPicPr>
          <p:nvPr/>
        </p:nvPicPr>
        <p:blipFill>
          <a:blip r:embed="rId3"/>
          <a:stretch>
            <a:fillRect/>
          </a:stretch>
        </p:blipFill>
        <p:spPr>
          <a:xfrm>
            <a:off x="1032802" y="1495425"/>
            <a:ext cx="3867150" cy="3867150"/>
          </a:xfrm>
          <a:prstGeom prst="rect">
            <a:avLst/>
          </a:prstGeom>
        </p:spPr>
      </p:pic>
      <p:sp>
        <p:nvSpPr>
          <p:cNvPr id="8" name="Marcador de contenido 2">
            <a:extLst>
              <a:ext uri="{FF2B5EF4-FFF2-40B4-BE49-F238E27FC236}">
                <a16:creationId xmlns:a16="http://schemas.microsoft.com/office/drawing/2014/main" id="{EF1DC71F-5ED2-4B48-84EC-8A487CDD8A4D}"/>
              </a:ext>
            </a:extLst>
          </p:cNvPr>
          <p:cNvSpPr>
            <a:spLocks noGrp="1"/>
          </p:cNvSpPr>
          <p:nvPr>
            <p:ph idx="1"/>
          </p:nvPr>
        </p:nvSpPr>
        <p:spPr>
          <a:xfrm>
            <a:off x="5219699" y="828457"/>
            <a:ext cx="6328704" cy="5666471"/>
          </a:xfrm>
        </p:spPr>
        <p:txBody>
          <a:bodyPr>
            <a:normAutofit/>
          </a:bodyPr>
          <a:lstStyle/>
          <a:p>
            <a:pPr marL="0" lvl="0" indent="0" algn="just">
              <a:buNone/>
            </a:pPr>
            <a:r>
              <a:rPr lang="es-EC" sz="2000" dirty="0">
                <a:cs typeface="Arial" panose="020B0604020202020204" pitchFamily="34" charset="0"/>
              </a:rPr>
              <a:t>La Secretaría General de Seguridad y Gobernabilidad:</a:t>
            </a:r>
            <a:endParaRPr lang="es-EC" sz="2000" b="1" dirty="0">
              <a:cs typeface="Arial" panose="020B0604020202020204" pitchFamily="34" charset="0"/>
            </a:endParaRPr>
          </a:p>
          <a:p>
            <a:pPr algn="just"/>
            <a:r>
              <a:rPr lang="es-EC" sz="2000" b="1" dirty="0">
                <a:cs typeface="Arial" panose="020B0604020202020204" pitchFamily="34" charset="0"/>
              </a:rPr>
              <a:t>Sistema de alerta temprana</a:t>
            </a:r>
            <a:r>
              <a:rPr lang="es-EC" sz="2000" dirty="0">
                <a:cs typeface="Arial" panose="020B0604020202020204" pitchFamily="34" charset="0"/>
              </a:rPr>
              <a:t> </a:t>
            </a:r>
          </a:p>
          <a:p>
            <a:pPr marL="0" indent="0" algn="just">
              <a:buNone/>
            </a:pPr>
            <a:r>
              <a:rPr lang="es-EC" sz="2000" dirty="0">
                <a:solidFill>
                  <a:srgbClr val="000000"/>
                </a:solidFill>
              </a:rPr>
              <a:t>Se</a:t>
            </a:r>
            <a:r>
              <a:rPr lang="es-MX" sz="2000" b="0" i="0" u="none" strike="noStrike" baseline="0" dirty="0">
                <a:solidFill>
                  <a:srgbClr val="000000"/>
                </a:solidFill>
              </a:rPr>
              <a:t> instalará un mecanismo sonoro de aviso con los respectivos protocolos de activación; de igual manera, las acciones y responsabilidades debidamente establecidas en el plan de respuesta institucional. Ese diseño contemplará </a:t>
            </a:r>
            <a:r>
              <a:rPr lang="es-MX" sz="2000" dirty="0">
                <a:solidFill>
                  <a:srgbClr val="000000"/>
                </a:solidFill>
              </a:rPr>
              <a:t>una solución tecnológica integral de monitoreo que incluya la compilación, registro, procesamiento y almacenamiento de datos e implementación del sistema para pronosticar y definir niveles de alerta de ocurrencia de aluviones en la quebrada El Tejado, para el aviso a la comunidad.</a:t>
            </a:r>
            <a:endParaRPr lang="es-EC" sz="1800" b="0" i="0" u="none" strike="noStrike" baseline="0" dirty="0">
              <a:solidFill>
                <a:srgbClr val="000000"/>
              </a:solidFill>
            </a:endParaRPr>
          </a:p>
          <a:p>
            <a:pPr algn="just"/>
            <a:r>
              <a:rPr lang="es-MX" sz="1800" b="1" i="0" u="none" strike="noStrike" baseline="0" dirty="0">
                <a:solidFill>
                  <a:srgbClr val="000000"/>
                </a:solidFill>
              </a:rPr>
              <a:t>Primera Fase: </a:t>
            </a:r>
            <a:r>
              <a:rPr lang="es-MX" sz="1800" i="0" u="none" strike="noStrike" baseline="0" dirty="0">
                <a:solidFill>
                  <a:srgbClr val="000000"/>
                </a:solidFill>
              </a:rPr>
              <a:t>Diseño de un Sistema Integral de Monitoreo y Registro de Aluviones en la Quebrada El Tejado.</a:t>
            </a:r>
            <a:endParaRPr lang="es-EC" sz="1800" i="0" u="none" strike="noStrike" baseline="0" dirty="0">
              <a:solidFill>
                <a:srgbClr val="000000"/>
              </a:solidFill>
            </a:endParaRPr>
          </a:p>
          <a:p>
            <a:pPr algn="just"/>
            <a:r>
              <a:rPr lang="es-MX" sz="1800" b="1" i="0" u="none" strike="noStrike" baseline="0" dirty="0">
                <a:solidFill>
                  <a:srgbClr val="000000"/>
                </a:solidFill>
              </a:rPr>
              <a:t>Segunda Fase: </a:t>
            </a:r>
            <a:r>
              <a:rPr lang="es-MX" sz="1800" i="0" u="none" strike="noStrike" baseline="0" dirty="0">
                <a:solidFill>
                  <a:srgbClr val="000000"/>
                </a:solidFill>
              </a:rPr>
              <a:t>Implementación del Sistema de Alerta Temprana en la Quebrada El Tejado. </a:t>
            </a:r>
            <a:endParaRPr lang="es-EC" b="1" dirty="0">
              <a:cs typeface="Arial" panose="020B0604020202020204" pitchFamily="34" charset="0"/>
            </a:endParaRPr>
          </a:p>
        </p:txBody>
      </p:sp>
    </p:spTree>
    <p:extLst>
      <p:ext uri="{BB962C8B-B14F-4D97-AF65-F5344CB8AC3E}">
        <p14:creationId xmlns:p14="http://schemas.microsoft.com/office/powerpoint/2010/main" val="91745407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53EC52F-D95C-4544-84E3-823441D2C07B}"/>
              </a:ext>
            </a:extLst>
          </p:cNvPr>
          <p:cNvSpPr>
            <a:spLocks noGrp="1"/>
          </p:cNvSpPr>
          <p:nvPr>
            <p:ph type="title"/>
          </p:nvPr>
        </p:nvSpPr>
        <p:spPr>
          <a:xfrm>
            <a:off x="643597" y="141921"/>
            <a:ext cx="10515600" cy="1325563"/>
          </a:xfrm>
        </p:spPr>
        <p:txBody>
          <a:bodyPr>
            <a:normAutofit/>
          </a:bodyPr>
          <a:lstStyle/>
          <a:p>
            <a:r>
              <a:rPr lang="es-EC" sz="2400" b="1" dirty="0">
                <a:solidFill>
                  <a:srgbClr val="2F2C80"/>
                </a:solidFill>
                <a:latin typeface="Arial" panose="020B0604020202020204" pitchFamily="34" charset="0"/>
              </a:rPr>
              <a:t>ACCIONES DE RECUPERACIÓN </a:t>
            </a:r>
            <a:br>
              <a:rPr lang="es-EC" sz="2400" b="1" dirty="0">
                <a:solidFill>
                  <a:srgbClr val="2F2C80"/>
                </a:solidFill>
                <a:latin typeface="Arial" panose="020B0604020202020204" pitchFamily="34" charset="0"/>
              </a:rPr>
            </a:br>
            <a:r>
              <a:rPr lang="es-ES" sz="2400" b="1" dirty="0">
                <a:solidFill>
                  <a:srgbClr val="2F2C80"/>
                </a:solidFill>
                <a:latin typeface="Arial" panose="020B0604020202020204" pitchFamily="34" charset="0"/>
              </a:rPr>
              <a:t>PREVENCIÓN</a:t>
            </a:r>
            <a:br>
              <a:rPr lang="es-ES" sz="2400" b="1" dirty="0">
                <a:solidFill>
                  <a:srgbClr val="2F2C80"/>
                </a:solidFill>
                <a:latin typeface="Arial" panose="020B0604020202020204" pitchFamily="34" charset="0"/>
              </a:rPr>
            </a:br>
            <a:endParaRPr lang="es-EC" sz="2400" b="1" dirty="0">
              <a:solidFill>
                <a:srgbClr val="2F2C80"/>
              </a:solidFill>
              <a:latin typeface="Arial" panose="020B0604020202020204" pitchFamily="34" charset="0"/>
            </a:endParaRPr>
          </a:p>
        </p:txBody>
      </p:sp>
      <p:cxnSp>
        <p:nvCxnSpPr>
          <p:cNvPr id="7" name="Conector recto 6">
            <a:extLst>
              <a:ext uri="{FF2B5EF4-FFF2-40B4-BE49-F238E27FC236}">
                <a16:creationId xmlns:a16="http://schemas.microsoft.com/office/drawing/2014/main" id="{E440164A-A4B6-4D3A-8AB1-41571741CF05}"/>
              </a:ext>
            </a:extLst>
          </p:cNvPr>
          <p:cNvCxnSpPr>
            <a:cxnSpLocks/>
          </p:cNvCxnSpPr>
          <p:nvPr/>
        </p:nvCxnSpPr>
        <p:spPr>
          <a:xfrm>
            <a:off x="451749" y="412222"/>
            <a:ext cx="0" cy="484663"/>
          </a:xfrm>
          <a:prstGeom prst="line">
            <a:avLst/>
          </a:prstGeom>
          <a:ln w="76200">
            <a:solidFill>
              <a:srgbClr val="C00000"/>
            </a:solidFill>
          </a:ln>
        </p:spPr>
        <p:style>
          <a:lnRef idx="3">
            <a:schemeClr val="accent1"/>
          </a:lnRef>
          <a:fillRef idx="0">
            <a:schemeClr val="accent1"/>
          </a:fillRef>
          <a:effectRef idx="2">
            <a:schemeClr val="accent1"/>
          </a:effectRef>
          <a:fontRef idx="minor">
            <a:schemeClr val="tx1"/>
          </a:fontRef>
        </p:style>
      </p:cxnSp>
      <p:pic>
        <p:nvPicPr>
          <p:cNvPr id="6" name="Imagen 5">
            <a:extLst>
              <a:ext uri="{FF2B5EF4-FFF2-40B4-BE49-F238E27FC236}">
                <a16:creationId xmlns:a16="http://schemas.microsoft.com/office/drawing/2014/main" id="{61C87F5F-F80B-4CEB-A713-4E081AB2C510}"/>
              </a:ext>
            </a:extLst>
          </p:cNvPr>
          <p:cNvPicPr>
            <a:picLocks noChangeAspect="1"/>
          </p:cNvPicPr>
          <p:nvPr/>
        </p:nvPicPr>
        <p:blipFill>
          <a:blip r:embed="rId3"/>
          <a:stretch>
            <a:fillRect/>
          </a:stretch>
        </p:blipFill>
        <p:spPr>
          <a:xfrm>
            <a:off x="1032802" y="1495425"/>
            <a:ext cx="3867150" cy="3867150"/>
          </a:xfrm>
          <a:prstGeom prst="rect">
            <a:avLst/>
          </a:prstGeom>
        </p:spPr>
      </p:pic>
      <p:sp>
        <p:nvSpPr>
          <p:cNvPr id="10" name="CuadroTexto 9">
            <a:extLst>
              <a:ext uri="{FF2B5EF4-FFF2-40B4-BE49-F238E27FC236}">
                <a16:creationId xmlns:a16="http://schemas.microsoft.com/office/drawing/2014/main" id="{FBCA97BA-3B40-47D6-A3BF-EDD73651F07C}"/>
              </a:ext>
            </a:extLst>
          </p:cNvPr>
          <p:cNvSpPr txBox="1"/>
          <p:nvPr/>
        </p:nvSpPr>
        <p:spPr>
          <a:xfrm>
            <a:off x="5226032" y="1467484"/>
            <a:ext cx="6098146" cy="3785652"/>
          </a:xfrm>
          <a:prstGeom prst="rect">
            <a:avLst/>
          </a:prstGeom>
          <a:noFill/>
        </p:spPr>
        <p:txBody>
          <a:bodyPr wrap="square">
            <a:spAutoFit/>
          </a:bodyPr>
          <a:lstStyle/>
          <a:p>
            <a:pPr algn="just"/>
            <a:r>
              <a:rPr lang="es-EC" sz="2400" b="1" dirty="0">
                <a:cs typeface="Arial" panose="020B0604020202020204" pitchFamily="34" charset="0"/>
              </a:rPr>
              <a:t>Alarmas comunitarias  </a:t>
            </a:r>
          </a:p>
          <a:p>
            <a:pPr algn="just"/>
            <a:endParaRPr lang="es-EC" sz="2400" b="1" dirty="0">
              <a:cs typeface="Arial" panose="020B0604020202020204" pitchFamily="34" charset="0"/>
            </a:endParaRPr>
          </a:p>
          <a:p>
            <a:pPr algn="just"/>
            <a:r>
              <a:rPr lang="es-EC" sz="2400" dirty="0">
                <a:solidFill>
                  <a:srgbClr val="000000"/>
                </a:solidFill>
              </a:rPr>
              <a:t>EP EMSEGURIDAD: Se reemplazarán técnicamente las alarmas comunitarias del sector por alarmas comunitarias por megafonía. La EP EMSEGURIDAD está pendiente de la adquisición de alarmas y sensores de nivel.</a:t>
            </a:r>
          </a:p>
          <a:p>
            <a:pPr algn="just"/>
            <a:endParaRPr lang="es-EC" sz="2400" dirty="0">
              <a:solidFill>
                <a:srgbClr val="000000"/>
              </a:solidFill>
            </a:endParaRPr>
          </a:p>
          <a:p>
            <a:pPr algn="just"/>
            <a:r>
              <a:rPr lang="es-EC" sz="2400" dirty="0">
                <a:solidFill>
                  <a:srgbClr val="000000"/>
                </a:solidFill>
              </a:rPr>
              <a:t>Fecha tentativa adquisición: 08-2022 </a:t>
            </a:r>
          </a:p>
        </p:txBody>
      </p:sp>
    </p:spTree>
    <p:extLst>
      <p:ext uri="{BB962C8B-B14F-4D97-AF65-F5344CB8AC3E}">
        <p14:creationId xmlns:p14="http://schemas.microsoft.com/office/powerpoint/2010/main" val="202686083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53EC52F-D95C-4544-84E3-823441D2C07B}"/>
              </a:ext>
            </a:extLst>
          </p:cNvPr>
          <p:cNvSpPr>
            <a:spLocks noGrp="1"/>
          </p:cNvSpPr>
          <p:nvPr>
            <p:ph type="title"/>
          </p:nvPr>
        </p:nvSpPr>
        <p:spPr>
          <a:xfrm>
            <a:off x="643597" y="141921"/>
            <a:ext cx="10515600" cy="1325563"/>
          </a:xfrm>
        </p:spPr>
        <p:txBody>
          <a:bodyPr>
            <a:normAutofit fontScale="90000"/>
          </a:bodyPr>
          <a:lstStyle/>
          <a:p>
            <a:br>
              <a:rPr lang="es-EC" sz="2400" b="1" dirty="0">
                <a:solidFill>
                  <a:srgbClr val="2F2C80"/>
                </a:solidFill>
                <a:latin typeface="Arial" panose="020B0604020202020204" pitchFamily="34" charset="0"/>
              </a:rPr>
            </a:br>
            <a:r>
              <a:rPr lang="es-EC" sz="2400" b="1" dirty="0">
                <a:solidFill>
                  <a:srgbClr val="2F2C80"/>
                </a:solidFill>
                <a:latin typeface="Arial" panose="020B0604020202020204" pitchFamily="34" charset="0"/>
              </a:rPr>
              <a:t>DONACIONES DE </a:t>
            </a:r>
            <a:br>
              <a:rPr lang="es-EC" sz="2400" b="1" dirty="0">
                <a:solidFill>
                  <a:srgbClr val="2F2C80"/>
                </a:solidFill>
                <a:latin typeface="Arial" panose="020B0604020202020204" pitchFamily="34" charset="0"/>
              </a:rPr>
            </a:br>
            <a:r>
              <a:rPr lang="es-EC" sz="2400" b="1" dirty="0">
                <a:solidFill>
                  <a:srgbClr val="2F2C80"/>
                </a:solidFill>
                <a:latin typeface="Arial" panose="020B0604020202020204" pitchFamily="34" charset="0"/>
              </a:rPr>
              <a:t>ORGANISMOS MULTIATERALES</a:t>
            </a:r>
            <a:br>
              <a:rPr lang="es-ES" sz="2400" b="1" dirty="0">
                <a:solidFill>
                  <a:srgbClr val="2F2C80"/>
                </a:solidFill>
                <a:latin typeface="Arial" panose="020B0604020202020204" pitchFamily="34" charset="0"/>
              </a:rPr>
            </a:br>
            <a:endParaRPr lang="es-EC" sz="2400" b="1" dirty="0">
              <a:solidFill>
                <a:srgbClr val="2F2C80"/>
              </a:solidFill>
              <a:latin typeface="Arial" panose="020B0604020202020204" pitchFamily="34" charset="0"/>
            </a:endParaRPr>
          </a:p>
        </p:txBody>
      </p:sp>
      <p:sp>
        <p:nvSpPr>
          <p:cNvPr id="6" name="Marcador de contenido 2">
            <a:extLst>
              <a:ext uri="{FF2B5EF4-FFF2-40B4-BE49-F238E27FC236}">
                <a16:creationId xmlns:a16="http://schemas.microsoft.com/office/drawing/2014/main" id="{D79C0DC8-D607-2F4A-A2F3-190F8CEFEDDD}"/>
              </a:ext>
            </a:extLst>
          </p:cNvPr>
          <p:cNvSpPr>
            <a:spLocks noGrp="1"/>
          </p:cNvSpPr>
          <p:nvPr>
            <p:ph idx="1"/>
          </p:nvPr>
        </p:nvSpPr>
        <p:spPr>
          <a:xfrm>
            <a:off x="5219699" y="1542334"/>
            <a:ext cx="5939498" cy="5315666"/>
          </a:xfrm>
        </p:spPr>
        <p:txBody>
          <a:bodyPr>
            <a:normAutofit/>
          </a:bodyPr>
          <a:lstStyle/>
          <a:p>
            <a:pPr marL="0" indent="0" algn="just">
              <a:buNone/>
            </a:pPr>
            <a:r>
              <a:rPr lang="es-EC" sz="2400" dirty="0">
                <a:cs typeface="Arial" panose="020B0604020202020204" pitchFamily="34" charset="0"/>
              </a:rPr>
              <a:t>El Municipio de Quito realizó acciones para beneficio de los damnificados de La Gasca y La Comuna, a través de organismos multilaterales y otras instituciones.</a:t>
            </a:r>
          </a:p>
          <a:p>
            <a:pPr algn="just"/>
            <a:r>
              <a:rPr lang="es-EC" sz="2400" b="1" dirty="0">
                <a:cs typeface="Arial" panose="020B0604020202020204" pitchFamily="34" charset="0"/>
              </a:rPr>
              <a:t>BID $200.000,00 </a:t>
            </a:r>
            <a:r>
              <a:rPr lang="es-EC" sz="2400" dirty="0">
                <a:cs typeface="Arial" panose="020B0604020202020204" pitchFamily="34" charset="0"/>
              </a:rPr>
              <a:t>administrados a través de la Cruz Roja Ecuatoriana.</a:t>
            </a:r>
            <a:endParaRPr lang="es-EC" sz="2400" b="1" dirty="0">
              <a:cs typeface="Arial" panose="020B0604020202020204" pitchFamily="34" charset="0"/>
            </a:endParaRPr>
          </a:p>
          <a:p>
            <a:pPr algn="just"/>
            <a:r>
              <a:rPr lang="es-EC" sz="2400" b="1" dirty="0">
                <a:cs typeface="Arial" panose="020B0604020202020204" pitchFamily="34" charset="0"/>
              </a:rPr>
              <a:t>CAF $100.000,00 </a:t>
            </a:r>
            <a:r>
              <a:rPr lang="es-EC" sz="2400" dirty="0">
                <a:cs typeface="Arial" panose="020B0604020202020204" pitchFamily="34" charset="0"/>
              </a:rPr>
              <a:t>administrados por EPMAPS.</a:t>
            </a:r>
            <a:endParaRPr lang="es-EC" sz="2400" b="1" dirty="0">
              <a:cs typeface="Arial" panose="020B0604020202020204" pitchFamily="34" charset="0"/>
            </a:endParaRPr>
          </a:p>
        </p:txBody>
      </p:sp>
      <p:cxnSp>
        <p:nvCxnSpPr>
          <p:cNvPr id="7" name="Conector recto 6">
            <a:extLst>
              <a:ext uri="{FF2B5EF4-FFF2-40B4-BE49-F238E27FC236}">
                <a16:creationId xmlns:a16="http://schemas.microsoft.com/office/drawing/2014/main" id="{A0B71F72-B981-425F-A934-4874952C6666}"/>
              </a:ext>
            </a:extLst>
          </p:cNvPr>
          <p:cNvCxnSpPr>
            <a:cxnSpLocks/>
          </p:cNvCxnSpPr>
          <p:nvPr/>
        </p:nvCxnSpPr>
        <p:spPr>
          <a:xfrm>
            <a:off x="451749" y="557996"/>
            <a:ext cx="0" cy="484663"/>
          </a:xfrm>
          <a:prstGeom prst="line">
            <a:avLst/>
          </a:prstGeom>
          <a:ln w="76200">
            <a:solidFill>
              <a:srgbClr val="C00000"/>
            </a:solidFill>
          </a:ln>
        </p:spPr>
        <p:style>
          <a:lnRef idx="3">
            <a:schemeClr val="accent1"/>
          </a:lnRef>
          <a:fillRef idx="0">
            <a:schemeClr val="accent1"/>
          </a:fillRef>
          <a:effectRef idx="2">
            <a:schemeClr val="accent1"/>
          </a:effectRef>
          <a:fontRef idx="minor">
            <a:schemeClr val="tx1"/>
          </a:fontRef>
        </p:style>
      </p:cxnSp>
      <p:pic>
        <p:nvPicPr>
          <p:cNvPr id="10" name="Imagen 9">
            <a:extLst>
              <a:ext uri="{FF2B5EF4-FFF2-40B4-BE49-F238E27FC236}">
                <a16:creationId xmlns:a16="http://schemas.microsoft.com/office/drawing/2014/main" id="{5A143560-A469-4F52-9407-9E45744FE3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1145" y="2362052"/>
            <a:ext cx="2711726" cy="2711726"/>
          </a:xfrm>
          <a:prstGeom prst="rect">
            <a:avLst/>
          </a:prstGeom>
        </p:spPr>
      </p:pic>
    </p:spTree>
    <p:extLst>
      <p:ext uri="{BB962C8B-B14F-4D97-AF65-F5344CB8AC3E}">
        <p14:creationId xmlns:p14="http://schemas.microsoft.com/office/powerpoint/2010/main" val="204554071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DDB814DE-8832-4EBE-9745-03C987A230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70699" y="1439563"/>
            <a:ext cx="3167198" cy="4003964"/>
          </a:xfrm>
          <a:prstGeom prst="rect">
            <a:avLst/>
          </a:prstGeom>
        </p:spPr>
      </p:pic>
      <p:pic>
        <p:nvPicPr>
          <p:cNvPr id="15" name="Imagen 14">
            <a:extLst>
              <a:ext uri="{FF2B5EF4-FFF2-40B4-BE49-F238E27FC236}">
                <a16:creationId xmlns:a16="http://schemas.microsoft.com/office/drawing/2014/main" id="{FDB8CD8F-2780-4910-AF90-C47412B633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20358" y="644522"/>
            <a:ext cx="4237097" cy="2824732"/>
          </a:xfrm>
          <a:prstGeom prst="rect">
            <a:avLst/>
          </a:prstGeom>
        </p:spPr>
      </p:pic>
      <p:pic>
        <p:nvPicPr>
          <p:cNvPr id="17" name="Imagen 16">
            <a:extLst>
              <a:ext uri="{FF2B5EF4-FFF2-40B4-BE49-F238E27FC236}">
                <a16:creationId xmlns:a16="http://schemas.microsoft.com/office/drawing/2014/main" id="{3EAEB31B-000D-45CC-9E1C-81024DA96B2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20357" y="3685309"/>
            <a:ext cx="4237097" cy="2824731"/>
          </a:xfrm>
          <a:prstGeom prst="rect">
            <a:avLst/>
          </a:prstGeom>
        </p:spPr>
      </p:pic>
    </p:spTree>
    <p:extLst>
      <p:ext uri="{BB962C8B-B14F-4D97-AF65-F5344CB8AC3E}">
        <p14:creationId xmlns:p14="http://schemas.microsoft.com/office/powerpoint/2010/main" val="1122452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53EC52F-D95C-4544-84E3-823441D2C07B}"/>
              </a:ext>
            </a:extLst>
          </p:cNvPr>
          <p:cNvSpPr>
            <a:spLocks noGrp="1"/>
          </p:cNvSpPr>
          <p:nvPr>
            <p:ph type="title"/>
          </p:nvPr>
        </p:nvSpPr>
        <p:spPr>
          <a:xfrm>
            <a:off x="451749" y="141921"/>
            <a:ext cx="10515600" cy="1325563"/>
          </a:xfrm>
        </p:spPr>
        <p:txBody>
          <a:bodyPr>
            <a:normAutofit/>
          </a:bodyPr>
          <a:lstStyle/>
          <a:p>
            <a:br>
              <a:rPr lang="es-EC" sz="2400" b="1" dirty="0">
                <a:solidFill>
                  <a:srgbClr val="2F2C80"/>
                </a:solidFill>
                <a:latin typeface="Arial" panose="020B0604020202020204" pitchFamily="34" charset="0"/>
              </a:rPr>
            </a:br>
            <a:r>
              <a:rPr lang="es-EC" sz="2200" b="1" dirty="0">
                <a:solidFill>
                  <a:srgbClr val="2F2C80"/>
                </a:solidFill>
                <a:latin typeface="Arial" panose="020B0604020202020204" pitchFamily="34" charset="0"/>
              </a:rPr>
              <a:t>GASTOS MORTUORIOS</a:t>
            </a:r>
            <a:br>
              <a:rPr lang="es-ES" sz="1400" dirty="0"/>
            </a:br>
            <a:endParaRPr lang="es-EC" sz="2400" dirty="0"/>
          </a:p>
        </p:txBody>
      </p:sp>
      <p:sp>
        <p:nvSpPr>
          <p:cNvPr id="6" name="Marcador de contenido 2">
            <a:extLst>
              <a:ext uri="{FF2B5EF4-FFF2-40B4-BE49-F238E27FC236}">
                <a16:creationId xmlns:a16="http://schemas.microsoft.com/office/drawing/2014/main" id="{D79C0DC8-D607-2F4A-A2F3-190F8CEFEDDD}"/>
              </a:ext>
            </a:extLst>
          </p:cNvPr>
          <p:cNvSpPr>
            <a:spLocks noGrp="1"/>
          </p:cNvSpPr>
          <p:nvPr>
            <p:ph idx="1"/>
          </p:nvPr>
        </p:nvSpPr>
        <p:spPr>
          <a:xfrm>
            <a:off x="5163671" y="1542334"/>
            <a:ext cx="6187373" cy="5315666"/>
          </a:xfrm>
        </p:spPr>
        <p:txBody>
          <a:bodyPr>
            <a:normAutofit/>
          </a:bodyPr>
          <a:lstStyle/>
          <a:p>
            <a:pPr marL="0" indent="0" algn="just">
              <a:buNone/>
            </a:pPr>
            <a:r>
              <a:rPr lang="es-EC" sz="2400" dirty="0">
                <a:cs typeface="Arial" panose="020B0604020202020204" pitchFamily="34" charset="0"/>
              </a:rPr>
              <a:t>La información se obtuvo a través de la AZEE y de conformidad con el numeral 5 del Articulo 16 cobertura del fondo, la cual está destinada para la atención de emergencias de la resolución Nro. EMS-DIRECTORIO-2019-004, del 9 de agosto de 2019. La EP EMSEGURIDAD realiza el trámite, en coordinación con la Zonal, para la atención de este requerimiento conforme lo dispone la referida resolución. </a:t>
            </a:r>
            <a:r>
              <a:rPr lang="es-EC" sz="2400" b="1" dirty="0">
                <a:cs typeface="Arial" panose="020B0604020202020204" pitchFamily="34" charset="0"/>
              </a:rPr>
              <a:t>Fecha fin de tarea: </a:t>
            </a:r>
            <a:r>
              <a:rPr lang="es-EC" sz="2400" dirty="0">
                <a:cs typeface="Arial" panose="020B0604020202020204" pitchFamily="34" charset="0"/>
              </a:rPr>
              <a:t>6 de abril de 2022</a:t>
            </a:r>
          </a:p>
        </p:txBody>
      </p:sp>
      <p:cxnSp>
        <p:nvCxnSpPr>
          <p:cNvPr id="7" name="Conector recto 6">
            <a:extLst>
              <a:ext uri="{FF2B5EF4-FFF2-40B4-BE49-F238E27FC236}">
                <a16:creationId xmlns:a16="http://schemas.microsoft.com/office/drawing/2014/main" id="{A0B71F72-B981-425F-A934-4874952C6666}"/>
              </a:ext>
            </a:extLst>
          </p:cNvPr>
          <p:cNvCxnSpPr>
            <a:cxnSpLocks/>
          </p:cNvCxnSpPr>
          <p:nvPr/>
        </p:nvCxnSpPr>
        <p:spPr>
          <a:xfrm>
            <a:off x="451749" y="557996"/>
            <a:ext cx="0" cy="484663"/>
          </a:xfrm>
          <a:prstGeom prst="line">
            <a:avLst/>
          </a:prstGeom>
          <a:ln w="76200">
            <a:solidFill>
              <a:srgbClr val="C00000"/>
            </a:solidFill>
          </a:ln>
        </p:spPr>
        <p:style>
          <a:lnRef idx="3">
            <a:schemeClr val="accent1"/>
          </a:lnRef>
          <a:fillRef idx="0">
            <a:schemeClr val="accent1"/>
          </a:fillRef>
          <a:effectRef idx="2">
            <a:schemeClr val="accent1"/>
          </a:effectRef>
          <a:fontRef idx="minor">
            <a:schemeClr val="tx1"/>
          </a:fontRef>
        </p:style>
      </p:cxnSp>
      <p:pic>
        <p:nvPicPr>
          <p:cNvPr id="5" name="Imagen 4">
            <a:extLst>
              <a:ext uri="{FF2B5EF4-FFF2-40B4-BE49-F238E27FC236}">
                <a16:creationId xmlns:a16="http://schemas.microsoft.com/office/drawing/2014/main" id="{D85886FE-F7CD-4465-B0FF-0A3FC6A68100}"/>
              </a:ext>
            </a:extLst>
          </p:cNvPr>
          <p:cNvPicPr>
            <a:picLocks noChangeAspect="1"/>
          </p:cNvPicPr>
          <p:nvPr/>
        </p:nvPicPr>
        <p:blipFill>
          <a:blip r:embed="rId3">
            <a:duotone>
              <a:prstClr val="black"/>
              <a:schemeClr val="accent1">
                <a:tint val="45000"/>
                <a:satMod val="400000"/>
              </a:schemeClr>
            </a:duotone>
            <a:extLst>
              <a:ext uri="{BEBA8EAE-BF5A-486C-A8C5-ECC9F3942E4B}">
                <a14:imgProps xmlns:a14="http://schemas.microsoft.com/office/drawing/2010/main">
                  <a14:imgLayer r:embed="rId4">
                    <a14:imgEffect>
                      <a14:colorTemperature colorTemp="11200"/>
                    </a14:imgEffect>
                    <a14:imgEffect>
                      <a14:saturation sat="33000"/>
                    </a14:imgEffect>
                  </a14:imgLayer>
                </a14:imgProps>
              </a:ext>
              <a:ext uri="{28A0092B-C50C-407E-A947-70E740481C1C}">
                <a14:useLocalDpi xmlns:a14="http://schemas.microsoft.com/office/drawing/2010/main" val="0"/>
              </a:ext>
            </a:extLst>
          </a:blip>
          <a:stretch>
            <a:fillRect/>
          </a:stretch>
        </p:blipFill>
        <p:spPr>
          <a:xfrm>
            <a:off x="1124436" y="1745726"/>
            <a:ext cx="2826220" cy="2826220"/>
          </a:xfrm>
          <a:prstGeom prst="rect">
            <a:avLst/>
          </a:prstGeom>
        </p:spPr>
      </p:pic>
    </p:spTree>
    <p:extLst>
      <p:ext uri="{BB962C8B-B14F-4D97-AF65-F5344CB8AC3E}">
        <p14:creationId xmlns:p14="http://schemas.microsoft.com/office/powerpoint/2010/main" val="22462272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6" name="Título 1">
            <a:extLst>
              <a:ext uri="{FF2B5EF4-FFF2-40B4-BE49-F238E27FC236}">
                <a16:creationId xmlns:a16="http://schemas.microsoft.com/office/drawing/2014/main" id="{C43CFD49-9FFD-41FB-B78A-6B7CD3BD9C99}"/>
              </a:ext>
            </a:extLst>
          </p:cNvPr>
          <p:cNvSpPr>
            <a:spLocks noGrp="1"/>
          </p:cNvSpPr>
          <p:nvPr>
            <p:ph type="title"/>
          </p:nvPr>
        </p:nvSpPr>
        <p:spPr>
          <a:xfrm>
            <a:off x="557767" y="379877"/>
            <a:ext cx="10515600" cy="1325563"/>
          </a:xfrm>
        </p:spPr>
        <p:txBody>
          <a:bodyPr>
            <a:normAutofit fontScale="90000"/>
          </a:bodyPr>
          <a:lstStyle/>
          <a:p>
            <a:r>
              <a:rPr lang="es-EC" sz="2400" b="1" dirty="0">
                <a:solidFill>
                  <a:srgbClr val="2F2C80"/>
                </a:solidFill>
                <a:latin typeface="Arial" panose="020B0604020202020204" pitchFamily="34" charset="0"/>
              </a:rPr>
              <a:t>ACCIONES DE RECUPERACIÓN </a:t>
            </a:r>
            <a:br>
              <a:rPr lang="es-EC" sz="2400" b="1" dirty="0">
                <a:solidFill>
                  <a:srgbClr val="2F2C80"/>
                </a:solidFill>
                <a:latin typeface="Arial" panose="020B0604020202020204" pitchFamily="34" charset="0"/>
              </a:rPr>
            </a:br>
            <a:r>
              <a:rPr lang="es-ES" sz="2400" b="1" dirty="0">
                <a:solidFill>
                  <a:srgbClr val="2F2C80"/>
                </a:solidFill>
                <a:latin typeface="Arial" panose="020B0604020202020204" pitchFamily="34" charset="0"/>
              </a:rPr>
              <a:t>ASISTENCIA HUMANITARIA</a:t>
            </a:r>
            <a:br>
              <a:rPr lang="es-ES" sz="1400" dirty="0"/>
            </a:br>
            <a:br>
              <a:rPr lang="es-ES" sz="2400" dirty="0"/>
            </a:br>
            <a:endParaRPr lang="es-EC" sz="2400" dirty="0"/>
          </a:p>
        </p:txBody>
      </p:sp>
      <p:sp>
        <p:nvSpPr>
          <p:cNvPr id="7" name="Marcador de contenido 2">
            <a:extLst>
              <a:ext uri="{FF2B5EF4-FFF2-40B4-BE49-F238E27FC236}">
                <a16:creationId xmlns:a16="http://schemas.microsoft.com/office/drawing/2014/main" id="{BE08321D-19E1-46B6-AB14-9147B40CB2D4}"/>
              </a:ext>
            </a:extLst>
          </p:cNvPr>
          <p:cNvSpPr>
            <a:spLocks noGrp="1"/>
          </p:cNvSpPr>
          <p:nvPr>
            <p:ph idx="1"/>
          </p:nvPr>
        </p:nvSpPr>
        <p:spPr>
          <a:xfrm>
            <a:off x="5605669" y="742950"/>
            <a:ext cx="6324387" cy="5538579"/>
          </a:xfrm>
        </p:spPr>
        <p:txBody>
          <a:bodyPr>
            <a:normAutofit fontScale="85000" lnSpcReduction="20000"/>
          </a:bodyPr>
          <a:lstStyle/>
          <a:p>
            <a:pPr lvl="1" algn="just"/>
            <a:r>
              <a:rPr lang="es-EC" sz="2800" dirty="0"/>
              <a:t>Sec. de Inclusión, Cruz Roja Ecuatoriana, MIESS, Servicio Nacional de Gestión de Riesgos, AZEE, EP EMSEGURIDAD.</a:t>
            </a:r>
          </a:p>
          <a:p>
            <a:pPr lvl="2" algn="just">
              <a:lnSpc>
                <a:spcPct val="120000"/>
              </a:lnSpc>
            </a:pPr>
            <a:r>
              <a:rPr lang="es-EC" sz="2800" b="1" dirty="0"/>
              <a:t>264</a:t>
            </a:r>
            <a:r>
              <a:rPr lang="es-EC" sz="2800" dirty="0"/>
              <a:t> Kits de limpieza*</a:t>
            </a:r>
          </a:p>
          <a:p>
            <a:pPr marL="914400" lvl="2" indent="0" algn="just">
              <a:lnSpc>
                <a:spcPct val="120000"/>
              </a:lnSpc>
              <a:buNone/>
            </a:pPr>
            <a:r>
              <a:rPr lang="es-EC" sz="2800" dirty="0"/>
              <a:t>Ítems entregados a beneficiarios: </a:t>
            </a:r>
            <a:r>
              <a:rPr lang="es-EC" sz="2800" b="1" dirty="0"/>
              <a:t>1.056</a:t>
            </a:r>
            <a:r>
              <a:rPr lang="es-EC" sz="2800" dirty="0"/>
              <a:t> </a:t>
            </a:r>
          </a:p>
          <a:p>
            <a:pPr marL="914400" lvl="2" indent="0" algn="just">
              <a:lnSpc>
                <a:spcPct val="120000"/>
              </a:lnSpc>
              <a:buNone/>
            </a:pPr>
            <a:endParaRPr lang="es-EC" sz="2800" dirty="0"/>
          </a:p>
          <a:p>
            <a:pPr lvl="2" algn="just">
              <a:lnSpc>
                <a:spcPct val="120000"/>
              </a:lnSpc>
            </a:pPr>
            <a:r>
              <a:rPr lang="es-EC" sz="2800" b="1" dirty="0"/>
              <a:t>585</a:t>
            </a:r>
            <a:r>
              <a:rPr lang="es-EC" sz="2800" dirty="0"/>
              <a:t> Kits de Aseo personal*</a:t>
            </a:r>
          </a:p>
          <a:p>
            <a:pPr marL="914400" lvl="2" indent="0" algn="just">
              <a:lnSpc>
                <a:spcPct val="120000"/>
              </a:lnSpc>
              <a:buNone/>
            </a:pPr>
            <a:r>
              <a:rPr lang="es-EC" sz="2800" dirty="0"/>
              <a:t>Ítems entregados a beneficiarios: </a:t>
            </a:r>
            <a:r>
              <a:rPr lang="es-EC" sz="2800" b="1" dirty="0"/>
              <a:t>2340</a:t>
            </a:r>
            <a:r>
              <a:rPr lang="es-EC" sz="2800" dirty="0"/>
              <a:t> </a:t>
            </a:r>
          </a:p>
          <a:p>
            <a:pPr marL="914400" lvl="2" indent="0" algn="just">
              <a:lnSpc>
                <a:spcPct val="120000"/>
              </a:lnSpc>
              <a:buNone/>
            </a:pPr>
            <a:endParaRPr lang="es-EC" sz="2800" b="1" dirty="0"/>
          </a:p>
          <a:p>
            <a:pPr lvl="2" algn="just">
              <a:lnSpc>
                <a:spcPct val="120000"/>
              </a:lnSpc>
            </a:pPr>
            <a:r>
              <a:rPr lang="es-EC" sz="2800" b="1" dirty="0"/>
              <a:t>517 </a:t>
            </a:r>
            <a:r>
              <a:rPr lang="es-EC" sz="2800" dirty="0"/>
              <a:t>Kits de Vestimenta *</a:t>
            </a:r>
          </a:p>
          <a:p>
            <a:pPr marL="914400" lvl="2" indent="0" algn="just">
              <a:lnSpc>
                <a:spcPct val="120000"/>
              </a:lnSpc>
              <a:buNone/>
            </a:pPr>
            <a:r>
              <a:rPr lang="es-EC" sz="2800" dirty="0"/>
              <a:t>Ítems entregados a beneficiarios: </a:t>
            </a:r>
            <a:r>
              <a:rPr lang="es-EC" sz="2800" b="1" dirty="0"/>
              <a:t>2.068</a:t>
            </a:r>
          </a:p>
          <a:p>
            <a:pPr marL="914400" lvl="2" indent="0" algn="just">
              <a:lnSpc>
                <a:spcPct val="120000"/>
              </a:lnSpc>
              <a:buNone/>
            </a:pPr>
            <a:endParaRPr lang="es-EC" sz="3300" b="1" dirty="0"/>
          </a:p>
          <a:p>
            <a:pPr marL="914400" lvl="2" indent="0" algn="just">
              <a:lnSpc>
                <a:spcPct val="120000"/>
              </a:lnSpc>
              <a:buNone/>
            </a:pPr>
            <a:r>
              <a:rPr lang="es-EC" sz="1900" b="1" dirty="0"/>
              <a:t> *Kits organizados para familias de 4 integrantes</a:t>
            </a:r>
          </a:p>
          <a:p>
            <a:pPr marL="1371600" lvl="3" indent="0" algn="just">
              <a:buNone/>
            </a:pPr>
            <a:endParaRPr lang="es-EC" sz="2600" b="1" dirty="0"/>
          </a:p>
          <a:p>
            <a:pPr lvl="3" algn="just"/>
            <a:endParaRPr lang="es-EC" sz="2600" b="1" dirty="0"/>
          </a:p>
        </p:txBody>
      </p:sp>
      <p:pic>
        <p:nvPicPr>
          <p:cNvPr id="8" name="Imagen 7">
            <a:extLst>
              <a:ext uri="{FF2B5EF4-FFF2-40B4-BE49-F238E27FC236}">
                <a16:creationId xmlns:a16="http://schemas.microsoft.com/office/drawing/2014/main" id="{3B191146-F066-44E4-9174-0A774830AC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2269" y="1547884"/>
            <a:ext cx="3178898" cy="3178898"/>
          </a:xfrm>
          <a:prstGeom prst="rect">
            <a:avLst/>
          </a:prstGeom>
        </p:spPr>
      </p:pic>
      <p:cxnSp>
        <p:nvCxnSpPr>
          <p:cNvPr id="10" name="Conector recto 9">
            <a:extLst>
              <a:ext uri="{FF2B5EF4-FFF2-40B4-BE49-F238E27FC236}">
                <a16:creationId xmlns:a16="http://schemas.microsoft.com/office/drawing/2014/main" id="{EEDFBD63-0906-4731-863C-739DAF2C234D}"/>
              </a:ext>
            </a:extLst>
          </p:cNvPr>
          <p:cNvCxnSpPr>
            <a:cxnSpLocks/>
          </p:cNvCxnSpPr>
          <p:nvPr/>
        </p:nvCxnSpPr>
        <p:spPr>
          <a:xfrm>
            <a:off x="557767" y="379877"/>
            <a:ext cx="0" cy="662782"/>
          </a:xfrm>
          <a:prstGeom prst="line">
            <a:avLst/>
          </a:prstGeom>
          <a:ln w="76200">
            <a:solidFill>
              <a:srgbClr val="C00000"/>
            </a:solidFill>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7257077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CF55C1B0-62CC-404D-8101-023684321F28}"/>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1246910" y="3702626"/>
            <a:ext cx="4760266" cy="2407229"/>
          </a:xfrm>
          <a:prstGeom prst="rect">
            <a:avLst/>
          </a:prstGeom>
        </p:spPr>
      </p:pic>
      <p:sp>
        <p:nvSpPr>
          <p:cNvPr id="7" name="AutoShape 4">
            <a:extLst>
              <a:ext uri="{FF2B5EF4-FFF2-40B4-BE49-F238E27FC236}">
                <a16:creationId xmlns:a16="http://schemas.microsoft.com/office/drawing/2014/main" id="{FB519263-A898-42C2-9A51-4A2FFDD064C0}"/>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pic>
        <p:nvPicPr>
          <p:cNvPr id="8" name="Imagen 7">
            <a:extLst>
              <a:ext uri="{FF2B5EF4-FFF2-40B4-BE49-F238E27FC236}">
                <a16:creationId xmlns:a16="http://schemas.microsoft.com/office/drawing/2014/main" id="{C2CF1C59-DC62-4DF3-BA0F-B6EA8084F1C8}"/>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6553200" y="1508414"/>
            <a:ext cx="4571429" cy="3428571"/>
          </a:xfrm>
          <a:prstGeom prst="rect">
            <a:avLst/>
          </a:prstGeom>
        </p:spPr>
      </p:pic>
      <p:sp>
        <p:nvSpPr>
          <p:cNvPr id="9" name="AutoShape 6">
            <a:extLst>
              <a:ext uri="{FF2B5EF4-FFF2-40B4-BE49-F238E27FC236}">
                <a16:creationId xmlns:a16="http://schemas.microsoft.com/office/drawing/2014/main" id="{B357DA0F-5515-4A66-AD8B-FF9601EA577D}"/>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pic>
        <p:nvPicPr>
          <p:cNvPr id="10" name="Imagen 9">
            <a:extLst>
              <a:ext uri="{FF2B5EF4-FFF2-40B4-BE49-F238E27FC236}">
                <a16:creationId xmlns:a16="http://schemas.microsoft.com/office/drawing/2014/main" id="{58F01917-C717-4715-9F30-5A831020B374}"/>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1246910" y="616526"/>
            <a:ext cx="4696690" cy="2660074"/>
          </a:xfrm>
          <a:prstGeom prst="rect">
            <a:avLst/>
          </a:prstGeom>
        </p:spPr>
      </p:pic>
    </p:spTree>
    <p:extLst>
      <p:ext uri="{BB962C8B-B14F-4D97-AF65-F5344CB8AC3E}">
        <p14:creationId xmlns:p14="http://schemas.microsoft.com/office/powerpoint/2010/main" val="1288479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4">
            <a:extLst>
              <a:ext uri="{FF2B5EF4-FFF2-40B4-BE49-F238E27FC236}">
                <a16:creationId xmlns:a16="http://schemas.microsoft.com/office/drawing/2014/main" id="{FB519263-A898-42C2-9A51-4A2FFDD064C0}"/>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9" name="AutoShape 6">
            <a:extLst>
              <a:ext uri="{FF2B5EF4-FFF2-40B4-BE49-F238E27FC236}">
                <a16:creationId xmlns:a16="http://schemas.microsoft.com/office/drawing/2014/main" id="{B357DA0F-5515-4A66-AD8B-FF9601EA577D}"/>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pic>
        <p:nvPicPr>
          <p:cNvPr id="11" name="Imagen 10">
            <a:extLst>
              <a:ext uri="{FF2B5EF4-FFF2-40B4-BE49-F238E27FC236}">
                <a16:creationId xmlns:a16="http://schemas.microsoft.com/office/drawing/2014/main" id="{87BA578E-7CA9-42B3-8243-2CA94FA7B19F}"/>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6913418" y="1862431"/>
            <a:ext cx="4380717" cy="2828338"/>
          </a:xfrm>
          <a:prstGeom prst="rect">
            <a:avLst/>
          </a:prstGeom>
        </p:spPr>
      </p:pic>
      <p:pic>
        <p:nvPicPr>
          <p:cNvPr id="13" name="Imagen 12">
            <a:extLst>
              <a:ext uri="{FF2B5EF4-FFF2-40B4-BE49-F238E27FC236}">
                <a16:creationId xmlns:a16="http://schemas.microsoft.com/office/drawing/2014/main" id="{5F070C21-FC14-4CA7-998E-DA0709B46FE7}"/>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23643" y="448262"/>
            <a:ext cx="4723633" cy="2904538"/>
          </a:xfrm>
          <a:prstGeom prst="rect">
            <a:avLst/>
          </a:prstGeom>
        </p:spPr>
      </p:pic>
      <p:pic>
        <p:nvPicPr>
          <p:cNvPr id="17" name="Imagen 16">
            <a:extLst>
              <a:ext uri="{FF2B5EF4-FFF2-40B4-BE49-F238E27FC236}">
                <a16:creationId xmlns:a16="http://schemas.microsoft.com/office/drawing/2014/main" id="{A7BE33D9-97F8-4DCA-9929-AE56DD46647C}"/>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1585635" y="3505201"/>
            <a:ext cx="4799648" cy="3098112"/>
          </a:xfrm>
          <a:prstGeom prst="rect">
            <a:avLst/>
          </a:prstGeom>
        </p:spPr>
      </p:pic>
    </p:spTree>
    <p:extLst>
      <p:ext uri="{BB962C8B-B14F-4D97-AF65-F5344CB8AC3E}">
        <p14:creationId xmlns:p14="http://schemas.microsoft.com/office/powerpoint/2010/main" val="10414240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6" name="Título 1">
            <a:extLst>
              <a:ext uri="{FF2B5EF4-FFF2-40B4-BE49-F238E27FC236}">
                <a16:creationId xmlns:a16="http://schemas.microsoft.com/office/drawing/2014/main" id="{C43CFD49-9FFD-41FB-B78A-6B7CD3BD9C99}"/>
              </a:ext>
            </a:extLst>
          </p:cNvPr>
          <p:cNvSpPr>
            <a:spLocks noGrp="1"/>
          </p:cNvSpPr>
          <p:nvPr>
            <p:ph type="title"/>
          </p:nvPr>
        </p:nvSpPr>
        <p:spPr>
          <a:xfrm>
            <a:off x="557767" y="379877"/>
            <a:ext cx="10515600" cy="1325563"/>
          </a:xfrm>
        </p:spPr>
        <p:txBody>
          <a:bodyPr>
            <a:normAutofit fontScale="90000"/>
          </a:bodyPr>
          <a:lstStyle/>
          <a:p>
            <a:r>
              <a:rPr lang="es-EC" sz="2400" b="1" dirty="0">
                <a:solidFill>
                  <a:srgbClr val="2F2C80"/>
                </a:solidFill>
                <a:latin typeface="Arial" panose="020B0604020202020204" pitchFamily="34" charset="0"/>
              </a:rPr>
              <a:t>ACCIONES DE RECUPERACIÓN </a:t>
            </a:r>
            <a:br>
              <a:rPr lang="es-EC" sz="2400" b="1" dirty="0">
                <a:solidFill>
                  <a:srgbClr val="2F2C80"/>
                </a:solidFill>
                <a:latin typeface="Arial" panose="020B0604020202020204" pitchFamily="34" charset="0"/>
              </a:rPr>
            </a:br>
            <a:r>
              <a:rPr lang="es-ES" sz="2400" b="1" dirty="0">
                <a:solidFill>
                  <a:srgbClr val="2F2C80"/>
                </a:solidFill>
                <a:latin typeface="Arial" panose="020B0604020202020204" pitchFamily="34" charset="0"/>
              </a:rPr>
              <a:t>ASISTENCIA HUMANITARIA</a:t>
            </a:r>
            <a:br>
              <a:rPr lang="es-ES" sz="1400" dirty="0"/>
            </a:br>
            <a:br>
              <a:rPr lang="es-ES" sz="2400" dirty="0"/>
            </a:br>
            <a:endParaRPr lang="es-EC" sz="2400" dirty="0"/>
          </a:p>
        </p:txBody>
      </p:sp>
      <p:sp>
        <p:nvSpPr>
          <p:cNvPr id="7" name="Marcador de contenido 2">
            <a:extLst>
              <a:ext uri="{FF2B5EF4-FFF2-40B4-BE49-F238E27FC236}">
                <a16:creationId xmlns:a16="http://schemas.microsoft.com/office/drawing/2014/main" id="{BE08321D-19E1-46B6-AB14-9147B40CB2D4}"/>
              </a:ext>
            </a:extLst>
          </p:cNvPr>
          <p:cNvSpPr>
            <a:spLocks noGrp="1"/>
          </p:cNvSpPr>
          <p:nvPr>
            <p:ph idx="1"/>
          </p:nvPr>
        </p:nvSpPr>
        <p:spPr>
          <a:xfrm>
            <a:off x="5476599" y="766486"/>
            <a:ext cx="6324387" cy="5311586"/>
          </a:xfrm>
        </p:spPr>
        <p:txBody>
          <a:bodyPr>
            <a:normAutofit fontScale="62500" lnSpcReduction="20000"/>
          </a:bodyPr>
          <a:lstStyle/>
          <a:p>
            <a:pPr lvl="1" algn="just"/>
            <a:r>
              <a:rPr lang="es-EC" sz="3300" dirty="0"/>
              <a:t>Sec. de Inclusión, Cruz Roja Ecuatoriana, MIESS, Servicio Nacional de Gestión de Riesgos, AZEE, EP EMSEGURIDAD.</a:t>
            </a:r>
          </a:p>
          <a:p>
            <a:pPr lvl="2" algn="just">
              <a:lnSpc>
                <a:spcPct val="120000"/>
              </a:lnSpc>
            </a:pPr>
            <a:r>
              <a:rPr lang="es-EC" sz="3300" b="1" dirty="0"/>
              <a:t>766</a:t>
            </a:r>
            <a:r>
              <a:rPr lang="es-EC" sz="3300" dirty="0"/>
              <a:t> Asistencia alimentaria para 3 días </a:t>
            </a:r>
          </a:p>
          <a:p>
            <a:pPr lvl="2" algn="just">
              <a:lnSpc>
                <a:spcPct val="120000"/>
              </a:lnSpc>
            </a:pPr>
            <a:r>
              <a:rPr lang="es-EC" sz="3300" b="1" dirty="0"/>
              <a:t>1338 </a:t>
            </a:r>
            <a:r>
              <a:rPr lang="es-EC" sz="3300" dirty="0"/>
              <a:t>ítems Menaje de casa (Línea blanca, muebles y enseres)</a:t>
            </a:r>
          </a:p>
          <a:p>
            <a:pPr lvl="3" algn="just">
              <a:lnSpc>
                <a:spcPct val="120000"/>
              </a:lnSpc>
            </a:pPr>
            <a:r>
              <a:rPr lang="es-EC" sz="3200" b="1" dirty="0"/>
              <a:t>242</a:t>
            </a:r>
            <a:r>
              <a:rPr lang="es-EC" sz="3100" dirty="0"/>
              <a:t> Ítems adquiridos por la EP EMSEGURIDAD </a:t>
            </a:r>
            <a:r>
              <a:rPr lang="es-EC" sz="3200" dirty="0"/>
              <a:t>Beneficiarios: </a:t>
            </a:r>
            <a:r>
              <a:rPr lang="es-EC" sz="3200" b="1" dirty="0"/>
              <a:t>19</a:t>
            </a:r>
            <a:r>
              <a:rPr lang="es-EC" sz="3200" dirty="0"/>
              <a:t> familias </a:t>
            </a:r>
          </a:p>
          <a:p>
            <a:pPr lvl="3" algn="just">
              <a:lnSpc>
                <a:spcPct val="120000"/>
              </a:lnSpc>
            </a:pPr>
            <a:r>
              <a:rPr lang="es-EC" sz="3200" b="1" dirty="0"/>
              <a:t>360</a:t>
            </a:r>
            <a:r>
              <a:rPr lang="es-EC" sz="3200" dirty="0"/>
              <a:t> ítems entregados por la </a:t>
            </a:r>
            <a:r>
              <a:rPr lang="es-ES" sz="3200" dirty="0"/>
              <a:t>Embajada de la República Popular China</a:t>
            </a:r>
          </a:p>
          <a:p>
            <a:pPr lvl="2" algn="just">
              <a:lnSpc>
                <a:spcPct val="120000"/>
              </a:lnSpc>
            </a:pPr>
            <a:r>
              <a:rPr lang="es-EC" sz="3300" b="1" dirty="0"/>
              <a:t>54 </a:t>
            </a:r>
            <a:r>
              <a:rPr lang="es-EC" sz="3300" dirty="0"/>
              <a:t>Kits complementario dormir* (Frazadas, cobijas) Beneficiarios: </a:t>
            </a:r>
            <a:r>
              <a:rPr lang="es-EC" sz="3300" b="1" dirty="0"/>
              <a:t>216</a:t>
            </a:r>
            <a:r>
              <a:rPr lang="es-EC" sz="3300" dirty="0"/>
              <a:t> familias</a:t>
            </a:r>
          </a:p>
          <a:p>
            <a:pPr marL="914400" lvl="2" indent="0" algn="just">
              <a:lnSpc>
                <a:spcPct val="120000"/>
              </a:lnSpc>
              <a:buNone/>
            </a:pPr>
            <a:endParaRPr lang="es-EC" sz="3300" b="1" dirty="0"/>
          </a:p>
          <a:p>
            <a:pPr marL="914400" lvl="2" indent="0" algn="just">
              <a:lnSpc>
                <a:spcPct val="120000"/>
              </a:lnSpc>
              <a:buNone/>
            </a:pPr>
            <a:r>
              <a:rPr lang="es-EC" sz="2800" b="1" dirty="0"/>
              <a:t> *Kits organizados para familias de 4 integrantes</a:t>
            </a:r>
          </a:p>
          <a:p>
            <a:pPr marL="1371600" lvl="3" indent="0" algn="just">
              <a:buNone/>
            </a:pPr>
            <a:endParaRPr lang="es-EC" sz="2600" b="1" dirty="0"/>
          </a:p>
          <a:p>
            <a:pPr lvl="3" algn="just"/>
            <a:endParaRPr lang="es-EC" sz="2600" b="1" dirty="0"/>
          </a:p>
        </p:txBody>
      </p:sp>
      <p:pic>
        <p:nvPicPr>
          <p:cNvPr id="8" name="Imagen 7">
            <a:extLst>
              <a:ext uri="{FF2B5EF4-FFF2-40B4-BE49-F238E27FC236}">
                <a16:creationId xmlns:a16="http://schemas.microsoft.com/office/drawing/2014/main" id="{3B191146-F066-44E4-9174-0A774830AC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2269" y="1547884"/>
            <a:ext cx="3178898" cy="3178898"/>
          </a:xfrm>
          <a:prstGeom prst="rect">
            <a:avLst/>
          </a:prstGeom>
        </p:spPr>
      </p:pic>
      <p:sp>
        <p:nvSpPr>
          <p:cNvPr id="9" name="CuadroTexto 8">
            <a:extLst>
              <a:ext uri="{FF2B5EF4-FFF2-40B4-BE49-F238E27FC236}">
                <a16:creationId xmlns:a16="http://schemas.microsoft.com/office/drawing/2014/main" id="{D8AE7560-E67A-404A-B54C-69F611BB4191}"/>
              </a:ext>
            </a:extLst>
          </p:cNvPr>
          <p:cNvSpPr txBox="1"/>
          <p:nvPr/>
        </p:nvSpPr>
        <p:spPr>
          <a:xfrm>
            <a:off x="557767" y="5310116"/>
            <a:ext cx="5538233" cy="1200329"/>
          </a:xfrm>
          <a:prstGeom prst="rect">
            <a:avLst/>
          </a:prstGeom>
          <a:noFill/>
        </p:spPr>
        <p:txBody>
          <a:bodyPr wrap="square">
            <a:spAutoFit/>
          </a:bodyPr>
          <a:lstStyle/>
          <a:p>
            <a:pPr algn="just"/>
            <a:r>
              <a:rPr lang="es-ES" sz="1800" b="1" dirty="0">
                <a:solidFill>
                  <a:srgbClr val="2F2C80"/>
                </a:solidFill>
                <a:latin typeface="Arial" panose="020B0604020202020204" pitchFamily="34" charset="0"/>
              </a:rPr>
              <a:t>Incluy</a:t>
            </a:r>
            <a:r>
              <a:rPr lang="es-ES" b="1" dirty="0">
                <a:solidFill>
                  <a:srgbClr val="2F2C80"/>
                </a:solidFill>
                <a:latin typeface="Arial" panose="020B0604020202020204" pitchFamily="34" charset="0"/>
              </a:rPr>
              <a:t>e ejecución del </a:t>
            </a:r>
            <a:r>
              <a:rPr lang="es-ES" sz="1800" b="1" dirty="0">
                <a:solidFill>
                  <a:srgbClr val="2F2C80"/>
                </a:solidFill>
                <a:latin typeface="Arial" panose="020B0604020202020204" pitchFamily="34" charset="0"/>
              </a:rPr>
              <a:t>Fondo Metropolitano </a:t>
            </a:r>
            <a:r>
              <a:rPr lang="es-ES" b="1" dirty="0">
                <a:solidFill>
                  <a:srgbClr val="2F2C80"/>
                </a:solidFill>
                <a:latin typeface="Arial" panose="020B0604020202020204" pitchFamily="34" charset="0"/>
              </a:rPr>
              <a:t>p</a:t>
            </a:r>
            <a:r>
              <a:rPr lang="es-ES" sz="1800" b="1" dirty="0">
                <a:solidFill>
                  <a:srgbClr val="2F2C80"/>
                </a:solidFill>
                <a:latin typeface="Arial" panose="020B0604020202020204" pitchFamily="34" charset="0"/>
              </a:rPr>
              <a:t>ara </a:t>
            </a:r>
            <a:r>
              <a:rPr lang="es-ES" b="1" dirty="0">
                <a:solidFill>
                  <a:srgbClr val="2F2C80"/>
                </a:solidFill>
                <a:latin typeface="Arial" panose="020B0604020202020204" pitchFamily="34" charset="0"/>
              </a:rPr>
              <a:t>l</a:t>
            </a:r>
            <a:r>
              <a:rPr lang="es-ES" sz="1800" b="1" dirty="0">
                <a:solidFill>
                  <a:srgbClr val="2F2C80"/>
                </a:solidFill>
                <a:latin typeface="Arial" panose="020B0604020202020204" pitchFamily="34" charset="0"/>
              </a:rPr>
              <a:t>a Gestión de Riesgos y Atención de Emergencias y entrega de línea blanca por parte de la Embajada de la República Popular China.</a:t>
            </a:r>
          </a:p>
        </p:txBody>
      </p:sp>
      <p:cxnSp>
        <p:nvCxnSpPr>
          <p:cNvPr id="10" name="Conector recto 9">
            <a:extLst>
              <a:ext uri="{FF2B5EF4-FFF2-40B4-BE49-F238E27FC236}">
                <a16:creationId xmlns:a16="http://schemas.microsoft.com/office/drawing/2014/main" id="{EEDFBD63-0906-4731-863C-739DAF2C234D}"/>
              </a:ext>
            </a:extLst>
          </p:cNvPr>
          <p:cNvCxnSpPr>
            <a:cxnSpLocks/>
          </p:cNvCxnSpPr>
          <p:nvPr/>
        </p:nvCxnSpPr>
        <p:spPr>
          <a:xfrm>
            <a:off x="557767" y="379877"/>
            <a:ext cx="0" cy="662782"/>
          </a:xfrm>
          <a:prstGeom prst="line">
            <a:avLst/>
          </a:prstGeom>
          <a:ln w="76200">
            <a:solidFill>
              <a:srgbClr val="C00000"/>
            </a:solidFill>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8705370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6930B47D-9748-426B-A120-945ABB1762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6291" y="1400608"/>
            <a:ext cx="4937990" cy="3703493"/>
          </a:xfrm>
          <a:prstGeom prst="rect">
            <a:avLst/>
          </a:prstGeom>
        </p:spPr>
      </p:pic>
      <p:pic>
        <p:nvPicPr>
          <p:cNvPr id="11" name="Imagen 10">
            <a:extLst>
              <a:ext uri="{FF2B5EF4-FFF2-40B4-BE49-F238E27FC236}">
                <a16:creationId xmlns:a16="http://schemas.microsoft.com/office/drawing/2014/main" id="{A0BE58ED-F583-4C8E-9338-4AB968FE0015}"/>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6941127" y="3428999"/>
            <a:ext cx="3941381" cy="2621449"/>
          </a:xfrm>
          <a:prstGeom prst="rect">
            <a:avLst/>
          </a:prstGeom>
        </p:spPr>
      </p:pic>
      <p:pic>
        <p:nvPicPr>
          <p:cNvPr id="13" name="Imagen 12">
            <a:extLst>
              <a:ext uri="{FF2B5EF4-FFF2-40B4-BE49-F238E27FC236}">
                <a16:creationId xmlns:a16="http://schemas.microsoft.com/office/drawing/2014/main" id="{BFCEF813-3CBE-4600-98CA-85B11D9B4A0E}"/>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6941128" y="807551"/>
            <a:ext cx="3941381" cy="2444803"/>
          </a:xfrm>
          <a:prstGeom prst="rect">
            <a:avLst/>
          </a:prstGeom>
        </p:spPr>
      </p:pic>
    </p:spTree>
    <p:extLst>
      <p:ext uri="{BB962C8B-B14F-4D97-AF65-F5344CB8AC3E}">
        <p14:creationId xmlns:p14="http://schemas.microsoft.com/office/powerpoint/2010/main" val="3161207896"/>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2836</TotalTime>
  <Words>2111</Words>
  <Application>Microsoft Office PowerPoint</Application>
  <PresentationFormat>Panorámica</PresentationFormat>
  <Paragraphs>281</Paragraphs>
  <Slides>49</Slides>
  <Notes>1</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49</vt:i4>
      </vt:variant>
    </vt:vector>
  </HeadingPairs>
  <TitlesOfParts>
    <vt:vector size="55" baseType="lpstr">
      <vt:lpstr>Arial</vt:lpstr>
      <vt:lpstr>Bahnschrift</vt:lpstr>
      <vt:lpstr>Calibri</vt:lpstr>
      <vt:lpstr>Calibri Light</vt:lpstr>
      <vt:lpstr>Carlito</vt:lpstr>
      <vt:lpstr>Tema de Office</vt:lpstr>
      <vt:lpstr>Aluvión en La Comuna de Santa Clara de San Millán, La Gasca, La Colón, Santa Clara, La Mariscal, Pambachupa  RESULTADOS DEL PLAN DE REHABILITACIÓN, REACTIVACIÓN Y RECUPERACIÓN   al 31 de marzo de 2022</vt:lpstr>
      <vt:lpstr>Presentación de PowerPoint</vt:lpstr>
      <vt:lpstr>Presentación de PowerPoint</vt:lpstr>
      <vt:lpstr>Presentación de PowerPoint</vt:lpstr>
      <vt:lpstr>ACCIONES DE RECUPERACIÓN  ASISTENCIA HUMANITARIA  </vt:lpstr>
      <vt:lpstr>Presentación de PowerPoint</vt:lpstr>
      <vt:lpstr>Presentación de PowerPoint</vt:lpstr>
      <vt:lpstr>ACCIONES DE RECUPERACIÓN  ASISTENCIA HUMANITARIA  </vt:lpstr>
      <vt:lpstr>Presentación de PowerPoint</vt:lpstr>
      <vt:lpstr>Presentación de PowerPoint</vt:lpstr>
      <vt:lpstr>ACCIONES DE RECUPERACIÓN  CULTURA  </vt:lpstr>
      <vt:lpstr>Presentación de PowerPoint</vt:lpstr>
      <vt:lpstr>ACCIONES DE RECUPERACIÓN  ASISTENCIA HUMANITARIA  </vt:lpstr>
      <vt:lpstr>Presentación de PowerPoint</vt:lpstr>
      <vt:lpstr>Presentación de PowerPoint</vt:lpstr>
      <vt:lpstr>Presentación de PowerPoint</vt:lpstr>
      <vt:lpstr>ACCIONES DE RECUPERACIÓN  SALUD   </vt:lpstr>
      <vt:lpstr>Presentación de PowerPoint</vt:lpstr>
      <vt:lpstr>ACCIONES DE RECUPERACIÓN  VEHÍCULOS    </vt:lpstr>
      <vt:lpstr>Presentación de PowerPoint</vt:lpstr>
      <vt:lpstr>ACCIONES DE RECUPERACIÓN   INFRAESTRUCTURA PÚBLICA    </vt:lpstr>
      <vt:lpstr>Presentación de PowerPoint</vt:lpstr>
      <vt:lpstr>Presentación de PowerPoint</vt:lpstr>
      <vt:lpstr>Presentación de PowerPoint</vt:lpstr>
      <vt:lpstr>Presentación de PowerPoint</vt:lpstr>
      <vt:lpstr>Presentación de PowerPoint</vt:lpstr>
      <vt:lpstr>ACCIONES DE RECUPERACIÓN   INFRAESTRUCTURA PÚBLICA   </vt:lpstr>
      <vt:lpstr>Presentación de PowerPoint</vt:lpstr>
      <vt:lpstr>ACCIONES DE RECUPERACIÓN  INFRAESTRUCTURA PRIVADA  </vt:lpstr>
      <vt:lpstr>Presentación de PowerPoint</vt:lpstr>
      <vt:lpstr>Presentación de PowerPoint</vt:lpstr>
      <vt:lpstr>ACCIONES DE RECUPERACIÓN  EDUCACIÓN, RECREACIÓN Y DEPORTE  </vt:lpstr>
      <vt:lpstr>ACCIONES DE RECUPERACIÓN  EDUCACIÓN, RECREACIÓN Y DEPORTE  </vt:lpstr>
      <vt:lpstr>A PLAN DE INTERVENCIÓN LIGA BARRIAL “LA COMUNA”</vt:lpstr>
      <vt:lpstr>B PLAN DE INTERVENCIÓN “LA GASCA”</vt:lpstr>
      <vt:lpstr>C PLAN DE INTERVENCIÓN LIGA BARRIAL DE INDORFUTBOL “SANTA CLARA DE SAN MILLAN”</vt:lpstr>
      <vt:lpstr>ACCIONES DE RECUPERACIÓN  INFRAESTRUCTURA DE ESPACIO PÚBLICO </vt:lpstr>
      <vt:lpstr>Presentación de PowerPoint</vt:lpstr>
      <vt:lpstr>Presentación de PowerPoint</vt:lpstr>
      <vt:lpstr>Presentación de PowerPoint</vt:lpstr>
      <vt:lpstr>ACCIONES DE RECUPERACIÓN  INFRAESTRUCTURA PRIVADA ESTABLECIMIENTO COMERCIALES </vt:lpstr>
      <vt:lpstr>Presentación de PowerPoint</vt:lpstr>
      <vt:lpstr>ACCIONES DE RECUPERACIÓN  PREVENCIÓN </vt:lpstr>
      <vt:lpstr>Presentación de PowerPoint</vt:lpstr>
      <vt:lpstr>ACCIONES DE RECUPERACIÓN  PREVENCIÓN </vt:lpstr>
      <vt:lpstr>ACCIONES DE RECUPERACIÓN  PREVENCIÓN </vt:lpstr>
      <vt:lpstr> DONACIONES DE  ORGANISMOS MULTIATERALES </vt:lpstr>
      <vt:lpstr>Presentación de PowerPoint</vt:lpstr>
      <vt:lpstr> GASTOS MORTUORIOS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Microsoft Office User</dc:creator>
  <cp:lastModifiedBy>Violeta</cp:lastModifiedBy>
  <cp:revision>123</cp:revision>
  <dcterms:created xsi:type="dcterms:W3CDTF">2022-02-07T03:24:58Z</dcterms:created>
  <dcterms:modified xsi:type="dcterms:W3CDTF">2022-04-05T01:02:28Z</dcterms:modified>
</cp:coreProperties>
</file>