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518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646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72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383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334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117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574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233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052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53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205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CA05-3BD9-4BEB-BC82-03BCBCAECAC2}" type="datetimeFigureOut">
              <a:rPr lang="es-EC" smtClean="0"/>
              <a:t>29/03/2022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BDF0-4514-4F61-9B3F-94C11EF566E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35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9828" y="164420"/>
            <a:ext cx="9144000" cy="2387600"/>
          </a:xfrm>
        </p:spPr>
        <p:txBody>
          <a:bodyPr/>
          <a:lstStyle/>
          <a:p>
            <a:r>
              <a:rPr lang="es-EC" b="1" dirty="0" smtClean="0"/>
              <a:t>PROYECTO DE ORDENANZA</a:t>
            </a:r>
            <a:endParaRPr lang="es-EC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3885" y="3135086"/>
            <a:ext cx="9949543" cy="3026228"/>
          </a:xfrm>
        </p:spPr>
        <p:txBody>
          <a:bodyPr/>
          <a:lstStyle/>
          <a:p>
            <a:r>
              <a:rPr lang="es-EC" b="1" dirty="0"/>
              <a:t>ORDENANZA METROPOLITANA QUE RECONOCE Y REGULA LAS ACTIVIDADES Y PRESTACIÓN DE SERVICIOS DE ESTIBADORAS,  ESTIBADORES, TRICICLEROS, COCHEROS, COCHEROS Y CUIDADORES DE CARGA DEL DISTRITO METROPOLITANO DE QUITO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6192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CONTENIDO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3600" dirty="0" smtClean="0"/>
              <a:t>Exposición de motivos</a:t>
            </a:r>
          </a:p>
          <a:p>
            <a:r>
              <a:rPr lang="es-EC" sz="3600" dirty="0" smtClean="0"/>
              <a:t>Considerandos</a:t>
            </a:r>
          </a:p>
          <a:p>
            <a:r>
              <a:rPr lang="es-EC" sz="3600" dirty="0" smtClean="0"/>
              <a:t>13 artículos</a:t>
            </a:r>
          </a:p>
          <a:p>
            <a:r>
              <a:rPr lang="es-EC" sz="3600" dirty="0" smtClean="0"/>
              <a:t>3 disposiciones transitorias</a:t>
            </a:r>
          </a:p>
          <a:p>
            <a:r>
              <a:rPr lang="es-EC" sz="3600" dirty="0" smtClean="0"/>
              <a:t>1 disposición general</a:t>
            </a:r>
          </a:p>
          <a:p>
            <a:r>
              <a:rPr lang="es-EC" sz="3600" dirty="0" smtClean="0"/>
              <a:t>1 disposición final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7301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OBJETO y ÁMBITO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05061"/>
          </a:xfrm>
        </p:spPr>
        <p:txBody>
          <a:bodyPr>
            <a:normAutofit/>
          </a:bodyPr>
          <a:lstStyle/>
          <a:p>
            <a:r>
              <a:rPr lang="es-EC" sz="4000" dirty="0" smtClean="0"/>
              <a:t>Reconocer y regular las actividades y prestación de servicios de estibadoras, estibadores, </a:t>
            </a:r>
            <a:r>
              <a:rPr lang="es-EC" sz="4000" dirty="0" err="1" smtClean="0"/>
              <a:t>tricicleros</a:t>
            </a:r>
            <a:r>
              <a:rPr lang="es-EC" sz="4000" dirty="0" smtClean="0"/>
              <a:t>, cocheros y cuidadores de carga</a:t>
            </a:r>
          </a:p>
          <a:p>
            <a:r>
              <a:rPr lang="es-EC" sz="4000" dirty="0" smtClean="0"/>
              <a:t>Actividades en ferias plataformas, centros comerciales del ahorro, terminales terrestres y demás instalaciones municipales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5706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DEFINICIONES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Prestador de servicio</a:t>
            </a:r>
          </a:p>
          <a:p>
            <a:r>
              <a:rPr lang="es-EC" sz="3600" dirty="0" err="1" smtClean="0"/>
              <a:t>Estibaje</a:t>
            </a:r>
            <a:endParaRPr lang="es-EC" sz="3600" dirty="0" smtClean="0"/>
          </a:p>
          <a:p>
            <a:r>
              <a:rPr lang="es-EC" sz="3600" dirty="0" smtClean="0"/>
              <a:t>Estibador/a</a:t>
            </a:r>
          </a:p>
          <a:p>
            <a:r>
              <a:rPr lang="es-EC" sz="3600" dirty="0" err="1" smtClean="0"/>
              <a:t>Tricicleros</a:t>
            </a:r>
            <a:endParaRPr lang="es-EC" sz="3600" dirty="0" smtClean="0"/>
          </a:p>
          <a:p>
            <a:r>
              <a:rPr lang="es-EC" sz="3600" dirty="0" smtClean="0"/>
              <a:t>Cuidador de carga</a:t>
            </a:r>
          </a:p>
          <a:p>
            <a:r>
              <a:rPr lang="es-EC" sz="3600" dirty="0" smtClean="0"/>
              <a:t>Giro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32920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ATRIBUCIONES Y DEBERES DEL MUNICIPIO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Crear registro</a:t>
            </a:r>
          </a:p>
          <a:p>
            <a:r>
              <a:rPr lang="es-EC" dirty="0" smtClean="0"/>
              <a:t>Otorgar permiso metropolitano para desarrollo de actividades</a:t>
            </a:r>
          </a:p>
          <a:p>
            <a:r>
              <a:rPr lang="es-EC" dirty="0" smtClean="0"/>
              <a:t>Entrega de credenciales</a:t>
            </a:r>
          </a:p>
          <a:p>
            <a:r>
              <a:rPr lang="es-EC" dirty="0" smtClean="0"/>
              <a:t>Otorgar vestimenta y ropa de trabajo 2 veces al año</a:t>
            </a:r>
          </a:p>
          <a:p>
            <a:r>
              <a:rPr lang="es-EC" dirty="0" smtClean="0"/>
              <a:t>Establecer plan de formación y capacitación permanente</a:t>
            </a:r>
          </a:p>
          <a:p>
            <a:r>
              <a:rPr lang="es-EC" dirty="0" smtClean="0"/>
              <a:t>Incentivas </a:t>
            </a:r>
            <a:r>
              <a:rPr lang="es-EC" dirty="0" err="1" smtClean="0"/>
              <a:t>asociatividad</a:t>
            </a:r>
            <a:endParaRPr lang="es-EC" dirty="0" smtClean="0"/>
          </a:p>
          <a:p>
            <a:r>
              <a:rPr lang="es-EC" dirty="0" smtClean="0"/>
              <a:t>Dar prioridad a ingreso de ofertas educativas en centros municipales</a:t>
            </a:r>
          </a:p>
          <a:p>
            <a:r>
              <a:rPr lang="es-EC" dirty="0" smtClean="0"/>
              <a:t>Destinar porcentaje del sistema de becas y ayudas económicas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862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PROCEDIMIENTO ADMINISTRATIVO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4000" dirty="0" smtClean="0"/>
              <a:t>Para expedición de permiso metropolitano</a:t>
            </a:r>
          </a:p>
          <a:p>
            <a:r>
              <a:rPr lang="es-EC" sz="4000" dirty="0" smtClean="0"/>
              <a:t>Requisitos</a:t>
            </a:r>
          </a:p>
          <a:p>
            <a:r>
              <a:rPr lang="es-EC" sz="4000" dirty="0" smtClean="0"/>
              <a:t>Credencial</a:t>
            </a:r>
          </a:p>
          <a:p>
            <a:r>
              <a:rPr lang="es-EC" sz="4000" dirty="0" smtClean="0"/>
              <a:t>Vestimenta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2208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TRANSITORIAS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3 meses: Agencia Distrital de Comercio – levantar registro – condiciones de vulnerabilidad, deserción escolar, enfermedades catastróficas, adultos mayores, discapacidad.</a:t>
            </a:r>
          </a:p>
          <a:p>
            <a:r>
              <a:rPr lang="es-EC" sz="3600" dirty="0" smtClean="0"/>
              <a:t>3 meses: Sistema informático para obtención en línea de permisos</a:t>
            </a:r>
          </a:p>
          <a:p>
            <a:r>
              <a:rPr lang="es-EC" sz="3600" dirty="0" smtClean="0"/>
              <a:t>1 mes: Secretaría de Comunicación – Plan de comunicación del contenido – español y quichua. 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088815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221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PROYECTO DE ORDENANZA</vt:lpstr>
      <vt:lpstr>CONTENIDO</vt:lpstr>
      <vt:lpstr>OBJETO y ÁMBITO</vt:lpstr>
      <vt:lpstr>DEFINICIONES</vt:lpstr>
      <vt:lpstr>ATRIBUCIONES Y DEBERES DEL MUNICIPIO</vt:lpstr>
      <vt:lpstr>PROCEDIMIENTO ADMINISTRATIVO</vt:lpstr>
      <vt:lpstr>TRANSITORIAS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ORDENANZA</dc:title>
  <dc:creator>Carlos Alberto Jaramillo Chicaiza</dc:creator>
  <cp:lastModifiedBy>Carlos Alberto Jaramillo Chicaiza</cp:lastModifiedBy>
  <cp:revision>3</cp:revision>
  <cp:lastPrinted>2022-03-29T14:52:22Z</cp:lastPrinted>
  <dcterms:created xsi:type="dcterms:W3CDTF">2022-03-29T14:41:05Z</dcterms:created>
  <dcterms:modified xsi:type="dcterms:W3CDTF">2022-03-29T14:52:39Z</dcterms:modified>
</cp:coreProperties>
</file>