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6"/>
  </p:notes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68" r:id="rId9"/>
    <p:sldId id="265" r:id="rId10"/>
    <p:sldId id="266" r:id="rId11"/>
    <p:sldId id="281" r:id="rId12"/>
    <p:sldId id="271" r:id="rId13"/>
    <p:sldId id="272" r:id="rId14"/>
    <p:sldId id="269" r:id="rId15"/>
    <p:sldId id="273" r:id="rId16"/>
    <p:sldId id="274" r:id="rId17"/>
    <p:sldId id="270" r:id="rId18"/>
    <p:sldId id="275" r:id="rId19"/>
    <p:sldId id="276" r:id="rId20"/>
    <p:sldId id="278" r:id="rId21"/>
    <p:sldId id="277" r:id="rId22"/>
    <p:sldId id="279" r:id="rId23"/>
    <p:sldId id="280" r:id="rId24"/>
    <p:sldId id="262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jygL8lCTNbD+oQt1zn1gxR6nj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364" autoAdjust="0"/>
  </p:normalViewPr>
  <p:slideViewPr>
    <p:cSldViewPr snapToGrid="0" snapToObjects="1">
      <p:cViewPr varScale="1">
        <p:scale>
          <a:sx n="68" d="100"/>
          <a:sy n="68" d="100"/>
        </p:scale>
        <p:origin x="87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318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09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a343c31f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a343c31fa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fa343c31fa_1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C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28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a343c31fa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a343c31fa_1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fa343c31fa_1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248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s-EC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071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a343c31fa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a343c31fa_1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fa343c31fa_1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C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02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A7DBF-E6A8-7947-AE94-57705620B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3BDD03-51D8-DE46-85BB-661CB64FD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651DCD-9A02-EB44-8A7B-E66551DB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22/3/2022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5C58E9-A1FD-DB46-AA46-8A1C12A6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FA021A-25C1-BE4B-BE7B-80A60F2A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472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C105E-838B-DA40-91BE-C4A7145F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1F0992-694A-9049-A977-E3F70D064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C772E9-D92B-2841-AA46-E9FEA766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22/3/2022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E4109-8838-E14B-94A7-2CD275D4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622185-99D3-AF4E-A6DB-85C039A7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447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9F6C0F-07B5-D34D-AA66-EB6DC9479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197ACA-FD88-214E-9396-A7D9660D7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71DD7A-D7ED-D44C-9E6E-C7463B1D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22/3/2022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4A2914-3961-3846-B468-4C619155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5CDA86-AA35-9C46-9127-345B80AE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569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9DC91-06BF-5D46-867D-AA626CDC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7CADBA-DF41-AA42-9614-DB825CD05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FAD3EB-86B2-2143-9219-E8168F7E9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22/3/2022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E7E5C7-C68C-8246-A755-F659C2E6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AEBCC1-AC29-3E46-B5CA-6AEF3691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03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97A0D-A659-CC42-B058-0D59BE3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C1A6C-8C80-5E46-8611-2FA6FEAC5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4086FD-A25E-8048-9A06-A12DCD0B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22/3/2022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498B6-D756-D34E-A872-E9F63442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F205BD-37D1-A140-9632-90EB423B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060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AEA9B-E1B5-7849-98A7-4572D263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34F209-E2EF-7B4F-8017-D86574985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3DCC4A-D8AE-5146-9767-D3A9EC8E8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EBD3B1-FC16-1F40-A8DB-02832973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22/3/2022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2A3FC-65AA-1D40-8562-448888D7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80C3BB-EE94-5B4A-BA53-414F06A9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362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C91E3-817F-944B-942C-50F36070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3553BF-12E2-A54C-B23F-12DC7258A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5B4D9-F49F-874E-8780-B8FE877DA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ADF873-8C53-9243-9B88-3334B06E9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1A2CAC-2908-E940-B03B-2C9CA9E00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445F38-A69B-6548-8A51-8031B734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22/3/2022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9950EC-EE23-5945-B45C-CA7FFD03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89D60B-4094-A943-853A-01389782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562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8565F-D6CC-B344-8346-79A2B34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8544AB-72F3-6049-A0FF-C40301EB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22/3/2022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41E9A4-CE00-3242-8433-6B1DEEE6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B51F6F-5E76-4243-98AF-9086F050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65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B31105-B827-774C-B058-DA42C067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22/3/2022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CF186D-8B5B-2247-8780-B8D6ECFB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60B9F8-2C16-5B48-9CE7-9DA89DA1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209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19D1F-E14B-D145-BB41-2DDE0CDA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6D9C15-9716-C449-9F35-91DF52A6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8C372E-9976-C04A-9A1F-8A19283ED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FAF3C1-3ACD-0545-A33A-63B79489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22/3/2022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F39BC2-7DF1-2E49-8E0B-E6E06F70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68793C-6BD7-2B45-946C-C5894A0A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929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362D8-2587-DD4E-92D5-3E28FC12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D122A2-F58F-B84C-B0E5-DF187505E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9F8A90-FCBD-9B42-9181-CAFCD120F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AA8974-AE19-664C-ABC8-660AB333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22/3/2022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14F7FB-E796-824A-BF92-02B587D8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0E3C1D-65C0-1F42-BB96-5533310E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802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0;gfa343c31fa_1_36">
            <a:extLst>
              <a:ext uri="{FF2B5EF4-FFF2-40B4-BE49-F238E27FC236}">
                <a16:creationId xmlns:a16="http://schemas.microsoft.com/office/drawing/2014/main" id="{302D4AAB-78D4-674F-BFDF-CF95B08592D3}"/>
              </a:ext>
            </a:extLst>
          </p:cNvPr>
          <p:cNvPicPr preferRelativeResize="0"/>
          <p:nvPr userDrawn="1"/>
        </p:nvPicPr>
        <p:blipFill rotWithShape="1">
          <a:blip r:embed="rId13"/>
          <a:srcRect r="62239"/>
          <a:stretch/>
        </p:blipFill>
        <p:spPr>
          <a:xfrm>
            <a:off x="0" y="6255834"/>
            <a:ext cx="4505093" cy="60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0;gfa343c31fa_1_36">
            <a:extLst>
              <a:ext uri="{FF2B5EF4-FFF2-40B4-BE49-F238E27FC236}">
                <a16:creationId xmlns:a16="http://schemas.microsoft.com/office/drawing/2014/main" id="{3582AC13-A182-6047-92DD-8CA65A2502BE}"/>
              </a:ext>
            </a:extLst>
          </p:cNvPr>
          <p:cNvPicPr preferRelativeResize="0"/>
          <p:nvPr userDrawn="1"/>
        </p:nvPicPr>
        <p:blipFill rotWithShape="1">
          <a:blip r:embed="rId13"/>
          <a:srcRect l="73908" r="-367"/>
          <a:stretch/>
        </p:blipFill>
        <p:spPr>
          <a:xfrm>
            <a:off x="8825368" y="6250258"/>
            <a:ext cx="3156618" cy="602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70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1" name="Grupo 10"/>
            <p:cNvGrpSpPr/>
            <p:nvPr/>
          </p:nvGrpSpPr>
          <p:grpSpPr>
            <a:xfrm>
              <a:off x="7647708" y="6118399"/>
              <a:ext cx="1482437" cy="614724"/>
              <a:chOff x="8742218" y="5929745"/>
              <a:chExt cx="2050473" cy="928255"/>
            </a:xfrm>
          </p:grpSpPr>
          <p:sp>
            <p:nvSpPr>
              <p:cNvPr id="12" name="Rectángulo 11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8" y="1955005"/>
            <a:ext cx="6691746" cy="23351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o 56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59" name="Grupo 58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60" name="Rectángulo 59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61" name="Imagen 6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3379741" y="900210"/>
            <a:ext cx="14699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OCT –DIC 2021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74237" y="1123126"/>
            <a:ext cx="278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GREEN GLOBE</a:t>
            </a:r>
          </a:p>
          <a:p>
            <a:pPr algn="ctr"/>
            <a:r>
              <a:rPr lang="es-EC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VOLUMEN A TRATAR: 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182.500 m3</a:t>
            </a:r>
            <a:endParaRPr lang="es-EC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973716" y="1346466"/>
            <a:ext cx="1807141" cy="1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98761" y="1493299"/>
            <a:ext cx="1774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y estabilización planta externa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780857" y="1346466"/>
            <a:ext cx="1507271" cy="165760"/>
          </a:xfrm>
          <a:prstGeom prst="rect">
            <a:avLst/>
          </a:pr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endParaRPr lang="es-EC" sz="270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5254183" y="887230"/>
            <a:ext cx="9329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ENE 2022</a:t>
            </a:r>
          </a:p>
        </p:txBody>
      </p:sp>
      <p:sp>
        <p:nvSpPr>
          <p:cNvPr id="14" name="Distinto de 13"/>
          <p:cNvSpPr/>
          <p:nvPr/>
        </p:nvSpPr>
        <p:spPr>
          <a:xfrm>
            <a:off x="7496415" y="1096409"/>
            <a:ext cx="1133771" cy="663543"/>
          </a:xfrm>
          <a:prstGeom prst="mathNotEqual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170922" y="2282596"/>
            <a:ext cx="8459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s-EC" sz="1800" b="1" kern="1200" dirty="0">
                <a:solidFill>
                  <a:srgbClr val="2F2C81"/>
                </a:solidFill>
              </a:rPr>
              <a:t>PLAN DE CONTINGENCIA - GREENGLOBE</a:t>
            </a: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96AABE4C-5D9F-5A4B-A7EE-336F058E41A2}"/>
              </a:ext>
            </a:extLst>
          </p:cNvPr>
          <p:cNvSpPr txBox="1"/>
          <p:nvPr/>
        </p:nvSpPr>
        <p:spPr>
          <a:xfrm>
            <a:off x="322917" y="4786181"/>
            <a:ext cx="19230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419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 AMBIENTAL PECS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2621400" y="3658217"/>
            <a:ext cx="324091" cy="52310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5449448" y="3744942"/>
            <a:ext cx="324091" cy="52310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74237" y="5245875"/>
            <a:ext cx="1971733" cy="1608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928939" y="5245875"/>
            <a:ext cx="2371556" cy="176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96AABE4C-5D9F-5A4B-A7EE-336F058E41A2}"/>
              </a:ext>
            </a:extLst>
          </p:cNvPr>
          <p:cNvSpPr txBox="1"/>
          <p:nvPr/>
        </p:nvSpPr>
        <p:spPr>
          <a:xfrm>
            <a:off x="3153191" y="4910032"/>
            <a:ext cx="19230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419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GREENGLOBE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1988" y="5406730"/>
            <a:ext cx="2404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DIAS</a:t>
            </a:r>
          </a:p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inicio: 10 marzo 2022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861176" y="5674615"/>
            <a:ext cx="2404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planta </a:t>
            </a:r>
            <a:r>
              <a:rPr lang="es-EC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GreenGlobe</a:t>
            </a:r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m3 diarios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970694" y="5406730"/>
            <a:ext cx="24041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DIAS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655038" y="5245875"/>
            <a:ext cx="2820432" cy="1513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96AABE4C-5D9F-5A4B-A7EE-336F058E41A2}"/>
              </a:ext>
            </a:extLst>
          </p:cNvPr>
          <p:cNvSpPr txBox="1"/>
          <p:nvPr/>
        </p:nvSpPr>
        <p:spPr>
          <a:xfrm>
            <a:off x="6042428" y="4917410"/>
            <a:ext cx="19230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419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GREENGLOBE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750353" y="5674615"/>
            <a:ext cx="2725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planta de </a:t>
            </a:r>
            <a:r>
              <a:rPr lang="es-EC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GreenGlobe</a:t>
            </a:r>
            <a:endParaRPr lang="es-EC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200m3 diarios</a:t>
            </a:r>
          </a:p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fin: Agosto 2022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610476" y="1568494"/>
            <a:ext cx="1878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Pruebas, cumplimiento tabla 9 y reportado a MAATE el 04 feb 2022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286519" y="1346466"/>
            <a:ext cx="1043755" cy="16576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endParaRPr lang="es-EC" sz="270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6418053" y="878497"/>
            <a:ext cx="9217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FEB 2022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230098" y="1574729"/>
            <a:ext cx="1324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trata los 250m3 establecidos en el contrato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90918" y="2722618"/>
            <a:ext cx="2389529" cy="2044649"/>
            <a:chOff x="1122049" y="2570769"/>
            <a:chExt cx="2389529" cy="2044649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34" name="Rectángulo 33"/>
            <p:cNvSpPr/>
            <p:nvPr/>
          </p:nvSpPr>
          <p:spPr>
            <a:xfrm>
              <a:off x="1685660" y="3238565"/>
              <a:ext cx="1259831" cy="1127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28">
            <a:extLst>
              <a:ext uri="{FF2B5EF4-FFF2-40B4-BE49-F238E27FC236}">
                <a16:creationId xmlns:a16="http://schemas.microsoft.com/office/drawing/2014/main" id="{96AABE4C-5D9F-5A4B-A7EE-336F058E41A2}"/>
              </a:ext>
            </a:extLst>
          </p:cNvPr>
          <p:cNvSpPr txBox="1"/>
          <p:nvPr/>
        </p:nvSpPr>
        <p:spPr>
          <a:xfrm>
            <a:off x="818809" y="3801283"/>
            <a:ext cx="10541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41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4.500 m3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2957415" y="2934148"/>
            <a:ext cx="2389529" cy="2044649"/>
            <a:chOff x="1122049" y="2570769"/>
            <a:chExt cx="2389529" cy="2044649"/>
          </a:xfrm>
        </p:grpSpPr>
        <p:pic>
          <p:nvPicPr>
            <p:cNvPr id="37" name="Imagen 3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38" name="Rectángulo 37"/>
            <p:cNvSpPr/>
            <p:nvPr/>
          </p:nvSpPr>
          <p:spPr>
            <a:xfrm>
              <a:off x="1685660" y="3536804"/>
              <a:ext cx="1259831" cy="8297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28">
            <a:extLst>
              <a:ext uri="{FF2B5EF4-FFF2-40B4-BE49-F238E27FC236}">
                <a16:creationId xmlns:a16="http://schemas.microsoft.com/office/drawing/2014/main" id="{96AABE4C-5D9F-5A4B-A7EE-336F058E41A2}"/>
              </a:ext>
            </a:extLst>
          </p:cNvPr>
          <p:cNvSpPr txBox="1"/>
          <p:nvPr/>
        </p:nvSpPr>
        <p:spPr>
          <a:xfrm>
            <a:off x="3475531" y="4066253"/>
            <a:ext cx="12872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41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6.000 </a:t>
            </a:r>
            <a:r>
              <a:rPr lang="es-419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5810429" y="2923846"/>
            <a:ext cx="2389529" cy="2044649"/>
            <a:chOff x="1122049" y="2570769"/>
            <a:chExt cx="2389529" cy="2044649"/>
          </a:xfrm>
        </p:grpSpPr>
        <p:pic>
          <p:nvPicPr>
            <p:cNvPr id="41" name="Imagen 4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42" name="Rectángulo 41"/>
            <p:cNvSpPr/>
            <p:nvPr/>
          </p:nvSpPr>
          <p:spPr>
            <a:xfrm>
              <a:off x="1685660" y="3858026"/>
              <a:ext cx="1259831" cy="508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28">
            <a:extLst>
              <a:ext uri="{FF2B5EF4-FFF2-40B4-BE49-F238E27FC236}">
                <a16:creationId xmlns:a16="http://schemas.microsoft.com/office/drawing/2014/main" id="{96AABE4C-5D9F-5A4B-A7EE-336F058E41A2}"/>
              </a:ext>
            </a:extLst>
          </p:cNvPr>
          <p:cNvSpPr txBox="1"/>
          <p:nvPr/>
        </p:nvSpPr>
        <p:spPr>
          <a:xfrm>
            <a:off x="6499335" y="4318529"/>
            <a:ext cx="11714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41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12.000 </a:t>
            </a:r>
            <a:r>
              <a:rPr lang="es-419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8753116" y="201232"/>
            <a:ext cx="2969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lixiviado tiene características especiales (fenoles). Los cuales no alcanzan a sedimentarse totalmente en la 1era fase de tratamiento causando taponamientos en los filtros de los 2 siguientes fases.</a:t>
            </a:r>
          </a:p>
        </p:txBody>
      </p:sp>
      <p:grpSp>
        <p:nvGrpSpPr>
          <p:cNvPr id="45" name="Grupo 44"/>
          <p:cNvGrpSpPr/>
          <p:nvPr/>
        </p:nvGrpSpPr>
        <p:grpSpPr>
          <a:xfrm>
            <a:off x="8894226" y="2877858"/>
            <a:ext cx="2389529" cy="2044649"/>
            <a:chOff x="1122049" y="2570769"/>
            <a:chExt cx="2389529" cy="2044649"/>
          </a:xfrm>
        </p:grpSpPr>
        <p:pic>
          <p:nvPicPr>
            <p:cNvPr id="46" name="Imagen 4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47" name="Rectángulo 46"/>
            <p:cNvSpPr/>
            <p:nvPr/>
          </p:nvSpPr>
          <p:spPr>
            <a:xfrm>
              <a:off x="1685660" y="4211306"/>
              <a:ext cx="1259831" cy="1552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Rectángulo 47"/>
          <p:cNvSpPr/>
          <p:nvPr/>
        </p:nvSpPr>
        <p:spPr>
          <a:xfrm>
            <a:off x="8894226" y="5245875"/>
            <a:ext cx="2820432" cy="1513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28">
            <a:extLst>
              <a:ext uri="{FF2B5EF4-FFF2-40B4-BE49-F238E27FC236}">
                <a16:creationId xmlns:a16="http://schemas.microsoft.com/office/drawing/2014/main" id="{96AABE4C-5D9F-5A4B-A7EE-336F058E41A2}"/>
              </a:ext>
            </a:extLst>
          </p:cNvPr>
          <p:cNvSpPr txBox="1"/>
          <p:nvPr/>
        </p:nvSpPr>
        <p:spPr>
          <a:xfrm>
            <a:off x="9166294" y="4870411"/>
            <a:ext cx="19230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419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GREENGLOBE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8834401" y="5674615"/>
            <a:ext cx="2921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planta externa diario hasta cumplir los 182.500m3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8894226" y="1536059"/>
            <a:ext cx="2910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Realizará reingeniería en la primera fase .</a:t>
            </a:r>
          </a:p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Instalación de nueva maquinaria para alcanzar 100% de eficiencia.</a:t>
            </a:r>
          </a:p>
        </p:txBody>
      </p:sp>
      <p:cxnSp>
        <p:nvCxnSpPr>
          <p:cNvPr id="53" name="Conector recto 52"/>
          <p:cNvCxnSpPr/>
          <p:nvPr/>
        </p:nvCxnSpPr>
        <p:spPr>
          <a:xfrm>
            <a:off x="8834401" y="1440908"/>
            <a:ext cx="289640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Google Shape;108;gfa343c31fa_1_21"/>
          <p:cNvSpPr txBox="1">
            <a:spLocks/>
          </p:cNvSpPr>
          <p:nvPr/>
        </p:nvSpPr>
        <p:spPr>
          <a:xfrm>
            <a:off x="67006" y="-255024"/>
            <a:ext cx="102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EXTERNALIZACIÓN </a:t>
            </a:r>
          </a:p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0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TRATAMIENTO LIXIVIADO ACUMULADO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5910821" y="5406730"/>
            <a:ext cx="24041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DIAS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9102352" y="5406730"/>
            <a:ext cx="24041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400m3 diarios</a:t>
            </a:r>
          </a:p>
        </p:txBody>
      </p:sp>
    </p:spTree>
    <p:extLst>
      <p:ext uri="{BB962C8B-B14F-4D97-AF65-F5344CB8AC3E}">
        <p14:creationId xmlns:p14="http://schemas.microsoft.com/office/powerpoint/2010/main" val="107547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70626" y="-235692"/>
            <a:ext cx="102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LIXIVIADOS</a:t>
            </a:r>
          </a:p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PLAN DE CONTINGENCIA- EMGIRS-EP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531" t="24711" r="16757" b="7206"/>
          <a:stretch/>
        </p:blipFill>
        <p:spPr bwMode="auto">
          <a:xfrm>
            <a:off x="70626" y="852034"/>
            <a:ext cx="6296299" cy="5529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04598"/>
              </p:ext>
            </p:extLst>
          </p:nvPr>
        </p:nvGraphicFramePr>
        <p:xfrm>
          <a:off x="6726671" y="1996907"/>
          <a:ext cx="4520108" cy="2289747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384118">
                  <a:extLst>
                    <a:ext uri="{9D8B030D-6E8A-4147-A177-3AD203B41FA5}">
                      <a16:colId xmlns:a16="http://schemas.microsoft.com/office/drawing/2014/main" val="258120745"/>
                    </a:ext>
                  </a:extLst>
                </a:gridCol>
                <a:gridCol w="1135990">
                  <a:extLst>
                    <a:ext uri="{9D8B030D-6E8A-4147-A177-3AD203B41FA5}">
                      <a16:colId xmlns:a16="http://schemas.microsoft.com/office/drawing/2014/main" val="2904321355"/>
                    </a:ext>
                  </a:extLst>
                </a:gridCol>
              </a:tblGrid>
              <a:tr h="723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    ADICIONAL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(m3)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477536"/>
                  </a:ext>
                </a:extLst>
              </a:tr>
              <a:tr h="440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de una nueva piscina </a:t>
                      </a:r>
                      <a:endParaRPr lang="es-EC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6.430</a:t>
                      </a:r>
                      <a:endParaRPr lang="es-EC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008030"/>
                  </a:ext>
                </a:extLst>
              </a:tr>
              <a:tr h="220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Elevación del nivel Piscina 5</a:t>
                      </a:r>
                      <a:endParaRPr lang="es-EC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1.976</a:t>
                      </a:r>
                      <a:endParaRPr lang="es-EC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176021"/>
                  </a:ext>
                </a:extLst>
              </a:tr>
              <a:tr h="220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Elevación nivel Piscina 4</a:t>
                      </a:r>
                      <a:endParaRPr lang="es-EC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4.490</a:t>
                      </a:r>
                      <a:endParaRPr lang="es-EC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2852786"/>
                  </a:ext>
                </a:extLst>
              </a:tr>
              <a:tr h="440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Mejoramiento de la </a:t>
                      </a:r>
                      <a:r>
                        <a:rPr lang="es-ES" sz="12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geomembrana</a:t>
                      </a:r>
                      <a:r>
                        <a:rPr lang="es-E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Piscina L1</a:t>
                      </a:r>
                      <a:endParaRPr lang="es-EC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5.232</a:t>
                      </a:r>
                      <a:endParaRPr lang="es-EC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321475"/>
                  </a:ext>
                </a:extLst>
              </a:tr>
              <a:tr h="24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s-ES" sz="16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almacenamiento adicional</a:t>
                      </a:r>
                      <a:endParaRPr lang="es-EC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18.128m3 </a:t>
                      </a:r>
                      <a:endParaRPr lang="es-EC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578467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7447306" y="1689130"/>
            <a:ext cx="3288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CAPACIDAD DE LA CONTINGENCIA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726672" y="4641273"/>
            <a:ext cx="452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Permitirá evitar impacto ambiental por desborde de lixiviado en el relleno sanitario del DMQ.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019405" y="820720"/>
            <a:ext cx="45201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/>
          </a:p>
          <a:p>
            <a:pPr algn="just"/>
            <a:r>
              <a:rPr lang="es-MX" b="1" dirty="0"/>
              <a:t>17 PISCINAS HABILITADAS CON UNA CAPACIDAD TOTAL DE: 162.655 m3</a:t>
            </a:r>
          </a:p>
          <a:p>
            <a:endParaRPr lang="es-MX" b="1" dirty="0"/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4196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39" name="Grupo 38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40" name="Rectángulo 39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grpSp>
        <p:nvGrpSpPr>
          <p:cNvPr id="7" name="Group 13">
            <a:extLst>
              <a:ext uri="{FF2B5EF4-FFF2-40B4-BE49-F238E27FC236}">
                <a16:creationId xmlns:a16="http://schemas.microsoft.com/office/drawing/2014/main" id="{9895B757-C423-4E1B-B9A0-81BBE990EB1B}"/>
              </a:ext>
            </a:extLst>
          </p:cNvPr>
          <p:cNvGrpSpPr/>
          <p:nvPr/>
        </p:nvGrpSpPr>
        <p:grpSpPr>
          <a:xfrm>
            <a:off x="864694" y="1228007"/>
            <a:ext cx="2750931" cy="598446"/>
            <a:chOff x="2627784" y="3579862"/>
            <a:chExt cx="1752173" cy="360040"/>
          </a:xfrm>
          <a:solidFill>
            <a:schemeClr val="tx2"/>
          </a:solidFill>
        </p:grpSpPr>
        <p:sp>
          <p:nvSpPr>
            <p:cNvPr id="8" name="Rounded Rectangle 17">
              <a:extLst>
                <a:ext uri="{FF2B5EF4-FFF2-40B4-BE49-F238E27FC236}">
                  <a16:creationId xmlns:a16="http://schemas.microsoft.com/office/drawing/2014/main" id="{0531B296-75F8-4FF6-9C76-5F928E21884B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50BB4D9B-D40C-41A5-B256-0F88E6D68EDA}"/>
                </a:ext>
              </a:extLst>
            </p:cNvPr>
            <p:cNvSpPr txBox="1"/>
            <p:nvPr/>
          </p:nvSpPr>
          <p:spPr>
            <a:xfrm>
              <a:off x="2759934" y="3613560"/>
              <a:ext cx="1497634" cy="204865"/>
            </a:xfrm>
            <a:prstGeom prst="round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2021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434411" y="1706825"/>
            <a:ext cx="3611498" cy="19148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9895B757-C423-4E1B-B9A0-81BBE990EB1B}"/>
              </a:ext>
            </a:extLst>
          </p:cNvPr>
          <p:cNvGrpSpPr/>
          <p:nvPr/>
        </p:nvGrpSpPr>
        <p:grpSpPr>
          <a:xfrm>
            <a:off x="4906869" y="4517319"/>
            <a:ext cx="2750931" cy="598446"/>
            <a:chOff x="2627784" y="3579862"/>
            <a:chExt cx="1752173" cy="360040"/>
          </a:xfrm>
          <a:solidFill>
            <a:schemeClr val="tx2"/>
          </a:solidFill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0531B296-75F8-4FF6-9C76-5F928E21884B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50BB4D9B-D40C-41A5-B256-0F88E6D68EDA}"/>
                </a:ext>
              </a:extLst>
            </p:cNvPr>
            <p:cNvSpPr txBox="1"/>
            <p:nvPr/>
          </p:nvSpPr>
          <p:spPr>
            <a:xfrm>
              <a:off x="2759934" y="3613560"/>
              <a:ext cx="1497634" cy="204865"/>
            </a:xfrm>
            <a:prstGeom prst="round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5152244" y="5193585"/>
            <a:ext cx="2404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existe lixiviado acumulado, se trata diariamente.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2" y="1261644"/>
            <a:ext cx="451888" cy="484165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434411" y="5477420"/>
            <a:ext cx="3456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promedio por día  425 m3 verano- 777 m3 invierno.</a:t>
            </a:r>
          </a:p>
          <a:p>
            <a:pPr algn="ctr"/>
            <a:endParaRPr lang="es-EC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864694" y="3664200"/>
            <a:ext cx="2389529" cy="2044649"/>
            <a:chOff x="1122049" y="2570769"/>
            <a:chExt cx="2389529" cy="2044649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30" name="Rectángulo 29"/>
            <p:cNvSpPr/>
            <p:nvPr/>
          </p:nvSpPr>
          <p:spPr>
            <a:xfrm>
              <a:off x="1685660" y="3238565"/>
              <a:ext cx="1259831" cy="1127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28">
            <a:extLst>
              <a:ext uri="{FF2B5EF4-FFF2-40B4-BE49-F238E27FC236}">
                <a16:creationId xmlns:a16="http://schemas.microsoft.com/office/drawing/2014/main" id="{96AABE4C-5D9F-5A4B-A7EE-336F058E41A2}"/>
              </a:ext>
            </a:extLst>
          </p:cNvPr>
          <p:cNvSpPr txBox="1"/>
          <p:nvPr/>
        </p:nvSpPr>
        <p:spPr>
          <a:xfrm>
            <a:off x="5827244" y="3664200"/>
            <a:ext cx="10541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41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8811635" y="3771906"/>
            <a:ext cx="2389529" cy="2044649"/>
            <a:chOff x="1122049" y="2570769"/>
            <a:chExt cx="2389529" cy="2044649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t="20513" r="12735" b="15641"/>
            <a:stretch/>
          </p:blipFill>
          <p:spPr>
            <a:xfrm>
              <a:off x="1122049" y="2570769"/>
              <a:ext cx="2389529" cy="2044649"/>
            </a:xfrm>
            <a:prstGeom prst="rect">
              <a:avLst/>
            </a:prstGeom>
          </p:spPr>
        </p:pic>
        <p:sp>
          <p:nvSpPr>
            <p:cNvPr id="34" name="Rectángulo 33"/>
            <p:cNvSpPr/>
            <p:nvPr/>
          </p:nvSpPr>
          <p:spPr>
            <a:xfrm>
              <a:off x="1685660" y="4308769"/>
              <a:ext cx="1259831" cy="57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28">
            <a:extLst>
              <a:ext uri="{FF2B5EF4-FFF2-40B4-BE49-F238E27FC236}">
                <a16:creationId xmlns:a16="http://schemas.microsoft.com/office/drawing/2014/main" id="{96AABE4C-5D9F-5A4B-A7EE-336F058E41A2}"/>
              </a:ext>
            </a:extLst>
          </p:cNvPr>
          <p:cNvSpPr txBox="1"/>
          <p:nvPr/>
        </p:nvSpPr>
        <p:spPr>
          <a:xfrm>
            <a:off x="9478071" y="4762746"/>
            <a:ext cx="10541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419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m3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oogle Shape;108;gfa343c31fa_1_21"/>
          <p:cNvSpPr txBox="1">
            <a:spLocks/>
          </p:cNvSpPr>
          <p:nvPr/>
        </p:nvSpPr>
        <p:spPr>
          <a:xfrm>
            <a:off x="70626" y="-235692"/>
            <a:ext cx="102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LIXIVIADOS</a:t>
            </a:r>
          </a:p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PLAN DE CONTINGENCIA- EMGIRS-EP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14070" y="1704627"/>
            <a:ext cx="34108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tratamiento en la Planta PTL, por falta de insumos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Piscinas con fallas en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geomembrana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sub-utilizadas.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en volúmenes de ingreso por temporada invernal.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datos históricos de aforos, no se puede realizar balance de masas</a:t>
            </a:r>
          </a:p>
        </p:txBody>
      </p:sp>
      <p:grpSp>
        <p:nvGrpSpPr>
          <p:cNvPr id="44" name="Group 13">
            <a:extLst>
              <a:ext uri="{FF2B5EF4-FFF2-40B4-BE49-F238E27FC236}">
                <a16:creationId xmlns:a16="http://schemas.microsoft.com/office/drawing/2014/main" id="{9895B757-C423-4E1B-B9A0-81BBE990EB1B}"/>
              </a:ext>
            </a:extLst>
          </p:cNvPr>
          <p:cNvGrpSpPr/>
          <p:nvPr/>
        </p:nvGrpSpPr>
        <p:grpSpPr>
          <a:xfrm>
            <a:off x="4818374" y="1204503"/>
            <a:ext cx="2750931" cy="598446"/>
            <a:chOff x="2627784" y="3579862"/>
            <a:chExt cx="1752173" cy="360040"/>
          </a:xfrm>
          <a:solidFill>
            <a:schemeClr val="tx2"/>
          </a:solidFill>
        </p:grpSpPr>
        <p:sp>
          <p:nvSpPr>
            <p:cNvPr id="45" name="Rounded Rectangle 17">
              <a:extLst>
                <a:ext uri="{FF2B5EF4-FFF2-40B4-BE49-F238E27FC236}">
                  <a16:creationId xmlns:a16="http://schemas.microsoft.com/office/drawing/2014/main" id="{0531B296-75F8-4FF6-9C76-5F928E21884B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50BB4D9B-D40C-41A5-B256-0F88E6D68EDA}"/>
                </a:ext>
              </a:extLst>
            </p:cNvPr>
            <p:cNvSpPr txBox="1"/>
            <p:nvPr/>
          </p:nvSpPr>
          <p:spPr>
            <a:xfrm>
              <a:off x="2759934" y="3613560"/>
              <a:ext cx="1497634" cy="204865"/>
            </a:xfrm>
            <a:prstGeom prst="round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4365489" y="1704627"/>
            <a:ext cx="3611498" cy="1911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9895B757-C423-4E1B-B9A0-81BBE990EB1B}"/>
              </a:ext>
            </a:extLst>
          </p:cNvPr>
          <p:cNvGrpSpPr/>
          <p:nvPr/>
        </p:nvGrpSpPr>
        <p:grpSpPr>
          <a:xfrm>
            <a:off x="8772054" y="1178541"/>
            <a:ext cx="2750931" cy="598446"/>
            <a:chOff x="2627784" y="3579862"/>
            <a:chExt cx="1752173" cy="360040"/>
          </a:xfrm>
          <a:solidFill>
            <a:schemeClr val="tx2"/>
          </a:solidFill>
        </p:grpSpPr>
        <p:sp>
          <p:nvSpPr>
            <p:cNvPr id="49" name="Rounded Rectangle 17">
              <a:extLst>
                <a:ext uri="{FF2B5EF4-FFF2-40B4-BE49-F238E27FC236}">
                  <a16:creationId xmlns:a16="http://schemas.microsoft.com/office/drawing/2014/main" id="{0531B296-75F8-4FF6-9C76-5F928E21884B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15">
              <a:extLst>
                <a:ext uri="{FF2B5EF4-FFF2-40B4-BE49-F238E27FC236}">
                  <a16:creationId xmlns:a16="http://schemas.microsoft.com/office/drawing/2014/main" id="{50BB4D9B-D40C-41A5-B256-0F88E6D68EDA}"/>
                </a:ext>
              </a:extLst>
            </p:cNvPr>
            <p:cNvSpPr txBox="1"/>
            <p:nvPr/>
          </p:nvSpPr>
          <p:spPr>
            <a:xfrm>
              <a:off x="2759934" y="3613560"/>
              <a:ext cx="1497634" cy="204865"/>
            </a:xfrm>
            <a:prstGeom prst="round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8341769" y="1718617"/>
            <a:ext cx="3611498" cy="189720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60123" y="1967462"/>
            <a:ext cx="33865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Contratación de un gestor calificado para  traslado y tratamiento de desechos peligrosos –lixiviado –. 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a corto plazo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permite tratar el volumen de lixiviado generado.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30556" y="1718618"/>
            <a:ext cx="35665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y adecuación de piscinas, permitirá tratar el volumen de lixiviado generado.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Reactivación del proceso de tratamiento con la planta PTL, a través de la adquisición de químicos para fase química.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sistema de aireación.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lecha derecha 50"/>
          <p:cNvSpPr/>
          <p:nvPr/>
        </p:nvSpPr>
        <p:spPr>
          <a:xfrm>
            <a:off x="3817834" y="4686524"/>
            <a:ext cx="547655" cy="564349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Flecha derecha 51"/>
          <p:cNvSpPr/>
          <p:nvPr/>
        </p:nvSpPr>
        <p:spPr>
          <a:xfrm>
            <a:off x="8056728" y="4534367"/>
            <a:ext cx="547655" cy="564349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553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1" name="Freeform 38"/>
          <p:cNvSpPr/>
          <p:nvPr/>
        </p:nvSpPr>
        <p:spPr>
          <a:xfrm>
            <a:off x="0" y="0"/>
            <a:ext cx="12192007" cy="4605071"/>
          </a:xfrm>
          <a:custGeom>
            <a:avLst/>
            <a:gdLst>
              <a:gd name="connsiteX0" fmla="*/ 0 w 12192000"/>
              <a:gd name="connsiteY0" fmla="*/ 0 h 4605068"/>
              <a:gd name="connsiteX1" fmla="*/ 12192000 w 12192000"/>
              <a:gd name="connsiteY1" fmla="*/ 0 h 4605068"/>
              <a:gd name="connsiteX2" fmla="*/ 12192000 w 12192000"/>
              <a:gd name="connsiteY2" fmla="*/ 3221425 h 4605068"/>
              <a:gd name="connsiteX3" fmla="*/ 10051580 w 12192000"/>
              <a:gd name="connsiteY3" fmla="*/ 2023793 h 4605068"/>
              <a:gd name="connsiteX4" fmla="*/ 5047780 w 12192000"/>
              <a:gd name="connsiteY4" fmla="*/ 4605068 h 4605068"/>
              <a:gd name="connsiteX5" fmla="*/ 0 w 12192000"/>
              <a:gd name="connsiteY5" fmla="*/ 1700001 h 4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605068">
                <a:moveTo>
                  <a:pt x="0" y="0"/>
                </a:moveTo>
                <a:lnTo>
                  <a:pt x="12192000" y="0"/>
                </a:lnTo>
                <a:lnTo>
                  <a:pt x="12192000" y="3221425"/>
                </a:lnTo>
                <a:lnTo>
                  <a:pt x="10051580" y="2023793"/>
                </a:lnTo>
                <a:lnTo>
                  <a:pt x="5047780" y="4605068"/>
                </a:lnTo>
                <a:lnTo>
                  <a:pt x="0" y="1700001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2"/>
          <p:cNvSpPr/>
          <p:nvPr/>
        </p:nvSpPr>
        <p:spPr>
          <a:xfrm>
            <a:off x="-7" y="0"/>
            <a:ext cx="7482117" cy="5149169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8000033" y="3349835"/>
            <a:ext cx="445866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MAQUINARIA</a:t>
            </a:r>
            <a:endParaRPr lang="es-EC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80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37" name="Grupo 36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38" name="Rectángulo 37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39" name="Imagen 38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F632CAC4-47C5-427E-B858-B8A3ACDBA77B}"/>
              </a:ext>
            </a:extLst>
          </p:cNvPr>
          <p:cNvSpPr/>
          <p:nvPr/>
        </p:nvSpPr>
        <p:spPr>
          <a:xfrm rot="5400000">
            <a:off x="10118113" y="4816720"/>
            <a:ext cx="1029884" cy="69934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sosceles Triangle 21">
            <a:extLst>
              <a:ext uri="{FF2B5EF4-FFF2-40B4-BE49-F238E27FC236}">
                <a16:creationId xmlns:a16="http://schemas.microsoft.com/office/drawing/2014/main" id="{F632CAC4-47C5-427E-B858-B8A3ACDBA77B}"/>
              </a:ext>
            </a:extLst>
          </p:cNvPr>
          <p:cNvSpPr/>
          <p:nvPr/>
        </p:nvSpPr>
        <p:spPr>
          <a:xfrm rot="5400000">
            <a:off x="6620975" y="4835868"/>
            <a:ext cx="1029884" cy="69934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sosceles Triangle 21">
            <a:extLst>
              <a:ext uri="{FF2B5EF4-FFF2-40B4-BE49-F238E27FC236}">
                <a16:creationId xmlns:a16="http://schemas.microsoft.com/office/drawing/2014/main" id="{F632CAC4-47C5-427E-B858-B8A3ACDBA77B}"/>
              </a:ext>
            </a:extLst>
          </p:cNvPr>
          <p:cNvSpPr/>
          <p:nvPr/>
        </p:nvSpPr>
        <p:spPr>
          <a:xfrm rot="5400000">
            <a:off x="3211062" y="4871221"/>
            <a:ext cx="1029884" cy="69934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9895B757-C423-4E1B-B9A0-81BBE990EB1B}"/>
              </a:ext>
            </a:extLst>
          </p:cNvPr>
          <p:cNvGrpSpPr/>
          <p:nvPr/>
        </p:nvGrpSpPr>
        <p:grpSpPr>
          <a:xfrm>
            <a:off x="8005702" y="788750"/>
            <a:ext cx="2750931" cy="598446"/>
            <a:chOff x="2627784" y="3579862"/>
            <a:chExt cx="1752173" cy="360040"/>
          </a:xfrm>
          <a:solidFill>
            <a:schemeClr val="tx2"/>
          </a:solidFill>
        </p:grpSpPr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0531B296-75F8-4FF6-9C76-5F928E21884B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50BB4D9B-D40C-41A5-B256-0F88E6D68EDA}"/>
                </a:ext>
              </a:extLst>
            </p:cNvPr>
            <p:cNvSpPr txBox="1"/>
            <p:nvPr/>
          </p:nvSpPr>
          <p:spPr>
            <a:xfrm>
              <a:off x="2759934" y="3613560"/>
              <a:ext cx="1497634" cy="204865"/>
            </a:xfrm>
            <a:prstGeom prst="round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895B757-C423-4E1B-B9A0-81BBE990EB1B}"/>
              </a:ext>
            </a:extLst>
          </p:cNvPr>
          <p:cNvGrpSpPr/>
          <p:nvPr/>
        </p:nvGrpSpPr>
        <p:grpSpPr>
          <a:xfrm>
            <a:off x="1050582" y="804250"/>
            <a:ext cx="2750931" cy="598446"/>
            <a:chOff x="2627784" y="3579862"/>
            <a:chExt cx="1752173" cy="360040"/>
          </a:xfrm>
          <a:solidFill>
            <a:schemeClr val="tx2"/>
          </a:solidFill>
        </p:grpSpPr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0531B296-75F8-4FF6-9C76-5F928E21884B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0BB4D9B-D40C-41A5-B256-0F88E6D68EDA}"/>
                </a:ext>
              </a:extLst>
            </p:cNvPr>
            <p:cNvSpPr txBox="1"/>
            <p:nvPr/>
          </p:nvSpPr>
          <p:spPr>
            <a:xfrm>
              <a:off x="2759934" y="3613560"/>
              <a:ext cx="1497634" cy="204865"/>
            </a:xfrm>
            <a:prstGeom prst="round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921706" y="1284699"/>
            <a:ext cx="3130597" cy="393948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148973" y="1410006"/>
            <a:ext cx="246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ACTUAL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111538" y="2488299"/>
            <a:ext cx="2750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Maquinaria:</a:t>
            </a:r>
          </a:p>
          <a:p>
            <a:pPr algn="ctr"/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 no operativas </a:t>
            </a:r>
          </a:p>
          <a:p>
            <a:pPr algn="ctr"/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operativas </a:t>
            </a: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 capacidad limitada)</a:t>
            </a: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7815870" y="1269199"/>
            <a:ext cx="3130597" cy="393948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910783" y="2591520"/>
            <a:ext cx="29407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preventiva y correctiva de la Maquinaria</a:t>
            </a: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C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tterco"/>
                <a:cs typeface="Arial" panose="020B0604020202020204" pitchFamily="34" charset="0"/>
              </a:rPr>
              <a:t>Adquisición de maquinaria </a:t>
            </a: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tterco"/>
                <a:cs typeface="Arial" panose="020B0604020202020204" pitchFamily="34" charset="0"/>
              </a:rPr>
              <a:t>pesada incluido asistencia técnica.</a:t>
            </a:r>
          </a:p>
          <a:p>
            <a:pPr algn="just"/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147452" y="1357953"/>
            <a:ext cx="246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SEMESTRE </a:t>
            </a:r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9895B757-C423-4E1B-B9A0-81BBE990EB1B}"/>
              </a:ext>
            </a:extLst>
          </p:cNvPr>
          <p:cNvGrpSpPr/>
          <p:nvPr/>
        </p:nvGrpSpPr>
        <p:grpSpPr>
          <a:xfrm>
            <a:off x="4493117" y="819354"/>
            <a:ext cx="2750931" cy="598446"/>
            <a:chOff x="2627784" y="3579862"/>
            <a:chExt cx="1752173" cy="360040"/>
          </a:xfrm>
          <a:solidFill>
            <a:schemeClr val="tx2"/>
          </a:solidFill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0531B296-75F8-4FF6-9C76-5F928E21884B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50BB4D9B-D40C-41A5-B256-0F88E6D68EDA}"/>
                </a:ext>
              </a:extLst>
            </p:cNvPr>
            <p:cNvSpPr txBox="1"/>
            <p:nvPr/>
          </p:nvSpPr>
          <p:spPr>
            <a:xfrm>
              <a:off x="2759934" y="3613560"/>
              <a:ext cx="1497634" cy="204865"/>
            </a:xfrm>
            <a:prstGeom prst="round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  <a:endPara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4303285" y="1299803"/>
            <a:ext cx="3130597" cy="393948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303286" y="2423413"/>
            <a:ext cx="30433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del contrato de Alquiler de Maquinaria para el relleno sanitario y escombrera el Troje</a:t>
            </a: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(Cuerpo de Ingenieros</a:t>
            </a: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es-EC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 la operatividad de la EMGIRS EP en el relleno sanitario y escombreras. </a:t>
            </a:r>
          </a:p>
          <a:p>
            <a:pPr algn="just"/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Mercado Nacional no dispone de maquinaria especifica para ETN</a:t>
            </a:r>
          </a:p>
          <a:p>
            <a:pPr algn="just"/>
            <a:endParaRPr lang="es-EC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584467" y="1388557"/>
            <a:ext cx="246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REALIZADAS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7845788" y="4402730"/>
            <a:ext cx="30860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Otterco"/>
                <a:cs typeface="Arial" panose="020B0604020202020204" pitchFamily="34" charset="0"/>
              </a:rPr>
              <a:t>Asegurar una eficiente disposición y manejo de los residuos sólidos en cada uno de los frentes operativos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07" y="1665730"/>
            <a:ext cx="786360" cy="84252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22" y="1507648"/>
            <a:ext cx="1288246" cy="96997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30656"/>
          <a:stretch/>
        </p:blipFill>
        <p:spPr>
          <a:xfrm>
            <a:off x="8763242" y="1703753"/>
            <a:ext cx="1235845" cy="813284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1111537" y="3622355"/>
            <a:ext cx="2750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procesos de mantenimiento a la Maquinaria de la EMGIRS</a:t>
            </a:r>
          </a:p>
          <a:p>
            <a:pPr algn="ctr"/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segundo semestre 2021.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2299043" y="5919068"/>
            <a:ext cx="9673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Existe maquinaria que se encuentra próxima a cumplir su vida útil de operación</a:t>
            </a:r>
            <a:endParaRPr lang="es-EC" sz="16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oogle Shape;108;gfa343c31fa_1_21"/>
          <p:cNvSpPr txBox="1">
            <a:spLocks/>
          </p:cNvSpPr>
          <p:nvPr/>
        </p:nvSpPr>
        <p:spPr>
          <a:xfrm>
            <a:off x="70626" y="-235692"/>
            <a:ext cx="102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SITUACIÓN - MAQUINARIA</a:t>
            </a:r>
            <a:endParaRPr lang="es-EC" sz="28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06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0" name="Freeform 38"/>
          <p:cNvSpPr/>
          <p:nvPr/>
        </p:nvSpPr>
        <p:spPr>
          <a:xfrm>
            <a:off x="0" y="70464"/>
            <a:ext cx="12192007" cy="4605071"/>
          </a:xfrm>
          <a:custGeom>
            <a:avLst/>
            <a:gdLst>
              <a:gd name="connsiteX0" fmla="*/ 0 w 12192000"/>
              <a:gd name="connsiteY0" fmla="*/ 0 h 4605068"/>
              <a:gd name="connsiteX1" fmla="*/ 12192000 w 12192000"/>
              <a:gd name="connsiteY1" fmla="*/ 0 h 4605068"/>
              <a:gd name="connsiteX2" fmla="*/ 12192000 w 12192000"/>
              <a:gd name="connsiteY2" fmla="*/ 3221425 h 4605068"/>
              <a:gd name="connsiteX3" fmla="*/ 10051580 w 12192000"/>
              <a:gd name="connsiteY3" fmla="*/ 2023793 h 4605068"/>
              <a:gd name="connsiteX4" fmla="*/ 5047780 w 12192000"/>
              <a:gd name="connsiteY4" fmla="*/ 4605068 h 4605068"/>
              <a:gd name="connsiteX5" fmla="*/ 0 w 12192000"/>
              <a:gd name="connsiteY5" fmla="*/ 1700001 h 4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605068">
                <a:moveTo>
                  <a:pt x="0" y="0"/>
                </a:moveTo>
                <a:lnTo>
                  <a:pt x="12192000" y="0"/>
                </a:lnTo>
                <a:lnTo>
                  <a:pt x="12192000" y="3221425"/>
                </a:lnTo>
                <a:lnTo>
                  <a:pt x="10051580" y="2023793"/>
                </a:lnTo>
                <a:lnTo>
                  <a:pt x="5047780" y="4605068"/>
                </a:lnTo>
                <a:lnTo>
                  <a:pt x="0" y="1700001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2"/>
          <p:cNvSpPr/>
          <p:nvPr/>
        </p:nvSpPr>
        <p:spPr>
          <a:xfrm>
            <a:off x="-7" y="0"/>
            <a:ext cx="7482117" cy="5149169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7759793" y="3349835"/>
            <a:ext cx="445866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RELACIONES</a:t>
            </a:r>
          </a:p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b="1" dirty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COMUNITARIAS</a:t>
            </a:r>
          </a:p>
        </p:txBody>
      </p:sp>
    </p:spTree>
    <p:extLst>
      <p:ext uri="{BB962C8B-B14F-4D97-AF65-F5344CB8AC3E}">
        <p14:creationId xmlns:p14="http://schemas.microsoft.com/office/powerpoint/2010/main" val="117573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47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49" name="Imagen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50" name="Grupo 49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51" name="Rectángulo 50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52" name="Imagen 5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cxnSp>
        <p:nvCxnSpPr>
          <p:cNvPr id="7" name="Conector recto de flecha 6"/>
          <p:cNvCxnSpPr>
            <a:cxnSpLocks/>
          </p:cNvCxnSpPr>
          <p:nvPr/>
        </p:nvCxnSpPr>
        <p:spPr>
          <a:xfrm flipH="1">
            <a:off x="1183544" y="3831855"/>
            <a:ext cx="1" cy="64008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cxnSpLocks/>
          </p:cNvCxnSpPr>
          <p:nvPr/>
        </p:nvCxnSpPr>
        <p:spPr>
          <a:xfrm flipH="1">
            <a:off x="3085874" y="3819033"/>
            <a:ext cx="1" cy="64008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cxnSpLocks/>
          </p:cNvCxnSpPr>
          <p:nvPr/>
        </p:nvCxnSpPr>
        <p:spPr>
          <a:xfrm flipH="1">
            <a:off x="6969668" y="3772771"/>
            <a:ext cx="1" cy="64008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cxnSpLocks/>
          </p:cNvCxnSpPr>
          <p:nvPr/>
        </p:nvCxnSpPr>
        <p:spPr>
          <a:xfrm flipH="1">
            <a:off x="4998479" y="3731598"/>
            <a:ext cx="1" cy="64008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cxnSpLocks/>
          </p:cNvCxnSpPr>
          <p:nvPr/>
        </p:nvCxnSpPr>
        <p:spPr>
          <a:xfrm flipH="1">
            <a:off x="9376124" y="3738170"/>
            <a:ext cx="1" cy="640080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32"/>
          <p:cNvSpPr>
            <a:spLocks/>
          </p:cNvSpPr>
          <p:nvPr/>
        </p:nvSpPr>
        <p:spPr bwMode="auto">
          <a:xfrm>
            <a:off x="8694508" y="2531888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2"/>
          <p:cNvSpPr>
            <a:spLocks/>
          </p:cNvSpPr>
          <p:nvPr/>
        </p:nvSpPr>
        <p:spPr bwMode="auto">
          <a:xfrm>
            <a:off x="6297504" y="2538873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32"/>
          <p:cNvSpPr>
            <a:spLocks/>
          </p:cNvSpPr>
          <p:nvPr/>
        </p:nvSpPr>
        <p:spPr bwMode="auto">
          <a:xfrm>
            <a:off x="4358166" y="2538873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32"/>
          <p:cNvSpPr>
            <a:spLocks/>
          </p:cNvSpPr>
          <p:nvPr/>
        </p:nvSpPr>
        <p:spPr bwMode="auto">
          <a:xfrm>
            <a:off x="2418828" y="2538873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32"/>
          <p:cNvSpPr>
            <a:spLocks/>
          </p:cNvSpPr>
          <p:nvPr/>
        </p:nvSpPr>
        <p:spPr bwMode="auto">
          <a:xfrm>
            <a:off x="479490" y="2538873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de flecha 17"/>
          <p:cNvCxnSpPr>
            <a:cxnSpLocks/>
          </p:cNvCxnSpPr>
          <p:nvPr/>
        </p:nvCxnSpPr>
        <p:spPr>
          <a:xfrm flipH="1" flipV="1">
            <a:off x="3001570" y="2180530"/>
            <a:ext cx="1" cy="457200"/>
          </a:xfrm>
          <a:prstGeom prst="straightConnector1">
            <a:avLst/>
          </a:prstGeom>
          <a:ln w="12700">
            <a:solidFill>
              <a:srgbClr val="476BA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cxnSpLocks/>
          </p:cNvCxnSpPr>
          <p:nvPr/>
        </p:nvCxnSpPr>
        <p:spPr>
          <a:xfrm flipH="1" flipV="1">
            <a:off x="1169031" y="2231908"/>
            <a:ext cx="1" cy="457200"/>
          </a:xfrm>
          <a:prstGeom prst="straightConnector1">
            <a:avLst/>
          </a:prstGeom>
          <a:ln w="12700">
            <a:solidFill>
              <a:srgbClr val="476BA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texto 25">
            <a:extLst>
              <a:ext uri="{FF2B5EF4-FFF2-40B4-BE49-F238E27FC236}">
                <a16:creationId xmlns:a16="http://schemas.microsoft.com/office/drawing/2014/main" id="{23EBB68D-A226-474A-A745-453739C90426}"/>
              </a:ext>
            </a:extLst>
          </p:cNvPr>
          <p:cNvSpPr txBox="1">
            <a:spLocks/>
          </p:cNvSpPr>
          <p:nvPr/>
        </p:nvSpPr>
        <p:spPr>
          <a:xfrm>
            <a:off x="10189" y="4680795"/>
            <a:ext cx="2012272" cy="1346877"/>
          </a:xfrm>
          <a:prstGeom prst="rect">
            <a:avLst/>
          </a:prstGeom>
        </p:spPr>
        <p:txBody>
          <a:bodyPr rtlCol="0">
            <a:noAutofit/>
          </a:bodyPr>
          <a:lstStyle>
            <a:lvl1pPr marL="254043" indent="-254043" algn="l" defTabSz="1016173" rtl="0" eaLnBrk="1" latinLnBrk="0" hangingPunct="1">
              <a:lnSpc>
                <a:spcPct val="90000"/>
              </a:lnSpc>
              <a:spcBef>
                <a:spcPts val="1111"/>
              </a:spcBef>
              <a:buFont typeface="Arial" panose="020B0604020202020204" pitchFamily="34" charset="0"/>
              <a:buChar char="•"/>
              <a:defRPr sz="3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130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216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2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302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389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475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561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648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734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Ordenanza Nº. 323</a:t>
            </a:r>
          </a:p>
          <a:p>
            <a:pPr marL="0" indent="0" algn="ctr">
              <a:buNone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EMGIRS-EP asume la operación del Relleno Sanitario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4D1AE391-EF52-4CA1-952E-6B1AEA5EAC56}"/>
              </a:ext>
            </a:extLst>
          </p:cNvPr>
          <p:cNvSpPr txBox="1">
            <a:spLocks/>
          </p:cNvSpPr>
          <p:nvPr/>
        </p:nvSpPr>
        <p:spPr>
          <a:xfrm>
            <a:off x="1958087" y="1173511"/>
            <a:ext cx="2103117" cy="738715"/>
          </a:xfrm>
          <a:prstGeom prst="rect">
            <a:avLst/>
          </a:prstGeom>
        </p:spPr>
        <p:txBody>
          <a:bodyPr rtlCol="0"/>
          <a:lstStyle>
            <a:lvl1pPr marL="254043" indent="-254043" algn="l" defTabSz="1016173" rtl="0" eaLnBrk="1" latinLnBrk="0" hangingPunct="1">
              <a:lnSpc>
                <a:spcPct val="90000"/>
              </a:lnSpc>
              <a:spcBef>
                <a:spcPts val="1111"/>
              </a:spcBef>
              <a:buFont typeface="Arial" panose="020B0604020202020204" pitchFamily="34" charset="0"/>
              <a:buChar char="•"/>
              <a:defRPr sz="3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130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216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2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302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389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475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561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648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734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DE COMPROMISO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El Municipio del DMQ y los Barrios El Inga Bajo, Itulcachi, Santa Ana y El Belén.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DDDB262F-9F3C-4C5C-BA60-CCD1F8FF0616}"/>
              </a:ext>
            </a:extLst>
          </p:cNvPr>
          <p:cNvSpPr txBox="1">
            <a:spLocks/>
          </p:cNvSpPr>
          <p:nvPr/>
        </p:nvSpPr>
        <p:spPr>
          <a:xfrm>
            <a:off x="2058469" y="4568341"/>
            <a:ext cx="2012272" cy="388768"/>
          </a:xfrm>
          <a:prstGeom prst="rect">
            <a:avLst/>
          </a:prstGeom>
        </p:spPr>
        <p:txBody>
          <a:bodyPr rtlCol="0">
            <a:noAutofit/>
          </a:bodyPr>
          <a:lstStyle>
            <a:lvl1pPr marL="254043" indent="-254043" algn="l" defTabSz="1016173" rtl="0" eaLnBrk="1" latinLnBrk="0" hangingPunct="1">
              <a:lnSpc>
                <a:spcPct val="90000"/>
              </a:lnSpc>
              <a:spcBef>
                <a:spcPts val="1111"/>
              </a:spcBef>
              <a:buFont typeface="Arial" panose="020B0604020202020204" pitchFamily="34" charset="0"/>
              <a:buChar char="•"/>
              <a:defRPr sz="3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130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216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2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302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389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475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561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648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734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spcBef>
                <a:spcPts val="0"/>
              </a:spcBef>
              <a:buClr>
                <a:srgbClr val="44546A"/>
              </a:buClr>
              <a:buNone/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Actores involucrados</a:t>
            </a:r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553507" y="2745153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24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2487954" y="2786295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122AA518-54F5-4142-8554-B8970B49BF42}"/>
              </a:ext>
            </a:extLst>
          </p:cNvPr>
          <p:cNvSpPr txBox="1">
            <a:spLocks/>
          </p:cNvSpPr>
          <p:nvPr/>
        </p:nvSpPr>
        <p:spPr>
          <a:xfrm>
            <a:off x="529443" y="3291663"/>
            <a:ext cx="1260000" cy="24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122AA518-54F5-4142-8554-B8970B49BF42}"/>
              </a:ext>
            </a:extLst>
          </p:cNvPr>
          <p:cNvSpPr txBox="1">
            <a:spLocks/>
          </p:cNvSpPr>
          <p:nvPr/>
        </p:nvSpPr>
        <p:spPr>
          <a:xfrm>
            <a:off x="2463890" y="3312686"/>
            <a:ext cx="1260000" cy="24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Febrero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8C85717A-AD92-4690-942C-7EB90383E93B}"/>
              </a:ext>
            </a:extLst>
          </p:cNvPr>
          <p:cNvSpPr txBox="1">
            <a:spLocks/>
          </p:cNvSpPr>
          <p:nvPr/>
        </p:nvSpPr>
        <p:spPr>
          <a:xfrm>
            <a:off x="2251701" y="4833033"/>
            <a:ext cx="1809503" cy="733788"/>
          </a:xfrm>
          <a:prstGeom prst="rect">
            <a:avLst/>
          </a:prstGeom>
        </p:spPr>
        <p:txBody>
          <a:bodyPr rtlCol="0">
            <a:noAutofit/>
          </a:bodyPr>
          <a:lstStyle>
            <a:lvl1pPr marL="254043" indent="-254043" algn="l" defTabSz="1016173" rtl="0" eaLnBrk="1" latinLnBrk="0" hangingPunct="1">
              <a:lnSpc>
                <a:spcPct val="90000"/>
              </a:lnSpc>
              <a:spcBef>
                <a:spcPts val="1111"/>
              </a:spcBef>
              <a:buFont typeface="Arial" panose="020B0604020202020204" pitchFamily="34" charset="0"/>
              <a:buChar char="•"/>
              <a:defRPr sz="3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130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216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2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302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389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475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561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648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734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85750" algn="just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 de Quito</a:t>
            </a:r>
          </a:p>
          <a:p>
            <a:pPr marL="0" indent="-285750" algn="just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 de influencia directa</a:t>
            </a:r>
          </a:p>
          <a:p>
            <a:pPr marL="0" indent="-285750" algn="just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EMGIRS-E´P</a:t>
            </a:r>
          </a:p>
        </p:txBody>
      </p:sp>
      <p:sp>
        <p:nvSpPr>
          <p:cNvPr id="28" name="Marcador de texto 20">
            <a:extLst>
              <a:ext uri="{FF2B5EF4-FFF2-40B4-BE49-F238E27FC236}">
                <a16:creationId xmlns:a16="http://schemas.microsoft.com/office/drawing/2014/main" id="{4D1AE391-EF52-4CA1-952E-6B1AEA5EAC56}"/>
              </a:ext>
            </a:extLst>
          </p:cNvPr>
          <p:cNvSpPr txBox="1">
            <a:spLocks/>
          </p:cNvSpPr>
          <p:nvPr/>
        </p:nvSpPr>
        <p:spPr>
          <a:xfrm>
            <a:off x="6010081" y="1202899"/>
            <a:ext cx="2103117" cy="738715"/>
          </a:xfrm>
          <a:prstGeom prst="rect">
            <a:avLst/>
          </a:prstGeom>
        </p:spPr>
        <p:txBody>
          <a:bodyPr rtlCol="0"/>
          <a:lstStyle>
            <a:lvl1pPr marL="254043" indent="-254043" algn="l" defTabSz="1016173" rtl="0" eaLnBrk="1" latinLnBrk="0" hangingPunct="1">
              <a:lnSpc>
                <a:spcPct val="90000"/>
              </a:lnSpc>
              <a:spcBef>
                <a:spcPts val="1111"/>
              </a:spcBef>
              <a:buFont typeface="Arial" panose="020B0604020202020204" pitchFamily="34" charset="0"/>
              <a:buChar char="•"/>
              <a:defRPr sz="3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130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216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2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302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389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475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561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648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734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C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Administrativa para la regulación y control de las Transferencia de Recursos Públicos del Fondo de Compensación”.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8C85717A-AD92-4690-942C-7EB90383E93B}"/>
              </a:ext>
            </a:extLst>
          </p:cNvPr>
          <p:cNvSpPr txBox="1">
            <a:spLocks/>
          </p:cNvSpPr>
          <p:nvPr/>
        </p:nvSpPr>
        <p:spPr>
          <a:xfrm>
            <a:off x="6212048" y="4680795"/>
            <a:ext cx="1809503" cy="733788"/>
          </a:xfrm>
          <a:prstGeom prst="rect">
            <a:avLst/>
          </a:prstGeom>
        </p:spPr>
        <p:txBody>
          <a:bodyPr rtlCol="0">
            <a:noAutofit/>
          </a:bodyPr>
          <a:lstStyle>
            <a:lvl1pPr marL="254043" indent="-254043" algn="l" defTabSz="1016173" rtl="0" eaLnBrk="1" latinLnBrk="0" hangingPunct="1">
              <a:lnSpc>
                <a:spcPct val="90000"/>
              </a:lnSpc>
              <a:spcBef>
                <a:spcPts val="1111"/>
              </a:spcBef>
              <a:buFont typeface="Arial" panose="020B0604020202020204" pitchFamily="34" charset="0"/>
              <a:buChar char="•"/>
              <a:defRPr sz="3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130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216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2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302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389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475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561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648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734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85750" algn="just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EMGIRS-EP</a:t>
            </a:r>
          </a:p>
          <a:p>
            <a:pPr marL="0" indent="-285750" algn="just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 de influencia directa</a:t>
            </a:r>
          </a:p>
        </p:txBody>
      </p:sp>
      <p:sp>
        <p:nvSpPr>
          <p:cNvPr id="30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6380749" y="2731741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1" name="Marcador de texto 7">
            <a:extLst>
              <a:ext uri="{FF2B5EF4-FFF2-40B4-BE49-F238E27FC236}">
                <a16:creationId xmlns:a16="http://schemas.microsoft.com/office/drawing/2014/main" id="{122AA518-54F5-4142-8554-B8970B49BF42}"/>
              </a:ext>
            </a:extLst>
          </p:cNvPr>
          <p:cNvSpPr txBox="1">
            <a:spLocks/>
          </p:cNvSpPr>
          <p:nvPr/>
        </p:nvSpPr>
        <p:spPr>
          <a:xfrm>
            <a:off x="6346477" y="3210287"/>
            <a:ext cx="1260000" cy="24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Diciembre</a:t>
            </a: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4358380" y="2743769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122AA518-54F5-4142-8554-B8970B49BF42}"/>
              </a:ext>
            </a:extLst>
          </p:cNvPr>
          <p:cNvSpPr txBox="1">
            <a:spLocks/>
          </p:cNvSpPr>
          <p:nvPr/>
        </p:nvSpPr>
        <p:spPr>
          <a:xfrm>
            <a:off x="4389321" y="3337494"/>
            <a:ext cx="1260000" cy="24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Abril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Marcador de texto 26">
            <a:extLst>
              <a:ext uri="{FF2B5EF4-FFF2-40B4-BE49-F238E27FC236}">
                <a16:creationId xmlns:a16="http://schemas.microsoft.com/office/drawing/2014/main" id="{C1F38EEB-F5CB-4D43-BA30-67F805C3BB9A}"/>
              </a:ext>
            </a:extLst>
          </p:cNvPr>
          <p:cNvSpPr txBox="1">
            <a:spLocks/>
          </p:cNvSpPr>
          <p:nvPr/>
        </p:nvSpPr>
        <p:spPr>
          <a:xfrm>
            <a:off x="471350" y="1785725"/>
            <a:ext cx="1448202" cy="581767"/>
          </a:xfrm>
          <a:prstGeom prst="rect">
            <a:avLst/>
          </a:prstGeom>
        </p:spPr>
        <p:txBody>
          <a:bodyPr rtlCol="0"/>
          <a:lstStyle>
            <a:lvl1pPr marL="254043" indent="-254043" algn="l" defTabSz="1016173" rtl="0" eaLnBrk="1" latinLnBrk="0" hangingPunct="1">
              <a:lnSpc>
                <a:spcPct val="90000"/>
              </a:lnSpc>
              <a:spcBef>
                <a:spcPts val="1111"/>
              </a:spcBef>
              <a:buFont typeface="Arial" panose="020B0604020202020204" pitchFamily="34" charset="0"/>
              <a:buChar char="•"/>
              <a:defRPr sz="3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130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216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2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302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389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475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561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648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734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EMGIRS-EP</a:t>
            </a:r>
          </a:p>
        </p:txBody>
      </p:sp>
      <p:sp>
        <p:nvSpPr>
          <p:cNvPr id="35" name="Marcador de texto 20">
            <a:extLst>
              <a:ext uri="{FF2B5EF4-FFF2-40B4-BE49-F238E27FC236}">
                <a16:creationId xmlns:a16="http://schemas.microsoft.com/office/drawing/2014/main" id="{4D1AE391-EF52-4CA1-952E-6B1AEA5EAC56}"/>
              </a:ext>
            </a:extLst>
          </p:cNvPr>
          <p:cNvSpPr txBox="1">
            <a:spLocks/>
          </p:cNvSpPr>
          <p:nvPr/>
        </p:nvSpPr>
        <p:spPr>
          <a:xfrm>
            <a:off x="4036863" y="1200062"/>
            <a:ext cx="2103117" cy="738715"/>
          </a:xfrm>
          <a:prstGeom prst="rect">
            <a:avLst/>
          </a:prstGeom>
        </p:spPr>
        <p:txBody>
          <a:bodyPr rtlCol="0"/>
          <a:lstStyle>
            <a:lvl1pPr marL="254043" indent="-254043" algn="l" defTabSz="1016173" rtl="0" eaLnBrk="1" latinLnBrk="0" hangingPunct="1">
              <a:lnSpc>
                <a:spcPct val="90000"/>
              </a:lnSpc>
              <a:spcBef>
                <a:spcPts val="1111"/>
              </a:spcBef>
              <a:buFont typeface="Arial" panose="020B0604020202020204" pitchFamily="34" charset="0"/>
              <a:buChar char="•"/>
              <a:defRPr sz="3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130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216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2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302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389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475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561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648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734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C307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Emitida por el Concejo Metropolitano en el que se establece otorgar $1.20 por tonelada  en las comunidades de influencia directa.</a:t>
            </a:r>
          </a:p>
        </p:txBody>
      </p:sp>
      <p:cxnSp>
        <p:nvCxnSpPr>
          <p:cNvPr id="36" name="Conector recto de flecha 35"/>
          <p:cNvCxnSpPr>
            <a:cxnSpLocks/>
          </p:cNvCxnSpPr>
          <p:nvPr/>
        </p:nvCxnSpPr>
        <p:spPr>
          <a:xfrm flipH="1" flipV="1">
            <a:off x="4974446" y="2234391"/>
            <a:ext cx="1" cy="457200"/>
          </a:xfrm>
          <a:prstGeom prst="straightConnector1">
            <a:avLst/>
          </a:prstGeom>
          <a:ln w="12700">
            <a:solidFill>
              <a:srgbClr val="476BA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DDDB262F-9F3C-4C5C-BA60-CCD1F8FF0616}"/>
              </a:ext>
            </a:extLst>
          </p:cNvPr>
          <p:cNvSpPr txBox="1">
            <a:spLocks/>
          </p:cNvSpPr>
          <p:nvPr/>
        </p:nvSpPr>
        <p:spPr>
          <a:xfrm>
            <a:off x="3997809" y="4550683"/>
            <a:ext cx="2012272" cy="388768"/>
          </a:xfrm>
          <a:prstGeom prst="rect">
            <a:avLst/>
          </a:prstGeom>
        </p:spPr>
        <p:txBody>
          <a:bodyPr rtlCol="0">
            <a:noAutofit/>
          </a:bodyPr>
          <a:lstStyle>
            <a:lvl1pPr marL="254043" indent="-254043" algn="l" defTabSz="1016173" rtl="0" eaLnBrk="1" latinLnBrk="0" hangingPunct="1">
              <a:lnSpc>
                <a:spcPct val="90000"/>
              </a:lnSpc>
              <a:spcBef>
                <a:spcPts val="1111"/>
              </a:spcBef>
              <a:buFont typeface="Arial" panose="020B0604020202020204" pitchFamily="34" charset="0"/>
              <a:buChar char="•"/>
              <a:defRPr sz="3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130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216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2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302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389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475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561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648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734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spcBef>
                <a:spcPts val="0"/>
              </a:spcBef>
              <a:buClr>
                <a:srgbClr val="44546A"/>
              </a:buClr>
              <a:buNone/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Actores involucrados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8C85717A-AD92-4690-942C-7EB90383E93B}"/>
              </a:ext>
            </a:extLst>
          </p:cNvPr>
          <p:cNvSpPr txBox="1">
            <a:spLocks/>
          </p:cNvSpPr>
          <p:nvPr/>
        </p:nvSpPr>
        <p:spPr>
          <a:xfrm>
            <a:off x="4191041" y="4815375"/>
            <a:ext cx="1809503" cy="733788"/>
          </a:xfrm>
          <a:prstGeom prst="rect">
            <a:avLst/>
          </a:prstGeom>
        </p:spPr>
        <p:txBody>
          <a:bodyPr rtlCol="0">
            <a:noAutofit/>
          </a:bodyPr>
          <a:lstStyle>
            <a:lvl1pPr marL="254043" indent="-254043" algn="l" defTabSz="1016173" rtl="0" eaLnBrk="1" latinLnBrk="0" hangingPunct="1">
              <a:lnSpc>
                <a:spcPct val="90000"/>
              </a:lnSpc>
              <a:spcBef>
                <a:spcPts val="1111"/>
              </a:spcBef>
              <a:buFont typeface="Arial" panose="020B0604020202020204" pitchFamily="34" charset="0"/>
              <a:buChar char="•"/>
              <a:defRPr sz="3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130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216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2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302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389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475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561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648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734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85750" algn="just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 de Quito</a:t>
            </a:r>
          </a:p>
          <a:p>
            <a:pPr marL="0" indent="-285750" algn="just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 de influencia directa</a:t>
            </a:r>
          </a:p>
          <a:p>
            <a:pPr marL="0" indent="-285750" algn="just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EMGIRS-E´P</a:t>
            </a:r>
          </a:p>
        </p:txBody>
      </p:sp>
      <p:sp>
        <p:nvSpPr>
          <p:cNvPr id="39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8718929" y="2764470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id="{122AA518-54F5-4142-8554-B8970B49BF42}"/>
              </a:ext>
            </a:extLst>
          </p:cNvPr>
          <p:cNvSpPr txBox="1">
            <a:spLocks/>
          </p:cNvSpPr>
          <p:nvPr/>
        </p:nvSpPr>
        <p:spPr>
          <a:xfrm>
            <a:off x="8730016" y="3283780"/>
            <a:ext cx="1260000" cy="24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feb</a:t>
            </a: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Marcador de texto 20">
            <a:extLst>
              <a:ext uri="{FF2B5EF4-FFF2-40B4-BE49-F238E27FC236}">
                <a16:creationId xmlns:a16="http://schemas.microsoft.com/office/drawing/2014/main" id="{4D1AE391-EF52-4CA1-952E-6B1AEA5EAC56}"/>
              </a:ext>
            </a:extLst>
          </p:cNvPr>
          <p:cNvSpPr txBox="1">
            <a:spLocks/>
          </p:cNvSpPr>
          <p:nvPr/>
        </p:nvSpPr>
        <p:spPr>
          <a:xfrm>
            <a:off x="8308457" y="1222224"/>
            <a:ext cx="2103117" cy="738715"/>
          </a:xfrm>
          <a:prstGeom prst="rect">
            <a:avLst/>
          </a:prstGeom>
        </p:spPr>
        <p:txBody>
          <a:bodyPr rtlCol="0"/>
          <a:lstStyle>
            <a:lvl1pPr marL="254043" indent="-254043" algn="l" defTabSz="1016173" rtl="0" eaLnBrk="1" latinLnBrk="0" hangingPunct="1">
              <a:lnSpc>
                <a:spcPct val="90000"/>
              </a:lnSpc>
              <a:spcBef>
                <a:spcPts val="1111"/>
              </a:spcBef>
              <a:buFont typeface="Arial" panose="020B0604020202020204" pitchFamily="34" charset="0"/>
              <a:buChar char="•"/>
              <a:defRPr sz="3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130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216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2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302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389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475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561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648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734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RESOLUCIÓN.</a:t>
            </a:r>
          </a:p>
        </p:txBody>
      </p:sp>
      <p:sp>
        <p:nvSpPr>
          <p:cNvPr id="42" name="Marcador de texto 17">
            <a:extLst>
              <a:ext uri="{FF2B5EF4-FFF2-40B4-BE49-F238E27FC236}">
                <a16:creationId xmlns:a16="http://schemas.microsoft.com/office/drawing/2014/main" id="{8C85717A-AD92-4690-942C-7EB90383E93B}"/>
              </a:ext>
            </a:extLst>
          </p:cNvPr>
          <p:cNvSpPr txBox="1">
            <a:spLocks/>
          </p:cNvSpPr>
          <p:nvPr/>
        </p:nvSpPr>
        <p:spPr>
          <a:xfrm>
            <a:off x="8730016" y="4680795"/>
            <a:ext cx="1809503" cy="733788"/>
          </a:xfrm>
          <a:prstGeom prst="rect">
            <a:avLst/>
          </a:prstGeom>
        </p:spPr>
        <p:txBody>
          <a:bodyPr rtlCol="0">
            <a:noAutofit/>
          </a:bodyPr>
          <a:lstStyle>
            <a:lvl1pPr marL="254043" indent="-254043" algn="l" defTabSz="1016173" rtl="0" eaLnBrk="1" latinLnBrk="0" hangingPunct="1">
              <a:lnSpc>
                <a:spcPct val="90000"/>
              </a:lnSpc>
              <a:spcBef>
                <a:spcPts val="1111"/>
              </a:spcBef>
              <a:buFont typeface="Arial" panose="020B0604020202020204" pitchFamily="34" charset="0"/>
              <a:buChar char="•"/>
              <a:defRPr sz="3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130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216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2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302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389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475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561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648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734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85750" algn="just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EMGIRS-EP</a:t>
            </a:r>
          </a:p>
          <a:p>
            <a:pPr marL="0" indent="-285750" algn="just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 de influencia directa</a:t>
            </a:r>
          </a:p>
        </p:txBody>
      </p:sp>
      <p:sp>
        <p:nvSpPr>
          <p:cNvPr id="43" name="Marcador de texto 17">
            <a:extLst>
              <a:ext uri="{FF2B5EF4-FFF2-40B4-BE49-F238E27FC236}">
                <a16:creationId xmlns:a16="http://schemas.microsoft.com/office/drawing/2014/main" id="{8C85717A-AD92-4690-942C-7EB90383E93B}"/>
              </a:ext>
            </a:extLst>
          </p:cNvPr>
          <p:cNvSpPr txBox="1">
            <a:spLocks/>
          </p:cNvSpPr>
          <p:nvPr/>
        </p:nvSpPr>
        <p:spPr>
          <a:xfrm>
            <a:off x="8088857" y="1783138"/>
            <a:ext cx="2322717" cy="733788"/>
          </a:xfrm>
          <a:prstGeom prst="rect">
            <a:avLst/>
          </a:prstGeom>
        </p:spPr>
        <p:txBody>
          <a:bodyPr rtlCol="0">
            <a:noAutofit/>
          </a:bodyPr>
          <a:lstStyle>
            <a:lvl1pPr marL="254043" indent="-254043" algn="l" defTabSz="1016173" rtl="0" eaLnBrk="1" latinLnBrk="0" hangingPunct="1">
              <a:lnSpc>
                <a:spcPct val="90000"/>
              </a:lnSpc>
              <a:spcBef>
                <a:spcPts val="1111"/>
              </a:spcBef>
              <a:buFont typeface="Arial" panose="020B0604020202020204" pitchFamily="34" charset="0"/>
              <a:buChar char="•"/>
              <a:defRPr sz="3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130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216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2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302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389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475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561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648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734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44546A"/>
              </a:buClr>
              <a:buNone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Posibilidad de contratar servicios profesionales por parte de los comités.</a:t>
            </a:r>
          </a:p>
        </p:txBody>
      </p:sp>
      <p:sp>
        <p:nvSpPr>
          <p:cNvPr id="44" name="Freeform 132"/>
          <p:cNvSpPr>
            <a:spLocks/>
          </p:cNvSpPr>
          <p:nvPr/>
        </p:nvSpPr>
        <p:spPr bwMode="auto">
          <a:xfrm>
            <a:off x="10609679" y="2473253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10668461" y="2831525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46" name="Marcador de texto 20">
            <a:extLst>
              <a:ext uri="{FF2B5EF4-FFF2-40B4-BE49-F238E27FC236}">
                <a16:creationId xmlns:a16="http://schemas.microsoft.com/office/drawing/2014/main" id="{4D1AE391-EF52-4CA1-952E-6B1AEA5EAC56}"/>
              </a:ext>
            </a:extLst>
          </p:cNvPr>
          <p:cNvSpPr txBox="1">
            <a:spLocks/>
          </p:cNvSpPr>
          <p:nvPr/>
        </p:nvSpPr>
        <p:spPr>
          <a:xfrm>
            <a:off x="10086416" y="1708787"/>
            <a:ext cx="2103117" cy="738715"/>
          </a:xfrm>
          <a:prstGeom prst="rect">
            <a:avLst/>
          </a:prstGeom>
        </p:spPr>
        <p:txBody>
          <a:bodyPr rtlCol="0"/>
          <a:lstStyle>
            <a:lvl1pPr marL="254043" indent="-254043" algn="l" defTabSz="1016173" rtl="0" eaLnBrk="1" latinLnBrk="0" hangingPunct="1">
              <a:lnSpc>
                <a:spcPct val="90000"/>
              </a:lnSpc>
              <a:spcBef>
                <a:spcPts val="1111"/>
              </a:spcBef>
              <a:buFont typeface="Arial" panose="020B0604020202020204" pitchFamily="34" charset="0"/>
              <a:buChar char="•"/>
              <a:defRPr sz="3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130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216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2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302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389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475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561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648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734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 DE PROYECTOS PRESENTADOS POR COMUNIDADES</a:t>
            </a:r>
          </a:p>
        </p:txBody>
      </p:sp>
      <p:sp>
        <p:nvSpPr>
          <p:cNvPr id="47" name="Google Shape;108;gfa343c31fa_1_21"/>
          <p:cNvSpPr txBox="1">
            <a:spLocks/>
          </p:cNvSpPr>
          <p:nvPr/>
        </p:nvSpPr>
        <p:spPr>
          <a:xfrm>
            <a:off x="70626" y="-235692"/>
            <a:ext cx="102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FONDOS DE COMPENSACIÓN</a:t>
            </a:r>
            <a:endParaRPr lang="es-EC" sz="28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Conector recto de flecha 52"/>
          <p:cNvCxnSpPr>
            <a:stCxn id="17" idx="11"/>
          </p:cNvCxnSpPr>
          <p:nvPr/>
        </p:nvCxnSpPr>
        <p:spPr>
          <a:xfrm flipV="1">
            <a:off x="1784553" y="3008597"/>
            <a:ext cx="665436" cy="512877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16" idx="10"/>
          </p:cNvCxnSpPr>
          <p:nvPr/>
        </p:nvCxnSpPr>
        <p:spPr>
          <a:xfrm>
            <a:off x="3723891" y="3007749"/>
            <a:ext cx="787556" cy="534105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>
            <a:stCxn id="15" idx="11"/>
            <a:endCxn id="14" idx="5"/>
          </p:cNvCxnSpPr>
          <p:nvPr/>
        </p:nvCxnSpPr>
        <p:spPr>
          <a:xfrm flipV="1">
            <a:off x="5663229" y="3007749"/>
            <a:ext cx="634275" cy="513725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>
            <a:endCxn id="13" idx="4"/>
          </p:cNvCxnSpPr>
          <p:nvPr/>
        </p:nvCxnSpPr>
        <p:spPr>
          <a:xfrm>
            <a:off x="7544298" y="2969390"/>
            <a:ext cx="1150210" cy="545099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>
            <a:stCxn id="13" idx="11"/>
            <a:endCxn id="44" idx="5"/>
          </p:cNvCxnSpPr>
          <p:nvPr/>
        </p:nvCxnSpPr>
        <p:spPr>
          <a:xfrm flipV="1">
            <a:off x="9999571" y="2942129"/>
            <a:ext cx="610108" cy="572360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291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o 52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54" name="Imagen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55" name="Grupo 54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56" name="Rectángulo 55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57" name="Imagen 5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7" name="Rectángulo 6"/>
          <p:cNvSpPr/>
          <p:nvPr/>
        </p:nvSpPr>
        <p:spPr>
          <a:xfrm>
            <a:off x="336017" y="3102262"/>
            <a:ext cx="34583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Acompañamiento a los comités para </a:t>
            </a:r>
            <a:r>
              <a:rPr lang="es-EC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registrarse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entidades contratantes de derecho privado en </a:t>
            </a:r>
            <a:r>
              <a:rPr lang="es-EC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SERCOP.</a:t>
            </a:r>
          </a:p>
          <a:p>
            <a:pPr lvl="0" algn="just">
              <a:spcAft>
                <a:spcPts val="0"/>
              </a:spcAft>
            </a:pPr>
            <a:r>
              <a:rPr lang="es-EC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comunidades registradas.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333855" y="3776565"/>
            <a:ext cx="43262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Elaboración de los documentos legales que permitan a las comunidades la  adquisición de bienes obras o servicios incluidos los de consultoría a través del Sistema Nacional de Contratación Pública 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Group 35">
            <a:extLst>
              <a:ext uri="{FF2B5EF4-FFF2-40B4-BE49-F238E27FC236}">
                <a16:creationId xmlns:a16="http://schemas.microsoft.com/office/drawing/2014/main" id="{7A45F7EC-666F-4216-A982-DAD80DBFEAD3}"/>
              </a:ext>
            </a:extLst>
          </p:cNvPr>
          <p:cNvGrpSpPr/>
          <p:nvPr/>
        </p:nvGrpSpPr>
        <p:grpSpPr>
          <a:xfrm>
            <a:off x="4189203" y="1007556"/>
            <a:ext cx="3137623" cy="5459454"/>
            <a:chOff x="4486269" y="1153396"/>
            <a:chExt cx="3137623" cy="5459454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1C0CACF-84E9-418B-AD11-65DA34C1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833" y="5355908"/>
              <a:ext cx="903288" cy="854075"/>
            </a:xfrm>
            <a:custGeom>
              <a:avLst/>
              <a:gdLst>
                <a:gd name="T0" fmla="*/ 146 w 154"/>
                <a:gd name="T1" fmla="*/ 118 h 146"/>
                <a:gd name="T2" fmla="*/ 154 w 154"/>
                <a:gd name="T3" fmla="*/ 84 h 146"/>
                <a:gd name="T4" fmla="*/ 79 w 154"/>
                <a:gd name="T5" fmla="*/ 0 h 146"/>
                <a:gd name="T6" fmla="*/ 27 w 154"/>
                <a:gd name="T7" fmla="*/ 27 h 146"/>
                <a:gd name="T8" fmla="*/ 0 w 154"/>
                <a:gd name="T9" fmla="*/ 86 h 146"/>
                <a:gd name="T10" fmla="*/ 80 w 154"/>
                <a:gd name="T11" fmla="*/ 146 h 146"/>
                <a:gd name="T12" fmla="*/ 118 w 154"/>
                <a:gd name="T13" fmla="*/ 144 h 146"/>
                <a:gd name="T14" fmla="*/ 146 w 154"/>
                <a:gd name="T15" fmla="*/ 1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46">
                  <a:moveTo>
                    <a:pt x="146" y="118"/>
                  </a:move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95" y="67"/>
                    <a:pt x="79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60" y="95"/>
                    <a:pt x="80" y="146"/>
                  </a:cubicBezTo>
                  <a:cubicBezTo>
                    <a:pt x="118" y="144"/>
                    <a:pt x="118" y="144"/>
                    <a:pt x="118" y="144"/>
                  </a:cubicBezTo>
                  <a:lnTo>
                    <a:pt x="146" y="1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582E6E4-D42C-4B26-8C02-80C0AA10D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463" y="4436977"/>
              <a:ext cx="1300381" cy="1101458"/>
            </a:xfrm>
            <a:custGeom>
              <a:avLst/>
              <a:gdLst>
                <a:gd name="T0" fmla="*/ 0 w 218"/>
                <a:gd name="T1" fmla="*/ 101 h 188"/>
                <a:gd name="T2" fmla="*/ 33 w 218"/>
                <a:gd name="T3" fmla="*/ 165 h 188"/>
                <a:gd name="T4" fmla="*/ 106 w 218"/>
                <a:gd name="T5" fmla="*/ 188 h 188"/>
                <a:gd name="T6" fmla="*/ 218 w 218"/>
                <a:gd name="T7" fmla="*/ 102 h 188"/>
                <a:gd name="T8" fmla="*/ 168 w 218"/>
                <a:gd name="T9" fmla="*/ 36 h 188"/>
                <a:gd name="T10" fmla="*/ 97 w 218"/>
                <a:gd name="T11" fmla="*/ 0 h 188"/>
                <a:gd name="T12" fmla="*/ 0 w 218"/>
                <a:gd name="T13" fmla="*/ 101 h 188"/>
                <a:gd name="connsiteX0" fmla="*/ 0 w 10036"/>
                <a:gd name="connsiteY0" fmla="*/ 5372 h 10220"/>
                <a:gd name="connsiteX1" fmla="*/ 1514 w 10036"/>
                <a:gd name="connsiteY1" fmla="*/ 8777 h 10220"/>
                <a:gd name="connsiteX2" fmla="*/ 4862 w 10036"/>
                <a:gd name="connsiteY2" fmla="*/ 10000 h 10220"/>
                <a:gd name="connsiteX3" fmla="*/ 10036 w 10036"/>
                <a:gd name="connsiteY3" fmla="*/ 5384 h 10220"/>
                <a:gd name="connsiteX4" fmla="*/ 7706 w 10036"/>
                <a:gd name="connsiteY4" fmla="*/ 1915 h 10220"/>
                <a:gd name="connsiteX5" fmla="*/ 4450 w 10036"/>
                <a:gd name="connsiteY5" fmla="*/ 0 h 10220"/>
                <a:gd name="connsiteX6" fmla="*/ 0 w 10036"/>
                <a:gd name="connsiteY6" fmla="*/ 5372 h 10220"/>
                <a:gd name="connsiteX0" fmla="*/ 0 w 10036"/>
                <a:gd name="connsiteY0" fmla="*/ 5372 h 10412"/>
                <a:gd name="connsiteX1" fmla="*/ 1514 w 10036"/>
                <a:gd name="connsiteY1" fmla="*/ 8777 h 10412"/>
                <a:gd name="connsiteX2" fmla="*/ 4862 w 10036"/>
                <a:gd name="connsiteY2" fmla="*/ 10000 h 10412"/>
                <a:gd name="connsiteX3" fmla="*/ 10036 w 10036"/>
                <a:gd name="connsiteY3" fmla="*/ 5384 h 10412"/>
                <a:gd name="connsiteX4" fmla="*/ 7706 w 10036"/>
                <a:gd name="connsiteY4" fmla="*/ 1915 h 10412"/>
                <a:gd name="connsiteX5" fmla="*/ 4450 w 10036"/>
                <a:gd name="connsiteY5" fmla="*/ 0 h 10412"/>
                <a:gd name="connsiteX6" fmla="*/ 0 w 10036"/>
                <a:gd name="connsiteY6" fmla="*/ 5372 h 10412"/>
                <a:gd name="connsiteX0" fmla="*/ 0 w 10036"/>
                <a:gd name="connsiteY0" fmla="*/ 5372 h 10000"/>
                <a:gd name="connsiteX1" fmla="*/ 1514 w 10036"/>
                <a:gd name="connsiteY1" fmla="*/ 8777 h 10000"/>
                <a:gd name="connsiteX2" fmla="*/ 4862 w 10036"/>
                <a:gd name="connsiteY2" fmla="*/ 10000 h 10000"/>
                <a:gd name="connsiteX3" fmla="*/ 10036 w 10036"/>
                <a:gd name="connsiteY3" fmla="*/ 5384 h 10000"/>
                <a:gd name="connsiteX4" fmla="*/ 7706 w 10036"/>
                <a:gd name="connsiteY4" fmla="*/ 1915 h 10000"/>
                <a:gd name="connsiteX5" fmla="*/ 4450 w 10036"/>
                <a:gd name="connsiteY5" fmla="*/ 0 h 10000"/>
                <a:gd name="connsiteX6" fmla="*/ 0 w 10036"/>
                <a:gd name="connsiteY6" fmla="*/ 5372 h 10000"/>
                <a:gd name="connsiteX0" fmla="*/ 0 w 10163"/>
                <a:gd name="connsiteY0" fmla="*/ 5372 h 10137"/>
                <a:gd name="connsiteX1" fmla="*/ 1514 w 10163"/>
                <a:gd name="connsiteY1" fmla="*/ 8777 h 10137"/>
                <a:gd name="connsiteX2" fmla="*/ 4862 w 10163"/>
                <a:gd name="connsiteY2" fmla="*/ 10000 h 10137"/>
                <a:gd name="connsiteX3" fmla="*/ 10163 w 10163"/>
                <a:gd name="connsiteY3" fmla="*/ 5321 h 10137"/>
                <a:gd name="connsiteX4" fmla="*/ 7706 w 10163"/>
                <a:gd name="connsiteY4" fmla="*/ 1915 h 10137"/>
                <a:gd name="connsiteX5" fmla="*/ 4450 w 10163"/>
                <a:gd name="connsiteY5" fmla="*/ 0 h 10137"/>
                <a:gd name="connsiteX6" fmla="*/ 0 w 10163"/>
                <a:gd name="connsiteY6" fmla="*/ 5372 h 10137"/>
                <a:gd name="connsiteX0" fmla="*/ 0 w 10163"/>
                <a:gd name="connsiteY0" fmla="*/ 5372 h 10012"/>
                <a:gd name="connsiteX1" fmla="*/ 1514 w 10163"/>
                <a:gd name="connsiteY1" fmla="*/ 8777 h 10012"/>
                <a:gd name="connsiteX2" fmla="*/ 4862 w 10163"/>
                <a:gd name="connsiteY2" fmla="*/ 10000 h 10012"/>
                <a:gd name="connsiteX3" fmla="*/ 10163 w 10163"/>
                <a:gd name="connsiteY3" fmla="*/ 5321 h 10012"/>
                <a:gd name="connsiteX4" fmla="*/ 7706 w 10163"/>
                <a:gd name="connsiteY4" fmla="*/ 1915 h 10012"/>
                <a:gd name="connsiteX5" fmla="*/ 4450 w 10163"/>
                <a:gd name="connsiteY5" fmla="*/ 0 h 10012"/>
                <a:gd name="connsiteX6" fmla="*/ 0 w 10163"/>
                <a:gd name="connsiteY6" fmla="*/ 5372 h 1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3" h="10012">
                  <a:moveTo>
                    <a:pt x="0" y="5372"/>
                  </a:moveTo>
                  <a:lnTo>
                    <a:pt x="1514" y="8777"/>
                  </a:lnTo>
                  <a:cubicBezTo>
                    <a:pt x="2630" y="9185"/>
                    <a:pt x="4621" y="10132"/>
                    <a:pt x="4862" y="10000"/>
                  </a:cubicBezTo>
                  <a:cubicBezTo>
                    <a:pt x="5103" y="9868"/>
                    <a:pt x="6264" y="6172"/>
                    <a:pt x="10163" y="5321"/>
                  </a:cubicBezTo>
                  <a:cubicBezTo>
                    <a:pt x="7869" y="1810"/>
                    <a:pt x="7706" y="1915"/>
                    <a:pt x="7706" y="1915"/>
                  </a:cubicBezTo>
                  <a:lnTo>
                    <a:pt x="4450" y="0"/>
                  </a:lnTo>
                  <a:cubicBezTo>
                    <a:pt x="4450" y="0"/>
                    <a:pt x="3716" y="3670"/>
                    <a:pt x="0" y="537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32F47CD-DB05-4D6F-812B-AEDF7544C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113" y="3190875"/>
              <a:ext cx="1482725" cy="1468438"/>
            </a:xfrm>
            <a:custGeom>
              <a:avLst/>
              <a:gdLst>
                <a:gd name="T0" fmla="*/ 139 w 253"/>
                <a:gd name="T1" fmla="*/ 0 h 251"/>
                <a:gd name="T2" fmla="*/ 182 w 253"/>
                <a:gd name="T3" fmla="*/ 80 h 251"/>
                <a:gd name="T4" fmla="*/ 253 w 253"/>
                <a:gd name="T5" fmla="*/ 127 h 251"/>
                <a:gd name="T6" fmla="*/ 125 w 253"/>
                <a:gd name="T7" fmla="*/ 251 h 251"/>
                <a:gd name="T8" fmla="*/ 80 w 253"/>
                <a:gd name="T9" fmla="*/ 186 h 251"/>
                <a:gd name="T10" fmla="*/ 0 w 253"/>
                <a:gd name="T11" fmla="*/ 146 h 251"/>
                <a:gd name="T12" fmla="*/ 139 w 253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251">
                  <a:moveTo>
                    <a:pt x="139" y="0"/>
                  </a:moveTo>
                  <a:cubicBezTo>
                    <a:pt x="139" y="0"/>
                    <a:pt x="152" y="51"/>
                    <a:pt x="182" y="80"/>
                  </a:cubicBezTo>
                  <a:cubicBezTo>
                    <a:pt x="222" y="118"/>
                    <a:pt x="253" y="127"/>
                    <a:pt x="253" y="127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5" y="251"/>
                    <a:pt x="116" y="217"/>
                    <a:pt x="80" y="186"/>
                  </a:cubicBezTo>
                  <a:cubicBezTo>
                    <a:pt x="41" y="153"/>
                    <a:pt x="0" y="146"/>
                    <a:pt x="0" y="146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BEECB8C-0A9E-4AFC-B7F3-9D199A48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207" y="1909602"/>
              <a:ext cx="1715234" cy="1715234"/>
            </a:xfrm>
            <a:custGeom>
              <a:avLst/>
              <a:gdLst>
                <a:gd name="T0" fmla="*/ 3 w 301"/>
                <a:gd name="T1" fmla="*/ 165 h 302"/>
                <a:gd name="T2" fmla="*/ 0 w 301"/>
                <a:gd name="T3" fmla="*/ 147 h 302"/>
                <a:gd name="T4" fmla="*/ 82 w 301"/>
                <a:gd name="T5" fmla="*/ 100 h 302"/>
                <a:gd name="T6" fmla="*/ 132 w 301"/>
                <a:gd name="T7" fmla="*/ 0 h 302"/>
                <a:gd name="T8" fmla="*/ 263 w 301"/>
                <a:gd name="T9" fmla="*/ 54 h 302"/>
                <a:gd name="T10" fmla="*/ 301 w 301"/>
                <a:gd name="T11" fmla="*/ 175 h 302"/>
                <a:gd name="T12" fmla="*/ 208 w 301"/>
                <a:gd name="T13" fmla="*/ 221 h 302"/>
                <a:gd name="T14" fmla="*/ 153 w 301"/>
                <a:gd name="T15" fmla="*/ 302 h 302"/>
                <a:gd name="T16" fmla="*/ 56 w 301"/>
                <a:gd name="T17" fmla="*/ 262 h 302"/>
                <a:gd name="T18" fmla="*/ 3 w 301"/>
                <a:gd name="T19" fmla="*/ 16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302">
                  <a:moveTo>
                    <a:pt x="3" y="165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60" y="125"/>
                    <a:pt x="82" y="100"/>
                  </a:cubicBezTo>
                  <a:cubicBezTo>
                    <a:pt x="105" y="75"/>
                    <a:pt x="128" y="14"/>
                    <a:pt x="132" y="0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249" y="186"/>
                    <a:pt x="208" y="221"/>
                  </a:cubicBezTo>
                  <a:cubicBezTo>
                    <a:pt x="172" y="250"/>
                    <a:pt x="153" y="302"/>
                    <a:pt x="153" y="302"/>
                  </a:cubicBezTo>
                  <a:cubicBezTo>
                    <a:pt x="56" y="262"/>
                    <a:pt x="56" y="262"/>
                    <a:pt x="56" y="262"/>
                  </a:cubicBezTo>
                  <a:lnTo>
                    <a:pt x="3" y="165"/>
                  </a:lnTo>
                  <a:close/>
                </a:path>
              </a:pathLst>
            </a:custGeom>
            <a:solidFill>
              <a:srgbClr val="7965C4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C1CBE5C0-1CD9-43A7-9E9C-292681C9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431" y="5909046"/>
              <a:ext cx="705576" cy="703804"/>
            </a:xfrm>
            <a:prstGeom prst="ellipse">
              <a:avLst/>
            </a:prstGeom>
            <a:solidFill>
              <a:sysClr val="windowText" lastClr="000000">
                <a:alpha val="26000"/>
              </a:sysClr>
            </a:solidFill>
            <a:ln>
              <a:noFill/>
            </a:ln>
            <a:effectLst>
              <a:softEdge rad="1651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2D772B9B-AFF3-453E-90A1-9F8A8FFCA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69" y="2731412"/>
              <a:ext cx="1534936" cy="1531398"/>
            </a:xfrm>
            <a:prstGeom prst="ellipse">
              <a:avLst/>
            </a:prstGeom>
            <a:solidFill>
              <a:sysClr val="windowText" lastClr="000000">
                <a:alpha val="26000"/>
              </a:sysClr>
            </a:solidFill>
            <a:ln>
              <a:noFill/>
            </a:ln>
            <a:effectLst>
              <a:softEdge rad="1651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EF3C4AC-E678-4413-B6E9-CA978A137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4421" y="1311462"/>
              <a:ext cx="1828484" cy="1824946"/>
            </a:xfrm>
            <a:prstGeom prst="ellipse">
              <a:avLst/>
            </a:prstGeom>
            <a:solidFill>
              <a:sysClr val="windowText" lastClr="000000">
                <a:alpha val="26000"/>
              </a:sysClr>
            </a:solidFill>
            <a:ln>
              <a:noFill/>
            </a:ln>
            <a:effectLst>
              <a:softEdge rad="1651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7F6A286B-4091-4A08-A0A1-F27D3C2C0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340" y="5044208"/>
              <a:ext cx="986746" cy="984978"/>
            </a:xfrm>
            <a:prstGeom prst="ellipse">
              <a:avLst/>
            </a:prstGeom>
            <a:solidFill>
              <a:sysClr val="windowText" lastClr="000000">
                <a:alpha val="26000"/>
              </a:sysClr>
            </a:solidFill>
            <a:ln>
              <a:noFill/>
            </a:ln>
            <a:effectLst>
              <a:softEdge rad="1651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6EC3F048-3EF2-4232-A091-A0E5BE94A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304" y="3955696"/>
              <a:ext cx="1280292" cy="1276754"/>
            </a:xfrm>
            <a:prstGeom prst="ellipse">
              <a:avLst/>
            </a:prstGeom>
            <a:solidFill>
              <a:sysClr val="windowText" lastClr="000000">
                <a:alpha val="26000"/>
              </a:sysClr>
            </a:solidFill>
            <a:ln>
              <a:noFill/>
            </a:ln>
            <a:effectLst>
              <a:softEdge rad="1651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1FA78AD5-F395-40CD-A5DE-37039505A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113" y="5822950"/>
              <a:ext cx="633413" cy="6318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79C8316C-0451-46B8-BE56-C06A6D231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276" y="4867631"/>
              <a:ext cx="1103313" cy="1106488"/>
            </a:xfrm>
            <a:prstGeom prst="ellipse">
              <a:avLst/>
            </a:prstGeom>
            <a:noFill/>
            <a:ln w="22225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C2913CE9-BBC7-4455-9464-4DDEF8CB9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398" y="3777922"/>
              <a:ext cx="1384300" cy="1381125"/>
            </a:xfrm>
            <a:prstGeom prst="ellipse">
              <a:avLst/>
            </a:prstGeom>
            <a:noFill/>
            <a:ln w="22225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FFE6816E-62CB-4B01-A7BE-0041060B7F54}"/>
                </a:ext>
              </a:extLst>
            </p:cNvPr>
            <p:cNvGrpSpPr/>
            <p:nvPr/>
          </p:nvGrpSpPr>
          <p:grpSpPr>
            <a:xfrm>
              <a:off x="4570675" y="2577206"/>
              <a:ext cx="1601788" cy="1597025"/>
              <a:chOff x="4565651" y="2573293"/>
              <a:chExt cx="1601788" cy="1597025"/>
            </a:xfrm>
          </p:grpSpPr>
          <p:sp>
            <p:nvSpPr>
              <p:cNvPr id="27" name="Oval 13">
                <a:extLst>
                  <a:ext uri="{FF2B5EF4-FFF2-40B4-BE49-F238E27FC236}">
                    <a16:creationId xmlns:a16="http://schemas.microsoft.com/office/drawing/2014/main" id="{21A7B2C1-CF9B-4E55-AF1A-A04934D10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363" y="2684418"/>
                <a:ext cx="1377950" cy="1374775"/>
              </a:xfrm>
              <a:prstGeom prst="ellipse">
                <a:avLst/>
              </a:prstGeom>
              <a:gradFill flip="none" rotWithShape="1">
                <a:gsLst>
                  <a:gs pos="21000">
                    <a:srgbClr val="7965C4">
                      <a:lumMod val="75000"/>
                    </a:srgbClr>
                  </a:gs>
                  <a:gs pos="64000">
                    <a:srgbClr val="7965C4"/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14">
                <a:extLst>
                  <a:ext uri="{FF2B5EF4-FFF2-40B4-BE49-F238E27FC236}">
                    <a16:creationId xmlns:a16="http://schemas.microsoft.com/office/drawing/2014/main" id="{174FB743-C6C2-4309-9FE5-493CEAE71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5651" y="2573293"/>
                <a:ext cx="1601788" cy="1597025"/>
              </a:xfrm>
              <a:prstGeom prst="ellipse">
                <a:avLst/>
              </a:prstGeom>
              <a:noFill/>
              <a:ln w="22225" cap="flat">
                <a:solidFill>
                  <a:srgbClr val="7965C4">
                    <a:lumMod val="60000"/>
                    <a:lumOff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7DAE98A9-207E-4CBB-9CC1-C85043E2E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480" y="1286746"/>
              <a:ext cx="1641475" cy="1638300"/>
            </a:xfrm>
            <a:prstGeom prst="ellipse">
              <a:avLst/>
            </a:prstGeom>
            <a:gradFill flip="none" rotWithShape="1">
              <a:gsLst>
                <a:gs pos="21000">
                  <a:srgbClr val="0075CC">
                    <a:lumMod val="75000"/>
                  </a:srgbClr>
                </a:gs>
                <a:gs pos="64000">
                  <a:srgbClr val="0075CC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CCE32FE0-31E7-46FB-9ABC-049CCEB89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2542" y="1153396"/>
              <a:ext cx="1911350" cy="1906588"/>
            </a:xfrm>
            <a:prstGeom prst="ellipse">
              <a:avLst/>
            </a:prstGeom>
            <a:noFill/>
            <a:ln w="22225" cap="flat">
              <a:solidFill>
                <a:srgbClr val="0075CC">
                  <a:lumMod val="60000"/>
                  <a:lumOff val="4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06DCBDC4-1875-4E50-96BD-2F5EC92D4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1" y="4978756"/>
              <a:ext cx="885825" cy="8842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813B1101-5313-4665-B265-CCB74766E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7873" y="3895397"/>
              <a:ext cx="1149350" cy="11461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Oval 38">
            <a:extLst>
              <a:ext uri="{FF2B5EF4-FFF2-40B4-BE49-F238E27FC236}">
                <a16:creationId xmlns:a16="http://schemas.microsoft.com/office/drawing/2014/main" id="{226BBF87-8CB8-43F0-8310-72A7955717F2}"/>
              </a:ext>
            </a:extLst>
          </p:cNvPr>
          <p:cNvSpPr/>
          <p:nvPr/>
        </p:nvSpPr>
        <p:spPr>
          <a:xfrm>
            <a:off x="7960742" y="3073891"/>
            <a:ext cx="167078" cy="1670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52">
            <a:extLst>
              <a:ext uri="{FF2B5EF4-FFF2-40B4-BE49-F238E27FC236}">
                <a16:creationId xmlns:a16="http://schemas.microsoft.com/office/drawing/2014/main" id="{80DCFA10-47C4-4922-934C-F5495FBEF205}"/>
              </a:ext>
            </a:extLst>
          </p:cNvPr>
          <p:cNvCxnSpPr>
            <a:cxnSpLocks/>
          </p:cNvCxnSpPr>
          <p:nvPr/>
        </p:nvCxnSpPr>
        <p:spPr>
          <a:xfrm>
            <a:off x="8285856" y="3192597"/>
            <a:ext cx="323179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6">
            <a:extLst>
              <a:ext uri="{FF2B5EF4-FFF2-40B4-BE49-F238E27FC236}">
                <a16:creationId xmlns:a16="http://schemas.microsoft.com/office/drawing/2014/main" id="{6021C1DB-41BF-4421-A21A-FA4AFA203655}"/>
              </a:ext>
            </a:extLst>
          </p:cNvPr>
          <p:cNvSpPr/>
          <p:nvPr/>
        </p:nvSpPr>
        <p:spPr>
          <a:xfrm>
            <a:off x="7674371" y="5377612"/>
            <a:ext cx="167078" cy="1670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48">
            <a:extLst>
              <a:ext uri="{FF2B5EF4-FFF2-40B4-BE49-F238E27FC236}">
                <a16:creationId xmlns:a16="http://schemas.microsoft.com/office/drawing/2014/main" id="{B09CD717-78F9-40E4-AB09-E6E1E046634C}"/>
              </a:ext>
            </a:extLst>
          </p:cNvPr>
          <p:cNvCxnSpPr>
            <a:cxnSpLocks/>
          </p:cNvCxnSpPr>
          <p:nvPr/>
        </p:nvCxnSpPr>
        <p:spPr>
          <a:xfrm>
            <a:off x="7972095" y="5456487"/>
            <a:ext cx="358575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688E8B2-E160-4C5D-A71E-E4B89E4DA0BF}"/>
              </a:ext>
            </a:extLst>
          </p:cNvPr>
          <p:cNvSpPr/>
          <p:nvPr/>
        </p:nvSpPr>
        <p:spPr>
          <a:xfrm>
            <a:off x="3720562" y="4448089"/>
            <a:ext cx="167078" cy="1670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7">
            <a:extLst>
              <a:ext uri="{FF2B5EF4-FFF2-40B4-BE49-F238E27FC236}">
                <a16:creationId xmlns:a16="http://schemas.microsoft.com/office/drawing/2014/main" id="{F4DFFA75-1D4E-4D95-961D-51DBED5113F6}"/>
              </a:ext>
            </a:extLst>
          </p:cNvPr>
          <p:cNvSpPr/>
          <p:nvPr/>
        </p:nvSpPr>
        <p:spPr>
          <a:xfrm>
            <a:off x="4035775" y="2842448"/>
            <a:ext cx="167078" cy="1670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44">
            <a:extLst>
              <a:ext uri="{FF2B5EF4-FFF2-40B4-BE49-F238E27FC236}">
                <a16:creationId xmlns:a16="http://schemas.microsoft.com/office/drawing/2014/main" id="{83F3660B-534D-4171-B708-06A57D693B1E}"/>
              </a:ext>
            </a:extLst>
          </p:cNvPr>
          <p:cNvCxnSpPr>
            <a:cxnSpLocks/>
          </p:cNvCxnSpPr>
          <p:nvPr/>
        </p:nvCxnSpPr>
        <p:spPr>
          <a:xfrm>
            <a:off x="321819" y="4536671"/>
            <a:ext cx="323027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0">
            <a:extLst>
              <a:ext uri="{FF2B5EF4-FFF2-40B4-BE49-F238E27FC236}">
                <a16:creationId xmlns:a16="http://schemas.microsoft.com/office/drawing/2014/main" id="{C21BC60C-499B-427A-B016-3AB69F546157}"/>
              </a:ext>
            </a:extLst>
          </p:cNvPr>
          <p:cNvCxnSpPr>
            <a:cxnSpLocks/>
          </p:cNvCxnSpPr>
          <p:nvPr/>
        </p:nvCxnSpPr>
        <p:spPr>
          <a:xfrm>
            <a:off x="316422" y="2910796"/>
            <a:ext cx="352321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/>
          <p:cNvSpPr/>
          <p:nvPr/>
        </p:nvSpPr>
        <p:spPr>
          <a:xfrm>
            <a:off x="190643" y="1498731"/>
            <a:ext cx="4291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Acompañamiento y asesoramiento técnico hasta la </a:t>
            </a:r>
            <a:r>
              <a:rPr lang="es-EC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aprobación del PAI 2022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un monto </a:t>
            </a:r>
            <a:r>
              <a:rPr lang="es-EC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DE $1´494.593,85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las comunidades de influencia directa: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Inga Bajo,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Itulcachi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El Belén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7220689" y="2119784"/>
            <a:ext cx="440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Acompañamiento y asesoramiento técnico a los comités en la elaboración y publicación del Plan Anual Contratación (PAC) 2022 en el Portal de Compras Públicas.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493728" y="4789182"/>
            <a:ext cx="3499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Levantamientos de estudios de mercados y avance en el desarrollo del proyecto individual para la ejecución de los proyectos.</a:t>
            </a:r>
          </a:p>
        </p:txBody>
      </p:sp>
      <p:sp>
        <p:nvSpPr>
          <p:cNvPr id="40" name="Graphic 149" descr="User network outline">
            <a:extLst>
              <a:ext uri="{FF2B5EF4-FFF2-40B4-BE49-F238E27FC236}">
                <a16:creationId xmlns:a16="http://schemas.microsoft.com/office/drawing/2014/main" id="{03A17BF6-C9DA-4456-93A6-E9E3E563BD11}"/>
              </a:ext>
            </a:extLst>
          </p:cNvPr>
          <p:cNvSpPr/>
          <p:nvPr/>
        </p:nvSpPr>
        <p:spPr>
          <a:xfrm>
            <a:off x="6094249" y="1605687"/>
            <a:ext cx="664366" cy="600814"/>
          </a:xfrm>
          <a:custGeom>
            <a:avLst/>
            <a:gdLst>
              <a:gd name="connsiteX0" fmla="*/ 559496 w 632525"/>
              <a:gd name="connsiteY0" fmla="*/ 307767 h 600832"/>
              <a:gd name="connsiteX1" fmla="*/ 632526 w 632525"/>
              <a:gd name="connsiteY1" fmla="*/ 234883 h 600832"/>
              <a:gd name="connsiteX2" fmla="*/ 559641 w 632525"/>
              <a:gd name="connsiteY2" fmla="*/ 161852 h 600832"/>
              <a:gd name="connsiteX3" fmla="*/ 486612 w 632525"/>
              <a:gd name="connsiteY3" fmla="*/ 234738 h 600832"/>
              <a:gd name="connsiteX4" fmla="*/ 489738 w 632525"/>
              <a:gd name="connsiteY4" fmla="*/ 255938 h 600832"/>
              <a:gd name="connsiteX5" fmla="*/ 407135 w 632525"/>
              <a:gd name="connsiteY5" fmla="*/ 291133 h 600832"/>
              <a:gd name="connsiteX6" fmla="*/ 324646 w 632525"/>
              <a:gd name="connsiteY6" fmla="*/ 235296 h 600832"/>
              <a:gd name="connsiteX7" fmla="*/ 324646 w 632525"/>
              <a:gd name="connsiteY7" fmla="*/ 145324 h 600832"/>
              <a:gd name="connsiteX8" fmla="*/ 388981 w 632525"/>
              <a:gd name="connsiteY8" fmla="*/ 64792 h 600832"/>
              <a:gd name="connsiteX9" fmla="*/ 308450 w 632525"/>
              <a:gd name="connsiteY9" fmla="*/ 458 h 600832"/>
              <a:gd name="connsiteX10" fmla="*/ 244115 w 632525"/>
              <a:gd name="connsiteY10" fmla="*/ 80989 h 600832"/>
              <a:gd name="connsiteX11" fmla="*/ 308450 w 632525"/>
              <a:gd name="connsiteY11" fmla="*/ 145324 h 600832"/>
              <a:gd name="connsiteX12" fmla="*/ 308450 w 632525"/>
              <a:gd name="connsiteY12" fmla="*/ 235296 h 600832"/>
              <a:gd name="connsiteX13" fmla="*/ 225993 w 632525"/>
              <a:gd name="connsiteY13" fmla="*/ 291133 h 600832"/>
              <a:gd name="connsiteX14" fmla="*/ 143358 w 632525"/>
              <a:gd name="connsiteY14" fmla="*/ 255938 h 600832"/>
              <a:gd name="connsiteX15" fmla="*/ 94734 w 632525"/>
              <a:gd name="connsiteY15" fmla="*/ 164431 h 600832"/>
              <a:gd name="connsiteX16" fmla="*/ 3227 w 632525"/>
              <a:gd name="connsiteY16" fmla="*/ 213055 h 600832"/>
              <a:gd name="connsiteX17" fmla="*/ 51851 w 632525"/>
              <a:gd name="connsiteY17" fmla="*/ 304562 h 600832"/>
              <a:gd name="connsiteX18" fmla="*/ 136937 w 632525"/>
              <a:gd name="connsiteY18" fmla="*/ 270806 h 600832"/>
              <a:gd name="connsiteX19" fmla="*/ 219855 w 632525"/>
              <a:gd name="connsiteY19" fmla="*/ 306147 h 600832"/>
              <a:gd name="connsiteX20" fmla="*/ 237671 w 632525"/>
              <a:gd name="connsiteY20" fmla="*/ 399480 h 600832"/>
              <a:gd name="connsiteX21" fmla="*/ 171063 w 632525"/>
              <a:gd name="connsiteY21" fmla="*/ 466088 h 600832"/>
              <a:gd name="connsiteX22" fmla="*/ 68406 w 632525"/>
              <a:gd name="connsiteY22" fmla="*/ 485225 h 600832"/>
              <a:gd name="connsiteX23" fmla="*/ 87543 w 632525"/>
              <a:gd name="connsiteY23" fmla="*/ 587882 h 600832"/>
              <a:gd name="connsiteX24" fmla="*/ 190200 w 632525"/>
              <a:gd name="connsiteY24" fmla="*/ 568745 h 600832"/>
              <a:gd name="connsiteX25" fmla="*/ 183364 w 632525"/>
              <a:gd name="connsiteY25" fmla="*/ 476689 h 600832"/>
              <a:gd name="connsiteX26" fmla="*/ 248847 w 632525"/>
              <a:gd name="connsiteY26" fmla="*/ 411206 h 600832"/>
              <a:gd name="connsiteX27" fmla="*/ 384185 w 632525"/>
              <a:gd name="connsiteY27" fmla="*/ 411206 h 600832"/>
              <a:gd name="connsiteX28" fmla="*/ 449667 w 632525"/>
              <a:gd name="connsiteY28" fmla="*/ 476689 h 600832"/>
              <a:gd name="connsiteX29" fmla="*/ 453619 w 632525"/>
              <a:gd name="connsiteY29" fmla="*/ 578541 h 600832"/>
              <a:gd name="connsiteX30" fmla="*/ 555471 w 632525"/>
              <a:gd name="connsiteY30" fmla="*/ 574590 h 600832"/>
              <a:gd name="connsiteX31" fmla="*/ 551519 w 632525"/>
              <a:gd name="connsiteY31" fmla="*/ 472738 h 600832"/>
              <a:gd name="connsiteX32" fmla="*/ 461969 w 632525"/>
              <a:gd name="connsiteY32" fmla="*/ 466088 h 600832"/>
              <a:gd name="connsiteX33" fmla="*/ 395360 w 632525"/>
              <a:gd name="connsiteY33" fmla="*/ 399480 h 600832"/>
              <a:gd name="connsiteX34" fmla="*/ 413241 w 632525"/>
              <a:gd name="connsiteY34" fmla="*/ 306147 h 600832"/>
              <a:gd name="connsiteX35" fmla="*/ 496160 w 632525"/>
              <a:gd name="connsiteY35" fmla="*/ 270831 h 600832"/>
              <a:gd name="connsiteX36" fmla="*/ 559496 w 632525"/>
              <a:gd name="connsiteY36" fmla="*/ 307767 h 600832"/>
              <a:gd name="connsiteX37" fmla="*/ 73600 w 632525"/>
              <a:gd name="connsiteY37" fmla="*/ 291570 h 600832"/>
              <a:gd name="connsiteX38" fmla="*/ 16912 w 632525"/>
              <a:gd name="connsiteY38" fmla="*/ 234883 h 600832"/>
              <a:gd name="connsiteX39" fmla="*/ 73600 w 632525"/>
              <a:gd name="connsiteY39" fmla="*/ 178195 h 600832"/>
              <a:gd name="connsiteX40" fmla="*/ 130288 w 632525"/>
              <a:gd name="connsiteY40" fmla="*/ 234883 h 600832"/>
              <a:gd name="connsiteX41" fmla="*/ 73600 w 632525"/>
              <a:gd name="connsiteY41" fmla="*/ 291570 h 600832"/>
              <a:gd name="connsiteX42" fmla="*/ 259860 w 632525"/>
              <a:gd name="connsiteY42" fmla="*/ 72917 h 600832"/>
              <a:gd name="connsiteX43" fmla="*/ 316548 w 632525"/>
              <a:gd name="connsiteY43" fmla="*/ 16229 h 600832"/>
              <a:gd name="connsiteX44" fmla="*/ 373236 w 632525"/>
              <a:gd name="connsiteY44" fmla="*/ 72917 h 600832"/>
              <a:gd name="connsiteX45" fmla="*/ 316548 w 632525"/>
              <a:gd name="connsiteY45" fmla="*/ 129605 h 600832"/>
              <a:gd name="connsiteX46" fmla="*/ 259860 w 632525"/>
              <a:gd name="connsiteY46" fmla="*/ 72917 h 600832"/>
              <a:gd name="connsiteX47" fmla="*/ 130288 w 632525"/>
              <a:gd name="connsiteY47" fmla="*/ 583108 h 600832"/>
              <a:gd name="connsiteX48" fmla="*/ 73600 w 632525"/>
              <a:gd name="connsiteY48" fmla="*/ 526420 h 600832"/>
              <a:gd name="connsiteX49" fmla="*/ 130288 w 632525"/>
              <a:gd name="connsiteY49" fmla="*/ 469732 h 600832"/>
              <a:gd name="connsiteX50" fmla="*/ 186976 w 632525"/>
              <a:gd name="connsiteY50" fmla="*/ 526420 h 600832"/>
              <a:gd name="connsiteX51" fmla="*/ 130288 w 632525"/>
              <a:gd name="connsiteY51" fmla="*/ 583108 h 600832"/>
              <a:gd name="connsiteX52" fmla="*/ 267578 w 632525"/>
              <a:gd name="connsiteY52" fmla="*/ 405505 h 600832"/>
              <a:gd name="connsiteX53" fmla="*/ 321181 w 632525"/>
              <a:gd name="connsiteY53" fmla="*/ 361168 h 600832"/>
              <a:gd name="connsiteX54" fmla="*/ 365518 w 632525"/>
              <a:gd name="connsiteY54" fmla="*/ 405505 h 600832"/>
              <a:gd name="connsiteX55" fmla="*/ 267578 w 632525"/>
              <a:gd name="connsiteY55" fmla="*/ 405505 h 600832"/>
              <a:gd name="connsiteX56" fmla="*/ 294027 w 632525"/>
              <a:gd name="connsiteY56" fmla="*/ 322190 h 600832"/>
              <a:gd name="connsiteX57" fmla="*/ 316556 w 632525"/>
              <a:gd name="connsiteY57" fmla="*/ 299677 h 600832"/>
              <a:gd name="connsiteX58" fmla="*/ 339069 w 632525"/>
              <a:gd name="connsiteY58" fmla="*/ 322206 h 600832"/>
              <a:gd name="connsiteX59" fmla="*/ 316548 w 632525"/>
              <a:gd name="connsiteY59" fmla="*/ 344719 h 600832"/>
              <a:gd name="connsiteX60" fmla="*/ 294027 w 632525"/>
              <a:gd name="connsiteY60" fmla="*/ 322190 h 600832"/>
              <a:gd name="connsiteX61" fmla="*/ 559496 w 632525"/>
              <a:gd name="connsiteY61" fmla="*/ 526420 h 600832"/>
              <a:gd name="connsiteX62" fmla="*/ 502808 w 632525"/>
              <a:gd name="connsiteY62" fmla="*/ 583108 h 600832"/>
              <a:gd name="connsiteX63" fmla="*/ 446120 w 632525"/>
              <a:gd name="connsiteY63" fmla="*/ 526420 h 600832"/>
              <a:gd name="connsiteX64" fmla="*/ 502808 w 632525"/>
              <a:gd name="connsiteY64" fmla="*/ 469732 h 600832"/>
              <a:gd name="connsiteX65" fmla="*/ 559496 w 632525"/>
              <a:gd name="connsiteY65" fmla="*/ 526420 h 600832"/>
              <a:gd name="connsiteX66" fmla="*/ 379593 w 632525"/>
              <a:gd name="connsiteY66" fmla="*/ 392969 h 600832"/>
              <a:gd name="connsiteX67" fmla="*/ 342965 w 632525"/>
              <a:gd name="connsiteY67" fmla="*/ 350340 h 600832"/>
              <a:gd name="connsiteX68" fmla="*/ 344854 w 632525"/>
              <a:gd name="connsiteY68" fmla="*/ 295617 h 600832"/>
              <a:gd name="connsiteX69" fmla="*/ 290131 w 632525"/>
              <a:gd name="connsiteY69" fmla="*/ 293727 h 600832"/>
              <a:gd name="connsiteX70" fmla="*/ 288242 w 632525"/>
              <a:gd name="connsiteY70" fmla="*/ 348450 h 600832"/>
              <a:gd name="connsiteX71" fmla="*/ 290131 w 632525"/>
              <a:gd name="connsiteY71" fmla="*/ 350340 h 600832"/>
              <a:gd name="connsiteX72" fmla="*/ 253503 w 632525"/>
              <a:gd name="connsiteY72" fmla="*/ 392969 h 600832"/>
              <a:gd name="connsiteX73" fmla="*/ 259489 w 632525"/>
              <a:gd name="connsiteY73" fmla="*/ 272865 h 600832"/>
              <a:gd name="connsiteX74" fmla="*/ 379593 w 632525"/>
              <a:gd name="connsiteY74" fmla="*/ 278850 h 600832"/>
              <a:gd name="connsiteX75" fmla="*/ 379593 w 632525"/>
              <a:gd name="connsiteY75" fmla="*/ 392969 h 600832"/>
              <a:gd name="connsiteX76" fmla="*/ 559496 w 632525"/>
              <a:gd name="connsiteY76" fmla="*/ 178195 h 600832"/>
              <a:gd name="connsiteX77" fmla="*/ 616184 w 632525"/>
              <a:gd name="connsiteY77" fmla="*/ 234883 h 600832"/>
              <a:gd name="connsiteX78" fmla="*/ 559496 w 632525"/>
              <a:gd name="connsiteY78" fmla="*/ 291570 h 600832"/>
              <a:gd name="connsiteX79" fmla="*/ 502808 w 632525"/>
              <a:gd name="connsiteY79" fmla="*/ 234883 h 600832"/>
              <a:gd name="connsiteX80" fmla="*/ 559496 w 632525"/>
              <a:gd name="connsiteY80" fmla="*/ 178195 h 60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32525" h="600832">
                <a:moveTo>
                  <a:pt x="559496" y="307767"/>
                </a:moveTo>
                <a:cubicBezTo>
                  <a:pt x="599789" y="307807"/>
                  <a:pt x="632486" y="275175"/>
                  <a:pt x="632526" y="234883"/>
                </a:cubicBezTo>
                <a:cubicBezTo>
                  <a:pt x="632566" y="194589"/>
                  <a:pt x="599934" y="161892"/>
                  <a:pt x="559641" y="161852"/>
                </a:cubicBezTo>
                <a:cubicBezTo>
                  <a:pt x="519348" y="161813"/>
                  <a:pt x="486651" y="194444"/>
                  <a:pt x="486612" y="234738"/>
                </a:cubicBezTo>
                <a:cubicBezTo>
                  <a:pt x="486604" y="241919"/>
                  <a:pt x="487658" y="249063"/>
                  <a:pt x="489738" y="255938"/>
                </a:cubicBezTo>
                <a:lnTo>
                  <a:pt x="407135" y="291133"/>
                </a:lnTo>
                <a:cubicBezTo>
                  <a:pt x="391326" y="259349"/>
                  <a:pt x="360028" y="238164"/>
                  <a:pt x="324646" y="235296"/>
                </a:cubicBezTo>
                <a:lnTo>
                  <a:pt x="324646" y="145324"/>
                </a:lnTo>
                <a:cubicBezTo>
                  <a:pt x="364650" y="140851"/>
                  <a:pt x="393454" y="104796"/>
                  <a:pt x="388981" y="64792"/>
                </a:cubicBezTo>
                <a:cubicBezTo>
                  <a:pt x="384509" y="24788"/>
                  <a:pt x="348454" y="-4015"/>
                  <a:pt x="308450" y="458"/>
                </a:cubicBezTo>
                <a:cubicBezTo>
                  <a:pt x="268446" y="4930"/>
                  <a:pt x="239642" y="40985"/>
                  <a:pt x="244115" y="80989"/>
                </a:cubicBezTo>
                <a:cubicBezTo>
                  <a:pt x="247898" y="114830"/>
                  <a:pt x="274610" y="141540"/>
                  <a:pt x="308450" y="145324"/>
                </a:cubicBezTo>
                <a:lnTo>
                  <a:pt x="308450" y="235296"/>
                </a:lnTo>
                <a:cubicBezTo>
                  <a:pt x="273079" y="238174"/>
                  <a:pt x="241797" y="259359"/>
                  <a:pt x="225993" y="291133"/>
                </a:cubicBezTo>
                <a:lnTo>
                  <a:pt x="143358" y="255938"/>
                </a:lnTo>
                <a:cubicBezTo>
                  <a:pt x="155201" y="217242"/>
                  <a:pt x="133431" y="176273"/>
                  <a:pt x="94734" y="164431"/>
                </a:cubicBezTo>
                <a:cubicBezTo>
                  <a:pt x="56038" y="152589"/>
                  <a:pt x="15069" y="174358"/>
                  <a:pt x="3227" y="213055"/>
                </a:cubicBezTo>
                <a:cubicBezTo>
                  <a:pt x="-8615" y="251751"/>
                  <a:pt x="13154" y="292720"/>
                  <a:pt x="51851" y="304562"/>
                </a:cubicBezTo>
                <a:cubicBezTo>
                  <a:pt x="84617" y="314589"/>
                  <a:pt x="119956" y="300569"/>
                  <a:pt x="136937" y="270806"/>
                </a:cubicBezTo>
                <a:lnTo>
                  <a:pt x="219855" y="306147"/>
                </a:lnTo>
                <a:cubicBezTo>
                  <a:pt x="209875" y="338284"/>
                  <a:pt x="216555" y="373280"/>
                  <a:pt x="237671" y="399480"/>
                </a:cubicBezTo>
                <a:lnTo>
                  <a:pt x="171063" y="466088"/>
                </a:lnTo>
                <a:cubicBezTo>
                  <a:pt x="137430" y="443025"/>
                  <a:pt x="91469" y="451593"/>
                  <a:pt x="68406" y="485225"/>
                </a:cubicBezTo>
                <a:cubicBezTo>
                  <a:pt x="45342" y="518858"/>
                  <a:pt x="53910" y="564819"/>
                  <a:pt x="87543" y="587882"/>
                </a:cubicBezTo>
                <a:cubicBezTo>
                  <a:pt x="121176" y="610946"/>
                  <a:pt x="167137" y="602378"/>
                  <a:pt x="190200" y="568745"/>
                </a:cubicBezTo>
                <a:cubicBezTo>
                  <a:pt x="209746" y="540242"/>
                  <a:pt x="206906" y="501993"/>
                  <a:pt x="183364" y="476689"/>
                </a:cubicBezTo>
                <a:lnTo>
                  <a:pt x="248847" y="411206"/>
                </a:lnTo>
                <a:cubicBezTo>
                  <a:pt x="287218" y="446085"/>
                  <a:pt x="345814" y="446085"/>
                  <a:pt x="384185" y="411206"/>
                </a:cubicBezTo>
                <a:lnTo>
                  <a:pt x="449667" y="476689"/>
                </a:lnTo>
                <a:cubicBezTo>
                  <a:pt x="422633" y="505906"/>
                  <a:pt x="424402" y="551506"/>
                  <a:pt x="453619" y="578541"/>
                </a:cubicBezTo>
                <a:cubicBezTo>
                  <a:pt x="482835" y="605576"/>
                  <a:pt x="528436" y="603807"/>
                  <a:pt x="555471" y="574590"/>
                </a:cubicBezTo>
                <a:cubicBezTo>
                  <a:pt x="582505" y="545373"/>
                  <a:pt x="580736" y="499773"/>
                  <a:pt x="551519" y="472738"/>
                </a:cubicBezTo>
                <a:cubicBezTo>
                  <a:pt x="526866" y="449925"/>
                  <a:pt x="489722" y="447167"/>
                  <a:pt x="461969" y="466088"/>
                </a:cubicBezTo>
                <a:lnTo>
                  <a:pt x="395360" y="399480"/>
                </a:lnTo>
                <a:cubicBezTo>
                  <a:pt x="416499" y="373291"/>
                  <a:pt x="423203" y="338294"/>
                  <a:pt x="413241" y="306147"/>
                </a:cubicBezTo>
                <a:lnTo>
                  <a:pt x="496160" y="270831"/>
                </a:lnTo>
                <a:cubicBezTo>
                  <a:pt x="509092" y="293639"/>
                  <a:pt x="533277" y="307743"/>
                  <a:pt x="559496" y="307767"/>
                </a:cubicBezTo>
                <a:close/>
                <a:moveTo>
                  <a:pt x="73600" y="291570"/>
                </a:moveTo>
                <a:cubicBezTo>
                  <a:pt x="42292" y="291570"/>
                  <a:pt x="16912" y="266190"/>
                  <a:pt x="16912" y="234883"/>
                </a:cubicBezTo>
                <a:cubicBezTo>
                  <a:pt x="16912" y="203575"/>
                  <a:pt x="42292" y="178195"/>
                  <a:pt x="73600" y="178195"/>
                </a:cubicBezTo>
                <a:cubicBezTo>
                  <a:pt x="104908" y="178195"/>
                  <a:pt x="130288" y="203575"/>
                  <a:pt x="130288" y="234883"/>
                </a:cubicBezTo>
                <a:cubicBezTo>
                  <a:pt x="130252" y="266176"/>
                  <a:pt x="104893" y="291535"/>
                  <a:pt x="73600" y="291570"/>
                </a:cubicBezTo>
                <a:close/>
                <a:moveTo>
                  <a:pt x="259860" y="72917"/>
                </a:moveTo>
                <a:cubicBezTo>
                  <a:pt x="259860" y="41609"/>
                  <a:pt x="285240" y="16229"/>
                  <a:pt x="316548" y="16229"/>
                </a:cubicBezTo>
                <a:cubicBezTo>
                  <a:pt x="347856" y="16229"/>
                  <a:pt x="373236" y="41609"/>
                  <a:pt x="373236" y="72917"/>
                </a:cubicBezTo>
                <a:cubicBezTo>
                  <a:pt x="373236" y="104225"/>
                  <a:pt x="347856" y="129605"/>
                  <a:pt x="316548" y="129605"/>
                </a:cubicBezTo>
                <a:cubicBezTo>
                  <a:pt x="285255" y="129569"/>
                  <a:pt x="259896" y="104210"/>
                  <a:pt x="259860" y="72917"/>
                </a:cubicBezTo>
                <a:close/>
                <a:moveTo>
                  <a:pt x="130288" y="583108"/>
                </a:moveTo>
                <a:cubicBezTo>
                  <a:pt x="98980" y="583108"/>
                  <a:pt x="73600" y="557728"/>
                  <a:pt x="73600" y="526420"/>
                </a:cubicBezTo>
                <a:cubicBezTo>
                  <a:pt x="73600" y="495112"/>
                  <a:pt x="98980" y="469732"/>
                  <a:pt x="130288" y="469732"/>
                </a:cubicBezTo>
                <a:cubicBezTo>
                  <a:pt x="161596" y="469732"/>
                  <a:pt x="186976" y="495112"/>
                  <a:pt x="186976" y="526420"/>
                </a:cubicBezTo>
                <a:cubicBezTo>
                  <a:pt x="186940" y="557714"/>
                  <a:pt x="161581" y="583073"/>
                  <a:pt x="130288" y="583108"/>
                </a:cubicBezTo>
                <a:close/>
                <a:moveTo>
                  <a:pt x="267578" y="405505"/>
                </a:moveTo>
                <a:cubicBezTo>
                  <a:pt x="270136" y="378459"/>
                  <a:pt x="294135" y="358609"/>
                  <a:pt x="321181" y="361168"/>
                </a:cubicBezTo>
                <a:cubicBezTo>
                  <a:pt x="344685" y="363392"/>
                  <a:pt x="363295" y="382001"/>
                  <a:pt x="365518" y="405505"/>
                </a:cubicBezTo>
                <a:cubicBezTo>
                  <a:pt x="336200" y="426355"/>
                  <a:pt x="296896" y="426355"/>
                  <a:pt x="267578" y="405505"/>
                </a:cubicBezTo>
                <a:close/>
                <a:moveTo>
                  <a:pt x="294027" y="322190"/>
                </a:moveTo>
                <a:cubicBezTo>
                  <a:pt x="294032" y="309752"/>
                  <a:pt x="304118" y="299672"/>
                  <a:pt x="316556" y="299677"/>
                </a:cubicBezTo>
                <a:cubicBezTo>
                  <a:pt x="328994" y="299682"/>
                  <a:pt x="339074" y="309768"/>
                  <a:pt x="339069" y="322206"/>
                </a:cubicBezTo>
                <a:cubicBezTo>
                  <a:pt x="339064" y="334641"/>
                  <a:pt x="328983" y="344719"/>
                  <a:pt x="316548" y="344719"/>
                </a:cubicBezTo>
                <a:cubicBezTo>
                  <a:pt x="304114" y="344702"/>
                  <a:pt x="294041" y="334624"/>
                  <a:pt x="294027" y="322190"/>
                </a:cubicBezTo>
                <a:close/>
                <a:moveTo>
                  <a:pt x="559496" y="526420"/>
                </a:moveTo>
                <a:cubicBezTo>
                  <a:pt x="559496" y="557728"/>
                  <a:pt x="534116" y="583108"/>
                  <a:pt x="502808" y="583108"/>
                </a:cubicBezTo>
                <a:cubicBezTo>
                  <a:pt x="471500" y="583108"/>
                  <a:pt x="446120" y="557728"/>
                  <a:pt x="446120" y="526420"/>
                </a:cubicBezTo>
                <a:cubicBezTo>
                  <a:pt x="446120" y="495112"/>
                  <a:pt x="471500" y="469732"/>
                  <a:pt x="502808" y="469732"/>
                </a:cubicBezTo>
                <a:cubicBezTo>
                  <a:pt x="534102" y="469768"/>
                  <a:pt x="559461" y="495127"/>
                  <a:pt x="559496" y="526420"/>
                </a:cubicBezTo>
                <a:close/>
                <a:moveTo>
                  <a:pt x="379593" y="392969"/>
                </a:moveTo>
                <a:cubicBezTo>
                  <a:pt x="374398" y="373983"/>
                  <a:pt x="360952" y="358334"/>
                  <a:pt x="342965" y="350340"/>
                </a:cubicBezTo>
                <a:cubicBezTo>
                  <a:pt x="358598" y="335750"/>
                  <a:pt x="359444" y="311250"/>
                  <a:pt x="344854" y="295617"/>
                </a:cubicBezTo>
                <a:cubicBezTo>
                  <a:pt x="330265" y="279984"/>
                  <a:pt x="305764" y="279138"/>
                  <a:pt x="290131" y="293727"/>
                </a:cubicBezTo>
                <a:cubicBezTo>
                  <a:pt x="274499" y="308317"/>
                  <a:pt x="273652" y="332817"/>
                  <a:pt x="288242" y="348450"/>
                </a:cubicBezTo>
                <a:cubicBezTo>
                  <a:pt x="288850" y="349101"/>
                  <a:pt x="289480" y="349731"/>
                  <a:pt x="290131" y="350340"/>
                </a:cubicBezTo>
                <a:cubicBezTo>
                  <a:pt x="272144" y="358334"/>
                  <a:pt x="258698" y="373983"/>
                  <a:pt x="253503" y="392969"/>
                </a:cubicBezTo>
                <a:cubicBezTo>
                  <a:pt x="221990" y="358150"/>
                  <a:pt x="224670" y="304378"/>
                  <a:pt x="259489" y="272865"/>
                </a:cubicBezTo>
                <a:cubicBezTo>
                  <a:pt x="294308" y="241352"/>
                  <a:pt x="348080" y="244032"/>
                  <a:pt x="379593" y="278850"/>
                </a:cubicBezTo>
                <a:cubicBezTo>
                  <a:pt x="408909" y="311242"/>
                  <a:pt x="408909" y="360577"/>
                  <a:pt x="379593" y="392969"/>
                </a:cubicBezTo>
                <a:close/>
                <a:moveTo>
                  <a:pt x="559496" y="178195"/>
                </a:moveTo>
                <a:cubicBezTo>
                  <a:pt x="590804" y="178195"/>
                  <a:pt x="616184" y="203575"/>
                  <a:pt x="616184" y="234883"/>
                </a:cubicBezTo>
                <a:cubicBezTo>
                  <a:pt x="616184" y="266190"/>
                  <a:pt x="590804" y="291570"/>
                  <a:pt x="559496" y="291570"/>
                </a:cubicBezTo>
                <a:cubicBezTo>
                  <a:pt x="528188" y="291570"/>
                  <a:pt x="502808" y="266190"/>
                  <a:pt x="502808" y="234883"/>
                </a:cubicBezTo>
                <a:cubicBezTo>
                  <a:pt x="502844" y="203589"/>
                  <a:pt x="528203" y="178230"/>
                  <a:pt x="559496" y="178195"/>
                </a:cubicBezTo>
                <a:close/>
              </a:path>
            </a:pathLst>
          </a:custGeom>
          <a:solidFill>
            <a:schemeClr val="bg1"/>
          </a:solidFill>
          <a:ln w="8037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raphic 145" descr="Handshake outline">
            <a:extLst>
              <a:ext uri="{FF2B5EF4-FFF2-40B4-BE49-F238E27FC236}">
                <a16:creationId xmlns:a16="http://schemas.microsoft.com/office/drawing/2014/main" id="{22BD4ABA-B9F0-408D-A5CF-1B9C3115C661}"/>
              </a:ext>
            </a:extLst>
          </p:cNvPr>
          <p:cNvSpPr/>
          <p:nvPr/>
        </p:nvSpPr>
        <p:spPr>
          <a:xfrm>
            <a:off x="4745768" y="3045035"/>
            <a:ext cx="745850" cy="459171"/>
          </a:xfrm>
          <a:custGeom>
            <a:avLst/>
            <a:gdLst>
              <a:gd name="connsiteX0" fmla="*/ 738562 w 745850"/>
              <a:gd name="connsiteY0" fmla="*/ 166015 h 459171"/>
              <a:gd name="connsiteX1" fmla="*/ 647052 w 745850"/>
              <a:gd name="connsiteY1" fmla="*/ 13767 h 459171"/>
              <a:gd name="connsiteX2" fmla="*/ 638954 w 745850"/>
              <a:gd name="connsiteY2" fmla="*/ 0 h 459171"/>
              <a:gd name="connsiteX3" fmla="*/ 625187 w 745850"/>
              <a:gd name="connsiteY3" fmla="*/ 8908 h 459171"/>
              <a:gd name="connsiteX4" fmla="*/ 563640 w 745850"/>
              <a:gd name="connsiteY4" fmla="*/ 46970 h 459171"/>
              <a:gd name="connsiteX5" fmla="*/ 548253 w 745850"/>
              <a:gd name="connsiteY5" fmla="*/ 66406 h 459171"/>
              <a:gd name="connsiteX6" fmla="*/ 549063 w 745850"/>
              <a:gd name="connsiteY6" fmla="*/ 84222 h 459171"/>
              <a:gd name="connsiteX7" fmla="*/ 497234 w 745850"/>
              <a:gd name="connsiteY7" fmla="*/ 93130 h 459171"/>
              <a:gd name="connsiteX8" fmla="*/ 425159 w 745850"/>
              <a:gd name="connsiteY8" fmla="*/ 80983 h 459171"/>
              <a:gd name="connsiteX9" fmla="*/ 389527 w 745850"/>
              <a:gd name="connsiteY9" fmla="*/ 72884 h 459171"/>
              <a:gd name="connsiteX10" fmla="*/ 387907 w 745850"/>
              <a:gd name="connsiteY10" fmla="*/ 72884 h 459171"/>
              <a:gd name="connsiteX11" fmla="*/ 387907 w 745850"/>
              <a:gd name="connsiteY11" fmla="*/ 72884 h 459171"/>
              <a:gd name="connsiteX12" fmla="*/ 386288 w 745850"/>
              <a:gd name="connsiteY12" fmla="*/ 72884 h 459171"/>
              <a:gd name="connsiteX13" fmla="*/ 384668 w 745850"/>
              <a:gd name="connsiteY13" fmla="*/ 72884 h 459171"/>
              <a:gd name="connsiteX14" fmla="*/ 383048 w 745850"/>
              <a:gd name="connsiteY14" fmla="*/ 72884 h 459171"/>
              <a:gd name="connsiteX15" fmla="*/ 378999 w 745850"/>
              <a:gd name="connsiteY15" fmla="*/ 72884 h 459171"/>
              <a:gd name="connsiteX16" fmla="*/ 378999 w 745850"/>
              <a:gd name="connsiteY16" fmla="*/ 72884 h 459171"/>
              <a:gd name="connsiteX17" fmla="*/ 342557 w 745850"/>
              <a:gd name="connsiteY17" fmla="*/ 89081 h 459171"/>
              <a:gd name="connsiteX18" fmla="*/ 336078 w 745850"/>
              <a:gd name="connsiteY18" fmla="*/ 96369 h 459171"/>
              <a:gd name="connsiteX19" fmla="*/ 302875 w 745850"/>
              <a:gd name="connsiteY19" fmla="*/ 89891 h 459171"/>
              <a:gd name="connsiteX20" fmla="*/ 296397 w 745850"/>
              <a:gd name="connsiteY20" fmla="*/ 89891 h 459171"/>
              <a:gd name="connsiteX21" fmla="*/ 282630 w 745850"/>
              <a:gd name="connsiteY21" fmla="*/ 90701 h 459171"/>
              <a:gd name="connsiteX22" fmla="*/ 251046 w 745850"/>
              <a:gd name="connsiteY22" fmla="*/ 92320 h 459171"/>
              <a:gd name="connsiteX23" fmla="*/ 199217 w 745850"/>
              <a:gd name="connsiteY23" fmla="*/ 81793 h 459171"/>
              <a:gd name="connsiteX24" fmla="*/ 199217 w 745850"/>
              <a:gd name="connsiteY24" fmla="*/ 66406 h 459171"/>
              <a:gd name="connsiteX25" fmla="*/ 183831 w 745850"/>
              <a:gd name="connsiteY25" fmla="*/ 46970 h 459171"/>
              <a:gd name="connsiteX26" fmla="*/ 123094 w 745850"/>
              <a:gd name="connsiteY26" fmla="*/ 8908 h 459171"/>
              <a:gd name="connsiteX27" fmla="*/ 109327 w 745850"/>
              <a:gd name="connsiteY27" fmla="*/ 0 h 459171"/>
              <a:gd name="connsiteX28" fmla="*/ 101228 w 745850"/>
              <a:gd name="connsiteY28" fmla="*/ 13767 h 459171"/>
              <a:gd name="connsiteX29" fmla="*/ 8098 w 745850"/>
              <a:gd name="connsiteY29" fmla="*/ 166015 h 459171"/>
              <a:gd name="connsiteX30" fmla="*/ 0 w 745850"/>
              <a:gd name="connsiteY30" fmla="*/ 179782 h 459171"/>
              <a:gd name="connsiteX31" fmla="*/ 13767 w 745850"/>
              <a:gd name="connsiteY31" fmla="*/ 187880 h 459171"/>
              <a:gd name="connsiteX32" fmla="*/ 76124 w 745850"/>
              <a:gd name="connsiteY32" fmla="*/ 225942 h 459171"/>
              <a:gd name="connsiteX33" fmla="*/ 111756 w 745850"/>
              <a:gd name="connsiteY33" fmla="*/ 224322 h 459171"/>
              <a:gd name="connsiteX34" fmla="*/ 164395 w 745850"/>
              <a:gd name="connsiteY34" fmla="*/ 285869 h 459171"/>
              <a:gd name="connsiteX35" fmla="*/ 165205 w 745850"/>
              <a:gd name="connsiteY35" fmla="*/ 287489 h 459171"/>
              <a:gd name="connsiteX36" fmla="*/ 166824 w 745850"/>
              <a:gd name="connsiteY36" fmla="*/ 288298 h 459171"/>
              <a:gd name="connsiteX37" fmla="*/ 166824 w 745850"/>
              <a:gd name="connsiteY37" fmla="*/ 288298 h 459171"/>
              <a:gd name="connsiteX38" fmla="*/ 155487 w 745850"/>
              <a:gd name="connsiteY38" fmla="*/ 301256 h 459171"/>
              <a:gd name="connsiteX39" fmla="*/ 158726 w 745850"/>
              <a:gd name="connsiteY39" fmla="*/ 357944 h 459171"/>
              <a:gd name="connsiteX40" fmla="*/ 158726 w 745850"/>
              <a:gd name="connsiteY40" fmla="*/ 357944 h 459171"/>
              <a:gd name="connsiteX41" fmla="*/ 158726 w 745850"/>
              <a:gd name="connsiteY41" fmla="*/ 357944 h 459171"/>
              <a:gd name="connsiteX42" fmla="*/ 184641 w 745850"/>
              <a:gd name="connsiteY42" fmla="*/ 367661 h 459171"/>
              <a:gd name="connsiteX43" fmla="*/ 189500 w 745850"/>
              <a:gd name="connsiteY43" fmla="*/ 367661 h 459171"/>
              <a:gd name="connsiteX44" fmla="*/ 204886 w 745850"/>
              <a:gd name="connsiteY44" fmla="*/ 361993 h 459171"/>
              <a:gd name="connsiteX45" fmla="*/ 217843 w 745850"/>
              <a:gd name="connsiteY45" fmla="*/ 387907 h 459171"/>
              <a:gd name="connsiteX46" fmla="*/ 217843 w 745850"/>
              <a:gd name="connsiteY46" fmla="*/ 387907 h 459171"/>
              <a:gd name="connsiteX47" fmla="*/ 217843 w 745850"/>
              <a:gd name="connsiteY47" fmla="*/ 387907 h 459171"/>
              <a:gd name="connsiteX48" fmla="*/ 243758 w 745850"/>
              <a:gd name="connsiteY48" fmla="*/ 397625 h 459171"/>
              <a:gd name="connsiteX49" fmla="*/ 246997 w 745850"/>
              <a:gd name="connsiteY49" fmla="*/ 397625 h 459171"/>
              <a:gd name="connsiteX50" fmla="*/ 259145 w 745850"/>
              <a:gd name="connsiteY50" fmla="*/ 395196 h 459171"/>
              <a:gd name="connsiteX51" fmla="*/ 271292 w 745850"/>
              <a:gd name="connsiteY51" fmla="*/ 418681 h 459171"/>
              <a:gd name="connsiteX52" fmla="*/ 271292 w 745850"/>
              <a:gd name="connsiteY52" fmla="*/ 418681 h 459171"/>
              <a:gd name="connsiteX53" fmla="*/ 271292 w 745850"/>
              <a:gd name="connsiteY53" fmla="*/ 418681 h 459171"/>
              <a:gd name="connsiteX54" fmla="*/ 293967 w 745850"/>
              <a:gd name="connsiteY54" fmla="*/ 427589 h 459171"/>
              <a:gd name="connsiteX55" fmla="*/ 298016 w 745850"/>
              <a:gd name="connsiteY55" fmla="*/ 427589 h 459171"/>
              <a:gd name="connsiteX56" fmla="*/ 313403 w 745850"/>
              <a:gd name="connsiteY56" fmla="*/ 422730 h 459171"/>
              <a:gd name="connsiteX57" fmla="*/ 323121 w 745850"/>
              <a:gd name="connsiteY57" fmla="*/ 438116 h 459171"/>
              <a:gd name="connsiteX58" fmla="*/ 346606 w 745850"/>
              <a:gd name="connsiteY58" fmla="*/ 446215 h 459171"/>
              <a:gd name="connsiteX59" fmla="*/ 348226 w 745850"/>
              <a:gd name="connsiteY59" fmla="*/ 446215 h 459171"/>
              <a:gd name="connsiteX60" fmla="*/ 349845 w 745850"/>
              <a:gd name="connsiteY60" fmla="*/ 446215 h 459171"/>
              <a:gd name="connsiteX61" fmla="*/ 363612 w 745850"/>
              <a:gd name="connsiteY61" fmla="*/ 440546 h 459171"/>
              <a:gd name="connsiteX62" fmla="*/ 364422 w 745850"/>
              <a:gd name="connsiteY62" fmla="*/ 441356 h 459171"/>
              <a:gd name="connsiteX63" fmla="*/ 375760 w 745850"/>
              <a:gd name="connsiteY63" fmla="*/ 450264 h 459171"/>
              <a:gd name="connsiteX64" fmla="*/ 376570 w 745850"/>
              <a:gd name="connsiteY64" fmla="*/ 451074 h 459171"/>
              <a:gd name="connsiteX65" fmla="*/ 377379 w 745850"/>
              <a:gd name="connsiteY65" fmla="*/ 451884 h 459171"/>
              <a:gd name="connsiteX66" fmla="*/ 401674 w 745850"/>
              <a:gd name="connsiteY66" fmla="*/ 459172 h 459171"/>
              <a:gd name="connsiteX67" fmla="*/ 406533 w 745850"/>
              <a:gd name="connsiteY67" fmla="*/ 459172 h 459171"/>
              <a:gd name="connsiteX68" fmla="*/ 448644 w 745850"/>
              <a:gd name="connsiteY68" fmla="*/ 423540 h 459171"/>
              <a:gd name="connsiteX69" fmla="*/ 485896 w 745850"/>
              <a:gd name="connsiteY69" fmla="*/ 388717 h 459171"/>
              <a:gd name="connsiteX70" fmla="*/ 523148 w 745850"/>
              <a:gd name="connsiteY70" fmla="*/ 353085 h 459171"/>
              <a:gd name="connsiteX71" fmla="*/ 526388 w 745850"/>
              <a:gd name="connsiteY71" fmla="*/ 353085 h 459171"/>
              <a:gd name="connsiteX72" fmla="*/ 570118 w 745850"/>
              <a:gd name="connsiteY72" fmla="*/ 302066 h 459171"/>
              <a:gd name="connsiteX73" fmla="*/ 570118 w 745850"/>
              <a:gd name="connsiteY73" fmla="*/ 296397 h 459171"/>
              <a:gd name="connsiteX74" fmla="*/ 576597 w 745850"/>
              <a:gd name="connsiteY74" fmla="*/ 288298 h 459171"/>
              <a:gd name="connsiteX75" fmla="*/ 632475 w 745850"/>
              <a:gd name="connsiteY75" fmla="*/ 223512 h 459171"/>
              <a:gd name="connsiteX76" fmla="*/ 669727 w 745850"/>
              <a:gd name="connsiteY76" fmla="*/ 225132 h 459171"/>
              <a:gd name="connsiteX77" fmla="*/ 732084 w 745850"/>
              <a:gd name="connsiteY77" fmla="*/ 187070 h 459171"/>
              <a:gd name="connsiteX78" fmla="*/ 745851 w 745850"/>
              <a:gd name="connsiteY78" fmla="*/ 178972 h 459171"/>
              <a:gd name="connsiteX79" fmla="*/ 738562 w 745850"/>
              <a:gd name="connsiteY79" fmla="*/ 166015 h 459171"/>
              <a:gd name="connsiteX80" fmla="*/ 84222 w 745850"/>
              <a:gd name="connsiteY80" fmla="*/ 212175 h 459171"/>
              <a:gd name="connsiteX81" fmla="*/ 21865 w 745850"/>
              <a:gd name="connsiteY81" fmla="*/ 174113 h 459171"/>
              <a:gd name="connsiteX82" fmla="*/ 114186 w 745850"/>
              <a:gd name="connsiteY82" fmla="*/ 21865 h 459171"/>
              <a:gd name="connsiteX83" fmla="*/ 175732 w 745850"/>
              <a:gd name="connsiteY83" fmla="*/ 59927 h 459171"/>
              <a:gd name="connsiteX84" fmla="*/ 183021 w 745850"/>
              <a:gd name="connsiteY84" fmla="*/ 77743 h 459171"/>
              <a:gd name="connsiteX85" fmla="*/ 178162 w 745850"/>
              <a:gd name="connsiteY85" fmla="*/ 85842 h 459171"/>
              <a:gd name="connsiteX86" fmla="*/ 107707 w 745850"/>
              <a:gd name="connsiteY86" fmla="*/ 202457 h 459171"/>
              <a:gd name="connsiteX87" fmla="*/ 102848 w 745850"/>
              <a:gd name="connsiteY87" fmla="*/ 209745 h 459171"/>
              <a:gd name="connsiteX88" fmla="*/ 92320 w 745850"/>
              <a:gd name="connsiteY88" fmla="*/ 213794 h 459171"/>
              <a:gd name="connsiteX89" fmla="*/ 84222 w 745850"/>
              <a:gd name="connsiteY89" fmla="*/ 212175 h 459171"/>
              <a:gd name="connsiteX90" fmla="*/ 187880 w 745850"/>
              <a:gd name="connsiteY90" fmla="*/ 351465 h 459171"/>
              <a:gd name="connsiteX91" fmla="*/ 185450 w 745850"/>
              <a:gd name="connsiteY91" fmla="*/ 351465 h 459171"/>
              <a:gd name="connsiteX92" fmla="*/ 161965 w 745850"/>
              <a:gd name="connsiteY92" fmla="*/ 327170 h 459171"/>
              <a:gd name="connsiteX93" fmla="*/ 167634 w 745850"/>
              <a:gd name="connsiteY93" fmla="*/ 311783 h 459171"/>
              <a:gd name="connsiteX94" fmla="*/ 210555 w 745850"/>
              <a:gd name="connsiteY94" fmla="*/ 263194 h 459171"/>
              <a:gd name="connsiteX95" fmla="*/ 229181 w 745850"/>
              <a:gd name="connsiteY95" fmla="*/ 255096 h 459171"/>
              <a:gd name="connsiteX96" fmla="*/ 244568 w 745850"/>
              <a:gd name="connsiteY96" fmla="*/ 260764 h 459171"/>
              <a:gd name="connsiteX97" fmla="*/ 246997 w 745850"/>
              <a:gd name="connsiteY97" fmla="*/ 294777 h 459171"/>
              <a:gd name="connsiteX98" fmla="*/ 204076 w 745850"/>
              <a:gd name="connsiteY98" fmla="*/ 343367 h 459171"/>
              <a:gd name="connsiteX99" fmla="*/ 187880 w 745850"/>
              <a:gd name="connsiteY99" fmla="*/ 351465 h 459171"/>
              <a:gd name="connsiteX100" fmla="*/ 247807 w 745850"/>
              <a:gd name="connsiteY100" fmla="*/ 382238 h 459171"/>
              <a:gd name="connsiteX101" fmla="*/ 245378 w 745850"/>
              <a:gd name="connsiteY101" fmla="*/ 382238 h 459171"/>
              <a:gd name="connsiteX102" fmla="*/ 221893 w 745850"/>
              <a:gd name="connsiteY102" fmla="*/ 357944 h 459171"/>
              <a:gd name="connsiteX103" fmla="*/ 227561 w 745850"/>
              <a:gd name="connsiteY103" fmla="*/ 342557 h 459171"/>
              <a:gd name="connsiteX104" fmla="*/ 264813 w 745850"/>
              <a:gd name="connsiteY104" fmla="*/ 299636 h 459171"/>
              <a:gd name="connsiteX105" fmla="*/ 283440 w 745850"/>
              <a:gd name="connsiteY105" fmla="*/ 291538 h 459171"/>
              <a:gd name="connsiteX106" fmla="*/ 298826 w 745850"/>
              <a:gd name="connsiteY106" fmla="*/ 297207 h 459171"/>
              <a:gd name="connsiteX107" fmla="*/ 301256 w 745850"/>
              <a:gd name="connsiteY107" fmla="*/ 331219 h 459171"/>
              <a:gd name="connsiteX108" fmla="*/ 264004 w 745850"/>
              <a:gd name="connsiteY108" fmla="*/ 374140 h 459171"/>
              <a:gd name="connsiteX109" fmla="*/ 247807 w 745850"/>
              <a:gd name="connsiteY109" fmla="*/ 382238 h 459171"/>
              <a:gd name="connsiteX110" fmla="*/ 247807 w 745850"/>
              <a:gd name="connsiteY110" fmla="*/ 382238 h 459171"/>
              <a:gd name="connsiteX111" fmla="*/ 298826 w 745850"/>
              <a:gd name="connsiteY111" fmla="*/ 412202 h 459171"/>
              <a:gd name="connsiteX112" fmla="*/ 296397 w 745850"/>
              <a:gd name="connsiteY112" fmla="*/ 412202 h 459171"/>
              <a:gd name="connsiteX113" fmla="*/ 283440 w 745850"/>
              <a:gd name="connsiteY113" fmla="*/ 407343 h 459171"/>
              <a:gd name="connsiteX114" fmla="*/ 281820 w 745850"/>
              <a:gd name="connsiteY114" fmla="*/ 378999 h 459171"/>
              <a:gd name="connsiteX115" fmla="*/ 319072 w 745850"/>
              <a:gd name="connsiteY115" fmla="*/ 336078 h 459171"/>
              <a:gd name="connsiteX116" fmla="*/ 334459 w 745850"/>
              <a:gd name="connsiteY116" fmla="*/ 329600 h 459171"/>
              <a:gd name="connsiteX117" fmla="*/ 347416 w 745850"/>
              <a:gd name="connsiteY117" fmla="*/ 334459 h 459171"/>
              <a:gd name="connsiteX118" fmla="*/ 349035 w 745850"/>
              <a:gd name="connsiteY118" fmla="*/ 362803 h 459171"/>
              <a:gd name="connsiteX119" fmla="*/ 311783 w 745850"/>
              <a:gd name="connsiteY119" fmla="*/ 405723 h 459171"/>
              <a:gd name="connsiteX120" fmla="*/ 298826 w 745850"/>
              <a:gd name="connsiteY120" fmla="*/ 412202 h 459171"/>
              <a:gd name="connsiteX121" fmla="*/ 298826 w 745850"/>
              <a:gd name="connsiteY121" fmla="*/ 412202 h 459171"/>
              <a:gd name="connsiteX122" fmla="*/ 348226 w 745850"/>
              <a:gd name="connsiteY122" fmla="*/ 431638 h 459171"/>
              <a:gd name="connsiteX123" fmla="*/ 336078 w 745850"/>
              <a:gd name="connsiteY123" fmla="*/ 427589 h 459171"/>
              <a:gd name="connsiteX124" fmla="*/ 334459 w 745850"/>
              <a:gd name="connsiteY124" fmla="*/ 404914 h 459171"/>
              <a:gd name="connsiteX125" fmla="*/ 366042 w 745850"/>
              <a:gd name="connsiteY125" fmla="*/ 368471 h 459171"/>
              <a:gd name="connsiteX126" fmla="*/ 378189 w 745850"/>
              <a:gd name="connsiteY126" fmla="*/ 362803 h 459171"/>
              <a:gd name="connsiteX127" fmla="*/ 388717 w 745850"/>
              <a:gd name="connsiteY127" fmla="*/ 366852 h 459171"/>
              <a:gd name="connsiteX128" fmla="*/ 390337 w 745850"/>
              <a:gd name="connsiteY128" fmla="*/ 389527 h 459171"/>
              <a:gd name="connsiteX129" fmla="*/ 358753 w 745850"/>
              <a:gd name="connsiteY129" fmla="*/ 425969 h 459171"/>
              <a:gd name="connsiteX130" fmla="*/ 348226 w 745850"/>
              <a:gd name="connsiteY130" fmla="*/ 431638 h 459171"/>
              <a:gd name="connsiteX131" fmla="*/ 348226 w 745850"/>
              <a:gd name="connsiteY131" fmla="*/ 431638 h 459171"/>
              <a:gd name="connsiteX132" fmla="*/ 526388 w 745850"/>
              <a:gd name="connsiteY132" fmla="*/ 336888 h 459171"/>
              <a:gd name="connsiteX133" fmla="*/ 523148 w 745850"/>
              <a:gd name="connsiteY133" fmla="*/ 336888 h 459171"/>
              <a:gd name="connsiteX134" fmla="*/ 509381 w 745850"/>
              <a:gd name="connsiteY134" fmla="*/ 333649 h 459171"/>
              <a:gd name="connsiteX135" fmla="*/ 510191 w 745850"/>
              <a:gd name="connsiteY135" fmla="*/ 338508 h 459171"/>
              <a:gd name="connsiteX136" fmla="*/ 481037 w 745850"/>
              <a:gd name="connsiteY136" fmla="*/ 373330 h 459171"/>
              <a:gd name="connsiteX137" fmla="*/ 481037 w 745850"/>
              <a:gd name="connsiteY137" fmla="*/ 373330 h 459171"/>
              <a:gd name="connsiteX138" fmla="*/ 472939 w 745850"/>
              <a:gd name="connsiteY138" fmla="*/ 372520 h 459171"/>
              <a:gd name="connsiteX139" fmla="*/ 472939 w 745850"/>
              <a:gd name="connsiteY139" fmla="*/ 373330 h 459171"/>
              <a:gd name="connsiteX140" fmla="*/ 443785 w 745850"/>
              <a:gd name="connsiteY140" fmla="*/ 408153 h 459171"/>
              <a:gd name="connsiteX141" fmla="*/ 443785 w 745850"/>
              <a:gd name="connsiteY141" fmla="*/ 408153 h 459171"/>
              <a:gd name="connsiteX142" fmla="*/ 435687 w 745850"/>
              <a:gd name="connsiteY142" fmla="*/ 407343 h 459171"/>
              <a:gd name="connsiteX143" fmla="*/ 435687 w 745850"/>
              <a:gd name="connsiteY143" fmla="*/ 408153 h 459171"/>
              <a:gd name="connsiteX144" fmla="*/ 406533 w 745850"/>
              <a:gd name="connsiteY144" fmla="*/ 442975 h 459171"/>
              <a:gd name="connsiteX145" fmla="*/ 406533 w 745850"/>
              <a:gd name="connsiteY145" fmla="*/ 442975 h 459171"/>
              <a:gd name="connsiteX146" fmla="*/ 404104 w 745850"/>
              <a:gd name="connsiteY146" fmla="*/ 442975 h 459171"/>
              <a:gd name="connsiteX147" fmla="*/ 387097 w 745850"/>
              <a:gd name="connsiteY147" fmla="*/ 438116 h 459171"/>
              <a:gd name="connsiteX148" fmla="*/ 376570 w 745850"/>
              <a:gd name="connsiteY148" fmla="*/ 430018 h 459171"/>
              <a:gd name="connsiteX149" fmla="*/ 402484 w 745850"/>
              <a:gd name="connsiteY149" fmla="*/ 400055 h 459171"/>
              <a:gd name="connsiteX150" fmla="*/ 399245 w 745850"/>
              <a:gd name="connsiteY150" fmla="*/ 354704 h 459171"/>
              <a:gd name="connsiteX151" fmla="*/ 378189 w 745850"/>
              <a:gd name="connsiteY151" fmla="*/ 346606 h 459171"/>
              <a:gd name="connsiteX152" fmla="*/ 370091 w 745850"/>
              <a:gd name="connsiteY152" fmla="*/ 347416 h 459171"/>
              <a:gd name="connsiteX153" fmla="*/ 357944 w 745850"/>
              <a:gd name="connsiteY153" fmla="*/ 322311 h 459171"/>
              <a:gd name="connsiteX154" fmla="*/ 333649 w 745850"/>
              <a:gd name="connsiteY154" fmla="*/ 313403 h 459171"/>
              <a:gd name="connsiteX155" fmla="*/ 333649 w 745850"/>
              <a:gd name="connsiteY155" fmla="*/ 313403 h 459171"/>
              <a:gd name="connsiteX156" fmla="*/ 322311 w 745850"/>
              <a:gd name="connsiteY156" fmla="*/ 315023 h 459171"/>
              <a:gd name="connsiteX157" fmla="*/ 308544 w 745850"/>
              <a:gd name="connsiteY157" fmla="*/ 285059 h 459171"/>
              <a:gd name="connsiteX158" fmla="*/ 282630 w 745850"/>
              <a:gd name="connsiteY158" fmla="*/ 275341 h 459171"/>
              <a:gd name="connsiteX159" fmla="*/ 282630 w 745850"/>
              <a:gd name="connsiteY159" fmla="*/ 275341 h 459171"/>
              <a:gd name="connsiteX160" fmla="*/ 268053 w 745850"/>
              <a:gd name="connsiteY160" fmla="*/ 277771 h 459171"/>
              <a:gd name="connsiteX161" fmla="*/ 254286 w 745850"/>
              <a:gd name="connsiteY161" fmla="*/ 248617 h 459171"/>
              <a:gd name="connsiteX162" fmla="*/ 228371 w 745850"/>
              <a:gd name="connsiteY162" fmla="*/ 238899 h 459171"/>
              <a:gd name="connsiteX163" fmla="*/ 228371 w 745850"/>
              <a:gd name="connsiteY163" fmla="*/ 238899 h 459171"/>
              <a:gd name="connsiteX164" fmla="*/ 197598 w 745850"/>
              <a:gd name="connsiteY164" fmla="*/ 252666 h 459171"/>
              <a:gd name="connsiteX165" fmla="*/ 176542 w 745850"/>
              <a:gd name="connsiteY165" fmla="*/ 276961 h 459171"/>
              <a:gd name="connsiteX166" fmla="*/ 175732 w 745850"/>
              <a:gd name="connsiteY166" fmla="*/ 276151 h 459171"/>
              <a:gd name="connsiteX167" fmla="*/ 120664 w 745850"/>
              <a:gd name="connsiteY167" fmla="*/ 212175 h 459171"/>
              <a:gd name="connsiteX168" fmla="*/ 191119 w 745850"/>
              <a:gd name="connsiteY168" fmla="*/ 95560 h 459171"/>
              <a:gd name="connsiteX169" fmla="*/ 249427 w 745850"/>
              <a:gd name="connsiteY169" fmla="*/ 107707 h 459171"/>
              <a:gd name="connsiteX170" fmla="*/ 296397 w 745850"/>
              <a:gd name="connsiteY170" fmla="*/ 104468 h 459171"/>
              <a:gd name="connsiteX171" fmla="*/ 301256 w 745850"/>
              <a:gd name="connsiteY171" fmla="*/ 104468 h 459171"/>
              <a:gd name="connsiteX172" fmla="*/ 322311 w 745850"/>
              <a:gd name="connsiteY172" fmla="*/ 107707 h 459171"/>
              <a:gd name="connsiteX173" fmla="*/ 277771 w 745850"/>
              <a:gd name="connsiteY173" fmla="*/ 160346 h 459171"/>
              <a:gd name="connsiteX174" fmla="*/ 265623 w 745850"/>
              <a:gd name="connsiteY174" fmla="*/ 195978 h 459171"/>
              <a:gd name="connsiteX175" fmla="*/ 282630 w 745850"/>
              <a:gd name="connsiteY175" fmla="*/ 229181 h 459171"/>
              <a:gd name="connsiteX176" fmla="*/ 282630 w 745850"/>
              <a:gd name="connsiteY176" fmla="*/ 229181 h 459171"/>
              <a:gd name="connsiteX177" fmla="*/ 282630 w 745850"/>
              <a:gd name="connsiteY177" fmla="*/ 229181 h 459171"/>
              <a:gd name="connsiteX178" fmla="*/ 314213 w 745850"/>
              <a:gd name="connsiteY178" fmla="*/ 240519 h 459171"/>
              <a:gd name="connsiteX179" fmla="*/ 318262 w 745850"/>
              <a:gd name="connsiteY179" fmla="*/ 240519 h 459171"/>
              <a:gd name="connsiteX180" fmla="*/ 351465 w 745850"/>
              <a:gd name="connsiteY180" fmla="*/ 223512 h 459171"/>
              <a:gd name="connsiteX181" fmla="*/ 406533 w 745850"/>
              <a:gd name="connsiteY181" fmla="*/ 160346 h 459171"/>
              <a:gd name="connsiteX182" fmla="*/ 406533 w 745850"/>
              <a:gd name="connsiteY182" fmla="*/ 160346 h 459171"/>
              <a:gd name="connsiteX183" fmla="*/ 415441 w 745850"/>
              <a:gd name="connsiteY183" fmla="*/ 168444 h 459171"/>
              <a:gd name="connsiteX184" fmla="*/ 545824 w 745850"/>
              <a:gd name="connsiteY184" fmla="*/ 280200 h 459171"/>
              <a:gd name="connsiteX185" fmla="*/ 554732 w 745850"/>
              <a:gd name="connsiteY185" fmla="*/ 300446 h 459171"/>
              <a:gd name="connsiteX186" fmla="*/ 554732 w 745850"/>
              <a:gd name="connsiteY186" fmla="*/ 303685 h 459171"/>
              <a:gd name="connsiteX187" fmla="*/ 526388 w 745850"/>
              <a:gd name="connsiteY187" fmla="*/ 336888 h 459171"/>
              <a:gd name="connsiteX188" fmla="*/ 526388 w 745850"/>
              <a:gd name="connsiteY188" fmla="*/ 336888 h 459171"/>
              <a:gd name="connsiteX189" fmla="*/ 566069 w 745850"/>
              <a:gd name="connsiteY189" fmla="*/ 277771 h 459171"/>
              <a:gd name="connsiteX190" fmla="*/ 557161 w 745850"/>
              <a:gd name="connsiteY190" fmla="*/ 267243 h 459171"/>
              <a:gd name="connsiteX191" fmla="*/ 405723 w 745850"/>
              <a:gd name="connsiteY191" fmla="*/ 136861 h 459171"/>
              <a:gd name="connsiteX192" fmla="*/ 339318 w 745850"/>
              <a:gd name="connsiteY192" fmla="*/ 212985 h 459171"/>
              <a:gd name="connsiteX193" fmla="*/ 317452 w 745850"/>
              <a:gd name="connsiteY193" fmla="*/ 224322 h 459171"/>
              <a:gd name="connsiteX194" fmla="*/ 315023 w 745850"/>
              <a:gd name="connsiteY194" fmla="*/ 224322 h 459171"/>
              <a:gd name="connsiteX195" fmla="*/ 293157 w 745850"/>
              <a:gd name="connsiteY195" fmla="*/ 216224 h 459171"/>
              <a:gd name="connsiteX196" fmla="*/ 289108 w 745850"/>
              <a:gd name="connsiteY196" fmla="*/ 171683 h 459171"/>
              <a:gd name="connsiteX197" fmla="*/ 289918 w 745850"/>
              <a:gd name="connsiteY197" fmla="*/ 170874 h 459171"/>
              <a:gd name="connsiteX198" fmla="*/ 353894 w 745850"/>
              <a:gd name="connsiteY198" fmla="*/ 97989 h 459171"/>
              <a:gd name="connsiteX199" fmla="*/ 378189 w 745850"/>
              <a:gd name="connsiteY199" fmla="*/ 87461 h 459171"/>
              <a:gd name="connsiteX200" fmla="*/ 381429 w 745850"/>
              <a:gd name="connsiteY200" fmla="*/ 87461 h 459171"/>
              <a:gd name="connsiteX201" fmla="*/ 385478 w 745850"/>
              <a:gd name="connsiteY201" fmla="*/ 88271 h 459171"/>
              <a:gd name="connsiteX202" fmla="*/ 496424 w 745850"/>
              <a:gd name="connsiteY202" fmla="*/ 108517 h 459171"/>
              <a:gd name="connsiteX203" fmla="*/ 555541 w 745850"/>
              <a:gd name="connsiteY203" fmla="*/ 97989 h 459171"/>
              <a:gd name="connsiteX204" fmla="*/ 602511 w 745850"/>
              <a:gd name="connsiteY204" fmla="*/ 174113 h 459171"/>
              <a:gd name="connsiteX205" fmla="*/ 624377 w 745850"/>
              <a:gd name="connsiteY205" fmla="*/ 210555 h 459171"/>
              <a:gd name="connsiteX206" fmla="*/ 566069 w 745850"/>
              <a:gd name="connsiteY206" fmla="*/ 277771 h 459171"/>
              <a:gd name="connsiteX207" fmla="*/ 662439 w 745850"/>
              <a:gd name="connsiteY207" fmla="*/ 212175 h 459171"/>
              <a:gd name="connsiteX208" fmla="*/ 654340 w 745850"/>
              <a:gd name="connsiteY208" fmla="*/ 214604 h 459171"/>
              <a:gd name="connsiteX209" fmla="*/ 643003 w 745850"/>
              <a:gd name="connsiteY209" fmla="*/ 209745 h 459171"/>
              <a:gd name="connsiteX210" fmla="*/ 638144 w 745850"/>
              <a:gd name="connsiteY210" fmla="*/ 201647 h 459171"/>
              <a:gd name="connsiteX211" fmla="*/ 616278 w 745850"/>
              <a:gd name="connsiteY211" fmla="*/ 166015 h 459171"/>
              <a:gd name="connsiteX212" fmla="*/ 565259 w 745850"/>
              <a:gd name="connsiteY212" fmla="*/ 81793 h 459171"/>
              <a:gd name="connsiteX213" fmla="*/ 569308 w 745850"/>
              <a:gd name="connsiteY213" fmla="*/ 60737 h 459171"/>
              <a:gd name="connsiteX214" fmla="*/ 570928 w 745850"/>
              <a:gd name="connsiteY214" fmla="*/ 59927 h 459171"/>
              <a:gd name="connsiteX215" fmla="*/ 633285 w 745850"/>
              <a:gd name="connsiteY215" fmla="*/ 21865 h 459171"/>
              <a:gd name="connsiteX216" fmla="*/ 724795 w 745850"/>
              <a:gd name="connsiteY216" fmla="*/ 174113 h 459171"/>
              <a:gd name="connsiteX217" fmla="*/ 662439 w 745850"/>
              <a:gd name="connsiteY217" fmla="*/ 212175 h 45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745850" h="459171">
                <a:moveTo>
                  <a:pt x="738562" y="166015"/>
                </a:moveTo>
                <a:lnTo>
                  <a:pt x="647052" y="13767"/>
                </a:lnTo>
                <a:lnTo>
                  <a:pt x="638954" y="0"/>
                </a:lnTo>
                <a:lnTo>
                  <a:pt x="625187" y="8908"/>
                </a:lnTo>
                <a:lnTo>
                  <a:pt x="563640" y="46970"/>
                </a:lnTo>
                <a:cubicBezTo>
                  <a:pt x="556351" y="51019"/>
                  <a:pt x="550682" y="58308"/>
                  <a:pt x="548253" y="66406"/>
                </a:cubicBezTo>
                <a:cubicBezTo>
                  <a:pt x="546633" y="72075"/>
                  <a:pt x="546633" y="78553"/>
                  <a:pt x="549063" y="84222"/>
                </a:cubicBezTo>
                <a:cubicBezTo>
                  <a:pt x="532056" y="89891"/>
                  <a:pt x="515050" y="93130"/>
                  <a:pt x="497234" y="93130"/>
                </a:cubicBezTo>
                <a:cubicBezTo>
                  <a:pt x="472939" y="92320"/>
                  <a:pt x="448644" y="88271"/>
                  <a:pt x="425159" y="80983"/>
                </a:cubicBezTo>
                <a:cubicBezTo>
                  <a:pt x="413822" y="77743"/>
                  <a:pt x="401674" y="75314"/>
                  <a:pt x="389527" y="72884"/>
                </a:cubicBezTo>
                <a:lnTo>
                  <a:pt x="387907" y="72884"/>
                </a:lnTo>
                <a:lnTo>
                  <a:pt x="387907" y="72884"/>
                </a:lnTo>
                <a:cubicBezTo>
                  <a:pt x="387097" y="72884"/>
                  <a:pt x="386288" y="72884"/>
                  <a:pt x="386288" y="72884"/>
                </a:cubicBezTo>
                <a:lnTo>
                  <a:pt x="384668" y="72884"/>
                </a:lnTo>
                <a:lnTo>
                  <a:pt x="383048" y="72884"/>
                </a:lnTo>
                <a:cubicBezTo>
                  <a:pt x="381429" y="72884"/>
                  <a:pt x="380619" y="72884"/>
                  <a:pt x="378999" y="72884"/>
                </a:cubicBezTo>
                <a:lnTo>
                  <a:pt x="378999" y="72884"/>
                </a:lnTo>
                <a:cubicBezTo>
                  <a:pt x="365232" y="72884"/>
                  <a:pt x="351465" y="78553"/>
                  <a:pt x="342557" y="89081"/>
                </a:cubicBezTo>
                <a:lnTo>
                  <a:pt x="336078" y="96369"/>
                </a:lnTo>
                <a:cubicBezTo>
                  <a:pt x="325550" y="92320"/>
                  <a:pt x="314213" y="89891"/>
                  <a:pt x="302875" y="89891"/>
                </a:cubicBezTo>
                <a:cubicBezTo>
                  <a:pt x="300446" y="89891"/>
                  <a:pt x="298826" y="89891"/>
                  <a:pt x="296397" y="89891"/>
                </a:cubicBezTo>
                <a:cubicBezTo>
                  <a:pt x="291538" y="89891"/>
                  <a:pt x="287489" y="90701"/>
                  <a:pt x="282630" y="90701"/>
                </a:cubicBezTo>
                <a:cubicBezTo>
                  <a:pt x="272102" y="91510"/>
                  <a:pt x="261574" y="92320"/>
                  <a:pt x="251046" y="92320"/>
                </a:cubicBezTo>
                <a:cubicBezTo>
                  <a:pt x="233230" y="93130"/>
                  <a:pt x="215414" y="89081"/>
                  <a:pt x="199217" y="81793"/>
                </a:cubicBezTo>
                <a:cubicBezTo>
                  <a:pt x="200027" y="76934"/>
                  <a:pt x="200027" y="72075"/>
                  <a:pt x="199217" y="66406"/>
                </a:cubicBezTo>
                <a:cubicBezTo>
                  <a:pt x="196788" y="58308"/>
                  <a:pt x="191119" y="51019"/>
                  <a:pt x="183831" y="46970"/>
                </a:cubicBezTo>
                <a:lnTo>
                  <a:pt x="123094" y="8908"/>
                </a:lnTo>
                <a:lnTo>
                  <a:pt x="109327" y="0"/>
                </a:lnTo>
                <a:lnTo>
                  <a:pt x="101228" y="13767"/>
                </a:lnTo>
                <a:lnTo>
                  <a:pt x="8098" y="166015"/>
                </a:lnTo>
                <a:lnTo>
                  <a:pt x="0" y="179782"/>
                </a:lnTo>
                <a:lnTo>
                  <a:pt x="13767" y="187880"/>
                </a:lnTo>
                <a:lnTo>
                  <a:pt x="76124" y="225942"/>
                </a:lnTo>
                <a:cubicBezTo>
                  <a:pt x="87461" y="233230"/>
                  <a:pt x="101228" y="232420"/>
                  <a:pt x="111756" y="224322"/>
                </a:cubicBezTo>
                <a:lnTo>
                  <a:pt x="164395" y="285869"/>
                </a:lnTo>
                <a:lnTo>
                  <a:pt x="165205" y="287489"/>
                </a:lnTo>
                <a:lnTo>
                  <a:pt x="166824" y="288298"/>
                </a:lnTo>
                <a:lnTo>
                  <a:pt x="166824" y="288298"/>
                </a:lnTo>
                <a:lnTo>
                  <a:pt x="155487" y="301256"/>
                </a:lnTo>
                <a:cubicBezTo>
                  <a:pt x="140910" y="318262"/>
                  <a:pt x="142530" y="343367"/>
                  <a:pt x="158726" y="357944"/>
                </a:cubicBezTo>
                <a:lnTo>
                  <a:pt x="158726" y="357944"/>
                </a:lnTo>
                <a:lnTo>
                  <a:pt x="158726" y="357944"/>
                </a:lnTo>
                <a:cubicBezTo>
                  <a:pt x="166015" y="364422"/>
                  <a:pt x="174923" y="367661"/>
                  <a:pt x="184641" y="367661"/>
                </a:cubicBezTo>
                <a:cubicBezTo>
                  <a:pt x="186260" y="367661"/>
                  <a:pt x="187880" y="367661"/>
                  <a:pt x="189500" y="367661"/>
                </a:cubicBezTo>
                <a:cubicBezTo>
                  <a:pt x="195168" y="366852"/>
                  <a:pt x="200027" y="365232"/>
                  <a:pt x="204886" y="361993"/>
                </a:cubicBezTo>
                <a:cubicBezTo>
                  <a:pt x="205696" y="371711"/>
                  <a:pt x="210555" y="381429"/>
                  <a:pt x="217843" y="387907"/>
                </a:cubicBezTo>
                <a:lnTo>
                  <a:pt x="217843" y="387907"/>
                </a:lnTo>
                <a:lnTo>
                  <a:pt x="217843" y="387907"/>
                </a:lnTo>
                <a:cubicBezTo>
                  <a:pt x="225132" y="394386"/>
                  <a:pt x="234040" y="397625"/>
                  <a:pt x="243758" y="397625"/>
                </a:cubicBezTo>
                <a:cubicBezTo>
                  <a:pt x="244568" y="397625"/>
                  <a:pt x="246187" y="397625"/>
                  <a:pt x="246997" y="397625"/>
                </a:cubicBezTo>
                <a:cubicBezTo>
                  <a:pt x="251046" y="397625"/>
                  <a:pt x="255096" y="396815"/>
                  <a:pt x="259145" y="395196"/>
                </a:cubicBezTo>
                <a:cubicBezTo>
                  <a:pt x="259955" y="404104"/>
                  <a:pt x="264004" y="413012"/>
                  <a:pt x="271292" y="418681"/>
                </a:cubicBezTo>
                <a:lnTo>
                  <a:pt x="271292" y="418681"/>
                </a:lnTo>
                <a:lnTo>
                  <a:pt x="271292" y="418681"/>
                </a:lnTo>
                <a:cubicBezTo>
                  <a:pt x="277771" y="424349"/>
                  <a:pt x="285869" y="427589"/>
                  <a:pt x="293967" y="427589"/>
                </a:cubicBezTo>
                <a:cubicBezTo>
                  <a:pt x="295587" y="427589"/>
                  <a:pt x="296397" y="427589"/>
                  <a:pt x="298016" y="427589"/>
                </a:cubicBezTo>
                <a:cubicBezTo>
                  <a:pt x="303685" y="427589"/>
                  <a:pt x="308544" y="425159"/>
                  <a:pt x="313403" y="422730"/>
                </a:cubicBezTo>
                <a:cubicBezTo>
                  <a:pt x="315023" y="428399"/>
                  <a:pt x="318262" y="434067"/>
                  <a:pt x="323121" y="438116"/>
                </a:cubicBezTo>
                <a:cubicBezTo>
                  <a:pt x="329600" y="443785"/>
                  <a:pt x="337698" y="447025"/>
                  <a:pt x="346606" y="446215"/>
                </a:cubicBezTo>
                <a:lnTo>
                  <a:pt x="348226" y="446215"/>
                </a:lnTo>
                <a:lnTo>
                  <a:pt x="349845" y="446215"/>
                </a:lnTo>
                <a:cubicBezTo>
                  <a:pt x="354704" y="445405"/>
                  <a:pt x="359563" y="442975"/>
                  <a:pt x="363612" y="440546"/>
                </a:cubicBezTo>
                <a:lnTo>
                  <a:pt x="364422" y="441356"/>
                </a:lnTo>
                <a:lnTo>
                  <a:pt x="375760" y="450264"/>
                </a:lnTo>
                <a:lnTo>
                  <a:pt x="376570" y="451074"/>
                </a:lnTo>
                <a:lnTo>
                  <a:pt x="377379" y="451884"/>
                </a:lnTo>
                <a:cubicBezTo>
                  <a:pt x="384668" y="456742"/>
                  <a:pt x="393576" y="459172"/>
                  <a:pt x="401674" y="459172"/>
                </a:cubicBezTo>
                <a:cubicBezTo>
                  <a:pt x="403294" y="459172"/>
                  <a:pt x="404914" y="459172"/>
                  <a:pt x="406533" y="459172"/>
                </a:cubicBezTo>
                <a:cubicBezTo>
                  <a:pt x="426779" y="457552"/>
                  <a:pt x="442975" y="442975"/>
                  <a:pt x="448644" y="423540"/>
                </a:cubicBezTo>
                <a:cubicBezTo>
                  <a:pt x="466460" y="420300"/>
                  <a:pt x="481037" y="406533"/>
                  <a:pt x="485896" y="388717"/>
                </a:cubicBezTo>
                <a:cubicBezTo>
                  <a:pt x="504522" y="384668"/>
                  <a:pt x="519099" y="370901"/>
                  <a:pt x="523148" y="353085"/>
                </a:cubicBezTo>
                <a:cubicBezTo>
                  <a:pt x="523958" y="353085"/>
                  <a:pt x="525578" y="353085"/>
                  <a:pt x="526388" y="353085"/>
                </a:cubicBezTo>
                <a:cubicBezTo>
                  <a:pt x="552302" y="350655"/>
                  <a:pt x="571738" y="327980"/>
                  <a:pt x="570118" y="302066"/>
                </a:cubicBezTo>
                <a:cubicBezTo>
                  <a:pt x="570118" y="300446"/>
                  <a:pt x="570118" y="298016"/>
                  <a:pt x="570118" y="296397"/>
                </a:cubicBezTo>
                <a:lnTo>
                  <a:pt x="576597" y="288298"/>
                </a:lnTo>
                <a:lnTo>
                  <a:pt x="632475" y="223512"/>
                </a:lnTo>
                <a:cubicBezTo>
                  <a:pt x="643003" y="232420"/>
                  <a:pt x="657580" y="232420"/>
                  <a:pt x="669727" y="225132"/>
                </a:cubicBezTo>
                <a:lnTo>
                  <a:pt x="732084" y="187070"/>
                </a:lnTo>
                <a:lnTo>
                  <a:pt x="745851" y="178972"/>
                </a:lnTo>
                <a:lnTo>
                  <a:pt x="738562" y="166015"/>
                </a:lnTo>
                <a:close/>
                <a:moveTo>
                  <a:pt x="84222" y="212175"/>
                </a:moveTo>
                <a:lnTo>
                  <a:pt x="21865" y="174113"/>
                </a:lnTo>
                <a:lnTo>
                  <a:pt x="114186" y="21865"/>
                </a:lnTo>
                <a:lnTo>
                  <a:pt x="175732" y="59927"/>
                </a:lnTo>
                <a:cubicBezTo>
                  <a:pt x="182211" y="63167"/>
                  <a:pt x="185450" y="71265"/>
                  <a:pt x="183021" y="77743"/>
                </a:cubicBezTo>
                <a:lnTo>
                  <a:pt x="178162" y="85842"/>
                </a:lnTo>
                <a:lnTo>
                  <a:pt x="107707" y="202457"/>
                </a:lnTo>
                <a:lnTo>
                  <a:pt x="102848" y="209745"/>
                </a:lnTo>
                <a:cubicBezTo>
                  <a:pt x="100419" y="212175"/>
                  <a:pt x="96369" y="213794"/>
                  <a:pt x="92320" y="213794"/>
                </a:cubicBezTo>
                <a:cubicBezTo>
                  <a:pt x="89891" y="214604"/>
                  <a:pt x="86652" y="213794"/>
                  <a:pt x="84222" y="212175"/>
                </a:cubicBezTo>
                <a:close/>
                <a:moveTo>
                  <a:pt x="187880" y="351465"/>
                </a:moveTo>
                <a:cubicBezTo>
                  <a:pt x="187070" y="351465"/>
                  <a:pt x="186260" y="351465"/>
                  <a:pt x="185450" y="351465"/>
                </a:cubicBezTo>
                <a:cubicBezTo>
                  <a:pt x="172493" y="351465"/>
                  <a:pt x="161965" y="340127"/>
                  <a:pt x="161965" y="327170"/>
                </a:cubicBezTo>
                <a:cubicBezTo>
                  <a:pt x="161965" y="321501"/>
                  <a:pt x="164395" y="315833"/>
                  <a:pt x="167634" y="311783"/>
                </a:cubicBezTo>
                <a:lnTo>
                  <a:pt x="210555" y="263194"/>
                </a:lnTo>
                <a:cubicBezTo>
                  <a:pt x="215414" y="258335"/>
                  <a:pt x="221893" y="255096"/>
                  <a:pt x="229181" y="255096"/>
                </a:cubicBezTo>
                <a:cubicBezTo>
                  <a:pt x="234850" y="255096"/>
                  <a:pt x="240519" y="257525"/>
                  <a:pt x="244568" y="260764"/>
                </a:cubicBezTo>
                <a:cubicBezTo>
                  <a:pt x="254286" y="269672"/>
                  <a:pt x="255905" y="285059"/>
                  <a:pt x="246997" y="294777"/>
                </a:cubicBezTo>
                <a:lnTo>
                  <a:pt x="204076" y="343367"/>
                </a:lnTo>
                <a:cubicBezTo>
                  <a:pt x="200027" y="348226"/>
                  <a:pt x="194359" y="350655"/>
                  <a:pt x="187880" y="351465"/>
                </a:cubicBezTo>
                <a:close/>
                <a:moveTo>
                  <a:pt x="247807" y="382238"/>
                </a:moveTo>
                <a:cubicBezTo>
                  <a:pt x="246997" y="382238"/>
                  <a:pt x="246187" y="382238"/>
                  <a:pt x="245378" y="382238"/>
                </a:cubicBezTo>
                <a:cubicBezTo>
                  <a:pt x="232420" y="382238"/>
                  <a:pt x="221893" y="370901"/>
                  <a:pt x="221893" y="357944"/>
                </a:cubicBezTo>
                <a:cubicBezTo>
                  <a:pt x="221893" y="352275"/>
                  <a:pt x="224322" y="346606"/>
                  <a:pt x="227561" y="342557"/>
                </a:cubicBezTo>
                <a:lnTo>
                  <a:pt x="264813" y="299636"/>
                </a:lnTo>
                <a:cubicBezTo>
                  <a:pt x="269672" y="294777"/>
                  <a:pt x="276151" y="291538"/>
                  <a:pt x="283440" y="291538"/>
                </a:cubicBezTo>
                <a:cubicBezTo>
                  <a:pt x="289108" y="291538"/>
                  <a:pt x="294777" y="293967"/>
                  <a:pt x="298826" y="297207"/>
                </a:cubicBezTo>
                <a:cubicBezTo>
                  <a:pt x="308544" y="306115"/>
                  <a:pt x="310164" y="321501"/>
                  <a:pt x="301256" y="331219"/>
                </a:cubicBezTo>
                <a:lnTo>
                  <a:pt x="264004" y="374140"/>
                </a:lnTo>
                <a:cubicBezTo>
                  <a:pt x="259955" y="378999"/>
                  <a:pt x="254286" y="382238"/>
                  <a:pt x="247807" y="382238"/>
                </a:cubicBezTo>
                <a:lnTo>
                  <a:pt x="247807" y="382238"/>
                </a:lnTo>
                <a:close/>
                <a:moveTo>
                  <a:pt x="298826" y="412202"/>
                </a:moveTo>
                <a:cubicBezTo>
                  <a:pt x="298016" y="412202"/>
                  <a:pt x="297207" y="412202"/>
                  <a:pt x="296397" y="412202"/>
                </a:cubicBezTo>
                <a:cubicBezTo>
                  <a:pt x="291538" y="412202"/>
                  <a:pt x="287489" y="410582"/>
                  <a:pt x="283440" y="407343"/>
                </a:cubicBezTo>
                <a:cubicBezTo>
                  <a:pt x="275341" y="400055"/>
                  <a:pt x="274531" y="387097"/>
                  <a:pt x="281820" y="378999"/>
                </a:cubicBezTo>
                <a:lnTo>
                  <a:pt x="319072" y="336078"/>
                </a:lnTo>
                <a:cubicBezTo>
                  <a:pt x="323121" y="332029"/>
                  <a:pt x="328790" y="329600"/>
                  <a:pt x="334459" y="329600"/>
                </a:cubicBezTo>
                <a:cubicBezTo>
                  <a:pt x="339318" y="329600"/>
                  <a:pt x="344177" y="331219"/>
                  <a:pt x="347416" y="334459"/>
                </a:cubicBezTo>
                <a:cubicBezTo>
                  <a:pt x="355514" y="341747"/>
                  <a:pt x="356324" y="354704"/>
                  <a:pt x="349035" y="362803"/>
                </a:cubicBezTo>
                <a:lnTo>
                  <a:pt x="311783" y="405723"/>
                </a:lnTo>
                <a:cubicBezTo>
                  <a:pt x="308544" y="409773"/>
                  <a:pt x="303685" y="412202"/>
                  <a:pt x="298826" y="412202"/>
                </a:cubicBezTo>
                <a:lnTo>
                  <a:pt x="298826" y="412202"/>
                </a:lnTo>
                <a:close/>
                <a:moveTo>
                  <a:pt x="348226" y="431638"/>
                </a:moveTo>
                <a:cubicBezTo>
                  <a:pt x="344177" y="431638"/>
                  <a:pt x="339318" y="430828"/>
                  <a:pt x="336078" y="427589"/>
                </a:cubicBezTo>
                <a:cubicBezTo>
                  <a:pt x="329600" y="421920"/>
                  <a:pt x="328790" y="411392"/>
                  <a:pt x="334459" y="404914"/>
                </a:cubicBezTo>
                <a:lnTo>
                  <a:pt x="366042" y="368471"/>
                </a:lnTo>
                <a:cubicBezTo>
                  <a:pt x="369281" y="365232"/>
                  <a:pt x="373330" y="362803"/>
                  <a:pt x="378189" y="362803"/>
                </a:cubicBezTo>
                <a:cubicBezTo>
                  <a:pt x="382238" y="362803"/>
                  <a:pt x="385478" y="364422"/>
                  <a:pt x="388717" y="366852"/>
                </a:cubicBezTo>
                <a:cubicBezTo>
                  <a:pt x="395196" y="372520"/>
                  <a:pt x="396005" y="383048"/>
                  <a:pt x="390337" y="389527"/>
                </a:cubicBezTo>
                <a:lnTo>
                  <a:pt x="358753" y="425969"/>
                </a:lnTo>
                <a:cubicBezTo>
                  <a:pt x="356324" y="429208"/>
                  <a:pt x="352275" y="430828"/>
                  <a:pt x="348226" y="431638"/>
                </a:cubicBezTo>
                <a:lnTo>
                  <a:pt x="348226" y="431638"/>
                </a:lnTo>
                <a:close/>
                <a:moveTo>
                  <a:pt x="526388" y="336888"/>
                </a:moveTo>
                <a:cubicBezTo>
                  <a:pt x="525578" y="336888"/>
                  <a:pt x="523958" y="336888"/>
                  <a:pt x="523148" y="336888"/>
                </a:cubicBezTo>
                <a:cubicBezTo>
                  <a:pt x="518289" y="336888"/>
                  <a:pt x="513430" y="335268"/>
                  <a:pt x="509381" y="333649"/>
                </a:cubicBezTo>
                <a:cubicBezTo>
                  <a:pt x="509381" y="335268"/>
                  <a:pt x="510191" y="336888"/>
                  <a:pt x="510191" y="338508"/>
                </a:cubicBezTo>
                <a:cubicBezTo>
                  <a:pt x="511811" y="356324"/>
                  <a:pt x="498853" y="371711"/>
                  <a:pt x="481037" y="373330"/>
                </a:cubicBezTo>
                <a:cubicBezTo>
                  <a:pt x="481037" y="373330"/>
                  <a:pt x="481037" y="373330"/>
                  <a:pt x="481037" y="373330"/>
                </a:cubicBezTo>
                <a:cubicBezTo>
                  <a:pt x="478608" y="373330"/>
                  <a:pt x="475369" y="373330"/>
                  <a:pt x="472939" y="372520"/>
                </a:cubicBezTo>
                <a:lnTo>
                  <a:pt x="472939" y="373330"/>
                </a:lnTo>
                <a:cubicBezTo>
                  <a:pt x="474559" y="391146"/>
                  <a:pt x="461601" y="406533"/>
                  <a:pt x="443785" y="408153"/>
                </a:cubicBezTo>
                <a:cubicBezTo>
                  <a:pt x="443785" y="408153"/>
                  <a:pt x="443785" y="408153"/>
                  <a:pt x="443785" y="408153"/>
                </a:cubicBezTo>
                <a:cubicBezTo>
                  <a:pt x="441356" y="408153"/>
                  <a:pt x="438116" y="408153"/>
                  <a:pt x="435687" y="407343"/>
                </a:cubicBezTo>
                <a:lnTo>
                  <a:pt x="435687" y="408153"/>
                </a:lnTo>
                <a:cubicBezTo>
                  <a:pt x="437307" y="425969"/>
                  <a:pt x="424349" y="441356"/>
                  <a:pt x="406533" y="442975"/>
                </a:cubicBezTo>
                <a:cubicBezTo>
                  <a:pt x="406533" y="442975"/>
                  <a:pt x="406533" y="442975"/>
                  <a:pt x="406533" y="442975"/>
                </a:cubicBezTo>
                <a:cubicBezTo>
                  <a:pt x="405723" y="442975"/>
                  <a:pt x="404914" y="442975"/>
                  <a:pt x="404104" y="442975"/>
                </a:cubicBezTo>
                <a:cubicBezTo>
                  <a:pt x="398435" y="442975"/>
                  <a:pt x="392766" y="441356"/>
                  <a:pt x="387097" y="438116"/>
                </a:cubicBezTo>
                <a:lnTo>
                  <a:pt x="376570" y="430018"/>
                </a:lnTo>
                <a:lnTo>
                  <a:pt x="402484" y="400055"/>
                </a:lnTo>
                <a:cubicBezTo>
                  <a:pt x="413822" y="386288"/>
                  <a:pt x="412202" y="366042"/>
                  <a:pt x="399245" y="354704"/>
                </a:cubicBezTo>
                <a:cubicBezTo>
                  <a:pt x="393576" y="349845"/>
                  <a:pt x="386288" y="346606"/>
                  <a:pt x="378189" y="346606"/>
                </a:cubicBezTo>
                <a:cubicBezTo>
                  <a:pt x="375760" y="346606"/>
                  <a:pt x="372520" y="346606"/>
                  <a:pt x="370091" y="347416"/>
                </a:cubicBezTo>
                <a:cubicBezTo>
                  <a:pt x="369281" y="337698"/>
                  <a:pt x="365232" y="328790"/>
                  <a:pt x="357944" y="322311"/>
                </a:cubicBezTo>
                <a:cubicBezTo>
                  <a:pt x="351465" y="316642"/>
                  <a:pt x="342557" y="313403"/>
                  <a:pt x="333649" y="313403"/>
                </a:cubicBezTo>
                <a:lnTo>
                  <a:pt x="333649" y="313403"/>
                </a:lnTo>
                <a:cubicBezTo>
                  <a:pt x="329600" y="313403"/>
                  <a:pt x="326360" y="314213"/>
                  <a:pt x="322311" y="315023"/>
                </a:cubicBezTo>
                <a:cubicBezTo>
                  <a:pt x="322311" y="303685"/>
                  <a:pt x="317452" y="293157"/>
                  <a:pt x="308544" y="285059"/>
                </a:cubicBezTo>
                <a:cubicBezTo>
                  <a:pt x="301256" y="278581"/>
                  <a:pt x="292348" y="274531"/>
                  <a:pt x="282630" y="275341"/>
                </a:cubicBezTo>
                <a:lnTo>
                  <a:pt x="282630" y="275341"/>
                </a:lnTo>
                <a:cubicBezTo>
                  <a:pt x="277771" y="275341"/>
                  <a:pt x="272912" y="276151"/>
                  <a:pt x="268053" y="277771"/>
                </a:cubicBezTo>
                <a:cubicBezTo>
                  <a:pt x="267243" y="266433"/>
                  <a:pt x="262384" y="255905"/>
                  <a:pt x="254286" y="248617"/>
                </a:cubicBezTo>
                <a:cubicBezTo>
                  <a:pt x="246997" y="242138"/>
                  <a:pt x="238089" y="238089"/>
                  <a:pt x="228371" y="238899"/>
                </a:cubicBezTo>
                <a:lnTo>
                  <a:pt x="228371" y="238899"/>
                </a:lnTo>
                <a:cubicBezTo>
                  <a:pt x="217034" y="238899"/>
                  <a:pt x="205696" y="243758"/>
                  <a:pt x="197598" y="252666"/>
                </a:cubicBezTo>
                <a:lnTo>
                  <a:pt x="176542" y="276961"/>
                </a:lnTo>
                <a:lnTo>
                  <a:pt x="175732" y="276151"/>
                </a:lnTo>
                <a:lnTo>
                  <a:pt x="120664" y="212175"/>
                </a:lnTo>
                <a:lnTo>
                  <a:pt x="191119" y="95560"/>
                </a:lnTo>
                <a:cubicBezTo>
                  <a:pt x="208935" y="104468"/>
                  <a:pt x="229181" y="108517"/>
                  <a:pt x="249427" y="107707"/>
                </a:cubicBezTo>
                <a:cubicBezTo>
                  <a:pt x="265623" y="107707"/>
                  <a:pt x="281820" y="106087"/>
                  <a:pt x="296397" y="104468"/>
                </a:cubicBezTo>
                <a:cubicBezTo>
                  <a:pt x="298016" y="104468"/>
                  <a:pt x="299636" y="104468"/>
                  <a:pt x="301256" y="104468"/>
                </a:cubicBezTo>
                <a:cubicBezTo>
                  <a:pt x="308544" y="104468"/>
                  <a:pt x="315833" y="105278"/>
                  <a:pt x="322311" y="107707"/>
                </a:cubicBezTo>
                <a:lnTo>
                  <a:pt x="277771" y="160346"/>
                </a:lnTo>
                <a:cubicBezTo>
                  <a:pt x="268863" y="170064"/>
                  <a:pt x="264813" y="183021"/>
                  <a:pt x="265623" y="195978"/>
                </a:cubicBezTo>
                <a:cubicBezTo>
                  <a:pt x="266433" y="208935"/>
                  <a:pt x="272912" y="220273"/>
                  <a:pt x="282630" y="229181"/>
                </a:cubicBezTo>
                <a:lnTo>
                  <a:pt x="282630" y="229181"/>
                </a:lnTo>
                <a:lnTo>
                  <a:pt x="282630" y="229181"/>
                </a:lnTo>
                <a:cubicBezTo>
                  <a:pt x="291538" y="236470"/>
                  <a:pt x="302875" y="240519"/>
                  <a:pt x="314213" y="240519"/>
                </a:cubicBezTo>
                <a:cubicBezTo>
                  <a:pt x="315833" y="240519"/>
                  <a:pt x="316642" y="240519"/>
                  <a:pt x="318262" y="240519"/>
                </a:cubicBezTo>
                <a:cubicBezTo>
                  <a:pt x="331219" y="239709"/>
                  <a:pt x="343367" y="233230"/>
                  <a:pt x="351465" y="223512"/>
                </a:cubicBezTo>
                <a:lnTo>
                  <a:pt x="406533" y="160346"/>
                </a:lnTo>
                <a:lnTo>
                  <a:pt x="406533" y="160346"/>
                </a:lnTo>
                <a:lnTo>
                  <a:pt x="415441" y="168444"/>
                </a:lnTo>
                <a:lnTo>
                  <a:pt x="545824" y="280200"/>
                </a:lnTo>
                <a:cubicBezTo>
                  <a:pt x="551492" y="285059"/>
                  <a:pt x="554732" y="293157"/>
                  <a:pt x="554732" y="300446"/>
                </a:cubicBezTo>
                <a:cubicBezTo>
                  <a:pt x="554732" y="301256"/>
                  <a:pt x="554732" y="303685"/>
                  <a:pt x="554732" y="303685"/>
                </a:cubicBezTo>
                <a:cubicBezTo>
                  <a:pt x="556351" y="320692"/>
                  <a:pt x="543394" y="335268"/>
                  <a:pt x="526388" y="336888"/>
                </a:cubicBezTo>
                <a:cubicBezTo>
                  <a:pt x="526388" y="336888"/>
                  <a:pt x="526388" y="336888"/>
                  <a:pt x="526388" y="336888"/>
                </a:cubicBezTo>
                <a:close/>
                <a:moveTo>
                  <a:pt x="566069" y="277771"/>
                </a:moveTo>
                <a:cubicBezTo>
                  <a:pt x="563640" y="273722"/>
                  <a:pt x="560400" y="270482"/>
                  <a:pt x="557161" y="267243"/>
                </a:cubicBezTo>
                <a:lnTo>
                  <a:pt x="405723" y="136861"/>
                </a:lnTo>
                <a:lnTo>
                  <a:pt x="339318" y="212985"/>
                </a:lnTo>
                <a:cubicBezTo>
                  <a:pt x="333649" y="219463"/>
                  <a:pt x="326360" y="223512"/>
                  <a:pt x="317452" y="224322"/>
                </a:cubicBezTo>
                <a:cubicBezTo>
                  <a:pt x="316642" y="224322"/>
                  <a:pt x="315833" y="224322"/>
                  <a:pt x="315023" y="224322"/>
                </a:cubicBezTo>
                <a:cubicBezTo>
                  <a:pt x="306924" y="224322"/>
                  <a:pt x="299636" y="221083"/>
                  <a:pt x="293157" y="216224"/>
                </a:cubicBezTo>
                <a:cubicBezTo>
                  <a:pt x="279390" y="204886"/>
                  <a:pt x="277771" y="185450"/>
                  <a:pt x="289108" y="171683"/>
                </a:cubicBezTo>
                <a:cubicBezTo>
                  <a:pt x="289108" y="171683"/>
                  <a:pt x="289918" y="170874"/>
                  <a:pt x="289918" y="170874"/>
                </a:cubicBezTo>
                <a:lnTo>
                  <a:pt x="353894" y="97989"/>
                </a:lnTo>
                <a:cubicBezTo>
                  <a:pt x="360373" y="90701"/>
                  <a:pt x="369281" y="87461"/>
                  <a:pt x="378189" y="87461"/>
                </a:cubicBezTo>
                <a:cubicBezTo>
                  <a:pt x="378999" y="87461"/>
                  <a:pt x="379809" y="87461"/>
                  <a:pt x="381429" y="87461"/>
                </a:cubicBezTo>
                <a:cubicBezTo>
                  <a:pt x="383048" y="87461"/>
                  <a:pt x="383858" y="88271"/>
                  <a:pt x="385478" y="88271"/>
                </a:cubicBezTo>
                <a:cubicBezTo>
                  <a:pt x="422730" y="95560"/>
                  <a:pt x="456742" y="108517"/>
                  <a:pt x="496424" y="108517"/>
                </a:cubicBezTo>
                <a:cubicBezTo>
                  <a:pt x="516670" y="108517"/>
                  <a:pt x="536915" y="105278"/>
                  <a:pt x="555541" y="97989"/>
                </a:cubicBezTo>
                <a:lnTo>
                  <a:pt x="602511" y="174113"/>
                </a:lnTo>
                <a:lnTo>
                  <a:pt x="624377" y="210555"/>
                </a:lnTo>
                <a:lnTo>
                  <a:pt x="566069" y="277771"/>
                </a:lnTo>
                <a:close/>
                <a:moveTo>
                  <a:pt x="662439" y="212175"/>
                </a:moveTo>
                <a:cubicBezTo>
                  <a:pt x="660009" y="213794"/>
                  <a:pt x="656770" y="214604"/>
                  <a:pt x="654340" y="214604"/>
                </a:cubicBezTo>
                <a:cubicBezTo>
                  <a:pt x="650291" y="214604"/>
                  <a:pt x="646242" y="212985"/>
                  <a:pt x="643003" y="209745"/>
                </a:cubicBezTo>
                <a:lnTo>
                  <a:pt x="638144" y="201647"/>
                </a:lnTo>
                <a:lnTo>
                  <a:pt x="616278" y="166015"/>
                </a:lnTo>
                <a:lnTo>
                  <a:pt x="565259" y="81793"/>
                </a:lnTo>
                <a:cubicBezTo>
                  <a:pt x="560400" y="74504"/>
                  <a:pt x="562830" y="65596"/>
                  <a:pt x="569308" y="60737"/>
                </a:cubicBezTo>
                <a:cubicBezTo>
                  <a:pt x="570118" y="60737"/>
                  <a:pt x="570118" y="59927"/>
                  <a:pt x="570928" y="59927"/>
                </a:cubicBezTo>
                <a:lnTo>
                  <a:pt x="633285" y="21865"/>
                </a:lnTo>
                <a:lnTo>
                  <a:pt x="724795" y="174113"/>
                </a:lnTo>
                <a:lnTo>
                  <a:pt x="662439" y="212175"/>
                </a:lnTo>
                <a:close/>
              </a:path>
            </a:pathLst>
          </a:custGeom>
          <a:solidFill>
            <a:schemeClr val="bg1"/>
          </a:solidFill>
          <a:ln w="8037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71">
            <a:extLst>
              <a:ext uri="{FF2B5EF4-FFF2-40B4-BE49-F238E27FC236}">
                <a16:creationId xmlns:a16="http://schemas.microsoft.com/office/drawing/2014/main" id="{F35CE9F2-EB3B-4887-BB6D-535039C25C40}"/>
              </a:ext>
            </a:extLst>
          </p:cNvPr>
          <p:cNvGrpSpPr/>
          <p:nvPr/>
        </p:nvGrpSpPr>
        <p:grpSpPr>
          <a:xfrm>
            <a:off x="5854600" y="4032396"/>
            <a:ext cx="680255" cy="502696"/>
            <a:chOff x="7973699" y="1661147"/>
            <a:chExt cx="680255" cy="502696"/>
          </a:xfrm>
          <a:solidFill>
            <a:schemeClr val="bg1"/>
          </a:solidFill>
        </p:grpSpPr>
        <p:sp>
          <p:nvSpPr>
            <p:cNvPr id="43" name="Freeform: Shape 72">
              <a:extLst>
                <a:ext uri="{FF2B5EF4-FFF2-40B4-BE49-F238E27FC236}">
                  <a16:creationId xmlns:a16="http://schemas.microsoft.com/office/drawing/2014/main" id="{684CFBAC-E1E8-4402-8FEF-74DB1EE8B276}"/>
                </a:ext>
              </a:extLst>
            </p:cNvPr>
            <p:cNvSpPr/>
            <p:nvPr/>
          </p:nvSpPr>
          <p:spPr>
            <a:xfrm>
              <a:off x="8126959" y="1661147"/>
              <a:ext cx="502723" cy="502696"/>
            </a:xfrm>
            <a:custGeom>
              <a:avLst/>
              <a:gdLst>
                <a:gd name="connsiteX0" fmla="*/ 402735 w 502723"/>
                <a:gd name="connsiteY0" fmla="*/ 337374 h 502696"/>
                <a:gd name="connsiteX1" fmla="*/ 347829 w 502723"/>
                <a:gd name="connsiteY1" fmla="*/ 336370 h 502696"/>
                <a:gd name="connsiteX2" fmla="*/ 323485 w 502723"/>
                <a:gd name="connsiteY2" fmla="*/ 312034 h 502696"/>
                <a:gd name="connsiteX3" fmla="*/ 312034 w 502723"/>
                <a:gd name="connsiteY3" fmla="*/ 48940 h 502696"/>
                <a:gd name="connsiteX4" fmla="*/ 48940 w 502723"/>
                <a:gd name="connsiteY4" fmla="*/ 60391 h 502696"/>
                <a:gd name="connsiteX5" fmla="*/ 60391 w 502723"/>
                <a:gd name="connsiteY5" fmla="*/ 323485 h 502696"/>
                <a:gd name="connsiteX6" fmla="*/ 312034 w 502723"/>
                <a:gd name="connsiteY6" fmla="*/ 323485 h 502696"/>
                <a:gd name="connsiteX7" fmla="*/ 336329 w 502723"/>
                <a:gd name="connsiteY7" fmla="*/ 347780 h 502696"/>
                <a:gd name="connsiteX8" fmla="*/ 326878 w 502723"/>
                <a:gd name="connsiteY8" fmla="*/ 372205 h 502696"/>
                <a:gd name="connsiteX9" fmla="*/ 337350 w 502723"/>
                <a:gd name="connsiteY9" fmla="*/ 402549 h 502696"/>
                <a:gd name="connsiteX10" fmla="*/ 426657 w 502723"/>
                <a:gd name="connsiteY10" fmla="*/ 492002 h 502696"/>
                <a:gd name="connsiteX11" fmla="*/ 453357 w 502723"/>
                <a:gd name="connsiteY11" fmla="*/ 502692 h 502696"/>
                <a:gd name="connsiteX12" fmla="*/ 502498 w 502723"/>
                <a:gd name="connsiteY12" fmla="*/ 457204 h 502696"/>
                <a:gd name="connsiteX13" fmla="*/ 492027 w 502723"/>
                <a:gd name="connsiteY13" fmla="*/ 426852 h 502696"/>
                <a:gd name="connsiteX14" fmla="*/ 66527 w 502723"/>
                <a:gd name="connsiteY14" fmla="*/ 306600 h 502696"/>
                <a:gd name="connsiteX15" fmla="*/ 66530 w 502723"/>
                <a:gd name="connsiteY15" fmla="*/ 66530 h 502696"/>
                <a:gd name="connsiteX16" fmla="*/ 306600 w 502723"/>
                <a:gd name="connsiteY16" fmla="*/ 66531 h 502696"/>
                <a:gd name="connsiteX17" fmla="*/ 306600 w 502723"/>
                <a:gd name="connsiteY17" fmla="*/ 306600 h 502696"/>
                <a:gd name="connsiteX18" fmla="*/ 68149 w 502723"/>
                <a:gd name="connsiteY18" fmla="*/ 308214 h 502696"/>
                <a:gd name="connsiteX19" fmla="*/ 66527 w 502723"/>
                <a:gd name="connsiteY19" fmla="*/ 306592 h 502696"/>
                <a:gd name="connsiteX20" fmla="*/ 476300 w 502723"/>
                <a:gd name="connsiteY20" fmla="*/ 476389 h 502696"/>
                <a:gd name="connsiteX21" fmla="*/ 438124 w 502723"/>
                <a:gd name="connsiteY21" fmla="*/ 480567 h 502696"/>
                <a:gd name="connsiteX22" fmla="*/ 348833 w 502723"/>
                <a:gd name="connsiteY22" fmla="*/ 391114 h 502696"/>
                <a:gd name="connsiteX23" fmla="*/ 343035 w 502723"/>
                <a:gd name="connsiteY23" fmla="*/ 373605 h 502696"/>
                <a:gd name="connsiteX24" fmla="*/ 353101 w 502723"/>
                <a:gd name="connsiteY24" fmla="*/ 352987 h 502696"/>
                <a:gd name="connsiteX25" fmla="*/ 376011 w 502723"/>
                <a:gd name="connsiteY25" fmla="*/ 342856 h 502696"/>
                <a:gd name="connsiteX26" fmla="*/ 391268 w 502723"/>
                <a:gd name="connsiteY26" fmla="*/ 348825 h 502696"/>
                <a:gd name="connsiteX27" fmla="*/ 480559 w 502723"/>
                <a:gd name="connsiteY27" fmla="*/ 438254 h 502696"/>
                <a:gd name="connsiteX28" fmla="*/ 486358 w 502723"/>
                <a:gd name="connsiteY28" fmla="*/ 455771 h 502696"/>
                <a:gd name="connsiteX29" fmla="*/ 476292 w 502723"/>
                <a:gd name="connsiteY29" fmla="*/ 476381 h 50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2723" h="502696">
                  <a:moveTo>
                    <a:pt x="402735" y="337374"/>
                  </a:moveTo>
                  <a:cubicBezTo>
                    <a:pt x="387172" y="323578"/>
                    <a:pt x="363886" y="323152"/>
                    <a:pt x="347829" y="336370"/>
                  </a:cubicBezTo>
                  <a:lnTo>
                    <a:pt x="323485" y="312034"/>
                  </a:lnTo>
                  <a:cubicBezTo>
                    <a:pt x="392975" y="236221"/>
                    <a:pt x="387848" y="118430"/>
                    <a:pt x="312034" y="48940"/>
                  </a:cubicBezTo>
                  <a:cubicBezTo>
                    <a:pt x="236221" y="-20549"/>
                    <a:pt x="118430" y="-15422"/>
                    <a:pt x="48940" y="60391"/>
                  </a:cubicBezTo>
                  <a:cubicBezTo>
                    <a:pt x="-20549" y="136205"/>
                    <a:pt x="-15422" y="253996"/>
                    <a:pt x="60391" y="323485"/>
                  </a:cubicBezTo>
                  <a:cubicBezTo>
                    <a:pt x="131582" y="388738"/>
                    <a:pt x="240843" y="388738"/>
                    <a:pt x="312034" y="323485"/>
                  </a:cubicBezTo>
                  <a:lnTo>
                    <a:pt x="336329" y="347780"/>
                  </a:lnTo>
                  <a:cubicBezTo>
                    <a:pt x="330996" y="354899"/>
                    <a:pt x="327726" y="363350"/>
                    <a:pt x="326878" y="372205"/>
                  </a:cubicBezTo>
                  <a:cubicBezTo>
                    <a:pt x="325643" y="383378"/>
                    <a:pt x="329487" y="394515"/>
                    <a:pt x="337350" y="402549"/>
                  </a:cubicBezTo>
                  <a:lnTo>
                    <a:pt x="426657" y="492002"/>
                  </a:lnTo>
                  <a:cubicBezTo>
                    <a:pt x="433764" y="499001"/>
                    <a:pt x="443384" y="502852"/>
                    <a:pt x="453357" y="502692"/>
                  </a:cubicBezTo>
                  <a:cubicBezTo>
                    <a:pt x="478788" y="501904"/>
                    <a:pt x="499751" y="482499"/>
                    <a:pt x="502498" y="457204"/>
                  </a:cubicBezTo>
                  <a:cubicBezTo>
                    <a:pt x="503730" y="446029"/>
                    <a:pt x="499888" y="434890"/>
                    <a:pt x="492027" y="426852"/>
                  </a:cubicBezTo>
                  <a:close/>
                  <a:moveTo>
                    <a:pt x="66527" y="306600"/>
                  </a:moveTo>
                  <a:cubicBezTo>
                    <a:pt x="234" y="240306"/>
                    <a:pt x="235" y="132823"/>
                    <a:pt x="66530" y="66530"/>
                  </a:cubicBezTo>
                  <a:cubicBezTo>
                    <a:pt x="132824" y="236"/>
                    <a:pt x="240307" y="237"/>
                    <a:pt x="306600" y="66531"/>
                  </a:cubicBezTo>
                  <a:cubicBezTo>
                    <a:pt x="372893" y="132825"/>
                    <a:pt x="372893" y="240307"/>
                    <a:pt x="306600" y="306600"/>
                  </a:cubicBezTo>
                  <a:cubicBezTo>
                    <a:pt x="241200" y="372893"/>
                    <a:pt x="134442" y="373615"/>
                    <a:pt x="68149" y="308214"/>
                  </a:cubicBezTo>
                  <a:cubicBezTo>
                    <a:pt x="67605" y="307677"/>
                    <a:pt x="67064" y="307137"/>
                    <a:pt x="66527" y="306592"/>
                  </a:cubicBezTo>
                  <a:close/>
                  <a:moveTo>
                    <a:pt x="476300" y="476389"/>
                  </a:moveTo>
                  <a:cubicBezTo>
                    <a:pt x="464598" y="488058"/>
                    <a:pt x="447470" y="489937"/>
                    <a:pt x="438124" y="480567"/>
                  </a:cubicBezTo>
                  <a:lnTo>
                    <a:pt x="348833" y="391114"/>
                  </a:lnTo>
                  <a:cubicBezTo>
                    <a:pt x="344380" y="386438"/>
                    <a:pt x="342253" y="380015"/>
                    <a:pt x="343035" y="373605"/>
                  </a:cubicBezTo>
                  <a:cubicBezTo>
                    <a:pt x="343864" y="365764"/>
                    <a:pt x="347428" y="358464"/>
                    <a:pt x="353101" y="352987"/>
                  </a:cubicBezTo>
                  <a:cubicBezTo>
                    <a:pt x="359122" y="346748"/>
                    <a:pt x="367344" y="343112"/>
                    <a:pt x="376011" y="342856"/>
                  </a:cubicBezTo>
                  <a:cubicBezTo>
                    <a:pt x="381692" y="342714"/>
                    <a:pt x="387191" y="344865"/>
                    <a:pt x="391268" y="348825"/>
                  </a:cubicBezTo>
                  <a:lnTo>
                    <a:pt x="480559" y="438254"/>
                  </a:lnTo>
                  <a:cubicBezTo>
                    <a:pt x="485016" y="442932"/>
                    <a:pt x="487143" y="449358"/>
                    <a:pt x="486358" y="455771"/>
                  </a:cubicBezTo>
                  <a:cubicBezTo>
                    <a:pt x="485532" y="463611"/>
                    <a:pt x="481968" y="470909"/>
                    <a:pt x="476292" y="476381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: Shape 73">
              <a:extLst>
                <a:ext uri="{FF2B5EF4-FFF2-40B4-BE49-F238E27FC236}">
                  <a16:creationId xmlns:a16="http://schemas.microsoft.com/office/drawing/2014/main" id="{F5937C56-2093-4B23-8E9A-41C737A24BFD}"/>
                </a:ext>
              </a:extLst>
            </p:cNvPr>
            <p:cNvSpPr/>
            <p:nvPr/>
          </p:nvSpPr>
          <p:spPr>
            <a:xfrm>
              <a:off x="8232844" y="1734631"/>
              <a:ext cx="161965" cy="161965"/>
            </a:xfrm>
            <a:custGeom>
              <a:avLst/>
              <a:gdLst>
                <a:gd name="connsiteX0" fmla="*/ 80983 w 161965"/>
                <a:gd name="connsiteY0" fmla="*/ 161965 h 161965"/>
                <a:gd name="connsiteX1" fmla="*/ 161965 w 161965"/>
                <a:gd name="connsiteY1" fmla="*/ 80983 h 161965"/>
                <a:gd name="connsiteX2" fmla="*/ 80983 w 161965"/>
                <a:gd name="connsiteY2" fmla="*/ 0 h 161965"/>
                <a:gd name="connsiteX3" fmla="*/ 0 w 161965"/>
                <a:gd name="connsiteY3" fmla="*/ 80983 h 161965"/>
                <a:gd name="connsiteX4" fmla="*/ 80983 w 161965"/>
                <a:gd name="connsiteY4" fmla="*/ 161965 h 161965"/>
                <a:gd name="connsiteX5" fmla="*/ 80983 w 161965"/>
                <a:gd name="connsiteY5" fmla="*/ 16197 h 161965"/>
                <a:gd name="connsiteX6" fmla="*/ 145769 w 161965"/>
                <a:gd name="connsiteY6" fmla="*/ 80983 h 161965"/>
                <a:gd name="connsiteX7" fmla="*/ 80983 w 161965"/>
                <a:gd name="connsiteY7" fmla="*/ 145769 h 161965"/>
                <a:gd name="connsiteX8" fmla="*/ 16197 w 161965"/>
                <a:gd name="connsiteY8" fmla="*/ 80983 h 161965"/>
                <a:gd name="connsiteX9" fmla="*/ 80983 w 161965"/>
                <a:gd name="connsiteY9" fmla="*/ 16197 h 1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65" h="161965">
                  <a:moveTo>
                    <a:pt x="80983" y="161965"/>
                  </a:moveTo>
                  <a:cubicBezTo>
                    <a:pt x="125708" y="161965"/>
                    <a:pt x="161965" y="125708"/>
                    <a:pt x="161965" y="80983"/>
                  </a:cubicBezTo>
                  <a:cubicBezTo>
                    <a:pt x="161965" y="36258"/>
                    <a:pt x="125708" y="0"/>
                    <a:pt x="80983" y="0"/>
                  </a:cubicBezTo>
                  <a:cubicBezTo>
                    <a:pt x="36258" y="0"/>
                    <a:pt x="0" y="36258"/>
                    <a:pt x="0" y="80983"/>
                  </a:cubicBezTo>
                  <a:cubicBezTo>
                    <a:pt x="0" y="125708"/>
                    <a:pt x="36258" y="161965"/>
                    <a:pt x="80983" y="161965"/>
                  </a:cubicBezTo>
                  <a:close/>
                  <a:moveTo>
                    <a:pt x="80983" y="16197"/>
                  </a:moveTo>
                  <a:cubicBezTo>
                    <a:pt x="116763" y="16197"/>
                    <a:pt x="145769" y="45202"/>
                    <a:pt x="145769" y="80983"/>
                  </a:cubicBezTo>
                  <a:cubicBezTo>
                    <a:pt x="145769" y="116763"/>
                    <a:pt x="116763" y="145769"/>
                    <a:pt x="80983" y="145769"/>
                  </a:cubicBezTo>
                  <a:cubicBezTo>
                    <a:pt x="45202" y="145769"/>
                    <a:pt x="16197" y="116763"/>
                    <a:pt x="16197" y="80983"/>
                  </a:cubicBezTo>
                  <a:cubicBezTo>
                    <a:pt x="16228" y="45215"/>
                    <a:pt x="45215" y="16228"/>
                    <a:pt x="80983" y="16197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: Shape 74">
              <a:extLst>
                <a:ext uri="{FF2B5EF4-FFF2-40B4-BE49-F238E27FC236}">
                  <a16:creationId xmlns:a16="http://schemas.microsoft.com/office/drawing/2014/main" id="{6B669D8C-E236-41F4-8277-7F0147E80832}"/>
                </a:ext>
              </a:extLst>
            </p:cNvPr>
            <p:cNvSpPr/>
            <p:nvPr/>
          </p:nvSpPr>
          <p:spPr>
            <a:xfrm>
              <a:off x="8193162" y="1912793"/>
              <a:ext cx="241328" cy="42742"/>
            </a:xfrm>
            <a:custGeom>
              <a:avLst/>
              <a:gdLst>
                <a:gd name="connsiteX0" fmla="*/ 193144 w 241328"/>
                <a:gd name="connsiteY0" fmla="*/ 10973 h 42742"/>
                <a:gd name="connsiteX1" fmla="*/ 120664 w 241328"/>
                <a:gd name="connsiteY1" fmla="*/ 0 h 42742"/>
                <a:gd name="connsiteX2" fmla="*/ 0 w 241328"/>
                <a:gd name="connsiteY2" fmla="*/ 30142 h 42742"/>
                <a:gd name="connsiteX3" fmla="*/ 11087 w 241328"/>
                <a:gd name="connsiteY3" fmla="*/ 42743 h 42742"/>
                <a:gd name="connsiteX4" fmla="*/ 120664 w 241328"/>
                <a:gd name="connsiteY4" fmla="*/ 16197 h 42742"/>
                <a:gd name="connsiteX5" fmla="*/ 188593 w 241328"/>
                <a:gd name="connsiteY5" fmla="*/ 26514 h 42742"/>
                <a:gd name="connsiteX6" fmla="*/ 230282 w 241328"/>
                <a:gd name="connsiteY6" fmla="*/ 42014 h 42742"/>
                <a:gd name="connsiteX7" fmla="*/ 241329 w 241328"/>
                <a:gd name="connsiteY7" fmla="*/ 29348 h 42742"/>
                <a:gd name="connsiteX8" fmla="*/ 193144 w 241328"/>
                <a:gd name="connsiteY8" fmla="*/ 10973 h 4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328" h="42742">
                  <a:moveTo>
                    <a:pt x="193144" y="10973"/>
                  </a:moveTo>
                  <a:cubicBezTo>
                    <a:pt x="169659" y="3756"/>
                    <a:pt x="145234" y="58"/>
                    <a:pt x="120664" y="0"/>
                  </a:cubicBezTo>
                  <a:cubicBezTo>
                    <a:pt x="78668" y="698"/>
                    <a:pt x="37391" y="11010"/>
                    <a:pt x="0" y="30142"/>
                  </a:cubicBezTo>
                  <a:cubicBezTo>
                    <a:pt x="3467" y="34538"/>
                    <a:pt x="7168" y="38744"/>
                    <a:pt x="11087" y="42743"/>
                  </a:cubicBezTo>
                  <a:cubicBezTo>
                    <a:pt x="45205" y="25912"/>
                    <a:pt x="82627" y="16846"/>
                    <a:pt x="120664" y="16197"/>
                  </a:cubicBezTo>
                  <a:cubicBezTo>
                    <a:pt x="143693" y="16263"/>
                    <a:pt x="166583" y="19740"/>
                    <a:pt x="188593" y="26514"/>
                  </a:cubicBezTo>
                  <a:cubicBezTo>
                    <a:pt x="202879" y="30564"/>
                    <a:pt x="216820" y="35747"/>
                    <a:pt x="230282" y="42014"/>
                  </a:cubicBezTo>
                  <a:cubicBezTo>
                    <a:pt x="234191" y="37995"/>
                    <a:pt x="237879" y="33767"/>
                    <a:pt x="241329" y="29348"/>
                  </a:cubicBezTo>
                  <a:cubicBezTo>
                    <a:pt x="225845" y="21802"/>
                    <a:pt x="209720" y="15653"/>
                    <a:pt x="193144" y="10973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: Shape 75">
              <a:extLst>
                <a:ext uri="{FF2B5EF4-FFF2-40B4-BE49-F238E27FC236}">
                  <a16:creationId xmlns:a16="http://schemas.microsoft.com/office/drawing/2014/main" id="{282CB9AA-0A07-40F2-A814-378B7F74B006}"/>
                </a:ext>
              </a:extLst>
            </p:cNvPr>
            <p:cNvSpPr/>
            <p:nvPr/>
          </p:nvSpPr>
          <p:spPr>
            <a:xfrm>
              <a:off x="8465264" y="1687953"/>
              <a:ext cx="116218" cy="144310"/>
            </a:xfrm>
            <a:custGeom>
              <a:avLst/>
              <a:gdLst>
                <a:gd name="connsiteX0" fmla="*/ 42921 w 116218"/>
                <a:gd name="connsiteY0" fmla="*/ 16285 h 144310"/>
                <a:gd name="connsiteX1" fmla="*/ 99380 w 116218"/>
                <a:gd name="connsiteY1" fmla="*/ 73200 h 144310"/>
                <a:gd name="connsiteX2" fmla="*/ 56145 w 116218"/>
                <a:gd name="connsiteY2" fmla="*/ 128042 h 144310"/>
                <a:gd name="connsiteX3" fmla="*/ 57895 w 116218"/>
                <a:gd name="connsiteY3" fmla="*/ 144311 h 144310"/>
                <a:gd name="connsiteX4" fmla="*/ 114732 w 116218"/>
                <a:gd name="connsiteY4" fmla="*/ 58323 h 144310"/>
                <a:gd name="connsiteX5" fmla="*/ 28745 w 116218"/>
                <a:gd name="connsiteY5" fmla="*/ 1487 h 144310"/>
                <a:gd name="connsiteX6" fmla="*/ 0 w 116218"/>
                <a:gd name="connsiteY6" fmla="*/ 14285 h 144310"/>
                <a:gd name="connsiteX7" fmla="*/ 10803 w 116218"/>
                <a:gd name="connsiteY7" fmla="*/ 26352 h 144310"/>
                <a:gd name="connsiteX8" fmla="*/ 42921 w 116218"/>
                <a:gd name="connsiteY8" fmla="*/ 16285 h 14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218" h="144310">
                  <a:moveTo>
                    <a:pt x="42921" y="16285"/>
                  </a:moveTo>
                  <a:cubicBezTo>
                    <a:pt x="74229" y="16411"/>
                    <a:pt x="99507" y="41893"/>
                    <a:pt x="99380" y="73200"/>
                  </a:cubicBezTo>
                  <a:cubicBezTo>
                    <a:pt x="99276" y="99242"/>
                    <a:pt x="81443" y="121862"/>
                    <a:pt x="56145" y="128042"/>
                  </a:cubicBezTo>
                  <a:cubicBezTo>
                    <a:pt x="56955" y="133411"/>
                    <a:pt x="57498" y="138845"/>
                    <a:pt x="57895" y="144311"/>
                  </a:cubicBezTo>
                  <a:cubicBezTo>
                    <a:pt x="97335" y="136261"/>
                    <a:pt x="122781" y="97764"/>
                    <a:pt x="114732" y="58323"/>
                  </a:cubicBezTo>
                  <a:cubicBezTo>
                    <a:pt x="106683" y="18884"/>
                    <a:pt x="68185" y="-6563"/>
                    <a:pt x="28745" y="1487"/>
                  </a:cubicBezTo>
                  <a:cubicBezTo>
                    <a:pt x="18346" y="3609"/>
                    <a:pt x="8536" y="7977"/>
                    <a:pt x="0" y="14285"/>
                  </a:cubicBezTo>
                  <a:cubicBezTo>
                    <a:pt x="3758" y="18197"/>
                    <a:pt x="7386" y="22205"/>
                    <a:pt x="10803" y="26352"/>
                  </a:cubicBezTo>
                  <a:cubicBezTo>
                    <a:pt x="20228" y="19791"/>
                    <a:pt x="31438" y="16278"/>
                    <a:pt x="42921" y="16285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: Shape 76">
              <a:extLst>
                <a:ext uri="{FF2B5EF4-FFF2-40B4-BE49-F238E27FC236}">
                  <a16:creationId xmlns:a16="http://schemas.microsoft.com/office/drawing/2014/main" id="{8D5C0601-1620-465B-B4B6-C7634E24FAEF}"/>
                </a:ext>
              </a:extLst>
            </p:cNvPr>
            <p:cNvSpPr/>
            <p:nvPr/>
          </p:nvSpPr>
          <p:spPr>
            <a:xfrm>
              <a:off x="8522244" y="1856728"/>
              <a:ext cx="131710" cy="145145"/>
            </a:xfrm>
            <a:custGeom>
              <a:avLst/>
              <a:gdLst>
                <a:gd name="connsiteX0" fmla="*/ 114971 w 131710"/>
                <a:gd name="connsiteY0" fmla="*/ 42516 h 145145"/>
                <a:gd name="connsiteX1" fmla="*/ 45059 w 131710"/>
                <a:gd name="connsiteY1" fmla="*/ 8325 h 145145"/>
                <a:gd name="connsiteX2" fmla="*/ 1328 w 131710"/>
                <a:gd name="connsiteY2" fmla="*/ 0 h 145145"/>
                <a:gd name="connsiteX3" fmla="*/ 0 w 131710"/>
                <a:gd name="connsiteY3" fmla="*/ 16140 h 145145"/>
                <a:gd name="connsiteX4" fmla="*/ 40491 w 131710"/>
                <a:gd name="connsiteY4" fmla="*/ 23866 h 145145"/>
                <a:gd name="connsiteX5" fmla="*/ 104767 w 131710"/>
                <a:gd name="connsiteY5" fmla="*/ 55109 h 145145"/>
                <a:gd name="connsiteX6" fmla="*/ 115514 w 131710"/>
                <a:gd name="connsiteY6" fmla="*/ 76310 h 145145"/>
                <a:gd name="connsiteX7" fmla="*/ 115514 w 131710"/>
                <a:gd name="connsiteY7" fmla="*/ 145145 h 145145"/>
                <a:gd name="connsiteX8" fmla="*/ 131710 w 131710"/>
                <a:gd name="connsiteY8" fmla="*/ 145145 h 145145"/>
                <a:gd name="connsiteX9" fmla="*/ 131710 w 131710"/>
                <a:gd name="connsiteY9" fmla="*/ 76310 h 145145"/>
                <a:gd name="connsiteX10" fmla="*/ 114971 w 131710"/>
                <a:gd name="connsiteY10" fmla="*/ 42516 h 14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710" h="145145">
                  <a:moveTo>
                    <a:pt x="114971" y="42516"/>
                  </a:moveTo>
                  <a:cubicBezTo>
                    <a:pt x="94215" y="26515"/>
                    <a:pt x="70432" y="14884"/>
                    <a:pt x="45059" y="8325"/>
                  </a:cubicBezTo>
                  <a:cubicBezTo>
                    <a:pt x="30823" y="3989"/>
                    <a:pt x="16162" y="1199"/>
                    <a:pt x="1328" y="0"/>
                  </a:cubicBezTo>
                  <a:cubicBezTo>
                    <a:pt x="1101" y="5426"/>
                    <a:pt x="640" y="10803"/>
                    <a:pt x="0" y="16140"/>
                  </a:cubicBezTo>
                  <a:cubicBezTo>
                    <a:pt x="13735" y="17258"/>
                    <a:pt x="27310" y="19848"/>
                    <a:pt x="40491" y="23866"/>
                  </a:cubicBezTo>
                  <a:cubicBezTo>
                    <a:pt x="63805" y="29838"/>
                    <a:pt x="85668" y="40465"/>
                    <a:pt x="104767" y="55109"/>
                  </a:cubicBezTo>
                  <a:cubicBezTo>
                    <a:pt x="111352" y="60203"/>
                    <a:pt x="115298" y="67987"/>
                    <a:pt x="115514" y="76310"/>
                  </a:cubicBezTo>
                  <a:lnTo>
                    <a:pt x="115514" y="145145"/>
                  </a:lnTo>
                  <a:lnTo>
                    <a:pt x="131710" y="145145"/>
                  </a:lnTo>
                  <a:lnTo>
                    <a:pt x="131710" y="76310"/>
                  </a:lnTo>
                  <a:cubicBezTo>
                    <a:pt x="131487" y="63103"/>
                    <a:pt x="125342" y="50696"/>
                    <a:pt x="114971" y="42516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: Shape 77">
              <a:extLst>
                <a:ext uri="{FF2B5EF4-FFF2-40B4-BE49-F238E27FC236}">
                  <a16:creationId xmlns:a16="http://schemas.microsoft.com/office/drawing/2014/main" id="{E4AD10AB-E1A6-413B-A50A-A47575FC4FDF}"/>
                </a:ext>
              </a:extLst>
            </p:cNvPr>
            <p:cNvSpPr/>
            <p:nvPr/>
          </p:nvSpPr>
          <p:spPr>
            <a:xfrm>
              <a:off x="8046595" y="1688178"/>
              <a:ext cx="115461" cy="143955"/>
            </a:xfrm>
            <a:custGeom>
              <a:avLst/>
              <a:gdLst>
                <a:gd name="connsiteX0" fmla="*/ 72873 w 115461"/>
                <a:gd name="connsiteY0" fmla="*/ 16060 h 143955"/>
                <a:gd name="connsiteX1" fmla="*/ 104618 w 115461"/>
                <a:gd name="connsiteY1" fmla="*/ 25875 h 143955"/>
                <a:gd name="connsiteX2" fmla="*/ 115462 w 115461"/>
                <a:gd name="connsiteY2" fmla="*/ 13801 h 143955"/>
                <a:gd name="connsiteX3" fmla="*/ 13800 w 115461"/>
                <a:gd name="connsiteY3" fmla="*/ 30172 h 143955"/>
                <a:gd name="connsiteX4" fmla="*/ 30172 w 115461"/>
                <a:gd name="connsiteY4" fmla="*/ 131834 h 143955"/>
                <a:gd name="connsiteX5" fmla="*/ 57300 w 115461"/>
                <a:gd name="connsiteY5" fmla="*/ 143956 h 143955"/>
                <a:gd name="connsiteX6" fmla="*/ 59065 w 115461"/>
                <a:gd name="connsiteY6" fmla="*/ 127695 h 143955"/>
                <a:gd name="connsiteX7" fmla="*/ 18060 w 115461"/>
                <a:gd name="connsiteY7" fmla="*/ 58807 h 143955"/>
                <a:gd name="connsiteX8" fmla="*/ 72873 w 115461"/>
                <a:gd name="connsiteY8" fmla="*/ 16060 h 14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61" h="143955">
                  <a:moveTo>
                    <a:pt x="72873" y="16060"/>
                  </a:moveTo>
                  <a:cubicBezTo>
                    <a:pt x="84201" y="16058"/>
                    <a:pt x="95267" y="19480"/>
                    <a:pt x="104618" y="25875"/>
                  </a:cubicBezTo>
                  <a:cubicBezTo>
                    <a:pt x="108044" y="21721"/>
                    <a:pt x="111688" y="17712"/>
                    <a:pt x="115462" y="13801"/>
                  </a:cubicBezTo>
                  <a:cubicBezTo>
                    <a:pt x="82868" y="-9752"/>
                    <a:pt x="37352" y="-2422"/>
                    <a:pt x="13800" y="30172"/>
                  </a:cubicBezTo>
                  <a:cubicBezTo>
                    <a:pt x="-9751" y="62766"/>
                    <a:pt x="-2422" y="108281"/>
                    <a:pt x="30172" y="131834"/>
                  </a:cubicBezTo>
                  <a:cubicBezTo>
                    <a:pt x="38285" y="137696"/>
                    <a:pt x="47520" y="141823"/>
                    <a:pt x="57300" y="143956"/>
                  </a:cubicBezTo>
                  <a:cubicBezTo>
                    <a:pt x="57697" y="138498"/>
                    <a:pt x="58255" y="133072"/>
                    <a:pt x="59065" y="127695"/>
                  </a:cubicBezTo>
                  <a:cubicBezTo>
                    <a:pt x="28719" y="119996"/>
                    <a:pt x="10360" y="89153"/>
                    <a:pt x="18060" y="58807"/>
                  </a:cubicBezTo>
                  <a:cubicBezTo>
                    <a:pt x="24426" y="33713"/>
                    <a:pt x="46984" y="16121"/>
                    <a:pt x="72873" y="16060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: Shape 78">
              <a:extLst>
                <a:ext uri="{FF2B5EF4-FFF2-40B4-BE49-F238E27FC236}">
                  <a16:creationId xmlns:a16="http://schemas.microsoft.com/office/drawing/2014/main" id="{92B9C598-85D7-4617-992F-5540481080DB}"/>
                </a:ext>
              </a:extLst>
            </p:cNvPr>
            <p:cNvSpPr/>
            <p:nvPr/>
          </p:nvSpPr>
          <p:spPr>
            <a:xfrm>
              <a:off x="7973699" y="1856931"/>
              <a:ext cx="131135" cy="144942"/>
            </a:xfrm>
            <a:custGeom>
              <a:avLst/>
              <a:gdLst>
                <a:gd name="connsiteX0" fmla="*/ 86749 w 131135"/>
                <a:gd name="connsiteY0" fmla="*/ 8082 h 144942"/>
                <a:gd name="connsiteX1" fmla="*/ 16812 w 131135"/>
                <a:gd name="connsiteY1" fmla="*/ 42257 h 144942"/>
                <a:gd name="connsiteX2" fmla="*/ 0 w 131135"/>
                <a:gd name="connsiteY2" fmla="*/ 76108 h 144942"/>
                <a:gd name="connsiteX3" fmla="*/ 0 w 131135"/>
                <a:gd name="connsiteY3" fmla="*/ 144943 h 144942"/>
                <a:gd name="connsiteX4" fmla="*/ 16197 w 131135"/>
                <a:gd name="connsiteY4" fmla="*/ 144943 h 144942"/>
                <a:gd name="connsiteX5" fmla="*/ 16197 w 131135"/>
                <a:gd name="connsiteY5" fmla="*/ 76108 h 144942"/>
                <a:gd name="connsiteX6" fmla="*/ 26635 w 131135"/>
                <a:gd name="connsiteY6" fmla="*/ 55133 h 144942"/>
                <a:gd name="connsiteX7" fmla="*/ 91106 w 131135"/>
                <a:gd name="connsiteY7" fmla="*/ 23696 h 144942"/>
                <a:gd name="connsiteX8" fmla="*/ 131135 w 131135"/>
                <a:gd name="connsiteY8" fmla="*/ 16132 h 144942"/>
                <a:gd name="connsiteX9" fmla="*/ 129791 w 131135"/>
                <a:gd name="connsiteY9" fmla="*/ 0 h 144942"/>
                <a:gd name="connsiteX10" fmla="*/ 86749 w 131135"/>
                <a:gd name="connsiteY10" fmla="*/ 8082 h 14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135" h="144942">
                  <a:moveTo>
                    <a:pt x="86749" y="8082"/>
                  </a:moveTo>
                  <a:cubicBezTo>
                    <a:pt x="61675" y="15444"/>
                    <a:pt x="38028" y="26999"/>
                    <a:pt x="16812" y="42257"/>
                  </a:cubicBezTo>
                  <a:cubicBezTo>
                    <a:pt x="6404" y="50439"/>
                    <a:pt x="230" y="62870"/>
                    <a:pt x="0" y="76108"/>
                  </a:cubicBezTo>
                  <a:lnTo>
                    <a:pt x="0" y="144943"/>
                  </a:lnTo>
                  <a:lnTo>
                    <a:pt x="16197" y="144943"/>
                  </a:lnTo>
                  <a:lnTo>
                    <a:pt x="16197" y="76108"/>
                  </a:lnTo>
                  <a:cubicBezTo>
                    <a:pt x="16380" y="67910"/>
                    <a:pt x="20206" y="60222"/>
                    <a:pt x="26635" y="55133"/>
                  </a:cubicBezTo>
                  <a:cubicBezTo>
                    <a:pt x="46205" y="41104"/>
                    <a:pt x="68000" y="30475"/>
                    <a:pt x="91106" y="23696"/>
                  </a:cubicBezTo>
                  <a:cubicBezTo>
                    <a:pt x="104203" y="20014"/>
                    <a:pt x="117597" y="17483"/>
                    <a:pt x="131135" y="16132"/>
                  </a:cubicBezTo>
                  <a:cubicBezTo>
                    <a:pt x="130496" y="10795"/>
                    <a:pt x="130026" y="5418"/>
                    <a:pt x="129791" y="0"/>
                  </a:cubicBezTo>
                  <a:cubicBezTo>
                    <a:pt x="115234" y="1429"/>
                    <a:pt x="100832" y="4134"/>
                    <a:pt x="86749" y="8082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: Shape 79">
              <a:extLst>
                <a:ext uri="{FF2B5EF4-FFF2-40B4-BE49-F238E27FC236}">
                  <a16:creationId xmlns:a16="http://schemas.microsoft.com/office/drawing/2014/main" id="{0FD47038-DB3C-4868-9843-625E2198D9BD}"/>
                </a:ext>
              </a:extLst>
            </p:cNvPr>
            <p:cNvSpPr/>
            <p:nvPr/>
          </p:nvSpPr>
          <p:spPr>
            <a:xfrm>
              <a:off x="8168058" y="2012377"/>
              <a:ext cx="28254" cy="84691"/>
            </a:xfrm>
            <a:custGeom>
              <a:avLst/>
              <a:gdLst>
                <a:gd name="connsiteX0" fmla="*/ 0 w 28254"/>
                <a:gd name="connsiteY0" fmla="*/ 32053 h 84691"/>
                <a:gd name="connsiteX1" fmla="*/ 0 w 28254"/>
                <a:gd name="connsiteY1" fmla="*/ 84692 h 84691"/>
                <a:gd name="connsiteX2" fmla="*/ 16197 w 28254"/>
                <a:gd name="connsiteY2" fmla="*/ 84692 h 84691"/>
                <a:gd name="connsiteX3" fmla="*/ 16197 w 28254"/>
                <a:gd name="connsiteY3" fmla="*/ 32053 h 84691"/>
                <a:gd name="connsiteX4" fmla="*/ 26635 w 28254"/>
                <a:gd name="connsiteY4" fmla="*/ 11062 h 84691"/>
                <a:gd name="connsiteX5" fmla="*/ 28255 w 28254"/>
                <a:gd name="connsiteY5" fmla="*/ 9953 h 84691"/>
                <a:gd name="connsiteX6" fmla="*/ 14747 w 28254"/>
                <a:gd name="connsiteY6" fmla="*/ 0 h 84691"/>
                <a:gd name="connsiteX7" fmla="*/ 0 w 28254"/>
                <a:gd name="connsiteY7" fmla="*/ 32053 h 8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54" h="84691">
                  <a:moveTo>
                    <a:pt x="0" y="32053"/>
                  </a:moveTo>
                  <a:lnTo>
                    <a:pt x="0" y="84692"/>
                  </a:lnTo>
                  <a:lnTo>
                    <a:pt x="16197" y="84692"/>
                  </a:lnTo>
                  <a:lnTo>
                    <a:pt x="16197" y="32053"/>
                  </a:lnTo>
                  <a:cubicBezTo>
                    <a:pt x="16375" y="23850"/>
                    <a:pt x="20202" y="16154"/>
                    <a:pt x="26635" y="11062"/>
                  </a:cubicBezTo>
                  <a:cubicBezTo>
                    <a:pt x="27162" y="10674"/>
                    <a:pt x="27761" y="10333"/>
                    <a:pt x="28255" y="9953"/>
                  </a:cubicBezTo>
                  <a:cubicBezTo>
                    <a:pt x="23631" y="6835"/>
                    <a:pt x="19136" y="3474"/>
                    <a:pt x="14747" y="0"/>
                  </a:cubicBezTo>
                  <a:cubicBezTo>
                    <a:pt x="5548" y="8140"/>
                    <a:pt x="196" y="19772"/>
                    <a:pt x="0" y="32053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104031" y="5049521"/>
            <a:ext cx="358209" cy="42651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Google Shape;108;gfa343c31fa_1_21"/>
          <p:cNvSpPr txBox="1">
            <a:spLocks/>
          </p:cNvSpPr>
          <p:nvPr/>
        </p:nvSpPr>
        <p:spPr>
          <a:xfrm>
            <a:off x="70625" y="-151528"/>
            <a:ext cx="1104071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ACCIONES REALIZADAS</a:t>
            </a:r>
          </a:p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COMUNIDADES INFLUENCIA DIRECTA - RELLENO SANITARIO</a:t>
            </a:r>
          </a:p>
        </p:txBody>
      </p:sp>
    </p:spTree>
    <p:extLst>
      <p:ext uri="{BB962C8B-B14F-4D97-AF65-F5344CB8AC3E}">
        <p14:creationId xmlns:p14="http://schemas.microsoft.com/office/powerpoint/2010/main" val="296760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38" name="Grupo 37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39" name="Rectángulo 38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40" name="Imagen 3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7" name="CuadroTexto 6"/>
          <p:cNvSpPr txBox="1"/>
          <p:nvPr/>
        </p:nvSpPr>
        <p:spPr>
          <a:xfrm>
            <a:off x="1401125" y="4767474"/>
            <a:ext cx="2717958" cy="8870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Fomento del reciclaje artesanal.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Asociación Artesanal de Reciclaje Vida Nueva, es una organización sin fines de lucro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32"/>
          <p:cNvSpPr>
            <a:spLocks/>
          </p:cNvSpPr>
          <p:nvPr/>
        </p:nvSpPr>
        <p:spPr bwMode="auto">
          <a:xfrm>
            <a:off x="251477" y="2158077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325494" y="2364357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122AA518-54F5-4142-8554-B8970B49BF42}"/>
              </a:ext>
            </a:extLst>
          </p:cNvPr>
          <p:cNvSpPr txBox="1">
            <a:spLocks/>
          </p:cNvSpPr>
          <p:nvPr/>
        </p:nvSpPr>
        <p:spPr>
          <a:xfrm>
            <a:off x="301430" y="2910867"/>
            <a:ext cx="1260000" cy="24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 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32"/>
          <p:cNvSpPr>
            <a:spLocks/>
          </p:cNvSpPr>
          <p:nvPr/>
        </p:nvSpPr>
        <p:spPr bwMode="auto">
          <a:xfrm>
            <a:off x="2272262" y="2743647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2292349" y="3138120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3" name="Freeform 132"/>
          <p:cNvSpPr>
            <a:spLocks/>
          </p:cNvSpPr>
          <p:nvPr/>
        </p:nvSpPr>
        <p:spPr bwMode="auto">
          <a:xfrm>
            <a:off x="4652825" y="1836686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4726842" y="2042966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122AA518-54F5-4142-8554-B8970B49BF42}"/>
              </a:ext>
            </a:extLst>
          </p:cNvPr>
          <p:cNvSpPr txBox="1">
            <a:spLocks/>
          </p:cNvSpPr>
          <p:nvPr/>
        </p:nvSpPr>
        <p:spPr>
          <a:xfrm>
            <a:off x="4702778" y="2589476"/>
            <a:ext cx="1260000" cy="24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2017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32"/>
          <p:cNvSpPr>
            <a:spLocks/>
          </p:cNvSpPr>
          <p:nvPr/>
        </p:nvSpPr>
        <p:spPr bwMode="auto">
          <a:xfrm>
            <a:off x="7217599" y="3002628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7291616" y="3208908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122AA518-54F5-4142-8554-B8970B49BF42}"/>
              </a:ext>
            </a:extLst>
          </p:cNvPr>
          <p:cNvSpPr txBox="1">
            <a:spLocks/>
          </p:cNvSpPr>
          <p:nvPr/>
        </p:nvSpPr>
        <p:spPr>
          <a:xfrm>
            <a:off x="7267552" y="3755418"/>
            <a:ext cx="1260000" cy="24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01694" y="1254723"/>
            <a:ext cx="3475631" cy="926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1617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CONFORMACIÓN DE LA ASOCIACIÓN</a:t>
            </a:r>
          </a:p>
          <a:p>
            <a:pPr lvl="0" algn="ctr" defTabSz="101617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NUEVA</a:t>
            </a:r>
          </a:p>
          <a:p>
            <a:pPr lvl="0" algn="ctr" defTabSz="7556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N°05518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421436" y="4447068"/>
            <a:ext cx="2677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556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 DE LA ASOCIACIÓN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180478" y="1497642"/>
            <a:ext cx="2938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556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 CON LA EMGIRS-EP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719815" y="4620384"/>
            <a:ext cx="230063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556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ADENDA AL CONVENIO </a:t>
            </a:r>
          </a:p>
          <a:p>
            <a:pPr lvl="0" algn="ctr" defTabSz="7556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EMGIRS-EP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692980" y="5307753"/>
            <a:ext cx="22261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firmó una adenda para 6 meses, con fecha límite al 10 de junio de 2022</a:t>
            </a:r>
          </a:p>
        </p:txBody>
      </p:sp>
      <p:cxnSp>
        <p:nvCxnSpPr>
          <p:cNvPr id="24" name="Conector recto de flecha 23"/>
          <p:cNvCxnSpPr>
            <a:stCxn id="8" idx="0"/>
            <a:endCxn id="11" idx="4"/>
          </p:cNvCxnSpPr>
          <p:nvPr/>
        </p:nvCxnSpPr>
        <p:spPr>
          <a:xfrm>
            <a:off x="1458045" y="3315997"/>
            <a:ext cx="814217" cy="410251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11" idx="10"/>
            <a:endCxn id="13" idx="4"/>
          </p:cNvCxnSpPr>
          <p:nvPr/>
        </p:nvCxnSpPr>
        <p:spPr>
          <a:xfrm flipV="1">
            <a:off x="3577325" y="2819287"/>
            <a:ext cx="1075500" cy="393236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3" idx="11"/>
            <a:endCxn id="16" idx="4"/>
          </p:cNvCxnSpPr>
          <p:nvPr/>
        </p:nvCxnSpPr>
        <p:spPr>
          <a:xfrm>
            <a:off x="5957888" y="2819287"/>
            <a:ext cx="1259711" cy="1165942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4194202" y="3388932"/>
            <a:ext cx="24504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firma el Convenio de Cooperación Tripartito entre la Asociación Vida Nueva, Fundación Extreme Response y la EMGIRS EP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132"/>
          <p:cNvSpPr>
            <a:spLocks/>
          </p:cNvSpPr>
          <p:nvPr/>
        </p:nvSpPr>
        <p:spPr bwMode="auto">
          <a:xfrm>
            <a:off x="10076039" y="810262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ector recto de flecha 28"/>
          <p:cNvCxnSpPr>
            <a:stCxn id="16" idx="9"/>
            <a:endCxn id="28" idx="4"/>
          </p:cNvCxnSpPr>
          <p:nvPr/>
        </p:nvCxnSpPr>
        <p:spPr>
          <a:xfrm flipV="1">
            <a:off x="8424167" y="1792863"/>
            <a:ext cx="1651872" cy="1503322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10088382" y="1159092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9435627" y="473251"/>
            <a:ext cx="2380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556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MEJORES CONDICIONES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9025219" y="3084368"/>
            <a:ext cx="31204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Definición de bases y obligaciones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 nuevo convenio y de la selección pública de</a:t>
            </a:r>
            <a:r>
              <a:rPr kumimoji="0" lang="es-MX" sz="1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administración del convenio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Socialización con 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administración: junio 2022.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9678988" y="2179150"/>
            <a:ext cx="22261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articulado con SA, EMGIRS, Quito Honesto, MAATE, RENAREC.</a:t>
            </a:r>
          </a:p>
        </p:txBody>
      </p:sp>
      <p:sp>
        <p:nvSpPr>
          <p:cNvPr id="35" name="Google Shape;108;gfa343c31fa_1_21"/>
          <p:cNvSpPr txBox="1">
            <a:spLocks/>
          </p:cNvSpPr>
          <p:nvPr/>
        </p:nvSpPr>
        <p:spPr>
          <a:xfrm>
            <a:off x="70626" y="-130501"/>
            <a:ext cx="102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GESTORES AMBIENTALES</a:t>
            </a:r>
          </a:p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ESTACIÓN DE TRANSFERENCIA NORTE</a:t>
            </a:r>
          </a:p>
        </p:txBody>
      </p:sp>
    </p:spTree>
    <p:extLst>
      <p:ext uri="{BB962C8B-B14F-4D97-AF65-F5344CB8AC3E}">
        <p14:creationId xmlns:p14="http://schemas.microsoft.com/office/powerpoint/2010/main" val="3145740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o 56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59" name="Grupo 58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60" name="Rectángulo 59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61" name="Imagen 6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7" name="Rectángulo 6"/>
          <p:cNvSpPr/>
          <p:nvPr/>
        </p:nvSpPr>
        <p:spPr>
          <a:xfrm>
            <a:off x="7455161" y="2684325"/>
            <a:ext cx="4326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Oval 38">
            <a:extLst>
              <a:ext uri="{FF2B5EF4-FFF2-40B4-BE49-F238E27FC236}">
                <a16:creationId xmlns:a16="http://schemas.microsoft.com/office/drawing/2014/main" id="{226BBF87-8CB8-43F0-8310-72A7955717F2}"/>
              </a:ext>
            </a:extLst>
          </p:cNvPr>
          <p:cNvSpPr/>
          <p:nvPr/>
        </p:nvSpPr>
        <p:spPr>
          <a:xfrm>
            <a:off x="7280239" y="1147435"/>
            <a:ext cx="167078" cy="1670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52">
            <a:extLst>
              <a:ext uri="{FF2B5EF4-FFF2-40B4-BE49-F238E27FC236}">
                <a16:creationId xmlns:a16="http://schemas.microsoft.com/office/drawing/2014/main" id="{80DCFA10-47C4-4922-934C-F5495FBEF205}"/>
              </a:ext>
            </a:extLst>
          </p:cNvPr>
          <p:cNvCxnSpPr>
            <a:cxnSpLocks/>
          </p:cNvCxnSpPr>
          <p:nvPr/>
        </p:nvCxnSpPr>
        <p:spPr>
          <a:xfrm>
            <a:off x="7605353" y="1266141"/>
            <a:ext cx="435062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32">
            <a:extLst>
              <a:ext uri="{FF2B5EF4-FFF2-40B4-BE49-F238E27FC236}">
                <a16:creationId xmlns:a16="http://schemas.microsoft.com/office/drawing/2014/main" id="{8688E8B2-E160-4C5D-A71E-E4B89E4DA0BF}"/>
              </a:ext>
            </a:extLst>
          </p:cNvPr>
          <p:cNvSpPr/>
          <p:nvPr/>
        </p:nvSpPr>
        <p:spPr>
          <a:xfrm>
            <a:off x="4277660" y="3843847"/>
            <a:ext cx="167078" cy="1670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37">
            <a:extLst>
              <a:ext uri="{FF2B5EF4-FFF2-40B4-BE49-F238E27FC236}">
                <a16:creationId xmlns:a16="http://schemas.microsoft.com/office/drawing/2014/main" id="{F4DFFA75-1D4E-4D95-961D-51DBED5113F6}"/>
              </a:ext>
            </a:extLst>
          </p:cNvPr>
          <p:cNvSpPr/>
          <p:nvPr/>
        </p:nvSpPr>
        <p:spPr>
          <a:xfrm>
            <a:off x="4189306" y="2080243"/>
            <a:ext cx="167078" cy="1670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44">
            <a:extLst>
              <a:ext uri="{FF2B5EF4-FFF2-40B4-BE49-F238E27FC236}">
                <a16:creationId xmlns:a16="http://schemas.microsoft.com/office/drawing/2014/main" id="{83F3660B-534D-4171-B708-06A57D693B1E}"/>
              </a:ext>
            </a:extLst>
          </p:cNvPr>
          <p:cNvCxnSpPr>
            <a:cxnSpLocks/>
          </p:cNvCxnSpPr>
          <p:nvPr/>
        </p:nvCxnSpPr>
        <p:spPr>
          <a:xfrm>
            <a:off x="460397" y="3884305"/>
            <a:ext cx="36608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0">
            <a:extLst>
              <a:ext uri="{FF2B5EF4-FFF2-40B4-BE49-F238E27FC236}">
                <a16:creationId xmlns:a16="http://schemas.microsoft.com/office/drawing/2014/main" id="{C21BC60C-499B-427A-B016-3AB69F546157}"/>
              </a:ext>
            </a:extLst>
          </p:cNvPr>
          <p:cNvCxnSpPr>
            <a:cxnSpLocks/>
          </p:cNvCxnSpPr>
          <p:nvPr/>
        </p:nvCxnSpPr>
        <p:spPr>
          <a:xfrm>
            <a:off x="469953" y="2148591"/>
            <a:ext cx="352321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577854" y="2258754"/>
            <a:ext cx="3558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El reciclaje en la ETN se ejecuta por décadas atrás.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13997" y="3959621"/>
            <a:ext cx="3832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Baja importancia del componente social, que caracteriza a la operación de la ETN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60687" y="986924"/>
            <a:ext cx="4104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Convenio desactualizado que no permite obligaciones y derechos para los gestores ambientales y EMGIRS-EP.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806806" y="776895"/>
            <a:ext cx="3801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"/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un </a:t>
            </a:r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transparente y público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508020" y="1560981"/>
            <a:ext cx="4398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acciones de</a:t>
            </a:r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reciclaje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Estación de Transferencia Norte.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508020" y="2695594"/>
            <a:ext cx="43986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Revalorizar el trabajo de reciclaje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efectúa e la ETN, a través de la implementación de procesos claros y honestos.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541105" y="3848752"/>
            <a:ext cx="4310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Estabilidad e inclusión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gestores ambientales que actualmente trabajan en la ETN.</a:t>
            </a:r>
          </a:p>
        </p:txBody>
      </p:sp>
      <p:sp>
        <p:nvSpPr>
          <p:cNvPr id="21" name="Oval 38">
            <a:extLst>
              <a:ext uri="{FF2B5EF4-FFF2-40B4-BE49-F238E27FC236}">
                <a16:creationId xmlns:a16="http://schemas.microsoft.com/office/drawing/2014/main" id="{226BBF87-8CB8-43F0-8310-72A7955717F2}"/>
              </a:ext>
            </a:extLst>
          </p:cNvPr>
          <p:cNvSpPr/>
          <p:nvPr/>
        </p:nvSpPr>
        <p:spPr>
          <a:xfrm>
            <a:off x="7000311" y="2453727"/>
            <a:ext cx="167078" cy="1670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52">
            <a:extLst>
              <a:ext uri="{FF2B5EF4-FFF2-40B4-BE49-F238E27FC236}">
                <a16:creationId xmlns:a16="http://schemas.microsoft.com/office/drawing/2014/main" id="{80DCFA10-47C4-4922-934C-F5495FBEF205}"/>
              </a:ext>
            </a:extLst>
          </p:cNvPr>
          <p:cNvCxnSpPr>
            <a:cxnSpLocks/>
          </p:cNvCxnSpPr>
          <p:nvPr/>
        </p:nvCxnSpPr>
        <p:spPr>
          <a:xfrm>
            <a:off x="7325425" y="2572433"/>
            <a:ext cx="463055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8">
            <a:extLst>
              <a:ext uri="{FF2B5EF4-FFF2-40B4-BE49-F238E27FC236}">
                <a16:creationId xmlns:a16="http://schemas.microsoft.com/office/drawing/2014/main" id="{226BBF87-8CB8-43F0-8310-72A7955717F2}"/>
              </a:ext>
            </a:extLst>
          </p:cNvPr>
          <p:cNvSpPr/>
          <p:nvPr/>
        </p:nvSpPr>
        <p:spPr>
          <a:xfrm>
            <a:off x="7374028" y="3615281"/>
            <a:ext cx="167078" cy="1670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52">
            <a:extLst>
              <a:ext uri="{FF2B5EF4-FFF2-40B4-BE49-F238E27FC236}">
                <a16:creationId xmlns:a16="http://schemas.microsoft.com/office/drawing/2014/main" id="{80DCFA10-47C4-4922-934C-F5495FBEF205}"/>
              </a:ext>
            </a:extLst>
          </p:cNvPr>
          <p:cNvCxnSpPr>
            <a:cxnSpLocks/>
          </p:cNvCxnSpPr>
          <p:nvPr/>
        </p:nvCxnSpPr>
        <p:spPr>
          <a:xfrm>
            <a:off x="7767977" y="3698280"/>
            <a:ext cx="3966279" cy="168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8">
            <a:extLst>
              <a:ext uri="{FF2B5EF4-FFF2-40B4-BE49-F238E27FC236}">
                <a16:creationId xmlns:a16="http://schemas.microsoft.com/office/drawing/2014/main" id="{226BBF87-8CB8-43F0-8310-72A7955717F2}"/>
              </a:ext>
            </a:extLst>
          </p:cNvPr>
          <p:cNvSpPr/>
          <p:nvPr/>
        </p:nvSpPr>
        <p:spPr>
          <a:xfrm>
            <a:off x="6830899" y="4805891"/>
            <a:ext cx="167078" cy="1670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52">
            <a:extLst>
              <a:ext uri="{FF2B5EF4-FFF2-40B4-BE49-F238E27FC236}">
                <a16:creationId xmlns:a16="http://schemas.microsoft.com/office/drawing/2014/main" id="{80DCFA10-47C4-4922-934C-F5495FBEF205}"/>
              </a:ext>
            </a:extLst>
          </p:cNvPr>
          <p:cNvCxnSpPr>
            <a:cxnSpLocks/>
          </p:cNvCxnSpPr>
          <p:nvPr/>
        </p:nvCxnSpPr>
        <p:spPr>
          <a:xfrm>
            <a:off x="7224848" y="4888890"/>
            <a:ext cx="3966279" cy="168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7270034" y="4980433"/>
            <a:ext cx="4464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Brigadas de salud y bienestar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gestores ambientales que actualmente trabajan en la ETN</a:t>
            </a:r>
          </a:p>
        </p:txBody>
      </p:sp>
      <p:grpSp>
        <p:nvGrpSpPr>
          <p:cNvPr id="30" name="Group 35">
            <a:extLst>
              <a:ext uri="{FF2B5EF4-FFF2-40B4-BE49-F238E27FC236}">
                <a16:creationId xmlns:a16="http://schemas.microsoft.com/office/drawing/2014/main" id="{7A45F7EC-666F-4216-A982-DAD80DBFEAD3}"/>
              </a:ext>
            </a:extLst>
          </p:cNvPr>
          <p:cNvGrpSpPr/>
          <p:nvPr/>
        </p:nvGrpSpPr>
        <p:grpSpPr>
          <a:xfrm>
            <a:off x="3939100" y="897986"/>
            <a:ext cx="3137623" cy="5459454"/>
            <a:chOff x="4486269" y="1153396"/>
            <a:chExt cx="3137623" cy="545945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1C0CACF-84E9-418B-AD11-65DA34C1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833" y="5355908"/>
              <a:ext cx="903288" cy="854075"/>
            </a:xfrm>
            <a:custGeom>
              <a:avLst/>
              <a:gdLst>
                <a:gd name="T0" fmla="*/ 146 w 154"/>
                <a:gd name="T1" fmla="*/ 118 h 146"/>
                <a:gd name="T2" fmla="*/ 154 w 154"/>
                <a:gd name="T3" fmla="*/ 84 h 146"/>
                <a:gd name="T4" fmla="*/ 79 w 154"/>
                <a:gd name="T5" fmla="*/ 0 h 146"/>
                <a:gd name="T6" fmla="*/ 27 w 154"/>
                <a:gd name="T7" fmla="*/ 27 h 146"/>
                <a:gd name="T8" fmla="*/ 0 w 154"/>
                <a:gd name="T9" fmla="*/ 86 h 146"/>
                <a:gd name="T10" fmla="*/ 80 w 154"/>
                <a:gd name="T11" fmla="*/ 146 h 146"/>
                <a:gd name="T12" fmla="*/ 118 w 154"/>
                <a:gd name="T13" fmla="*/ 144 h 146"/>
                <a:gd name="T14" fmla="*/ 146 w 154"/>
                <a:gd name="T15" fmla="*/ 1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46">
                  <a:moveTo>
                    <a:pt x="146" y="118"/>
                  </a:move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95" y="67"/>
                    <a:pt x="79" y="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60" y="95"/>
                    <a:pt x="80" y="146"/>
                  </a:cubicBezTo>
                  <a:cubicBezTo>
                    <a:pt x="118" y="144"/>
                    <a:pt x="118" y="144"/>
                    <a:pt x="118" y="144"/>
                  </a:cubicBezTo>
                  <a:lnTo>
                    <a:pt x="146" y="1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582E6E4-D42C-4B26-8C02-80C0AA10D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463" y="4436977"/>
              <a:ext cx="1300381" cy="1101458"/>
            </a:xfrm>
            <a:custGeom>
              <a:avLst/>
              <a:gdLst>
                <a:gd name="T0" fmla="*/ 0 w 218"/>
                <a:gd name="T1" fmla="*/ 101 h 188"/>
                <a:gd name="T2" fmla="*/ 33 w 218"/>
                <a:gd name="T3" fmla="*/ 165 h 188"/>
                <a:gd name="T4" fmla="*/ 106 w 218"/>
                <a:gd name="T5" fmla="*/ 188 h 188"/>
                <a:gd name="T6" fmla="*/ 218 w 218"/>
                <a:gd name="T7" fmla="*/ 102 h 188"/>
                <a:gd name="T8" fmla="*/ 168 w 218"/>
                <a:gd name="T9" fmla="*/ 36 h 188"/>
                <a:gd name="T10" fmla="*/ 97 w 218"/>
                <a:gd name="T11" fmla="*/ 0 h 188"/>
                <a:gd name="T12" fmla="*/ 0 w 218"/>
                <a:gd name="T13" fmla="*/ 101 h 188"/>
                <a:gd name="connsiteX0" fmla="*/ 0 w 10036"/>
                <a:gd name="connsiteY0" fmla="*/ 5372 h 10220"/>
                <a:gd name="connsiteX1" fmla="*/ 1514 w 10036"/>
                <a:gd name="connsiteY1" fmla="*/ 8777 h 10220"/>
                <a:gd name="connsiteX2" fmla="*/ 4862 w 10036"/>
                <a:gd name="connsiteY2" fmla="*/ 10000 h 10220"/>
                <a:gd name="connsiteX3" fmla="*/ 10036 w 10036"/>
                <a:gd name="connsiteY3" fmla="*/ 5384 h 10220"/>
                <a:gd name="connsiteX4" fmla="*/ 7706 w 10036"/>
                <a:gd name="connsiteY4" fmla="*/ 1915 h 10220"/>
                <a:gd name="connsiteX5" fmla="*/ 4450 w 10036"/>
                <a:gd name="connsiteY5" fmla="*/ 0 h 10220"/>
                <a:gd name="connsiteX6" fmla="*/ 0 w 10036"/>
                <a:gd name="connsiteY6" fmla="*/ 5372 h 10220"/>
                <a:gd name="connsiteX0" fmla="*/ 0 w 10036"/>
                <a:gd name="connsiteY0" fmla="*/ 5372 h 10412"/>
                <a:gd name="connsiteX1" fmla="*/ 1514 w 10036"/>
                <a:gd name="connsiteY1" fmla="*/ 8777 h 10412"/>
                <a:gd name="connsiteX2" fmla="*/ 4862 w 10036"/>
                <a:gd name="connsiteY2" fmla="*/ 10000 h 10412"/>
                <a:gd name="connsiteX3" fmla="*/ 10036 w 10036"/>
                <a:gd name="connsiteY3" fmla="*/ 5384 h 10412"/>
                <a:gd name="connsiteX4" fmla="*/ 7706 w 10036"/>
                <a:gd name="connsiteY4" fmla="*/ 1915 h 10412"/>
                <a:gd name="connsiteX5" fmla="*/ 4450 w 10036"/>
                <a:gd name="connsiteY5" fmla="*/ 0 h 10412"/>
                <a:gd name="connsiteX6" fmla="*/ 0 w 10036"/>
                <a:gd name="connsiteY6" fmla="*/ 5372 h 10412"/>
                <a:gd name="connsiteX0" fmla="*/ 0 w 10036"/>
                <a:gd name="connsiteY0" fmla="*/ 5372 h 10000"/>
                <a:gd name="connsiteX1" fmla="*/ 1514 w 10036"/>
                <a:gd name="connsiteY1" fmla="*/ 8777 h 10000"/>
                <a:gd name="connsiteX2" fmla="*/ 4862 w 10036"/>
                <a:gd name="connsiteY2" fmla="*/ 10000 h 10000"/>
                <a:gd name="connsiteX3" fmla="*/ 10036 w 10036"/>
                <a:gd name="connsiteY3" fmla="*/ 5384 h 10000"/>
                <a:gd name="connsiteX4" fmla="*/ 7706 w 10036"/>
                <a:gd name="connsiteY4" fmla="*/ 1915 h 10000"/>
                <a:gd name="connsiteX5" fmla="*/ 4450 w 10036"/>
                <a:gd name="connsiteY5" fmla="*/ 0 h 10000"/>
                <a:gd name="connsiteX6" fmla="*/ 0 w 10036"/>
                <a:gd name="connsiteY6" fmla="*/ 5372 h 10000"/>
                <a:gd name="connsiteX0" fmla="*/ 0 w 10163"/>
                <a:gd name="connsiteY0" fmla="*/ 5372 h 10137"/>
                <a:gd name="connsiteX1" fmla="*/ 1514 w 10163"/>
                <a:gd name="connsiteY1" fmla="*/ 8777 h 10137"/>
                <a:gd name="connsiteX2" fmla="*/ 4862 w 10163"/>
                <a:gd name="connsiteY2" fmla="*/ 10000 h 10137"/>
                <a:gd name="connsiteX3" fmla="*/ 10163 w 10163"/>
                <a:gd name="connsiteY3" fmla="*/ 5321 h 10137"/>
                <a:gd name="connsiteX4" fmla="*/ 7706 w 10163"/>
                <a:gd name="connsiteY4" fmla="*/ 1915 h 10137"/>
                <a:gd name="connsiteX5" fmla="*/ 4450 w 10163"/>
                <a:gd name="connsiteY5" fmla="*/ 0 h 10137"/>
                <a:gd name="connsiteX6" fmla="*/ 0 w 10163"/>
                <a:gd name="connsiteY6" fmla="*/ 5372 h 10137"/>
                <a:gd name="connsiteX0" fmla="*/ 0 w 10163"/>
                <a:gd name="connsiteY0" fmla="*/ 5372 h 10012"/>
                <a:gd name="connsiteX1" fmla="*/ 1514 w 10163"/>
                <a:gd name="connsiteY1" fmla="*/ 8777 h 10012"/>
                <a:gd name="connsiteX2" fmla="*/ 4862 w 10163"/>
                <a:gd name="connsiteY2" fmla="*/ 10000 h 10012"/>
                <a:gd name="connsiteX3" fmla="*/ 10163 w 10163"/>
                <a:gd name="connsiteY3" fmla="*/ 5321 h 10012"/>
                <a:gd name="connsiteX4" fmla="*/ 7706 w 10163"/>
                <a:gd name="connsiteY4" fmla="*/ 1915 h 10012"/>
                <a:gd name="connsiteX5" fmla="*/ 4450 w 10163"/>
                <a:gd name="connsiteY5" fmla="*/ 0 h 10012"/>
                <a:gd name="connsiteX6" fmla="*/ 0 w 10163"/>
                <a:gd name="connsiteY6" fmla="*/ 5372 h 1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3" h="10012">
                  <a:moveTo>
                    <a:pt x="0" y="5372"/>
                  </a:moveTo>
                  <a:lnTo>
                    <a:pt x="1514" y="8777"/>
                  </a:lnTo>
                  <a:cubicBezTo>
                    <a:pt x="2630" y="9185"/>
                    <a:pt x="4621" y="10132"/>
                    <a:pt x="4862" y="10000"/>
                  </a:cubicBezTo>
                  <a:cubicBezTo>
                    <a:pt x="5103" y="9868"/>
                    <a:pt x="6264" y="6172"/>
                    <a:pt x="10163" y="5321"/>
                  </a:cubicBezTo>
                  <a:cubicBezTo>
                    <a:pt x="7869" y="1810"/>
                    <a:pt x="7706" y="1915"/>
                    <a:pt x="7706" y="1915"/>
                  </a:cubicBezTo>
                  <a:lnTo>
                    <a:pt x="4450" y="0"/>
                  </a:lnTo>
                  <a:cubicBezTo>
                    <a:pt x="4450" y="0"/>
                    <a:pt x="3716" y="3670"/>
                    <a:pt x="0" y="537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A32F47CD-DB05-4D6F-812B-AEDF7544C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113" y="3190875"/>
              <a:ext cx="1482725" cy="1468438"/>
            </a:xfrm>
            <a:custGeom>
              <a:avLst/>
              <a:gdLst>
                <a:gd name="T0" fmla="*/ 139 w 253"/>
                <a:gd name="T1" fmla="*/ 0 h 251"/>
                <a:gd name="T2" fmla="*/ 182 w 253"/>
                <a:gd name="T3" fmla="*/ 80 h 251"/>
                <a:gd name="T4" fmla="*/ 253 w 253"/>
                <a:gd name="T5" fmla="*/ 127 h 251"/>
                <a:gd name="T6" fmla="*/ 125 w 253"/>
                <a:gd name="T7" fmla="*/ 251 h 251"/>
                <a:gd name="T8" fmla="*/ 80 w 253"/>
                <a:gd name="T9" fmla="*/ 186 h 251"/>
                <a:gd name="T10" fmla="*/ 0 w 253"/>
                <a:gd name="T11" fmla="*/ 146 h 251"/>
                <a:gd name="T12" fmla="*/ 139 w 253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251">
                  <a:moveTo>
                    <a:pt x="139" y="0"/>
                  </a:moveTo>
                  <a:cubicBezTo>
                    <a:pt x="139" y="0"/>
                    <a:pt x="152" y="51"/>
                    <a:pt x="182" y="80"/>
                  </a:cubicBezTo>
                  <a:cubicBezTo>
                    <a:pt x="222" y="118"/>
                    <a:pt x="253" y="127"/>
                    <a:pt x="253" y="127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5" y="251"/>
                    <a:pt x="116" y="217"/>
                    <a:pt x="80" y="186"/>
                  </a:cubicBezTo>
                  <a:cubicBezTo>
                    <a:pt x="41" y="153"/>
                    <a:pt x="0" y="146"/>
                    <a:pt x="0" y="146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8BEECB8C-0A9E-4AFC-B7F3-9D199A48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207" y="1909602"/>
              <a:ext cx="1715234" cy="1715234"/>
            </a:xfrm>
            <a:custGeom>
              <a:avLst/>
              <a:gdLst>
                <a:gd name="T0" fmla="*/ 3 w 301"/>
                <a:gd name="T1" fmla="*/ 165 h 302"/>
                <a:gd name="T2" fmla="*/ 0 w 301"/>
                <a:gd name="T3" fmla="*/ 147 h 302"/>
                <a:gd name="T4" fmla="*/ 82 w 301"/>
                <a:gd name="T5" fmla="*/ 100 h 302"/>
                <a:gd name="T6" fmla="*/ 132 w 301"/>
                <a:gd name="T7" fmla="*/ 0 h 302"/>
                <a:gd name="T8" fmla="*/ 263 w 301"/>
                <a:gd name="T9" fmla="*/ 54 h 302"/>
                <a:gd name="T10" fmla="*/ 301 w 301"/>
                <a:gd name="T11" fmla="*/ 175 h 302"/>
                <a:gd name="T12" fmla="*/ 208 w 301"/>
                <a:gd name="T13" fmla="*/ 221 h 302"/>
                <a:gd name="T14" fmla="*/ 153 w 301"/>
                <a:gd name="T15" fmla="*/ 302 h 302"/>
                <a:gd name="T16" fmla="*/ 56 w 301"/>
                <a:gd name="T17" fmla="*/ 262 h 302"/>
                <a:gd name="T18" fmla="*/ 3 w 301"/>
                <a:gd name="T19" fmla="*/ 16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302">
                  <a:moveTo>
                    <a:pt x="3" y="165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60" y="125"/>
                    <a:pt x="82" y="100"/>
                  </a:cubicBezTo>
                  <a:cubicBezTo>
                    <a:pt x="105" y="75"/>
                    <a:pt x="128" y="14"/>
                    <a:pt x="132" y="0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249" y="186"/>
                    <a:pt x="208" y="221"/>
                  </a:cubicBezTo>
                  <a:cubicBezTo>
                    <a:pt x="172" y="250"/>
                    <a:pt x="153" y="302"/>
                    <a:pt x="153" y="302"/>
                  </a:cubicBezTo>
                  <a:cubicBezTo>
                    <a:pt x="56" y="262"/>
                    <a:pt x="56" y="262"/>
                    <a:pt x="56" y="262"/>
                  </a:cubicBezTo>
                  <a:lnTo>
                    <a:pt x="3" y="165"/>
                  </a:lnTo>
                  <a:close/>
                </a:path>
              </a:pathLst>
            </a:custGeom>
            <a:solidFill>
              <a:srgbClr val="7965C4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C1CBE5C0-1CD9-43A7-9E9C-292681C9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431" y="5909046"/>
              <a:ext cx="705576" cy="703804"/>
            </a:xfrm>
            <a:prstGeom prst="ellipse">
              <a:avLst/>
            </a:prstGeom>
            <a:solidFill>
              <a:sysClr val="windowText" lastClr="000000">
                <a:alpha val="26000"/>
              </a:sysClr>
            </a:solidFill>
            <a:ln>
              <a:noFill/>
            </a:ln>
            <a:effectLst>
              <a:softEdge rad="1651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13">
              <a:extLst>
                <a:ext uri="{FF2B5EF4-FFF2-40B4-BE49-F238E27FC236}">
                  <a16:creationId xmlns:a16="http://schemas.microsoft.com/office/drawing/2014/main" id="{2D772B9B-AFF3-453E-90A1-9F8A8FFCA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269" y="2731412"/>
              <a:ext cx="1534936" cy="1531398"/>
            </a:xfrm>
            <a:prstGeom prst="ellipse">
              <a:avLst/>
            </a:prstGeom>
            <a:solidFill>
              <a:sysClr val="windowText" lastClr="000000">
                <a:alpha val="26000"/>
              </a:sysClr>
            </a:solidFill>
            <a:ln>
              <a:noFill/>
            </a:ln>
            <a:effectLst>
              <a:softEdge rad="1651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15">
              <a:extLst>
                <a:ext uri="{FF2B5EF4-FFF2-40B4-BE49-F238E27FC236}">
                  <a16:creationId xmlns:a16="http://schemas.microsoft.com/office/drawing/2014/main" id="{3EF3C4AC-E678-4413-B6E9-CA978A137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4421" y="1311462"/>
              <a:ext cx="1828484" cy="1824946"/>
            </a:xfrm>
            <a:prstGeom prst="ellipse">
              <a:avLst/>
            </a:prstGeom>
            <a:solidFill>
              <a:sysClr val="windowText" lastClr="000000">
                <a:alpha val="26000"/>
              </a:sysClr>
            </a:solidFill>
            <a:ln>
              <a:noFill/>
            </a:ln>
            <a:effectLst>
              <a:softEdge rad="1651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7F6A286B-4091-4A08-A0A1-F27D3C2C0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340" y="5044208"/>
              <a:ext cx="986746" cy="984978"/>
            </a:xfrm>
            <a:prstGeom prst="ellipse">
              <a:avLst/>
            </a:prstGeom>
            <a:solidFill>
              <a:sysClr val="windowText" lastClr="000000">
                <a:alpha val="26000"/>
              </a:sysClr>
            </a:solidFill>
            <a:ln>
              <a:noFill/>
            </a:ln>
            <a:effectLst>
              <a:softEdge rad="1651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6EC3F048-3EF2-4232-A091-A0E5BE94A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304" y="3955696"/>
              <a:ext cx="1280292" cy="1276754"/>
            </a:xfrm>
            <a:prstGeom prst="ellipse">
              <a:avLst/>
            </a:prstGeom>
            <a:solidFill>
              <a:sysClr val="windowText" lastClr="000000">
                <a:alpha val="26000"/>
              </a:sysClr>
            </a:solidFill>
            <a:ln>
              <a:noFill/>
            </a:ln>
            <a:effectLst>
              <a:softEdge rad="1651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9">
              <a:extLst>
                <a:ext uri="{FF2B5EF4-FFF2-40B4-BE49-F238E27FC236}">
                  <a16:creationId xmlns:a16="http://schemas.microsoft.com/office/drawing/2014/main" id="{1FA78AD5-F395-40CD-A5DE-37039505A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113" y="5822950"/>
              <a:ext cx="633413" cy="6318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79C8316C-0451-46B8-BE56-C06A6D231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276" y="4867631"/>
              <a:ext cx="1103313" cy="1106488"/>
            </a:xfrm>
            <a:prstGeom prst="ellipse">
              <a:avLst/>
            </a:prstGeom>
            <a:noFill/>
            <a:ln w="22225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12">
              <a:extLst>
                <a:ext uri="{FF2B5EF4-FFF2-40B4-BE49-F238E27FC236}">
                  <a16:creationId xmlns:a16="http://schemas.microsoft.com/office/drawing/2014/main" id="{C2913CE9-BBC7-4455-9464-4DDEF8CB9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398" y="3777922"/>
              <a:ext cx="1384300" cy="1381125"/>
            </a:xfrm>
            <a:prstGeom prst="ellipse">
              <a:avLst/>
            </a:prstGeom>
            <a:noFill/>
            <a:ln w="22225" cap="flat">
              <a:solidFill>
                <a:srgbClr val="00B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Group 25">
              <a:extLst>
                <a:ext uri="{FF2B5EF4-FFF2-40B4-BE49-F238E27FC236}">
                  <a16:creationId xmlns:a16="http://schemas.microsoft.com/office/drawing/2014/main" id="{FFE6816E-62CB-4B01-A7BE-0041060B7F54}"/>
                </a:ext>
              </a:extLst>
            </p:cNvPr>
            <p:cNvGrpSpPr/>
            <p:nvPr/>
          </p:nvGrpSpPr>
          <p:grpSpPr>
            <a:xfrm>
              <a:off x="4570675" y="2577206"/>
              <a:ext cx="1601788" cy="1597025"/>
              <a:chOff x="4565651" y="2573293"/>
              <a:chExt cx="1601788" cy="1597025"/>
            </a:xfrm>
          </p:grpSpPr>
          <p:sp>
            <p:nvSpPr>
              <p:cNvPr id="48" name="Oval 13">
                <a:extLst>
                  <a:ext uri="{FF2B5EF4-FFF2-40B4-BE49-F238E27FC236}">
                    <a16:creationId xmlns:a16="http://schemas.microsoft.com/office/drawing/2014/main" id="{21A7B2C1-CF9B-4E55-AF1A-A04934D10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363" y="2684418"/>
                <a:ext cx="1377950" cy="1374775"/>
              </a:xfrm>
              <a:prstGeom prst="ellipse">
                <a:avLst/>
              </a:prstGeom>
              <a:gradFill flip="none" rotWithShape="1">
                <a:gsLst>
                  <a:gs pos="21000">
                    <a:srgbClr val="7965C4">
                      <a:lumMod val="75000"/>
                    </a:srgbClr>
                  </a:gs>
                  <a:gs pos="64000">
                    <a:srgbClr val="7965C4"/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Oval 14">
                <a:extLst>
                  <a:ext uri="{FF2B5EF4-FFF2-40B4-BE49-F238E27FC236}">
                    <a16:creationId xmlns:a16="http://schemas.microsoft.com/office/drawing/2014/main" id="{174FB743-C6C2-4309-9FE5-493CEAE71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5651" y="2573293"/>
                <a:ext cx="1601788" cy="1597025"/>
              </a:xfrm>
              <a:prstGeom prst="ellipse">
                <a:avLst/>
              </a:prstGeom>
              <a:noFill/>
              <a:ln w="22225" cap="flat">
                <a:solidFill>
                  <a:srgbClr val="7965C4">
                    <a:lumMod val="60000"/>
                    <a:lumOff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Oval 15">
              <a:extLst>
                <a:ext uri="{FF2B5EF4-FFF2-40B4-BE49-F238E27FC236}">
                  <a16:creationId xmlns:a16="http://schemas.microsoft.com/office/drawing/2014/main" id="{7DAE98A9-207E-4CBB-9CC1-C85043E2E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480" y="1286746"/>
              <a:ext cx="1641475" cy="1638300"/>
            </a:xfrm>
            <a:prstGeom prst="ellipse">
              <a:avLst/>
            </a:prstGeom>
            <a:gradFill flip="none" rotWithShape="1">
              <a:gsLst>
                <a:gs pos="21000">
                  <a:srgbClr val="0075CC">
                    <a:lumMod val="75000"/>
                  </a:srgbClr>
                </a:gs>
                <a:gs pos="64000">
                  <a:srgbClr val="0075CC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16">
              <a:extLst>
                <a:ext uri="{FF2B5EF4-FFF2-40B4-BE49-F238E27FC236}">
                  <a16:creationId xmlns:a16="http://schemas.microsoft.com/office/drawing/2014/main" id="{CCE32FE0-31E7-46FB-9ABC-049CCEB89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2542" y="1153396"/>
              <a:ext cx="1911350" cy="1906588"/>
            </a:xfrm>
            <a:prstGeom prst="ellipse">
              <a:avLst/>
            </a:prstGeom>
            <a:noFill/>
            <a:ln w="22225" cap="flat">
              <a:solidFill>
                <a:srgbClr val="0075CC">
                  <a:lumMod val="60000"/>
                  <a:lumOff val="4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06DCBDC4-1875-4E50-96BD-2F5EC92D4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1" y="4978756"/>
              <a:ext cx="885825" cy="8842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18">
              <a:extLst>
                <a:ext uri="{FF2B5EF4-FFF2-40B4-BE49-F238E27FC236}">
                  <a16:creationId xmlns:a16="http://schemas.microsoft.com/office/drawing/2014/main" id="{813B1101-5313-4665-B265-CCB74766E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7873" y="3895397"/>
              <a:ext cx="1149350" cy="11461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821054" y="152041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5681549" y="3835762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992917" y="3847576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4740528" y="489990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4567827" y="2816195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108;gfa343c31fa_1_21"/>
          <p:cNvSpPr txBox="1">
            <a:spLocks/>
          </p:cNvSpPr>
          <p:nvPr/>
        </p:nvSpPr>
        <p:spPr>
          <a:xfrm>
            <a:off x="8178512" y="-182719"/>
            <a:ext cx="369703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NUEVA VISIÓN</a:t>
            </a:r>
            <a:endParaRPr lang="es-EC" sz="28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108;gfa343c31fa_1_21"/>
          <p:cNvSpPr txBox="1">
            <a:spLocks/>
          </p:cNvSpPr>
          <p:nvPr/>
        </p:nvSpPr>
        <p:spPr>
          <a:xfrm>
            <a:off x="1587558" y="-105491"/>
            <a:ext cx="3220262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ANTES</a:t>
            </a:r>
            <a:endParaRPr lang="es-EC" sz="28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64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1714"/>
            <a:ext cx="12192000" cy="6856286"/>
            <a:chOff x="0" y="1714"/>
            <a:chExt cx="12192000" cy="6856286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EC"/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4" name="Freeform 38"/>
          <p:cNvSpPr/>
          <p:nvPr/>
        </p:nvSpPr>
        <p:spPr>
          <a:xfrm>
            <a:off x="-7" y="0"/>
            <a:ext cx="12192007" cy="4605071"/>
          </a:xfrm>
          <a:custGeom>
            <a:avLst/>
            <a:gdLst>
              <a:gd name="connsiteX0" fmla="*/ 0 w 12192000"/>
              <a:gd name="connsiteY0" fmla="*/ 0 h 4605068"/>
              <a:gd name="connsiteX1" fmla="*/ 12192000 w 12192000"/>
              <a:gd name="connsiteY1" fmla="*/ 0 h 4605068"/>
              <a:gd name="connsiteX2" fmla="*/ 12192000 w 12192000"/>
              <a:gd name="connsiteY2" fmla="*/ 3221425 h 4605068"/>
              <a:gd name="connsiteX3" fmla="*/ 10051580 w 12192000"/>
              <a:gd name="connsiteY3" fmla="*/ 2023793 h 4605068"/>
              <a:gd name="connsiteX4" fmla="*/ 5047780 w 12192000"/>
              <a:gd name="connsiteY4" fmla="*/ 4605068 h 4605068"/>
              <a:gd name="connsiteX5" fmla="*/ 0 w 12192000"/>
              <a:gd name="connsiteY5" fmla="*/ 1700001 h 4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605068">
                <a:moveTo>
                  <a:pt x="0" y="0"/>
                </a:moveTo>
                <a:lnTo>
                  <a:pt x="12192000" y="0"/>
                </a:lnTo>
                <a:lnTo>
                  <a:pt x="12192000" y="3221425"/>
                </a:lnTo>
                <a:lnTo>
                  <a:pt x="10051580" y="2023793"/>
                </a:lnTo>
                <a:lnTo>
                  <a:pt x="5047780" y="4605068"/>
                </a:lnTo>
                <a:lnTo>
                  <a:pt x="0" y="1700001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2"/>
          <p:cNvSpPr/>
          <p:nvPr/>
        </p:nvSpPr>
        <p:spPr>
          <a:xfrm>
            <a:off x="-7" y="0"/>
            <a:ext cx="7482117" cy="5149169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7482110" y="3988885"/>
            <a:ext cx="445866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76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INFORME</a:t>
            </a:r>
          </a:p>
          <a:p>
            <a:pPr algn="r"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7600" b="1" dirty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EMGIRS-EP</a:t>
            </a:r>
          </a:p>
          <a:p>
            <a:pPr algn="r"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endParaRPr lang="es-EC" sz="3300" b="1" dirty="0">
              <a:solidFill>
                <a:srgbClr val="2F2C81"/>
              </a:solidFill>
              <a:latin typeface="Arial"/>
              <a:ea typeface="Arial"/>
              <a:cs typeface="Arial"/>
            </a:endParaRPr>
          </a:p>
          <a:p>
            <a:pPr algn="r"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33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MARZO 2022</a:t>
            </a:r>
            <a:endParaRPr lang="es-EC" sz="33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65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1" name="Freeform 38"/>
          <p:cNvSpPr/>
          <p:nvPr/>
        </p:nvSpPr>
        <p:spPr>
          <a:xfrm>
            <a:off x="26453" y="1714"/>
            <a:ext cx="12192007" cy="4605071"/>
          </a:xfrm>
          <a:custGeom>
            <a:avLst/>
            <a:gdLst>
              <a:gd name="connsiteX0" fmla="*/ 0 w 12192000"/>
              <a:gd name="connsiteY0" fmla="*/ 0 h 4605068"/>
              <a:gd name="connsiteX1" fmla="*/ 12192000 w 12192000"/>
              <a:gd name="connsiteY1" fmla="*/ 0 h 4605068"/>
              <a:gd name="connsiteX2" fmla="*/ 12192000 w 12192000"/>
              <a:gd name="connsiteY2" fmla="*/ 3221425 h 4605068"/>
              <a:gd name="connsiteX3" fmla="*/ 10051580 w 12192000"/>
              <a:gd name="connsiteY3" fmla="*/ 2023793 h 4605068"/>
              <a:gd name="connsiteX4" fmla="*/ 5047780 w 12192000"/>
              <a:gd name="connsiteY4" fmla="*/ 4605068 h 4605068"/>
              <a:gd name="connsiteX5" fmla="*/ 0 w 12192000"/>
              <a:gd name="connsiteY5" fmla="*/ 1700001 h 4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605068">
                <a:moveTo>
                  <a:pt x="0" y="0"/>
                </a:moveTo>
                <a:lnTo>
                  <a:pt x="12192000" y="0"/>
                </a:lnTo>
                <a:lnTo>
                  <a:pt x="12192000" y="3221425"/>
                </a:lnTo>
                <a:lnTo>
                  <a:pt x="10051580" y="2023793"/>
                </a:lnTo>
                <a:lnTo>
                  <a:pt x="5047780" y="4605068"/>
                </a:lnTo>
                <a:lnTo>
                  <a:pt x="0" y="1700001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2"/>
          <p:cNvSpPr/>
          <p:nvPr/>
        </p:nvSpPr>
        <p:spPr>
          <a:xfrm>
            <a:off x="-7" y="0"/>
            <a:ext cx="7482117" cy="5149169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7086067" y="3586652"/>
            <a:ext cx="5105933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NUEVO COMPLEJO </a:t>
            </a:r>
            <a:r>
              <a:rPr lang="es-EC" b="1" dirty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</a:p>
        </p:txBody>
      </p:sp>
    </p:spTree>
    <p:extLst>
      <p:ext uri="{BB962C8B-B14F-4D97-AF65-F5344CB8AC3E}">
        <p14:creationId xmlns:p14="http://schemas.microsoft.com/office/powerpoint/2010/main" val="4175862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30" name="Grupo 29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31" name="Rectángulo 30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7" name="Isosceles Triangle 21">
            <a:extLst>
              <a:ext uri="{FF2B5EF4-FFF2-40B4-BE49-F238E27FC236}">
                <a16:creationId xmlns:a16="http://schemas.microsoft.com/office/drawing/2014/main" id="{F632CAC4-47C5-427E-B858-B8A3ACDBA77B}"/>
              </a:ext>
            </a:extLst>
          </p:cNvPr>
          <p:cNvSpPr/>
          <p:nvPr/>
        </p:nvSpPr>
        <p:spPr>
          <a:xfrm rot="5400000">
            <a:off x="6976773" y="5039450"/>
            <a:ext cx="1029884" cy="69934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sosceles Triangle 21">
            <a:extLst>
              <a:ext uri="{FF2B5EF4-FFF2-40B4-BE49-F238E27FC236}">
                <a16:creationId xmlns:a16="http://schemas.microsoft.com/office/drawing/2014/main" id="{F632CAC4-47C5-427E-B858-B8A3ACDBA77B}"/>
              </a:ext>
            </a:extLst>
          </p:cNvPr>
          <p:cNvSpPr/>
          <p:nvPr/>
        </p:nvSpPr>
        <p:spPr>
          <a:xfrm rot="5400000">
            <a:off x="10469016" y="4990876"/>
            <a:ext cx="1029884" cy="69934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sosceles Triangle 21">
            <a:extLst>
              <a:ext uri="{FF2B5EF4-FFF2-40B4-BE49-F238E27FC236}">
                <a16:creationId xmlns:a16="http://schemas.microsoft.com/office/drawing/2014/main" id="{F632CAC4-47C5-427E-B858-B8A3ACDBA77B}"/>
              </a:ext>
            </a:extLst>
          </p:cNvPr>
          <p:cNvSpPr/>
          <p:nvPr/>
        </p:nvSpPr>
        <p:spPr>
          <a:xfrm rot="5400000">
            <a:off x="3326762" y="5054116"/>
            <a:ext cx="1029884" cy="69934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9895B757-C423-4E1B-B9A0-81BBE990EB1B}"/>
              </a:ext>
            </a:extLst>
          </p:cNvPr>
          <p:cNvGrpSpPr/>
          <p:nvPr/>
        </p:nvGrpSpPr>
        <p:grpSpPr>
          <a:xfrm>
            <a:off x="8393133" y="826936"/>
            <a:ext cx="2750931" cy="598446"/>
            <a:chOff x="2627784" y="3579862"/>
            <a:chExt cx="1752173" cy="360040"/>
          </a:xfrm>
          <a:solidFill>
            <a:schemeClr val="tx2"/>
          </a:solidFill>
        </p:grpSpPr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0531B296-75F8-4FF6-9C76-5F928E21884B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50BB4D9B-D40C-41A5-B256-0F88E6D68EDA}"/>
                </a:ext>
              </a:extLst>
            </p:cNvPr>
            <p:cNvSpPr txBox="1"/>
            <p:nvPr/>
          </p:nvSpPr>
          <p:spPr>
            <a:xfrm>
              <a:off x="2759934" y="3613560"/>
              <a:ext cx="1497634" cy="204865"/>
            </a:xfrm>
            <a:prstGeom prst="round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</a:t>
              </a:r>
              <a:endParaRPr lang="ko-KR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895B757-C423-4E1B-B9A0-81BBE990EB1B}"/>
              </a:ext>
            </a:extLst>
          </p:cNvPr>
          <p:cNvGrpSpPr/>
          <p:nvPr/>
        </p:nvGrpSpPr>
        <p:grpSpPr>
          <a:xfrm>
            <a:off x="1189653" y="826936"/>
            <a:ext cx="2750931" cy="598446"/>
            <a:chOff x="2627784" y="3579862"/>
            <a:chExt cx="1752173" cy="360040"/>
          </a:xfrm>
          <a:solidFill>
            <a:schemeClr val="tx2"/>
          </a:solidFill>
        </p:grpSpPr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0531B296-75F8-4FF6-9C76-5F928E21884B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0BB4D9B-D40C-41A5-B256-0F88E6D68EDA}"/>
                </a:ext>
              </a:extLst>
            </p:cNvPr>
            <p:cNvSpPr txBox="1"/>
            <p:nvPr/>
          </p:nvSpPr>
          <p:spPr>
            <a:xfrm>
              <a:off x="2759934" y="3613560"/>
              <a:ext cx="1497634" cy="204865"/>
            </a:xfrm>
            <a:prstGeom prst="round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  <a:endParaRPr lang="ko-KR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1060777" y="1307384"/>
            <a:ext cx="3130597" cy="423264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9895B757-C423-4E1B-B9A0-81BBE990EB1B}"/>
              </a:ext>
            </a:extLst>
          </p:cNvPr>
          <p:cNvGrpSpPr/>
          <p:nvPr/>
        </p:nvGrpSpPr>
        <p:grpSpPr>
          <a:xfrm>
            <a:off x="4705185" y="826936"/>
            <a:ext cx="2750931" cy="598446"/>
            <a:chOff x="2627784" y="3579862"/>
            <a:chExt cx="1752173" cy="360040"/>
          </a:xfrm>
          <a:solidFill>
            <a:schemeClr val="tx2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531B296-75F8-4FF6-9C76-5F928E21884B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50BB4D9B-D40C-41A5-B256-0F88E6D68EDA}"/>
                </a:ext>
              </a:extLst>
            </p:cNvPr>
            <p:cNvSpPr txBox="1"/>
            <p:nvPr/>
          </p:nvSpPr>
          <p:spPr>
            <a:xfrm>
              <a:off x="2759934" y="3613560"/>
              <a:ext cx="1497634" cy="204865"/>
            </a:xfrm>
            <a:prstGeom prst="round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  <a:endParaRPr lang="ko-KR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4631904" y="1300051"/>
            <a:ext cx="3130597" cy="42399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Febrero: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realizó una mesa de trabajo con GRECI para la identificación de 3 predios para el nuevo complejo ambiental.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Marzo: envío del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del nuevo complejo ambiental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prelación.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semestre: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los estudios técnicos y ambientales para la implementación del nuevo complejo ambiental</a:t>
            </a: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8203031" y="1307384"/>
            <a:ext cx="3130597" cy="42326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Expropiación del terreno determinado en la prelación por parte de GRECI.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las actividades de disposición final en el nuevo complejo ambiental de acuerdo al diseño y estudios desarrollados.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867C3FA-E742-4C06-9925-57870AA4DCF3}"/>
              </a:ext>
            </a:extLst>
          </p:cNvPr>
          <p:cNvSpPr txBox="1"/>
          <p:nvPr/>
        </p:nvSpPr>
        <p:spPr>
          <a:xfrm>
            <a:off x="1042825" y="2398774"/>
            <a:ext cx="2988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cuenta con una planificación a largo plazo para los servicios que brinda la EMGIRS EP</a:t>
            </a:r>
            <a:endParaRPr lang="es-MX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3A968EA-DB28-41F4-AA5E-EC9EF9D38E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84" y="1557842"/>
            <a:ext cx="786360" cy="84252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4483A7D-49C9-408A-90C8-E0D09670DF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30656"/>
          <a:stretch/>
        </p:blipFill>
        <p:spPr>
          <a:xfrm>
            <a:off x="5705676" y="1336974"/>
            <a:ext cx="1042564" cy="68609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4483A7D-49C9-408A-90C8-E0D09670DF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30656"/>
          <a:stretch/>
        </p:blipFill>
        <p:spPr>
          <a:xfrm>
            <a:off x="9247047" y="1425382"/>
            <a:ext cx="1042564" cy="686090"/>
          </a:xfrm>
          <a:prstGeom prst="rect">
            <a:avLst/>
          </a:prstGeom>
        </p:spPr>
      </p:pic>
      <p:sp>
        <p:nvSpPr>
          <p:cNvPr id="27" name="Google Shape;108;gfa343c31fa_1_21"/>
          <p:cNvSpPr txBox="1">
            <a:spLocks/>
          </p:cNvSpPr>
          <p:nvPr/>
        </p:nvSpPr>
        <p:spPr>
          <a:xfrm>
            <a:off x="266477" y="-257041"/>
            <a:ext cx="494387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COMPLEJO AMBIENTAL</a:t>
            </a:r>
            <a:endParaRPr lang="es-EC" sz="28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31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13" name="Rectángulo 12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7" name="Freeform 38"/>
          <p:cNvSpPr/>
          <p:nvPr/>
        </p:nvSpPr>
        <p:spPr>
          <a:xfrm>
            <a:off x="0" y="249308"/>
            <a:ext cx="12192007" cy="4605071"/>
          </a:xfrm>
          <a:custGeom>
            <a:avLst/>
            <a:gdLst>
              <a:gd name="connsiteX0" fmla="*/ 0 w 12192000"/>
              <a:gd name="connsiteY0" fmla="*/ 0 h 4605068"/>
              <a:gd name="connsiteX1" fmla="*/ 12192000 w 12192000"/>
              <a:gd name="connsiteY1" fmla="*/ 0 h 4605068"/>
              <a:gd name="connsiteX2" fmla="*/ 12192000 w 12192000"/>
              <a:gd name="connsiteY2" fmla="*/ 3221425 h 4605068"/>
              <a:gd name="connsiteX3" fmla="*/ 10051580 w 12192000"/>
              <a:gd name="connsiteY3" fmla="*/ 2023793 h 4605068"/>
              <a:gd name="connsiteX4" fmla="*/ 5047780 w 12192000"/>
              <a:gd name="connsiteY4" fmla="*/ 4605068 h 4605068"/>
              <a:gd name="connsiteX5" fmla="*/ 0 w 12192000"/>
              <a:gd name="connsiteY5" fmla="*/ 1700001 h 4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605068">
                <a:moveTo>
                  <a:pt x="0" y="0"/>
                </a:moveTo>
                <a:lnTo>
                  <a:pt x="12192000" y="0"/>
                </a:lnTo>
                <a:lnTo>
                  <a:pt x="12192000" y="3221425"/>
                </a:lnTo>
                <a:lnTo>
                  <a:pt x="10051580" y="2023793"/>
                </a:lnTo>
                <a:lnTo>
                  <a:pt x="5047780" y="4605068"/>
                </a:lnTo>
                <a:lnTo>
                  <a:pt x="0" y="1700001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42"/>
          <p:cNvSpPr/>
          <p:nvPr/>
        </p:nvSpPr>
        <p:spPr>
          <a:xfrm>
            <a:off x="-26241" y="249307"/>
            <a:ext cx="7482117" cy="5149169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7739209" y="3745959"/>
            <a:ext cx="5105933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PROCESO SANCIONATORIO</a:t>
            </a:r>
          </a:p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b="1" dirty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MAATE</a:t>
            </a:r>
          </a:p>
        </p:txBody>
      </p:sp>
    </p:spTree>
    <p:extLst>
      <p:ext uri="{BB962C8B-B14F-4D97-AF65-F5344CB8AC3E}">
        <p14:creationId xmlns:p14="http://schemas.microsoft.com/office/powerpoint/2010/main" val="2793145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41" name="Grupo 40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42" name="Rectángulo 41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43" name="Imagen 4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8" name="Freeform 132"/>
          <p:cNvSpPr>
            <a:spLocks/>
          </p:cNvSpPr>
          <p:nvPr/>
        </p:nvSpPr>
        <p:spPr bwMode="auto">
          <a:xfrm>
            <a:off x="505659" y="1342755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550722" y="1681049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122AA518-54F5-4142-8554-B8970B49BF42}"/>
              </a:ext>
            </a:extLst>
          </p:cNvPr>
          <p:cNvSpPr txBox="1">
            <a:spLocks/>
          </p:cNvSpPr>
          <p:nvPr/>
        </p:nvSpPr>
        <p:spPr>
          <a:xfrm>
            <a:off x="526658" y="2227559"/>
            <a:ext cx="1260000" cy="24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39767" y="729882"/>
            <a:ext cx="163378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 DE PROCESO </a:t>
            </a:r>
          </a:p>
          <a:p>
            <a:pPr algn="ctr"/>
            <a:r>
              <a:rPr lang="es-EC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ADMINISTRATIVO</a:t>
            </a:r>
          </a:p>
          <a:p>
            <a:pPr algn="ctr"/>
            <a:r>
              <a:rPr lang="es-EC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NO. 148-2021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81637" y="2945735"/>
            <a:ext cx="1828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MAATE dispone realizar a través de un laboratorio especializado y acreditado por el SAE, toma de muestras que se presume es lixiviado.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32"/>
          <p:cNvSpPr>
            <a:spLocks/>
          </p:cNvSpPr>
          <p:nvPr/>
        </p:nvSpPr>
        <p:spPr bwMode="auto">
          <a:xfrm>
            <a:off x="2477618" y="2375016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2522681" y="2586443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122AA518-54F5-4142-8554-B8970B49BF42}"/>
              </a:ext>
            </a:extLst>
          </p:cNvPr>
          <p:cNvSpPr txBox="1">
            <a:spLocks/>
          </p:cNvSpPr>
          <p:nvPr/>
        </p:nvSpPr>
        <p:spPr>
          <a:xfrm>
            <a:off x="2498617" y="3132953"/>
            <a:ext cx="1260000" cy="24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241551" y="3983260"/>
            <a:ext cx="19819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MAATE: 28 octubre realiza inspección.</a:t>
            </a:r>
          </a:p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MAATE: 16 de diciembre genera el informe técnico de la inspección.</a:t>
            </a:r>
          </a:p>
        </p:txBody>
      </p:sp>
      <p:sp>
        <p:nvSpPr>
          <p:cNvPr id="17" name="Freeform 132"/>
          <p:cNvSpPr>
            <a:spLocks/>
          </p:cNvSpPr>
          <p:nvPr/>
        </p:nvSpPr>
        <p:spPr bwMode="auto">
          <a:xfrm>
            <a:off x="4948793" y="1382646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4948793" y="1594074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122AA518-54F5-4142-8554-B8970B49BF42}"/>
              </a:ext>
            </a:extLst>
          </p:cNvPr>
          <p:cNvSpPr txBox="1">
            <a:spLocks/>
          </p:cNvSpPr>
          <p:nvPr/>
        </p:nvSpPr>
        <p:spPr>
          <a:xfrm>
            <a:off x="4924729" y="2140584"/>
            <a:ext cx="1260000" cy="24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328271" y="987643"/>
            <a:ext cx="24529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SANCIÓN RESOLUCIÓN 001-2022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149862" y="2945735"/>
            <a:ext cx="30248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no contar con la autorización administrativa Registro de Generador de Desechos Peligroso.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incumplimiento del plan de manejo ambiental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incumplimiento de normas técnicas en el manejo integral de sustancias químicas, residuos y desechos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incumplimiento de los límites permisibles sobre vertidos, descargas y emisiones.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132"/>
          <p:cNvSpPr>
            <a:spLocks/>
          </p:cNvSpPr>
          <p:nvPr/>
        </p:nvSpPr>
        <p:spPr bwMode="auto">
          <a:xfrm>
            <a:off x="7540010" y="2397478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122AA518-54F5-4142-8554-B8970B49BF42}"/>
              </a:ext>
            </a:extLst>
          </p:cNvPr>
          <p:cNvSpPr txBox="1">
            <a:spLocks/>
          </p:cNvSpPr>
          <p:nvPr/>
        </p:nvSpPr>
        <p:spPr>
          <a:xfrm>
            <a:off x="7555852" y="3101614"/>
            <a:ext cx="1260000" cy="24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7526631" y="2627063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7344916" y="3901797"/>
            <a:ext cx="18790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EMGIRS 07 feb  solicita suspensión de la sanción  amparada Art.229 COA .</a:t>
            </a:r>
          </a:p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EMGIRS 11 feb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presentó recurso de apelación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32"/>
          <p:cNvSpPr>
            <a:spLocks/>
          </p:cNvSpPr>
          <p:nvPr/>
        </p:nvSpPr>
        <p:spPr bwMode="auto">
          <a:xfrm>
            <a:off x="10176070" y="203434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122AA518-54F5-4142-8554-B8970B49BF42}"/>
              </a:ext>
            </a:extLst>
          </p:cNvPr>
          <p:cNvSpPr txBox="1">
            <a:spLocks/>
          </p:cNvSpPr>
          <p:nvPr/>
        </p:nvSpPr>
        <p:spPr>
          <a:xfrm>
            <a:off x="10191912" y="907570"/>
            <a:ext cx="1260000" cy="24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 txBox="1">
            <a:spLocks/>
          </p:cNvSpPr>
          <p:nvPr/>
        </p:nvSpPr>
        <p:spPr>
          <a:xfrm>
            <a:off x="10162691" y="433019"/>
            <a:ext cx="1260000" cy="5937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9753949" y="1654911"/>
            <a:ext cx="23380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MAATE 07 de marzo solicita se aclare y complete el recurso de apelación.</a:t>
            </a:r>
          </a:p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EMGIRS 11 de marzo presentó aclaración.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9423622" y="3583945"/>
            <a:ext cx="2587522" cy="12772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1.Se puede presentar en vía administrativa recurso extraordinario de revisión</a:t>
            </a:r>
          </a:p>
          <a:p>
            <a:pPr algn="just"/>
            <a:r>
              <a:rPr lang="es-MX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2.Se puede presentar demanda subjetiva ante los jueces de lo Contencioso Administrativo y solicitar la nulidad del recurso de 001-2022 </a:t>
            </a:r>
            <a:endParaRPr lang="es-EC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ector recto de flecha 30"/>
          <p:cNvCxnSpPr>
            <a:stCxn id="10" idx="3"/>
            <a:endCxn id="13" idx="5"/>
          </p:cNvCxnSpPr>
          <p:nvPr/>
        </p:nvCxnSpPr>
        <p:spPr>
          <a:xfrm>
            <a:off x="1786658" y="2349167"/>
            <a:ext cx="690960" cy="494725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13" idx="10"/>
            <a:endCxn id="17" idx="3"/>
          </p:cNvCxnSpPr>
          <p:nvPr/>
        </p:nvCxnSpPr>
        <p:spPr>
          <a:xfrm flipV="1">
            <a:off x="3782681" y="2540566"/>
            <a:ext cx="1268711" cy="303326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2665844" y="1768411"/>
            <a:ext cx="10647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INSPECCIÓN</a:t>
            </a:r>
          </a:p>
        </p:txBody>
      </p:sp>
      <p:cxnSp>
        <p:nvCxnSpPr>
          <p:cNvPr id="34" name="Conector recto de flecha 33"/>
          <p:cNvCxnSpPr>
            <a:stCxn id="17" idx="11"/>
            <a:endCxn id="22" idx="5"/>
          </p:cNvCxnSpPr>
          <p:nvPr/>
        </p:nvCxnSpPr>
        <p:spPr>
          <a:xfrm>
            <a:off x="6253856" y="2365247"/>
            <a:ext cx="1286154" cy="501107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22" idx="10"/>
            <a:endCxn id="26" idx="4"/>
          </p:cNvCxnSpPr>
          <p:nvPr/>
        </p:nvCxnSpPr>
        <p:spPr>
          <a:xfrm flipV="1">
            <a:off x="8845073" y="1186035"/>
            <a:ext cx="1330997" cy="1680319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ectángulo 35"/>
          <p:cNvSpPr/>
          <p:nvPr/>
        </p:nvSpPr>
        <p:spPr>
          <a:xfrm>
            <a:off x="6823312" y="1948954"/>
            <a:ext cx="25651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 RECURSO APELACIÓN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9613063" y="3250366"/>
            <a:ext cx="21098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 DE DEFENSA</a:t>
            </a:r>
          </a:p>
        </p:txBody>
      </p:sp>
      <p:sp>
        <p:nvSpPr>
          <p:cNvPr id="39" name="Google Shape;108;gfa343c31fa_1_21"/>
          <p:cNvSpPr txBox="1">
            <a:spLocks/>
          </p:cNvSpPr>
          <p:nvPr/>
        </p:nvSpPr>
        <p:spPr>
          <a:xfrm>
            <a:off x="266477" y="-257041"/>
            <a:ext cx="494387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CRONOLOGÍA</a:t>
            </a:r>
            <a:endParaRPr lang="es-EC" sz="28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10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6733308" y="2401747"/>
              <a:ext cx="3519055" cy="1343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141" y="2794586"/>
              <a:ext cx="2686663" cy="9510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5509" y="-23020"/>
            <a:ext cx="12192000" cy="6856286"/>
            <a:chOff x="0" y="1714"/>
            <a:chExt cx="12192000" cy="685628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2" name="Rectangle 27"/>
          <p:cNvSpPr>
            <a:spLocks noChangeArrowheads="1"/>
          </p:cNvSpPr>
          <p:nvPr/>
        </p:nvSpPr>
        <p:spPr bwMode="auto">
          <a:xfrm rot="19599793">
            <a:off x="149600" y="541696"/>
            <a:ext cx="10034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TC Kabel Std Book" panose="020D0402020204020904" pitchFamily="34" charset="0"/>
              </a:rPr>
              <a:t>15 JULIO 2020 </a:t>
            </a:r>
          </a:p>
        </p:txBody>
      </p:sp>
      <p:sp>
        <p:nvSpPr>
          <p:cNvPr id="25" name="Freeform 132"/>
          <p:cNvSpPr>
            <a:spLocks/>
          </p:cNvSpPr>
          <p:nvPr/>
        </p:nvSpPr>
        <p:spPr bwMode="auto">
          <a:xfrm>
            <a:off x="6220181" y="1448367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282917" y="1959487"/>
            <a:ext cx="12423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3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CONSTRUCCIÓN </a:t>
            </a:r>
          </a:p>
          <a:p>
            <a:pPr lvl="0" algn="ctr"/>
            <a:r>
              <a:rPr lang="es-EC" sz="13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 Y OPERACIÓN 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7745047" y="1469663"/>
            <a:ext cx="36808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Firma del convenio: 25/08/2020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 del convenio: 08/02/2021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Inicio operación: Abril 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 operación: Diciembre 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Volumen dispuesto: 511.520 Ton</a:t>
            </a:r>
          </a:p>
        </p:txBody>
      </p: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4649183" y="190660"/>
            <a:ext cx="4148453" cy="44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CUBETO 10</a:t>
            </a:r>
            <a:endParaRPr lang="es-EC" sz="28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926189" y="2134885"/>
            <a:ext cx="37987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dirty="0"/>
              <a:t> </a:t>
            </a: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Comisión remite a GG la recomendación de adjudicación LICO-EMGIRS-002-2020.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Gerente General EMGIRS-EP solicitó se sirva determinar si la EPMMOP, se encuentra en capacidad técnica, económica, y operativa para ejecutar el proyecto mencionado.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EPMMOP responde que existe la capacidad para realizar la construcción Cubeto 10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158252" y="4956004"/>
            <a:ext cx="3436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Gerencia General con Resolución Nro. EMGIRS-EP-GGE-CP-2020-030 </a:t>
            </a: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declara desierto el proceso LICO-EMGIRS-002-2020.</a:t>
            </a:r>
          </a:p>
        </p:txBody>
      </p:sp>
      <p:sp>
        <p:nvSpPr>
          <p:cNvPr id="10" name="Freeform 132"/>
          <p:cNvSpPr>
            <a:spLocks/>
          </p:cNvSpPr>
          <p:nvPr/>
        </p:nvSpPr>
        <p:spPr bwMode="auto">
          <a:xfrm>
            <a:off x="468732" y="572184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492886" y="877451"/>
            <a:ext cx="125675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INICIO </a:t>
            </a:r>
          </a:p>
          <a:p>
            <a:pPr lvl="0" algn="ctr"/>
            <a:r>
              <a:rPr lang="es-EC" sz="16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PROCESO</a:t>
            </a:r>
          </a:p>
          <a:p>
            <a:pPr lvl="0" algn="ctr"/>
            <a:r>
              <a:rPr lang="es-EC" sz="12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PRECONTRACTUAL</a:t>
            </a:r>
          </a:p>
        </p:txBody>
      </p:sp>
      <p:sp>
        <p:nvSpPr>
          <p:cNvPr id="13" name="Freeform 132"/>
          <p:cNvSpPr>
            <a:spLocks/>
          </p:cNvSpPr>
          <p:nvPr/>
        </p:nvSpPr>
        <p:spPr bwMode="auto">
          <a:xfrm>
            <a:off x="468732" y="2764094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 rot="19599793">
            <a:off x="200364" y="2674053"/>
            <a:ext cx="12070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TC Kabel Std Book" panose="020D0402020204020904" pitchFamily="34" charset="0"/>
              </a:rPr>
              <a:t>21 AGOSTO 2020 </a:t>
            </a: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649980" y="3098003"/>
            <a:ext cx="9425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ANÁLISIS</a:t>
            </a:r>
          </a:p>
          <a:p>
            <a:pPr lvl="0" algn="ctr"/>
            <a:r>
              <a:rPr lang="es-EC" sz="16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COMISIÓN</a:t>
            </a:r>
          </a:p>
          <a:p>
            <a:pPr lvl="0" algn="ctr"/>
            <a:r>
              <a:rPr lang="es-EC" sz="16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TÉCNICA</a:t>
            </a:r>
          </a:p>
        </p:txBody>
      </p:sp>
      <p:sp>
        <p:nvSpPr>
          <p:cNvPr id="17" name="Freeform 132"/>
          <p:cNvSpPr>
            <a:spLocks/>
          </p:cNvSpPr>
          <p:nvPr/>
        </p:nvSpPr>
        <p:spPr bwMode="auto">
          <a:xfrm>
            <a:off x="468732" y="4766671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 rot="19599793">
            <a:off x="352638" y="4600427"/>
            <a:ext cx="12070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TC Kabel Std Book" panose="020D0402020204020904" pitchFamily="34" charset="0"/>
              </a:rPr>
              <a:t>24 AGOSTO 2020 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544984" y="5259648"/>
            <a:ext cx="11525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DECLARACIÓN</a:t>
            </a:r>
          </a:p>
          <a:p>
            <a:pPr lvl="0" algn="ctr"/>
            <a:r>
              <a:rPr lang="es-EC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DESIERTO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2098641" y="1093077"/>
            <a:ext cx="2701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Inicio proceso precontractual licitación construcción Cubeto 10</a:t>
            </a:r>
          </a:p>
        </p:txBody>
      </p:sp>
      <p:sp>
        <p:nvSpPr>
          <p:cNvPr id="63" name="Freeform 132"/>
          <p:cNvSpPr>
            <a:spLocks/>
          </p:cNvSpPr>
          <p:nvPr/>
        </p:nvSpPr>
        <p:spPr bwMode="auto">
          <a:xfrm>
            <a:off x="6226650" y="3933782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6379044" y="4381654"/>
            <a:ext cx="10002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MEDIDAS</a:t>
            </a:r>
          </a:p>
          <a:p>
            <a:pPr lvl="0" algn="ctr"/>
            <a:r>
              <a:rPr lang="es-EC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ADOPTADAS</a:t>
            </a:r>
          </a:p>
        </p:txBody>
      </p:sp>
      <p:sp>
        <p:nvSpPr>
          <p:cNvPr id="66" name="Rectángulo 65"/>
          <p:cNvSpPr/>
          <p:nvPr/>
        </p:nvSpPr>
        <p:spPr>
          <a:xfrm>
            <a:off x="7672379" y="3858730"/>
            <a:ext cx="35744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Trabajos de mantenimientos que incluyen revisión, inspección de: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recolección de lixiviados,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Cunetas de pie de talud,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 final en la capa superior del cubeto; para la conducción técnica del lixiviado y evitar la filtración de aguas lluvias.</a:t>
            </a: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63" y="4766671"/>
            <a:ext cx="747559" cy="5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9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5509" y="1714"/>
            <a:ext cx="12192000" cy="6856286"/>
            <a:chOff x="0" y="1714"/>
            <a:chExt cx="12192000" cy="685628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220890" y="174540"/>
            <a:ext cx="2965655" cy="44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CUBETO 10 </a:t>
            </a:r>
            <a:endParaRPr lang="es-EC" sz="28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393076" y="4177084"/>
            <a:ext cx="49607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 de Junio de 2021 </a:t>
            </a:r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EMGIRS solicita a CGE el inicio de examen especial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las etapa previa, precontractual, contractual y de ejecución.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de octubre 2021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CGE notifica el inicio de examen especial.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 de marzo de 2022: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realiza lectura borrador de resultados provisionales</a:t>
            </a:r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Nos encontramos a la espera del informe final.</a:t>
            </a:r>
          </a:p>
        </p:txBody>
      </p:sp>
      <p:sp>
        <p:nvSpPr>
          <p:cNvPr id="17" name="Freeform 132"/>
          <p:cNvSpPr>
            <a:spLocks/>
          </p:cNvSpPr>
          <p:nvPr/>
        </p:nvSpPr>
        <p:spPr bwMode="auto">
          <a:xfrm>
            <a:off x="551516" y="790334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692736" y="1101727"/>
            <a:ext cx="100187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COLEGIO DE</a:t>
            </a:r>
          </a:p>
          <a:p>
            <a:pPr lvl="0" algn="ctr"/>
            <a:r>
              <a:rPr lang="es-EC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INGENIEROS</a:t>
            </a:r>
          </a:p>
          <a:p>
            <a:pPr lvl="0" algn="ctr"/>
            <a:r>
              <a:rPr lang="es-EC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DE </a:t>
            </a:r>
          </a:p>
          <a:p>
            <a:pPr lvl="0" algn="ctr"/>
            <a:r>
              <a:rPr lang="es-EC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PICHINCHA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812752" y="798037"/>
            <a:ext cx="5386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de mayo de 2021</a:t>
            </a:r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el Concejo Metropolitano de Quito solicitó al Colegio de Ingenieros Civiles de Pichincha, que realice de manera gratuita, la designación de un equipo conformado por profesionales en las diferentes áreas, a fin de que realice una auditoría técnica sobre la construcción del Cubeto 10.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 julio de 2021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CICP no cuenta con la información e informan que se encuentra ilegible.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 diciembre 2021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EMGIRS remitió la documentación solicitada por CICP.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Hasta el momento no se ha recibido ningún pronunciamiento</a:t>
            </a:r>
            <a:endParaRPr lang="es-EC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Freeform 132"/>
          <p:cNvSpPr>
            <a:spLocks/>
          </p:cNvSpPr>
          <p:nvPr/>
        </p:nvSpPr>
        <p:spPr bwMode="auto">
          <a:xfrm>
            <a:off x="10823495" y="4029178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0866597" y="4417980"/>
            <a:ext cx="1134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CONTRALORIA</a:t>
            </a:r>
          </a:p>
          <a:p>
            <a:pPr lvl="0" algn="ctr"/>
            <a:r>
              <a:rPr lang="es-EC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GENERAL</a:t>
            </a:r>
          </a:p>
          <a:p>
            <a:pPr lvl="0" algn="ctr"/>
            <a:r>
              <a:rPr lang="es-EC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DEL ESTADO</a:t>
            </a:r>
          </a:p>
        </p:txBody>
      </p:sp>
      <p:sp>
        <p:nvSpPr>
          <p:cNvPr id="49" name="Graphic 11">
            <a:extLst>
              <a:ext uri="{FF2B5EF4-FFF2-40B4-BE49-F238E27FC236}">
                <a16:creationId xmlns:a16="http://schemas.microsoft.com/office/drawing/2014/main" id="{03CCF36E-D6A1-49C3-AF4D-17AD7C746CBB}"/>
              </a:ext>
            </a:extLst>
          </p:cNvPr>
          <p:cNvSpPr/>
          <p:nvPr/>
        </p:nvSpPr>
        <p:spPr>
          <a:xfrm>
            <a:off x="1813739" y="3073763"/>
            <a:ext cx="1097032" cy="2829504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rgbClr val="4CD6B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0" name="Freeform 3">
            <a:extLst>
              <a:ext uri="{FF2B5EF4-FFF2-40B4-BE49-F238E27FC236}">
                <a16:creationId xmlns:a16="http://schemas.microsoft.com/office/drawing/2014/main" id="{5FE5C471-86EF-4BDA-A279-588BB8713865}"/>
              </a:ext>
            </a:extLst>
          </p:cNvPr>
          <p:cNvSpPr/>
          <p:nvPr/>
        </p:nvSpPr>
        <p:spPr>
          <a:xfrm flipH="1">
            <a:off x="525158" y="3961802"/>
            <a:ext cx="1528712" cy="2104599"/>
          </a:xfrm>
          <a:custGeom>
            <a:avLst/>
            <a:gdLst>
              <a:gd name="connsiteX0" fmla="*/ 2614174 w 2816128"/>
              <a:gd name="connsiteY0" fmla="*/ 72928 h 3814675"/>
              <a:gd name="connsiteX1" fmla="*/ 2322464 w 2816128"/>
              <a:gd name="connsiteY1" fmla="*/ 0 h 3814675"/>
              <a:gd name="connsiteX2" fmla="*/ 2193438 w 2816128"/>
              <a:gd name="connsiteY2" fmla="*/ 185124 h 3814675"/>
              <a:gd name="connsiteX3" fmla="*/ 2114901 w 2816128"/>
              <a:gd name="connsiteY3" fmla="*/ 201953 h 3814675"/>
              <a:gd name="connsiteX4" fmla="*/ 2142950 w 2816128"/>
              <a:gd name="connsiteY4" fmla="*/ 314150 h 3814675"/>
              <a:gd name="connsiteX5" fmla="*/ 2047583 w 2816128"/>
              <a:gd name="connsiteY5" fmla="*/ 482444 h 3814675"/>
              <a:gd name="connsiteX6" fmla="*/ 2159779 w 2816128"/>
              <a:gd name="connsiteY6" fmla="*/ 734886 h 3814675"/>
              <a:gd name="connsiteX7" fmla="*/ 2030754 w 2816128"/>
              <a:gd name="connsiteY7" fmla="*/ 779764 h 3814675"/>
              <a:gd name="connsiteX8" fmla="*/ 1997095 w 2816128"/>
              <a:gd name="connsiteY8" fmla="*/ 847082 h 3814675"/>
              <a:gd name="connsiteX9" fmla="*/ 1997095 w 2816128"/>
              <a:gd name="connsiteY9" fmla="*/ 734886 h 3814675"/>
              <a:gd name="connsiteX10" fmla="*/ 1946606 w 2816128"/>
              <a:gd name="connsiteY10" fmla="*/ 695617 h 3814675"/>
              <a:gd name="connsiteX11" fmla="*/ 1772702 w 2816128"/>
              <a:gd name="connsiteY11" fmla="*/ 746105 h 3814675"/>
              <a:gd name="connsiteX12" fmla="*/ 1402454 w 2816128"/>
              <a:gd name="connsiteY12" fmla="*/ 605860 h 3814675"/>
              <a:gd name="connsiteX13" fmla="*/ 1705384 w 2816128"/>
              <a:gd name="connsiteY13" fmla="*/ 1178061 h 3814675"/>
              <a:gd name="connsiteX14" fmla="*/ 1800751 w 2816128"/>
              <a:gd name="connsiteY14" fmla="*/ 1250989 h 3814675"/>
              <a:gd name="connsiteX15" fmla="*/ 1649286 w 2816128"/>
              <a:gd name="connsiteY15" fmla="*/ 1475381 h 3814675"/>
              <a:gd name="connsiteX16" fmla="*/ 1727824 w 2816128"/>
              <a:gd name="connsiteY16" fmla="*/ 1694164 h 3814675"/>
              <a:gd name="connsiteX17" fmla="*/ 1817581 w 2816128"/>
              <a:gd name="connsiteY17" fmla="*/ 1688555 h 3814675"/>
              <a:gd name="connsiteX18" fmla="*/ 1671725 w 2816128"/>
              <a:gd name="connsiteY18" fmla="*/ 1856849 h 3814675"/>
              <a:gd name="connsiteX19" fmla="*/ 914400 w 2816128"/>
              <a:gd name="connsiteY19" fmla="*/ 1604407 h 3814675"/>
              <a:gd name="connsiteX20" fmla="*/ 460005 w 2816128"/>
              <a:gd name="connsiteY20" fmla="*/ 2631004 h 3814675"/>
              <a:gd name="connsiteX21" fmla="*/ 263662 w 2816128"/>
              <a:gd name="connsiteY21" fmla="*/ 2838567 h 3814675"/>
              <a:gd name="connsiteX22" fmla="*/ 44879 w 2816128"/>
              <a:gd name="connsiteY22" fmla="*/ 2883445 h 3814675"/>
              <a:gd name="connsiteX23" fmla="*/ 0 w 2816128"/>
              <a:gd name="connsiteY23" fmla="*/ 2990032 h 3814675"/>
              <a:gd name="connsiteX24" fmla="*/ 274881 w 2816128"/>
              <a:gd name="connsiteY24" fmla="*/ 3113448 h 3814675"/>
              <a:gd name="connsiteX25" fmla="*/ 504884 w 2816128"/>
              <a:gd name="connsiteY25" fmla="*/ 3012471 h 3814675"/>
              <a:gd name="connsiteX26" fmla="*/ 471225 w 2816128"/>
              <a:gd name="connsiteY26" fmla="*/ 3141497 h 3814675"/>
              <a:gd name="connsiteX27" fmla="*/ 572201 w 2816128"/>
              <a:gd name="connsiteY27" fmla="*/ 3186375 h 3814675"/>
              <a:gd name="connsiteX28" fmla="*/ 381468 w 2816128"/>
              <a:gd name="connsiteY28" fmla="*/ 3646380 h 3814675"/>
              <a:gd name="connsiteX29" fmla="*/ 196344 w 2816128"/>
              <a:gd name="connsiteY29" fmla="*/ 3691259 h 3814675"/>
              <a:gd name="connsiteX30" fmla="*/ 263662 w 2816128"/>
              <a:gd name="connsiteY30" fmla="*/ 3792235 h 3814675"/>
              <a:gd name="connsiteX31" fmla="*/ 555372 w 2816128"/>
              <a:gd name="connsiteY31" fmla="*/ 3814675 h 3814675"/>
              <a:gd name="connsiteX32" fmla="*/ 589031 w 2816128"/>
              <a:gd name="connsiteY32" fmla="*/ 3607112 h 3814675"/>
              <a:gd name="connsiteX33" fmla="*/ 645129 w 2816128"/>
              <a:gd name="connsiteY33" fmla="*/ 3601502 h 3814675"/>
              <a:gd name="connsiteX34" fmla="*/ 690008 w 2816128"/>
              <a:gd name="connsiteY34" fmla="*/ 3724918 h 3814675"/>
              <a:gd name="connsiteX35" fmla="*/ 774155 w 2816128"/>
              <a:gd name="connsiteY35" fmla="*/ 3730528 h 3814675"/>
              <a:gd name="connsiteX36" fmla="*/ 779765 w 2816128"/>
              <a:gd name="connsiteY36" fmla="*/ 3500525 h 3814675"/>
              <a:gd name="connsiteX37" fmla="*/ 746106 w 2816128"/>
              <a:gd name="connsiteY37" fmla="*/ 3231254 h 3814675"/>
              <a:gd name="connsiteX38" fmla="*/ 903181 w 2816128"/>
              <a:gd name="connsiteY38" fmla="*/ 2653443 h 3814675"/>
              <a:gd name="connsiteX39" fmla="*/ 1166842 w 2816128"/>
              <a:gd name="connsiteY39" fmla="*/ 2546856 h 3814675"/>
              <a:gd name="connsiteX40" fmla="*/ 1531480 w 2816128"/>
              <a:gd name="connsiteY40" fmla="*/ 2653443 h 3814675"/>
              <a:gd name="connsiteX41" fmla="*/ 1593188 w 2816128"/>
              <a:gd name="connsiteY41" fmla="*/ 2653443 h 3814675"/>
              <a:gd name="connsiteX42" fmla="*/ 1649286 w 2816128"/>
              <a:gd name="connsiteY42" fmla="*/ 2754420 h 3814675"/>
              <a:gd name="connsiteX43" fmla="*/ 1800751 w 2816128"/>
              <a:gd name="connsiteY43" fmla="*/ 2788078 h 3814675"/>
              <a:gd name="connsiteX44" fmla="*/ 1811971 w 2816128"/>
              <a:gd name="connsiteY44" fmla="*/ 2821737 h 3814675"/>
              <a:gd name="connsiteX45" fmla="*/ 1772702 w 2816128"/>
              <a:gd name="connsiteY45" fmla="*/ 3023691 h 3814675"/>
              <a:gd name="connsiteX46" fmla="*/ 1750263 w 2816128"/>
              <a:gd name="connsiteY46" fmla="*/ 3349060 h 3814675"/>
              <a:gd name="connsiteX47" fmla="*/ 1542700 w 2816128"/>
              <a:gd name="connsiteY47" fmla="*/ 3371499 h 3814675"/>
              <a:gd name="connsiteX48" fmla="*/ 1206111 w 2816128"/>
              <a:gd name="connsiteY48" fmla="*/ 3421988 h 3814675"/>
              <a:gd name="connsiteX49" fmla="*/ 1178062 w 2816128"/>
              <a:gd name="connsiteY49" fmla="*/ 3494915 h 3814675"/>
              <a:gd name="connsiteX50" fmla="*/ 1116354 w 2816128"/>
              <a:gd name="connsiteY50" fmla="*/ 3522964 h 3814675"/>
              <a:gd name="connsiteX51" fmla="*/ 1144403 w 2816128"/>
              <a:gd name="connsiteY51" fmla="*/ 3657600 h 3814675"/>
              <a:gd name="connsiteX52" fmla="*/ 1284648 w 2816128"/>
              <a:gd name="connsiteY52" fmla="*/ 3663210 h 3814675"/>
              <a:gd name="connsiteX53" fmla="*/ 1279038 w 2816128"/>
              <a:gd name="connsiteY53" fmla="*/ 3511745 h 3814675"/>
              <a:gd name="connsiteX54" fmla="*/ 1458552 w 2816128"/>
              <a:gd name="connsiteY54" fmla="*/ 3522964 h 3814675"/>
              <a:gd name="connsiteX55" fmla="*/ 1430503 w 2816128"/>
              <a:gd name="connsiteY55" fmla="*/ 3601502 h 3814675"/>
              <a:gd name="connsiteX56" fmla="*/ 1402454 w 2816128"/>
              <a:gd name="connsiteY56" fmla="*/ 3663210 h 3814675"/>
              <a:gd name="connsiteX57" fmla="*/ 1318307 w 2816128"/>
              <a:gd name="connsiteY57" fmla="*/ 3680039 h 3814675"/>
              <a:gd name="connsiteX58" fmla="*/ 1452943 w 2816128"/>
              <a:gd name="connsiteY58" fmla="*/ 3803455 h 3814675"/>
              <a:gd name="connsiteX59" fmla="*/ 1520260 w 2816128"/>
              <a:gd name="connsiteY59" fmla="*/ 3668820 h 3814675"/>
              <a:gd name="connsiteX60" fmla="*/ 1823190 w 2816128"/>
              <a:gd name="connsiteY60" fmla="*/ 3567843 h 3814675"/>
              <a:gd name="connsiteX61" fmla="*/ 2159779 w 2816128"/>
              <a:gd name="connsiteY61" fmla="*/ 3640770 h 3814675"/>
              <a:gd name="connsiteX62" fmla="*/ 2114901 w 2816128"/>
              <a:gd name="connsiteY62" fmla="*/ 3741747 h 3814675"/>
              <a:gd name="connsiteX63" fmla="*/ 2210268 w 2816128"/>
              <a:gd name="connsiteY63" fmla="*/ 3809065 h 3814675"/>
              <a:gd name="connsiteX64" fmla="*/ 2283195 w 2816128"/>
              <a:gd name="connsiteY64" fmla="*/ 3758577 h 3814675"/>
              <a:gd name="connsiteX65" fmla="*/ 2271976 w 2816128"/>
              <a:gd name="connsiteY65" fmla="*/ 3663210 h 3814675"/>
              <a:gd name="connsiteX66" fmla="*/ 2451490 w 2816128"/>
              <a:gd name="connsiteY66" fmla="*/ 3584672 h 3814675"/>
              <a:gd name="connsiteX67" fmla="*/ 2434660 w 2816128"/>
              <a:gd name="connsiteY67" fmla="*/ 3410768 h 3814675"/>
              <a:gd name="connsiteX68" fmla="*/ 1929777 w 2816128"/>
              <a:gd name="connsiteY68" fmla="*/ 3382719 h 3814675"/>
              <a:gd name="connsiteX69" fmla="*/ 1918557 w 2816128"/>
              <a:gd name="connsiteY69" fmla="*/ 3057350 h 3814675"/>
              <a:gd name="connsiteX70" fmla="*/ 1884898 w 2816128"/>
              <a:gd name="connsiteY70" fmla="*/ 3040520 h 3814675"/>
              <a:gd name="connsiteX71" fmla="*/ 1907338 w 2816128"/>
              <a:gd name="connsiteY71" fmla="*/ 2861006 h 3814675"/>
              <a:gd name="connsiteX72" fmla="*/ 1862459 w 2816128"/>
              <a:gd name="connsiteY72" fmla="*/ 2799298 h 3814675"/>
              <a:gd name="connsiteX73" fmla="*/ 2109291 w 2816128"/>
              <a:gd name="connsiteY73" fmla="*/ 2743200 h 3814675"/>
              <a:gd name="connsiteX74" fmla="*/ 2131730 w 2816128"/>
              <a:gd name="connsiteY74" fmla="*/ 2614174 h 3814675"/>
              <a:gd name="connsiteX75" fmla="*/ 2372952 w 2816128"/>
              <a:gd name="connsiteY75" fmla="*/ 2647833 h 3814675"/>
              <a:gd name="connsiteX76" fmla="*/ 2597345 w 2816128"/>
              <a:gd name="connsiteY76" fmla="*/ 2058802 h 3814675"/>
              <a:gd name="connsiteX77" fmla="*/ 2552466 w 2816128"/>
              <a:gd name="connsiteY77" fmla="*/ 1974655 h 3814675"/>
              <a:gd name="connsiteX78" fmla="*/ 2698322 w 2816128"/>
              <a:gd name="connsiteY78" fmla="*/ 1486601 h 3814675"/>
              <a:gd name="connsiteX79" fmla="*/ 2642224 w 2816128"/>
              <a:gd name="connsiteY79" fmla="*/ 1380015 h 3814675"/>
              <a:gd name="connsiteX80" fmla="*/ 2501978 w 2816128"/>
              <a:gd name="connsiteY80" fmla="*/ 796594 h 3814675"/>
              <a:gd name="connsiteX81" fmla="*/ 2816128 w 2816128"/>
              <a:gd name="connsiteY81" fmla="*/ 673178 h 3814675"/>
              <a:gd name="connsiteX82" fmla="*/ 2771249 w 2816128"/>
              <a:gd name="connsiteY82" fmla="*/ 437566 h 3814675"/>
              <a:gd name="connsiteX83" fmla="*/ 2614174 w 2816128"/>
              <a:gd name="connsiteY83" fmla="*/ 72928 h 3814675"/>
              <a:gd name="connsiteX0" fmla="*/ 2614174 w 2816128"/>
              <a:gd name="connsiteY0" fmla="*/ 84148 h 3825895"/>
              <a:gd name="connsiteX1" fmla="*/ 2395391 w 2816128"/>
              <a:gd name="connsiteY1" fmla="*/ 0 h 3825895"/>
              <a:gd name="connsiteX2" fmla="*/ 2193438 w 2816128"/>
              <a:gd name="connsiteY2" fmla="*/ 196344 h 3825895"/>
              <a:gd name="connsiteX3" fmla="*/ 2114901 w 2816128"/>
              <a:gd name="connsiteY3" fmla="*/ 213173 h 3825895"/>
              <a:gd name="connsiteX4" fmla="*/ 2142950 w 2816128"/>
              <a:gd name="connsiteY4" fmla="*/ 325370 h 3825895"/>
              <a:gd name="connsiteX5" fmla="*/ 2047583 w 2816128"/>
              <a:gd name="connsiteY5" fmla="*/ 493664 h 3825895"/>
              <a:gd name="connsiteX6" fmla="*/ 2159779 w 2816128"/>
              <a:gd name="connsiteY6" fmla="*/ 746106 h 3825895"/>
              <a:gd name="connsiteX7" fmla="*/ 2030754 w 2816128"/>
              <a:gd name="connsiteY7" fmla="*/ 790984 h 3825895"/>
              <a:gd name="connsiteX8" fmla="*/ 1997095 w 2816128"/>
              <a:gd name="connsiteY8" fmla="*/ 858302 h 3825895"/>
              <a:gd name="connsiteX9" fmla="*/ 1997095 w 2816128"/>
              <a:gd name="connsiteY9" fmla="*/ 746106 h 3825895"/>
              <a:gd name="connsiteX10" fmla="*/ 1946606 w 2816128"/>
              <a:gd name="connsiteY10" fmla="*/ 706837 h 3825895"/>
              <a:gd name="connsiteX11" fmla="*/ 1772702 w 2816128"/>
              <a:gd name="connsiteY11" fmla="*/ 757325 h 3825895"/>
              <a:gd name="connsiteX12" fmla="*/ 1402454 w 2816128"/>
              <a:gd name="connsiteY12" fmla="*/ 617080 h 3825895"/>
              <a:gd name="connsiteX13" fmla="*/ 1705384 w 2816128"/>
              <a:gd name="connsiteY13" fmla="*/ 1189281 h 3825895"/>
              <a:gd name="connsiteX14" fmla="*/ 1800751 w 2816128"/>
              <a:gd name="connsiteY14" fmla="*/ 1262209 h 3825895"/>
              <a:gd name="connsiteX15" fmla="*/ 1649286 w 2816128"/>
              <a:gd name="connsiteY15" fmla="*/ 1486601 h 3825895"/>
              <a:gd name="connsiteX16" fmla="*/ 1727824 w 2816128"/>
              <a:gd name="connsiteY16" fmla="*/ 1705384 h 3825895"/>
              <a:gd name="connsiteX17" fmla="*/ 1817581 w 2816128"/>
              <a:gd name="connsiteY17" fmla="*/ 1699775 h 3825895"/>
              <a:gd name="connsiteX18" fmla="*/ 1671725 w 2816128"/>
              <a:gd name="connsiteY18" fmla="*/ 1868069 h 3825895"/>
              <a:gd name="connsiteX19" fmla="*/ 914400 w 2816128"/>
              <a:gd name="connsiteY19" fmla="*/ 1615627 h 3825895"/>
              <a:gd name="connsiteX20" fmla="*/ 460005 w 2816128"/>
              <a:gd name="connsiteY20" fmla="*/ 2642224 h 3825895"/>
              <a:gd name="connsiteX21" fmla="*/ 263662 w 2816128"/>
              <a:gd name="connsiteY21" fmla="*/ 2849787 h 3825895"/>
              <a:gd name="connsiteX22" fmla="*/ 44879 w 2816128"/>
              <a:gd name="connsiteY22" fmla="*/ 2894665 h 3825895"/>
              <a:gd name="connsiteX23" fmla="*/ 0 w 2816128"/>
              <a:gd name="connsiteY23" fmla="*/ 3001252 h 3825895"/>
              <a:gd name="connsiteX24" fmla="*/ 274881 w 2816128"/>
              <a:gd name="connsiteY24" fmla="*/ 3124668 h 3825895"/>
              <a:gd name="connsiteX25" fmla="*/ 504884 w 2816128"/>
              <a:gd name="connsiteY25" fmla="*/ 3023691 h 3825895"/>
              <a:gd name="connsiteX26" fmla="*/ 471225 w 2816128"/>
              <a:gd name="connsiteY26" fmla="*/ 3152717 h 3825895"/>
              <a:gd name="connsiteX27" fmla="*/ 572201 w 2816128"/>
              <a:gd name="connsiteY27" fmla="*/ 3197595 h 3825895"/>
              <a:gd name="connsiteX28" fmla="*/ 381468 w 2816128"/>
              <a:gd name="connsiteY28" fmla="*/ 3657600 h 3825895"/>
              <a:gd name="connsiteX29" fmla="*/ 196344 w 2816128"/>
              <a:gd name="connsiteY29" fmla="*/ 3702479 h 3825895"/>
              <a:gd name="connsiteX30" fmla="*/ 263662 w 2816128"/>
              <a:gd name="connsiteY30" fmla="*/ 3803455 h 3825895"/>
              <a:gd name="connsiteX31" fmla="*/ 555372 w 2816128"/>
              <a:gd name="connsiteY31" fmla="*/ 3825895 h 3825895"/>
              <a:gd name="connsiteX32" fmla="*/ 589031 w 2816128"/>
              <a:gd name="connsiteY32" fmla="*/ 3618332 h 3825895"/>
              <a:gd name="connsiteX33" fmla="*/ 645129 w 2816128"/>
              <a:gd name="connsiteY33" fmla="*/ 3612722 h 3825895"/>
              <a:gd name="connsiteX34" fmla="*/ 690008 w 2816128"/>
              <a:gd name="connsiteY34" fmla="*/ 3736138 h 3825895"/>
              <a:gd name="connsiteX35" fmla="*/ 774155 w 2816128"/>
              <a:gd name="connsiteY35" fmla="*/ 3741748 h 3825895"/>
              <a:gd name="connsiteX36" fmla="*/ 779765 w 2816128"/>
              <a:gd name="connsiteY36" fmla="*/ 3511745 h 3825895"/>
              <a:gd name="connsiteX37" fmla="*/ 746106 w 2816128"/>
              <a:gd name="connsiteY37" fmla="*/ 3242474 h 3825895"/>
              <a:gd name="connsiteX38" fmla="*/ 903181 w 2816128"/>
              <a:gd name="connsiteY38" fmla="*/ 2664663 h 3825895"/>
              <a:gd name="connsiteX39" fmla="*/ 1166842 w 2816128"/>
              <a:gd name="connsiteY39" fmla="*/ 2558076 h 3825895"/>
              <a:gd name="connsiteX40" fmla="*/ 1531480 w 2816128"/>
              <a:gd name="connsiteY40" fmla="*/ 2664663 h 3825895"/>
              <a:gd name="connsiteX41" fmla="*/ 1593188 w 2816128"/>
              <a:gd name="connsiteY41" fmla="*/ 2664663 h 3825895"/>
              <a:gd name="connsiteX42" fmla="*/ 1649286 w 2816128"/>
              <a:gd name="connsiteY42" fmla="*/ 2765640 h 3825895"/>
              <a:gd name="connsiteX43" fmla="*/ 1800751 w 2816128"/>
              <a:gd name="connsiteY43" fmla="*/ 2799298 h 3825895"/>
              <a:gd name="connsiteX44" fmla="*/ 1811971 w 2816128"/>
              <a:gd name="connsiteY44" fmla="*/ 2832957 h 3825895"/>
              <a:gd name="connsiteX45" fmla="*/ 1772702 w 2816128"/>
              <a:gd name="connsiteY45" fmla="*/ 3034911 h 3825895"/>
              <a:gd name="connsiteX46" fmla="*/ 1750263 w 2816128"/>
              <a:gd name="connsiteY46" fmla="*/ 3360280 h 3825895"/>
              <a:gd name="connsiteX47" fmla="*/ 1542700 w 2816128"/>
              <a:gd name="connsiteY47" fmla="*/ 3382719 h 3825895"/>
              <a:gd name="connsiteX48" fmla="*/ 1206111 w 2816128"/>
              <a:gd name="connsiteY48" fmla="*/ 3433208 h 3825895"/>
              <a:gd name="connsiteX49" fmla="*/ 1178062 w 2816128"/>
              <a:gd name="connsiteY49" fmla="*/ 3506135 h 3825895"/>
              <a:gd name="connsiteX50" fmla="*/ 1116354 w 2816128"/>
              <a:gd name="connsiteY50" fmla="*/ 3534184 h 3825895"/>
              <a:gd name="connsiteX51" fmla="*/ 1144403 w 2816128"/>
              <a:gd name="connsiteY51" fmla="*/ 3668820 h 3825895"/>
              <a:gd name="connsiteX52" fmla="*/ 1284648 w 2816128"/>
              <a:gd name="connsiteY52" fmla="*/ 3674430 h 3825895"/>
              <a:gd name="connsiteX53" fmla="*/ 1279038 w 2816128"/>
              <a:gd name="connsiteY53" fmla="*/ 3522965 h 3825895"/>
              <a:gd name="connsiteX54" fmla="*/ 1458552 w 2816128"/>
              <a:gd name="connsiteY54" fmla="*/ 3534184 h 3825895"/>
              <a:gd name="connsiteX55" fmla="*/ 1430503 w 2816128"/>
              <a:gd name="connsiteY55" fmla="*/ 3612722 h 3825895"/>
              <a:gd name="connsiteX56" fmla="*/ 1402454 w 2816128"/>
              <a:gd name="connsiteY56" fmla="*/ 3674430 h 3825895"/>
              <a:gd name="connsiteX57" fmla="*/ 1318307 w 2816128"/>
              <a:gd name="connsiteY57" fmla="*/ 3691259 h 3825895"/>
              <a:gd name="connsiteX58" fmla="*/ 1452943 w 2816128"/>
              <a:gd name="connsiteY58" fmla="*/ 3814675 h 3825895"/>
              <a:gd name="connsiteX59" fmla="*/ 1520260 w 2816128"/>
              <a:gd name="connsiteY59" fmla="*/ 3680040 h 3825895"/>
              <a:gd name="connsiteX60" fmla="*/ 1823190 w 2816128"/>
              <a:gd name="connsiteY60" fmla="*/ 3579063 h 3825895"/>
              <a:gd name="connsiteX61" fmla="*/ 2159779 w 2816128"/>
              <a:gd name="connsiteY61" fmla="*/ 3651990 h 3825895"/>
              <a:gd name="connsiteX62" fmla="*/ 2114901 w 2816128"/>
              <a:gd name="connsiteY62" fmla="*/ 3752967 h 3825895"/>
              <a:gd name="connsiteX63" fmla="*/ 2210268 w 2816128"/>
              <a:gd name="connsiteY63" fmla="*/ 3820285 h 3825895"/>
              <a:gd name="connsiteX64" fmla="*/ 2283195 w 2816128"/>
              <a:gd name="connsiteY64" fmla="*/ 3769797 h 3825895"/>
              <a:gd name="connsiteX65" fmla="*/ 2271976 w 2816128"/>
              <a:gd name="connsiteY65" fmla="*/ 3674430 h 3825895"/>
              <a:gd name="connsiteX66" fmla="*/ 2451490 w 2816128"/>
              <a:gd name="connsiteY66" fmla="*/ 3595892 h 3825895"/>
              <a:gd name="connsiteX67" fmla="*/ 2434660 w 2816128"/>
              <a:gd name="connsiteY67" fmla="*/ 3421988 h 3825895"/>
              <a:gd name="connsiteX68" fmla="*/ 1929777 w 2816128"/>
              <a:gd name="connsiteY68" fmla="*/ 3393939 h 3825895"/>
              <a:gd name="connsiteX69" fmla="*/ 1918557 w 2816128"/>
              <a:gd name="connsiteY69" fmla="*/ 3068570 h 3825895"/>
              <a:gd name="connsiteX70" fmla="*/ 1884898 w 2816128"/>
              <a:gd name="connsiteY70" fmla="*/ 3051740 h 3825895"/>
              <a:gd name="connsiteX71" fmla="*/ 1907338 w 2816128"/>
              <a:gd name="connsiteY71" fmla="*/ 2872226 h 3825895"/>
              <a:gd name="connsiteX72" fmla="*/ 1862459 w 2816128"/>
              <a:gd name="connsiteY72" fmla="*/ 2810518 h 3825895"/>
              <a:gd name="connsiteX73" fmla="*/ 2109291 w 2816128"/>
              <a:gd name="connsiteY73" fmla="*/ 2754420 h 3825895"/>
              <a:gd name="connsiteX74" fmla="*/ 2131730 w 2816128"/>
              <a:gd name="connsiteY74" fmla="*/ 2625394 h 3825895"/>
              <a:gd name="connsiteX75" fmla="*/ 2372952 w 2816128"/>
              <a:gd name="connsiteY75" fmla="*/ 2659053 h 3825895"/>
              <a:gd name="connsiteX76" fmla="*/ 2597345 w 2816128"/>
              <a:gd name="connsiteY76" fmla="*/ 2070022 h 3825895"/>
              <a:gd name="connsiteX77" fmla="*/ 2552466 w 2816128"/>
              <a:gd name="connsiteY77" fmla="*/ 1985875 h 3825895"/>
              <a:gd name="connsiteX78" fmla="*/ 2698322 w 2816128"/>
              <a:gd name="connsiteY78" fmla="*/ 1497821 h 3825895"/>
              <a:gd name="connsiteX79" fmla="*/ 2642224 w 2816128"/>
              <a:gd name="connsiteY79" fmla="*/ 1391235 h 3825895"/>
              <a:gd name="connsiteX80" fmla="*/ 2501978 w 2816128"/>
              <a:gd name="connsiteY80" fmla="*/ 807814 h 3825895"/>
              <a:gd name="connsiteX81" fmla="*/ 2816128 w 2816128"/>
              <a:gd name="connsiteY81" fmla="*/ 684398 h 3825895"/>
              <a:gd name="connsiteX82" fmla="*/ 2771249 w 2816128"/>
              <a:gd name="connsiteY82" fmla="*/ 448786 h 3825895"/>
              <a:gd name="connsiteX83" fmla="*/ 2614174 w 2816128"/>
              <a:gd name="connsiteY83" fmla="*/ 84148 h 3825895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771249"/>
              <a:gd name="connsiteY0" fmla="*/ 80143 h 3827499"/>
              <a:gd name="connsiteX1" fmla="*/ 2395391 w 2771249"/>
              <a:gd name="connsiteY1" fmla="*/ 1604 h 3827499"/>
              <a:gd name="connsiteX2" fmla="*/ 2193438 w 2771249"/>
              <a:gd name="connsiteY2" fmla="*/ 197948 h 3827499"/>
              <a:gd name="connsiteX3" fmla="*/ 2114901 w 2771249"/>
              <a:gd name="connsiteY3" fmla="*/ 214777 h 3827499"/>
              <a:gd name="connsiteX4" fmla="*/ 2142950 w 2771249"/>
              <a:gd name="connsiteY4" fmla="*/ 326974 h 3827499"/>
              <a:gd name="connsiteX5" fmla="*/ 2047583 w 2771249"/>
              <a:gd name="connsiteY5" fmla="*/ 495268 h 3827499"/>
              <a:gd name="connsiteX6" fmla="*/ 2159779 w 2771249"/>
              <a:gd name="connsiteY6" fmla="*/ 747710 h 3827499"/>
              <a:gd name="connsiteX7" fmla="*/ 2030754 w 2771249"/>
              <a:gd name="connsiteY7" fmla="*/ 792588 h 3827499"/>
              <a:gd name="connsiteX8" fmla="*/ 1997095 w 2771249"/>
              <a:gd name="connsiteY8" fmla="*/ 859906 h 3827499"/>
              <a:gd name="connsiteX9" fmla="*/ 1997095 w 2771249"/>
              <a:gd name="connsiteY9" fmla="*/ 747710 h 3827499"/>
              <a:gd name="connsiteX10" fmla="*/ 1946606 w 2771249"/>
              <a:gd name="connsiteY10" fmla="*/ 708441 h 3827499"/>
              <a:gd name="connsiteX11" fmla="*/ 1772702 w 2771249"/>
              <a:gd name="connsiteY11" fmla="*/ 758929 h 3827499"/>
              <a:gd name="connsiteX12" fmla="*/ 1402454 w 2771249"/>
              <a:gd name="connsiteY12" fmla="*/ 618684 h 3827499"/>
              <a:gd name="connsiteX13" fmla="*/ 1705384 w 2771249"/>
              <a:gd name="connsiteY13" fmla="*/ 1190885 h 3827499"/>
              <a:gd name="connsiteX14" fmla="*/ 1800751 w 2771249"/>
              <a:gd name="connsiteY14" fmla="*/ 1263813 h 3827499"/>
              <a:gd name="connsiteX15" fmla="*/ 1649286 w 2771249"/>
              <a:gd name="connsiteY15" fmla="*/ 1488205 h 3827499"/>
              <a:gd name="connsiteX16" fmla="*/ 1727824 w 2771249"/>
              <a:gd name="connsiteY16" fmla="*/ 1706988 h 3827499"/>
              <a:gd name="connsiteX17" fmla="*/ 1817581 w 2771249"/>
              <a:gd name="connsiteY17" fmla="*/ 1701379 h 3827499"/>
              <a:gd name="connsiteX18" fmla="*/ 1671725 w 2771249"/>
              <a:gd name="connsiteY18" fmla="*/ 1869673 h 3827499"/>
              <a:gd name="connsiteX19" fmla="*/ 914400 w 2771249"/>
              <a:gd name="connsiteY19" fmla="*/ 1617231 h 3827499"/>
              <a:gd name="connsiteX20" fmla="*/ 460005 w 2771249"/>
              <a:gd name="connsiteY20" fmla="*/ 2643828 h 3827499"/>
              <a:gd name="connsiteX21" fmla="*/ 263662 w 2771249"/>
              <a:gd name="connsiteY21" fmla="*/ 2851391 h 3827499"/>
              <a:gd name="connsiteX22" fmla="*/ 44879 w 2771249"/>
              <a:gd name="connsiteY22" fmla="*/ 2896269 h 3827499"/>
              <a:gd name="connsiteX23" fmla="*/ 0 w 2771249"/>
              <a:gd name="connsiteY23" fmla="*/ 3002856 h 3827499"/>
              <a:gd name="connsiteX24" fmla="*/ 274881 w 2771249"/>
              <a:gd name="connsiteY24" fmla="*/ 3126272 h 3827499"/>
              <a:gd name="connsiteX25" fmla="*/ 504884 w 2771249"/>
              <a:gd name="connsiteY25" fmla="*/ 3025295 h 3827499"/>
              <a:gd name="connsiteX26" fmla="*/ 471225 w 2771249"/>
              <a:gd name="connsiteY26" fmla="*/ 3154321 h 3827499"/>
              <a:gd name="connsiteX27" fmla="*/ 572201 w 2771249"/>
              <a:gd name="connsiteY27" fmla="*/ 3199199 h 3827499"/>
              <a:gd name="connsiteX28" fmla="*/ 381468 w 2771249"/>
              <a:gd name="connsiteY28" fmla="*/ 3659204 h 3827499"/>
              <a:gd name="connsiteX29" fmla="*/ 196344 w 2771249"/>
              <a:gd name="connsiteY29" fmla="*/ 3704083 h 3827499"/>
              <a:gd name="connsiteX30" fmla="*/ 263662 w 2771249"/>
              <a:gd name="connsiteY30" fmla="*/ 3805059 h 3827499"/>
              <a:gd name="connsiteX31" fmla="*/ 555372 w 2771249"/>
              <a:gd name="connsiteY31" fmla="*/ 3827499 h 3827499"/>
              <a:gd name="connsiteX32" fmla="*/ 589031 w 2771249"/>
              <a:gd name="connsiteY32" fmla="*/ 3619936 h 3827499"/>
              <a:gd name="connsiteX33" fmla="*/ 645129 w 2771249"/>
              <a:gd name="connsiteY33" fmla="*/ 3614326 h 3827499"/>
              <a:gd name="connsiteX34" fmla="*/ 690008 w 2771249"/>
              <a:gd name="connsiteY34" fmla="*/ 3737742 h 3827499"/>
              <a:gd name="connsiteX35" fmla="*/ 774155 w 2771249"/>
              <a:gd name="connsiteY35" fmla="*/ 3743352 h 3827499"/>
              <a:gd name="connsiteX36" fmla="*/ 779765 w 2771249"/>
              <a:gd name="connsiteY36" fmla="*/ 3513349 h 3827499"/>
              <a:gd name="connsiteX37" fmla="*/ 746106 w 2771249"/>
              <a:gd name="connsiteY37" fmla="*/ 3244078 h 3827499"/>
              <a:gd name="connsiteX38" fmla="*/ 903181 w 2771249"/>
              <a:gd name="connsiteY38" fmla="*/ 2666267 h 3827499"/>
              <a:gd name="connsiteX39" fmla="*/ 1166842 w 2771249"/>
              <a:gd name="connsiteY39" fmla="*/ 2559680 h 3827499"/>
              <a:gd name="connsiteX40" fmla="*/ 1531480 w 2771249"/>
              <a:gd name="connsiteY40" fmla="*/ 2666267 h 3827499"/>
              <a:gd name="connsiteX41" fmla="*/ 1593188 w 2771249"/>
              <a:gd name="connsiteY41" fmla="*/ 2666267 h 3827499"/>
              <a:gd name="connsiteX42" fmla="*/ 1649286 w 2771249"/>
              <a:gd name="connsiteY42" fmla="*/ 2767244 h 3827499"/>
              <a:gd name="connsiteX43" fmla="*/ 1800751 w 2771249"/>
              <a:gd name="connsiteY43" fmla="*/ 2800902 h 3827499"/>
              <a:gd name="connsiteX44" fmla="*/ 1811971 w 2771249"/>
              <a:gd name="connsiteY44" fmla="*/ 2834561 h 3827499"/>
              <a:gd name="connsiteX45" fmla="*/ 1772702 w 2771249"/>
              <a:gd name="connsiteY45" fmla="*/ 3036515 h 3827499"/>
              <a:gd name="connsiteX46" fmla="*/ 1750263 w 2771249"/>
              <a:gd name="connsiteY46" fmla="*/ 3361884 h 3827499"/>
              <a:gd name="connsiteX47" fmla="*/ 1542700 w 2771249"/>
              <a:gd name="connsiteY47" fmla="*/ 3384323 h 3827499"/>
              <a:gd name="connsiteX48" fmla="*/ 1206111 w 2771249"/>
              <a:gd name="connsiteY48" fmla="*/ 3434812 h 3827499"/>
              <a:gd name="connsiteX49" fmla="*/ 1178062 w 2771249"/>
              <a:gd name="connsiteY49" fmla="*/ 3507739 h 3827499"/>
              <a:gd name="connsiteX50" fmla="*/ 1116354 w 2771249"/>
              <a:gd name="connsiteY50" fmla="*/ 3535788 h 3827499"/>
              <a:gd name="connsiteX51" fmla="*/ 1144403 w 2771249"/>
              <a:gd name="connsiteY51" fmla="*/ 3670424 h 3827499"/>
              <a:gd name="connsiteX52" fmla="*/ 1284648 w 2771249"/>
              <a:gd name="connsiteY52" fmla="*/ 3676034 h 3827499"/>
              <a:gd name="connsiteX53" fmla="*/ 1279038 w 2771249"/>
              <a:gd name="connsiteY53" fmla="*/ 3524569 h 3827499"/>
              <a:gd name="connsiteX54" fmla="*/ 1458552 w 2771249"/>
              <a:gd name="connsiteY54" fmla="*/ 3535788 h 3827499"/>
              <a:gd name="connsiteX55" fmla="*/ 1430503 w 2771249"/>
              <a:gd name="connsiteY55" fmla="*/ 3614326 h 3827499"/>
              <a:gd name="connsiteX56" fmla="*/ 1402454 w 2771249"/>
              <a:gd name="connsiteY56" fmla="*/ 3676034 h 3827499"/>
              <a:gd name="connsiteX57" fmla="*/ 1318307 w 2771249"/>
              <a:gd name="connsiteY57" fmla="*/ 3692863 h 3827499"/>
              <a:gd name="connsiteX58" fmla="*/ 1452943 w 2771249"/>
              <a:gd name="connsiteY58" fmla="*/ 3816279 h 3827499"/>
              <a:gd name="connsiteX59" fmla="*/ 1520260 w 2771249"/>
              <a:gd name="connsiteY59" fmla="*/ 3681644 h 3827499"/>
              <a:gd name="connsiteX60" fmla="*/ 1823190 w 2771249"/>
              <a:gd name="connsiteY60" fmla="*/ 3580667 h 3827499"/>
              <a:gd name="connsiteX61" fmla="*/ 2159779 w 2771249"/>
              <a:gd name="connsiteY61" fmla="*/ 3653594 h 3827499"/>
              <a:gd name="connsiteX62" fmla="*/ 2114901 w 2771249"/>
              <a:gd name="connsiteY62" fmla="*/ 3754571 h 3827499"/>
              <a:gd name="connsiteX63" fmla="*/ 2210268 w 2771249"/>
              <a:gd name="connsiteY63" fmla="*/ 3821889 h 3827499"/>
              <a:gd name="connsiteX64" fmla="*/ 2283195 w 2771249"/>
              <a:gd name="connsiteY64" fmla="*/ 3771401 h 3827499"/>
              <a:gd name="connsiteX65" fmla="*/ 2271976 w 2771249"/>
              <a:gd name="connsiteY65" fmla="*/ 3676034 h 3827499"/>
              <a:gd name="connsiteX66" fmla="*/ 2451490 w 2771249"/>
              <a:gd name="connsiteY66" fmla="*/ 3597496 h 3827499"/>
              <a:gd name="connsiteX67" fmla="*/ 2434660 w 2771249"/>
              <a:gd name="connsiteY67" fmla="*/ 3423592 h 3827499"/>
              <a:gd name="connsiteX68" fmla="*/ 1929777 w 2771249"/>
              <a:gd name="connsiteY68" fmla="*/ 3395543 h 3827499"/>
              <a:gd name="connsiteX69" fmla="*/ 1918557 w 2771249"/>
              <a:gd name="connsiteY69" fmla="*/ 3070174 h 3827499"/>
              <a:gd name="connsiteX70" fmla="*/ 1884898 w 2771249"/>
              <a:gd name="connsiteY70" fmla="*/ 3053344 h 3827499"/>
              <a:gd name="connsiteX71" fmla="*/ 1907338 w 2771249"/>
              <a:gd name="connsiteY71" fmla="*/ 2873830 h 3827499"/>
              <a:gd name="connsiteX72" fmla="*/ 1862459 w 2771249"/>
              <a:gd name="connsiteY72" fmla="*/ 2812122 h 3827499"/>
              <a:gd name="connsiteX73" fmla="*/ 2109291 w 2771249"/>
              <a:gd name="connsiteY73" fmla="*/ 2756024 h 3827499"/>
              <a:gd name="connsiteX74" fmla="*/ 2131730 w 2771249"/>
              <a:gd name="connsiteY74" fmla="*/ 2626998 h 3827499"/>
              <a:gd name="connsiteX75" fmla="*/ 2372952 w 2771249"/>
              <a:gd name="connsiteY75" fmla="*/ 2660657 h 3827499"/>
              <a:gd name="connsiteX76" fmla="*/ 2597345 w 2771249"/>
              <a:gd name="connsiteY76" fmla="*/ 2071626 h 3827499"/>
              <a:gd name="connsiteX77" fmla="*/ 2552466 w 2771249"/>
              <a:gd name="connsiteY77" fmla="*/ 1987479 h 3827499"/>
              <a:gd name="connsiteX78" fmla="*/ 2698322 w 2771249"/>
              <a:gd name="connsiteY78" fmla="*/ 1499425 h 3827499"/>
              <a:gd name="connsiteX79" fmla="*/ 2642224 w 2771249"/>
              <a:gd name="connsiteY79" fmla="*/ 1392839 h 3827499"/>
              <a:gd name="connsiteX80" fmla="*/ 2501978 w 2771249"/>
              <a:gd name="connsiteY80" fmla="*/ 809418 h 3827499"/>
              <a:gd name="connsiteX81" fmla="*/ 2765640 w 2771249"/>
              <a:gd name="connsiteY81" fmla="*/ 674782 h 3827499"/>
              <a:gd name="connsiteX82" fmla="*/ 2771249 w 2771249"/>
              <a:gd name="connsiteY82" fmla="*/ 450390 h 3827499"/>
              <a:gd name="connsiteX83" fmla="*/ 2647833 w 2771249"/>
              <a:gd name="connsiteY83" fmla="*/ 80143 h 3827499"/>
              <a:gd name="connsiteX0" fmla="*/ 2647833 w 2765640"/>
              <a:gd name="connsiteY0" fmla="*/ 80143 h 3827499"/>
              <a:gd name="connsiteX1" fmla="*/ 2395391 w 2765640"/>
              <a:gd name="connsiteY1" fmla="*/ 1604 h 3827499"/>
              <a:gd name="connsiteX2" fmla="*/ 2193438 w 2765640"/>
              <a:gd name="connsiteY2" fmla="*/ 197948 h 3827499"/>
              <a:gd name="connsiteX3" fmla="*/ 2114901 w 2765640"/>
              <a:gd name="connsiteY3" fmla="*/ 214777 h 3827499"/>
              <a:gd name="connsiteX4" fmla="*/ 2142950 w 2765640"/>
              <a:gd name="connsiteY4" fmla="*/ 326974 h 3827499"/>
              <a:gd name="connsiteX5" fmla="*/ 2047583 w 2765640"/>
              <a:gd name="connsiteY5" fmla="*/ 495268 h 3827499"/>
              <a:gd name="connsiteX6" fmla="*/ 2159779 w 2765640"/>
              <a:gd name="connsiteY6" fmla="*/ 747710 h 3827499"/>
              <a:gd name="connsiteX7" fmla="*/ 2030754 w 2765640"/>
              <a:gd name="connsiteY7" fmla="*/ 792588 h 3827499"/>
              <a:gd name="connsiteX8" fmla="*/ 1997095 w 2765640"/>
              <a:gd name="connsiteY8" fmla="*/ 859906 h 3827499"/>
              <a:gd name="connsiteX9" fmla="*/ 1997095 w 2765640"/>
              <a:gd name="connsiteY9" fmla="*/ 747710 h 3827499"/>
              <a:gd name="connsiteX10" fmla="*/ 1946606 w 2765640"/>
              <a:gd name="connsiteY10" fmla="*/ 708441 h 3827499"/>
              <a:gd name="connsiteX11" fmla="*/ 1772702 w 2765640"/>
              <a:gd name="connsiteY11" fmla="*/ 758929 h 3827499"/>
              <a:gd name="connsiteX12" fmla="*/ 1402454 w 2765640"/>
              <a:gd name="connsiteY12" fmla="*/ 618684 h 3827499"/>
              <a:gd name="connsiteX13" fmla="*/ 1705384 w 2765640"/>
              <a:gd name="connsiteY13" fmla="*/ 1190885 h 3827499"/>
              <a:gd name="connsiteX14" fmla="*/ 1800751 w 2765640"/>
              <a:gd name="connsiteY14" fmla="*/ 1263813 h 3827499"/>
              <a:gd name="connsiteX15" fmla="*/ 1649286 w 2765640"/>
              <a:gd name="connsiteY15" fmla="*/ 1488205 h 3827499"/>
              <a:gd name="connsiteX16" fmla="*/ 1727824 w 2765640"/>
              <a:gd name="connsiteY16" fmla="*/ 1706988 h 3827499"/>
              <a:gd name="connsiteX17" fmla="*/ 1817581 w 2765640"/>
              <a:gd name="connsiteY17" fmla="*/ 1701379 h 3827499"/>
              <a:gd name="connsiteX18" fmla="*/ 1671725 w 2765640"/>
              <a:gd name="connsiteY18" fmla="*/ 1869673 h 3827499"/>
              <a:gd name="connsiteX19" fmla="*/ 914400 w 2765640"/>
              <a:gd name="connsiteY19" fmla="*/ 1617231 h 3827499"/>
              <a:gd name="connsiteX20" fmla="*/ 460005 w 2765640"/>
              <a:gd name="connsiteY20" fmla="*/ 2643828 h 3827499"/>
              <a:gd name="connsiteX21" fmla="*/ 263662 w 2765640"/>
              <a:gd name="connsiteY21" fmla="*/ 2851391 h 3827499"/>
              <a:gd name="connsiteX22" fmla="*/ 44879 w 2765640"/>
              <a:gd name="connsiteY22" fmla="*/ 2896269 h 3827499"/>
              <a:gd name="connsiteX23" fmla="*/ 0 w 2765640"/>
              <a:gd name="connsiteY23" fmla="*/ 3002856 h 3827499"/>
              <a:gd name="connsiteX24" fmla="*/ 274881 w 2765640"/>
              <a:gd name="connsiteY24" fmla="*/ 3126272 h 3827499"/>
              <a:gd name="connsiteX25" fmla="*/ 504884 w 2765640"/>
              <a:gd name="connsiteY25" fmla="*/ 3025295 h 3827499"/>
              <a:gd name="connsiteX26" fmla="*/ 471225 w 2765640"/>
              <a:gd name="connsiteY26" fmla="*/ 3154321 h 3827499"/>
              <a:gd name="connsiteX27" fmla="*/ 572201 w 2765640"/>
              <a:gd name="connsiteY27" fmla="*/ 3199199 h 3827499"/>
              <a:gd name="connsiteX28" fmla="*/ 381468 w 2765640"/>
              <a:gd name="connsiteY28" fmla="*/ 3659204 h 3827499"/>
              <a:gd name="connsiteX29" fmla="*/ 196344 w 2765640"/>
              <a:gd name="connsiteY29" fmla="*/ 3704083 h 3827499"/>
              <a:gd name="connsiteX30" fmla="*/ 263662 w 2765640"/>
              <a:gd name="connsiteY30" fmla="*/ 3805059 h 3827499"/>
              <a:gd name="connsiteX31" fmla="*/ 555372 w 2765640"/>
              <a:gd name="connsiteY31" fmla="*/ 3827499 h 3827499"/>
              <a:gd name="connsiteX32" fmla="*/ 589031 w 2765640"/>
              <a:gd name="connsiteY32" fmla="*/ 3619936 h 3827499"/>
              <a:gd name="connsiteX33" fmla="*/ 645129 w 2765640"/>
              <a:gd name="connsiteY33" fmla="*/ 3614326 h 3827499"/>
              <a:gd name="connsiteX34" fmla="*/ 690008 w 2765640"/>
              <a:gd name="connsiteY34" fmla="*/ 3737742 h 3827499"/>
              <a:gd name="connsiteX35" fmla="*/ 774155 w 2765640"/>
              <a:gd name="connsiteY35" fmla="*/ 3743352 h 3827499"/>
              <a:gd name="connsiteX36" fmla="*/ 779765 w 2765640"/>
              <a:gd name="connsiteY36" fmla="*/ 3513349 h 3827499"/>
              <a:gd name="connsiteX37" fmla="*/ 746106 w 2765640"/>
              <a:gd name="connsiteY37" fmla="*/ 3244078 h 3827499"/>
              <a:gd name="connsiteX38" fmla="*/ 903181 w 2765640"/>
              <a:gd name="connsiteY38" fmla="*/ 2666267 h 3827499"/>
              <a:gd name="connsiteX39" fmla="*/ 1166842 w 2765640"/>
              <a:gd name="connsiteY39" fmla="*/ 2559680 h 3827499"/>
              <a:gd name="connsiteX40" fmla="*/ 1531480 w 2765640"/>
              <a:gd name="connsiteY40" fmla="*/ 2666267 h 3827499"/>
              <a:gd name="connsiteX41" fmla="*/ 1593188 w 2765640"/>
              <a:gd name="connsiteY41" fmla="*/ 2666267 h 3827499"/>
              <a:gd name="connsiteX42" fmla="*/ 1649286 w 2765640"/>
              <a:gd name="connsiteY42" fmla="*/ 2767244 h 3827499"/>
              <a:gd name="connsiteX43" fmla="*/ 1800751 w 2765640"/>
              <a:gd name="connsiteY43" fmla="*/ 2800902 h 3827499"/>
              <a:gd name="connsiteX44" fmla="*/ 1811971 w 2765640"/>
              <a:gd name="connsiteY44" fmla="*/ 2834561 h 3827499"/>
              <a:gd name="connsiteX45" fmla="*/ 1772702 w 2765640"/>
              <a:gd name="connsiteY45" fmla="*/ 3036515 h 3827499"/>
              <a:gd name="connsiteX46" fmla="*/ 1750263 w 2765640"/>
              <a:gd name="connsiteY46" fmla="*/ 3361884 h 3827499"/>
              <a:gd name="connsiteX47" fmla="*/ 1542700 w 2765640"/>
              <a:gd name="connsiteY47" fmla="*/ 3384323 h 3827499"/>
              <a:gd name="connsiteX48" fmla="*/ 1206111 w 2765640"/>
              <a:gd name="connsiteY48" fmla="*/ 3434812 h 3827499"/>
              <a:gd name="connsiteX49" fmla="*/ 1178062 w 2765640"/>
              <a:gd name="connsiteY49" fmla="*/ 3507739 h 3827499"/>
              <a:gd name="connsiteX50" fmla="*/ 1116354 w 2765640"/>
              <a:gd name="connsiteY50" fmla="*/ 3535788 h 3827499"/>
              <a:gd name="connsiteX51" fmla="*/ 1144403 w 2765640"/>
              <a:gd name="connsiteY51" fmla="*/ 3670424 h 3827499"/>
              <a:gd name="connsiteX52" fmla="*/ 1284648 w 2765640"/>
              <a:gd name="connsiteY52" fmla="*/ 3676034 h 3827499"/>
              <a:gd name="connsiteX53" fmla="*/ 1279038 w 2765640"/>
              <a:gd name="connsiteY53" fmla="*/ 3524569 h 3827499"/>
              <a:gd name="connsiteX54" fmla="*/ 1458552 w 2765640"/>
              <a:gd name="connsiteY54" fmla="*/ 3535788 h 3827499"/>
              <a:gd name="connsiteX55" fmla="*/ 1430503 w 2765640"/>
              <a:gd name="connsiteY55" fmla="*/ 3614326 h 3827499"/>
              <a:gd name="connsiteX56" fmla="*/ 1402454 w 2765640"/>
              <a:gd name="connsiteY56" fmla="*/ 3676034 h 3827499"/>
              <a:gd name="connsiteX57" fmla="*/ 1318307 w 2765640"/>
              <a:gd name="connsiteY57" fmla="*/ 3692863 h 3827499"/>
              <a:gd name="connsiteX58" fmla="*/ 1452943 w 2765640"/>
              <a:gd name="connsiteY58" fmla="*/ 3816279 h 3827499"/>
              <a:gd name="connsiteX59" fmla="*/ 1520260 w 2765640"/>
              <a:gd name="connsiteY59" fmla="*/ 3681644 h 3827499"/>
              <a:gd name="connsiteX60" fmla="*/ 1823190 w 2765640"/>
              <a:gd name="connsiteY60" fmla="*/ 3580667 h 3827499"/>
              <a:gd name="connsiteX61" fmla="*/ 2159779 w 2765640"/>
              <a:gd name="connsiteY61" fmla="*/ 3653594 h 3827499"/>
              <a:gd name="connsiteX62" fmla="*/ 2114901 w 2765640"/>
              <a:gd name="connsiteY62" fmla="*/ 3754571 h 3827499"/>
              <a:gd name="connsiteX63" fmla="*/ 2210268 w 2765640"/>
              <a:gd name="connsiteY63" fmla="*/ 3821889 h 3827499"/>
              <a:gd name="connsiteX64" fmla="*/ 2283195 w 2765640"/>
              <a:gd name="connsiteY64" fmla="*/ 3771401 h 3827499"/>
              <a:gd name="connsiteX65" fmla="*/ 2271976 w 2765640"/>
              <a:gd name="connsiteY65" fmla="*/ 3676034 h 3827499"/>
              <a:gd name="connsiteX66" fmla="*/ 2451490 w 2765640"/>
              <a:gd name="connsiteY66" fmla="*/ 3597496 h 3827499"/>
              <a:gd name="connsiteX67" fmla="*/ 2434660 w 2765640"/>
              <a:gd name="connsiteY67" fmla="*/ 3423592 h 3827499"/>
              <a:gd name="connsiteX68" fmla="*/ 1929777 w 2765640"/>
              <a:gd name="connsiteY68" fmla="*/ 3395543 h 3827499"/>
              <a:gd name="connsiteX69" fmla="*/ 1918557 w 2765640"/>
              <a:gd name="connsiteY69" fmla="*/ 3070174 h 3827499"/>
              <a:gd name="connsiteX70" fmla="*/ 1884898 w 2765640"/>
              <a:gd name="connsiteY70" fmla="*/ 3053344 h 3827499"/>
              <a:gd name="connsiteX71" fmla="*/ 1907338 w 2765640"/>
              <a:gd name="connsiteY71" fmla="*/ 2873830 h 3827499"/>
              <a:gd name="connsiteX72" fmla="*/ 1862459 w 2765640"/>
              <a:gd name="connsiteY72" fmla="*/ 2812122 h 3827499"/>
              <a:gd name="connsiteX73" fmla="*/ 2109291 w 2765640"/>
              <a:gd name="connsiteY73" fmla="*/ 2756024 h 3827499"/>
              <a:gd name="connsiteX74" fmla="*/ 2131730 w 2765640"/>
              <a:gd name="connsiteY74" fmla="*/ 2626998 h 3827499"/>
              <a:gd name="connsiteX75" fmla="*/ 2372952 w 2765640"/>
              <a:gd name="connsiteY75" fmla="*/ 2660657 h 3827499"/>
              <a:gd name="connsiteX76" fmla="*/ 2597345 w 2765640"/>
              <a:gd name="connsiteY76" fmla="*/ 2071626 h 3827499"/>
              <a:gd name="connsiteX77" fmla="*/ 2552466 w 2765640"/>
              <a:gd name="connsiteY77" fmla="*/ 1987479 h 3827499"/>
              <a:gd name="connsiteX78" fmla="*/ 2698322 w 2765640"/>
              <a:gd name="connsiteY78" fmla="*/ 1499425 h 3827499"/>
              <a:gd name="connsiteX79" fmla="*/ 2642224 w 2765640"/>
              <a:gd name="connsiteY79" fmla="*/ 1392839 h 3827499"/>
              <a:gd name="connsiteX80" fmla="*/ 2501978 w 2765640"/>
              <a:gd name="connsiteY80" fmla="*/ 809418 h 3827499"/>
              <a:gd name="connsiteX81" fmla="*/ 2765640 w 2765640"/>
              <a:gd name="connsiteY81" fmla="*/ 674782 h 3827499"/>
              <a:gd name="connsiteX82" fmla="*/ 2715151 w 2765640"/>
              <a:gd name="connsiteY82" fmla="*/ 472829 h 3827499"/>
              <a:gd name="connsiteX83" fmla="*/ 2647833 w 2765640"/>
              <a:gd name="connsiteY83" fmla="*/ 80143 h 3827499"/>
              <a:gd name="connsiteX0" fmla="*/ 2647833 w 2793512"/>
              <a:gd name="connsiteY0" fmla="*/ 80143 h 3827499"/>
              <a:gd name="connsiteX1" fmla="*/ 2395391 w 2793512"/>
              <a:gd name="connsiteY1" fmla="*/ 1604 h 3827499"/>
              <a:gd name="connsiteX2" fmla="*/ 2193438 w 2793512"/>
              <a:gd name="connsiteY2" fmla="*/ 197948 h 3827499"/>
              <a:gd name="connsiteX3" fmla="*/ 2114901 w 2793512"/>
              <a:gd name="connsiteY3" fmla="*/ 214777 h 3827499"/>
              <a:gd name="connsiteX4" fmla="*/ 2142950 w 2793512"/>
              <a:gd name="connsiteY4" fmla="*/ 326974 h 3827499"/>
              <a:gd name="connsiteX5" fmla="*/ 2047583 w 2793512"/>
              <a:gd name="connsiteY5" fmla="*/ 495268 h 3827499"/>
              <a:gd name="connsiteX6" fmla="*/ 2159779 w 2793512"/>
              <a:gd name="connsiteY6" fmla="*/ 747710 h 3827499"/>
              <a:gd name="connsiteX7" fmla="*/ 2030754 w 2793512"/>
              <a:gd name="connsiteY7" fmla="*/ 792588 h 3827499"/>
              <a:gd name="connsiteX8" fmla="*/ 1997095 w 2793512"/>
              <a:gd name="connsiteY8" fmla="*/ 859906 h 3827499"/>
              <a:gd name="connsiteX9" fmla="*/ 1997095 w 2793512"/>
              <a:gd name="connsiteY9" fmla="*/ 747710 h 3827499"/>
              <a:gd name="connsiteX10" fmla="*/ 1946606 w 2793512"/>
              <a:gd name="connsiteY10" fmla="*/ 708441 h 3827499"/>
              <a:gd name="connsiteX11" fmla="*/ 1772702 w 2793512"/>
              <a:gd name="connsiteY11" fmla="*/ 758929 h 3827499"/>
              <a:gd name="connsiteX12" fmla="*/ 1402454 w 2793512"/>
              <a:gd name="connsiteY12" fmla="*/ 618684 h 3827499"/>
              <a:gd name="connsiteX13" fmla="*/ 1705384 w 2793512"/>
              <a:gd name="connsiteY13" fmla="*/ 1190885 h 3827499"/>
              <a:gd name="connsiteX14" fmla="*/ 1800751 w 2793512"/>
              <a:gd name="connsiteY14" fmla="*/ 1263813 h 3827499"/>
              <a:gd name="connsiteX15" fmla="*/ 1649286 w 2793512"/>
              <a:gd name="connsiteY15" fmla="*/ 1488205 h 3827499"/>
              <a:gd name="connsiteX16" fmla="*/ 1727824 w 2793512"/>
              <a:gd name="connsiteY16" fmla="*/ 1706988 h 3827499"/>
              <a:gd name="connsiteX17" fmla="*/ 1817581 w 2793512"/>
              <a:gd name="connsiteY17" fmla="*/ 1701379 h 3827499"/>
              <a:gd name="connsiteX18" fmla="*/ 1671725 w 2793512"/>
              <a:gd name="connsiteY18" fmla="*/ 1869673 h 3827499"/>
              <a:gd name="connsiteX19" fmla="*/ 914400 w 2793512"/>
              <a:gd name="connsiteY19" fmla="*/ 1617231 h 3827499"/>
              <a:gd name="connsiteX20" fmla="*/ 460005 w 2793512"/>
              <a:gd name="connsiteY20" fmla="*/ 2643828 h 3827499"/>
              <a:gd name="connsiteX21" fmla="*/ 263662 w 2793512"/>
              <a:gd name="connsiteY21" fmla="*/ 2851391 h 3827499"/>
              <a:gd name="connsiteX22" fmla="*/ 44879 w 2793512"/>
              <a:gd name="connsiteY22" fmla="*/ 2896269 h 3827499"/>
              <a:gd name="connsiteX23" fmla="*/ 0 w 2793512"/>
              <a:gd name="connsiteY23" fmla="*/ 3002856 h 3827499"/>
              <a:gd name="connsiteX24" fmla="*/ 274881 w 2793512"/>
              <a:gd name="connsiteY24" fmla="*/ 3126272 h 3827499"/>
              <a:gd name="connsiteX25" fmla="*/ 504884 w 2793512"/>
              <a:gd name="connsiteY25" fmla="*/ 3025295 h 3827499"/>
              <a:gd name="connsiteX26" fmla="*/ 471225 w 2793512"/>
              <a:gd name="connsiteY26" fmla="*/ 3154321 h 3827499"/>
              <a:gd name="connsiteX27" fmla="*/ 572201 w 2793512"/>
              <a:gd name="connsiteY27" fmla="*/ 3199199 h 3827499"/>
              <a:gd name="connsiteX28" fmla="*/ 381468 w 2793512"/>
              <a:gd name="connsiteY28" fmla="*/ 3659204 h 3827499"/>
              <a:gd name="connsiteX29" fmla="*/ 196344 w 2793512"/>
              <a:gd name="connsiteY29" fmla="*/ 3704083 h 3827499"/>
              <a:gd name="connsiteX30" fmla="*/ 263662 w 2793512"/>
              <a:gd name="connsiteY30" fmla="*/ 3805059 h 3827499"/>
              <a:gd name="connsiteX31" fmla="*/ 555372 w 2793512"/>
              <a:gd name="connsiteY31" fmla="*/ 3827499 h 3827499"/>
              <a:gd name="connsiteX32" fmla="*/ 589031 w 2793512"/>
              <a:gd name="connsiteY32" fmla="*/ 3619936 h 3827499"/>
              <a:gd name="connsiteX33" fmla="*/ 645129 w 2793512"/>
              <a:gd name="connsiteY33" fmla="*/ 3614326 h 3827499"/>
              <a:gd name="connsiteX34" fmla="*/ 690008 w 2793512"/>
              <a:gd name="connsiteY34" fmla="*/ 3737742 h 3827499"/>
              <a:gd name="connsiteX35" fmla="*/ 774155 w 2793512"/>
              <a:gd name="connsiteY35" fmla="*/ 3743352 h 3827499"/>
              <a:gd name="connsiteX36" fmla="*/ 779765 w 2793512"/>
              <a:gd name="connsiteY36" fmla="*/ 3513349 h 3827499"/>
              <a:gd name="connsiteX37" fmla="*/ 746106 w 2793512"/>
              <a:gd name="connsiteY37" fmla="*/ 3244078 h 3827499"/>
              <a:gd name="connsiteX38" fmla="*/ 903181 w 2793512"/>
              <a:gd name="connsiteY38" fmla="*/ 2666267 h 3827499"/>
              <a:gd name="connsiteX39" fmla="*/ 1166842 w 2793512"/>
              <a:gd name="connsiteY39" fmla="*/ 2559680 h 3827499"/>
              <a:gd name="connsiteX40" fmla="*/ 1531480 w 2793512"/>
              <a:gd name="connsiteY40" fmla="*/ 2666267 h 3827499"/>
              <a:gd name="connsiteX41" fmla="*/ 1593188 w 2793512"/>
              <a:gd name="connsiteY41" fmla="*/ 2666267 h 3827499"/>
              <a:gd name="connsiteX42" fmla="*/ 1649286 w 2793512"/>
              <a:gd name="connsiteY42" fmla="*/ 2767244 h 3827499"/>
              <a:gd name="connsiteX43" fmla="*/ 1800751 w 2793512"/>
              <a:gd name="connsiteY43" fmla="*/ 2800902 h 3827499"/>
              <a:gd name="connsiteX44" fmla="*/ 1811971 w 2793512"/>
              <a:gd name="connsiteY44" fmla="*/ 2834561 h 3827499"/>
              <a:gd name="connsiteX45" fmla="*/ 1772702 w 2793512"/>
              <a:gd name="connsiteY45" fmla="*/ 3036515 h 3827499"/>
              <a:gd name="connsiteX46" fmla="*/ 1750263 w 2793512"/>
              <a:gd name="connsiteY46" fmla="*/ 3361884 h 3827499"/>
              <a:gd name="connsiteX47" fmla="*/ 1542700 w 2793512"/>
              <a:gd name="connsiteY47" fmla="*/ 3384323 h 3827499"/>
              <a:gd name="connsiteX48" fmla="*/ 1206111 w 2793512"/>
              <a:gd name="connsiteY48" fmla="*/ 3434812 h 3827499"/>
              <a:gd name="connsiteX49" fmla="*/ 1178062 w 2793512"/>
              <a:gd name="connsiteY49" fmla="*/ 3507739 h 3827499"/>
              <a:gd name="connsiteX50" fmla="*/ 1116354 w 2793512"/>
              <a:gd name="connsiteY50" fmla="*/ 3535788 h 3827499"/>
              <a:gd name="connsiteX51" fmla="*/ 1144403 w 2793512"/>
              <a:gd name="connsiteY51" fmla="*/ 3670424 h 3827499"/>
              <a:gd name="connsiteX52" fmla="*/ 1284648 w 2793512"/>
              <a:gd name="connsiteY52" fmla="*/ 3676034 h 3827499"/>
              <a:gd name="connsiteX53" fmla="*/ 1279038 w 2793512"/>
              <a:gd name="connsiteY53" fmla="*/ 3524569 h 3827499"/>
              <a:gd name="connsiteX54" fmla="*/ 1458552 w 2793512"/>
              <a:gd name="connsiteY54" fmla="*/ 3535788 h 3827499"/>
              <a:gd name="connsiteX55" fmla="*/ 1430503 w 2793512"/>
              <a:gd name="connsiteY55" fmla="*/ 3614326 h 3827499"/>
              <a:gd name="connsiteX56" fmla="*/ 1402454 w 2793512"/>
              <a:gd name="connsiteY56" fmla="*/ 3676034 h 3827499"/>
              <a:gd name="connsiteX57" fmla="*/ 1318307 w 2793512"/>
              <a:gd name="connsiteY57" fmla="*/ 3692863 h 3827499"/>
              <a:gd name="connsiteX58" fmla="*/ 1452943 w 2793512"/>
              <a:gd name="connsiteY58" fmla="*/ 3816279 h 3827499"/>
              <a:gd name="connsiteX59" fmla="*/ 1520260 w 2793512"/>
              <a:gd name="connsiteY59" fmla="*/ 3681644 h 3827499"/>
              <a:gd name="connsiteX60" fmla="*/ 1823190 w 2793512"/>
              <a:gd name="connsiteY60" fmla="*/ 3580667 h 3827499"/>
              <a:gd name="connsiteX61" fmla="*/ 2159779 w 2793512"/>
              <a:gd name="connsiteY61" fmla="*/ 3653594 h 3827499"/>
              <a:gd name="connsiteX62" fmla="*/ 2114901 w 2793512"/>
              <a:gd name="connsiteY62" fmla="*/ 3754571 h 3827499"/>
              <a:gd name="connsiteX63" fmla="*/ 2210268 w 2793512"/>
              <a:gd name="connsiteY63" fmla="*/ 3821889 h 3827499"/>
              <a:gd name="connsiteX64" fmla="*/ 2283195 w 2793512"/>
              <a:gd name="connsiteY64" fmla="*/ 3771401 h 3827499"/>
              <a:gd name="connsiteX65" fmla="*/ 2271976 w 2793512"/>
              <a:gd name="connsiteY65" fmla="*/ 3676034 h 3827499"/>
              <a:gd name="connsiteX66" fmla="*/ 2451490 w 2793512"/>
              <a:gd name="connsiteY66" fmla="*/ 3597496 h 3827499"/>
              <a:gd name="connsiteX67" fmla="*/ 2434660 w 2793512"/>
              <a:gd name="connsiteY67" fmla="*/ 3423592 h 3827499"/>
              <a:gd name="connsiteX68" fmla="*/ 1929777 w 2793512"/>
              <a:gd name="connsiteY68" fmla="*/ 3395543 h 3827499"/>
              <a:gd name="connsiteX69" fmla="*/ 1918557 w 2793512"/>
              <a:gd name="connsiteY69" fmla="*/ 3070174 h 3827499"/>
              <a:gd name="connsiteX70" fmla="*/ 1884898 w 2793512"/>
              <a:gd name="connsiteY70" fmla="*/ 3053344 h 3827499"/>
              <a:gd name="connsiteX71" fmla="*/ 1907338 w 2793512"/>
              <a:gd name="connsiteY71" fmla="*/ 2873830 h 3827499"/>
              <a:gd name="connsiteX72" fmla="*/ 1862459 w 2793512"/>
              <a:gd name="connsiteY72" fmla="*/ 2812122 h 3827499"/>
              <a:gd name="connsiteX73" fmla="*/ 2109291 w 2793512"/>
              <a:gd name="connsiteY73" fmla="*/ 2756024 h 3827499"/>
              <a:gd name="connsiteX74" fmla="*/ 2131730 w 2793512"/>
              <a:gd name="connsiteY74" fmla="*/ 2626998 h 3827499"/>
              <a:gd name="connsiteX75" fmla="*/ 2372952 w 2793512"/>
              <a:gd name="connsiteY75" fmla="*/ 2660657 h 3827499"/>
              <a:gd name="connsiteX76" fmla="*/ 2597345 w 2793512"/>
              <a:gd name="connsiteY76" fmla="*/ 2071626 h 3827499"/>
              <a:gd name="connsiteX77" fmla="*/ 2552466 w 2793512"/>
              <a:gd name="connsiteY77" fmla="*/ 1987479 h 3827499"/>
              <a:gd name="connsiteX78" fmla="*/ 2698322 w 2793512"/>
              <a:gd name="connsiteY78" fmla="*/ 1499425 h 3827499"/>
              <a:gd name="connsiteX79" fmla="*/ 2642224 w 2793512"/>
              <a:gd name="connsiteY79" fmla="*/ 1392839 h 3827499"/>
              <a:gd name="connsiteX80" fmla="*/ 2501978 w 2793512"/>
              <a:gd name="connsiteY80" fmla="*/ 809418 h 3827499"/>
              <a:gd name="connsiteX81" fmla="*/ 2765640 w 2793512"/>
              <a:gd name="connsiteY81" fmla="*/ 674782 h 3827499"/>
              <a:gd name="connsiteX82" fmla="*/ 2715151 w 2793512"/>
              <a:gd name="connsiteY82" fmla="*/ 472829 h 3827499"/>
              <a:gd name="connsiteX83" fmla="*/ 2647833 w 2793512"/>
              <a:gd name="connsiteY83" fmla="*/ 80143 h 3827499"/>
              <a:gd name="connsiteX0" fmla="*/ 2647833 w 2814039"/>
              <a:gd name="connsiteY0" fmla="*/ 80143 h 3827499"/>
              <a:gd name="connsiteX1" fmla="*/ 2395391 w 2814039"/>
              <a:gd name="connsiteY1" fmla="*/ 1604 h 3827499"/>
              <a:gd name="connsiteX2" fmla="*/ 2193438 w 2814039"/>
              <a:gd name="connsiteY2" fmla="*/ 197948 h 3827499"/>
              <a:gd name="connsiteX3" fmla="*/ 2114901 w 2814039"/>
              <a:gd name="connsiteY3" fmla="*/ 214777 h 3827499"/>
              <a:gd name="connsiteX4" fmla="*/ 2142950 w 2814039"/>
              <a:gd name="connsiteY4" fmla="*/ 326974 h 3827499"/>
              <a:gd name="connsiteX5" fmla="*/ 2047583 w 2814039"/>
              <a:gd name="connsiteY5" fmla="*/ 495268 h 3827499"/>
              <a:gd name="connsiteX6" fmla="*/ 2159779 w 2814039"/>
              <a:gd name="connsiteY6" fmla="*/ 747710 h 3827499"/>
              <a:gd name="connsiteX7" fmla="*/ 2030754 w 2814039"/>
              <a:gd name="connsiteY7" fmla="*/ 792588 h 3827499"/>
              <a:gd name="connsiteX8" fmla="*/ 1997095 w 2814039"/>
              <a:gd name="connsiteY8" fmla="*/ 859906 h 3827499"/>
              <a:gd name="connsiteX9" fmla="*/ 1997095 w 2814039"/>
              <a:gd name="connsiteY9" fmla="*/ 747710 h 3827499"/>
              <a:gd name="connsiteX10" fmla="*/ 1946606 w 2814039"/>
              <a:gd name="connsiteY10" fmla="*/ 708441 h 3827499"/>
              <a:gd name="connsiteX11" fmla="*/ 1772702 w 2814039"/>
              <a:gd name="connsiteY11" fmla="*/ 758929 h 3827499"/>
              <a:gd name="connsiteX12" fmla="*/ 1402454 w 2814039"/>
              <a:gd name="connsiteY12" fmla="*/ 618684 h 3827499"/>
              <a:gd name="connsiteX13" fmla="*/ 1705384 w 2814039"/>
              <a:gd name="connsiteY13" fmla="*/ 1190885 h 3827499"/>
              <a:gd name="connsiteX14" fmla="*/ 1800751 w 2814039"/>
              <a:gd name="connsiteY14" fmla="*/ 1263813 h 3827499"/>
              <a:gd name="connsiteX15" fmla="*/ 1649286 w 2814039"/>
              <a:gd name="connsiteY15" fmla="*/ 1488205 h 3827499"/>
              <a:gd name="connsiteX16" fmla="*/ 1727824 w 2814039"/>
              <a:gd name="connsiteY16" fmla="*/ 1706988 h 3827499"/>
              <a:gd name="connsiteX17" fmla="*/ 1817581 w 2814039"/>
              <a:gd name="connsiteY17" fmla="*/ 1701379 h 3827499"/>
              <a:gd name="connsiteX18" fmla="*/ 1671725 w 2814039"/>
              <a:gd name="connsiteY18" fmla="*/ 1869673 h 3827499"/>
              <a:gd name="connsiteX19" fmla="*/ 914400 w 2814039"/>
              <a:gd name="connsiteY19" fmla="*/ 1617231 h 3827499"/>
              <a:gd name="connsiteX20" fmla="*/ 460005 w 2814039"/>
              <a:gd name="connsiteY20" fmla="*/ 2643828 h 3827499"/>
              <a:gd name="connsiteX21" fmla="*/ 263662 w 2814039"/>
              <a:gd name="connsiteY21" fmla="*/ 2851391 h 3827499"/>
              <a:gd name="connsiteX22" fmla="*/ 44879 w 2814039"/>
              <a:gd name="connsiteY22" fmla="*/ 2896269 h 3827499"/>
              <a:gd name="connsiteX23" fmla="*/ 0 w 2814039"/>
              <a:gd name="connsiteY23" fmla="*/ 3002856 h 3827499"/>
              <a:gd name="connsiteX24" fmla="*/ 274881 w 2814039"/>
              <a:gd name="connsiteY24" fmla="*/ 3126272 h 3827499"/>
              <a:gd name="connsiteX25" fmla="*/ 504884 w 2814039"/>
              <a:gd name="connsiteY25" fmla="*/ 3025295 h 3827499"/>
              <a:gd name="connsiteX26" fmla="*/ 471225 w 2814039"/>
              <a:gd name="connsiteY26" fmla="*/ 3154321 h 3827499"/>
              <a:gd name="connsiteX27" fmla="*/ 572201 w 2814039"/>
              <a:gd name="connsiteY27" fmla="*/ 3199199 h 3827499"/>
              <a:gd name="connsiteX28" fmla="*/ 381468 w 2814039"/>
              <a:gd name="connsiteY28" fmla="*/ 3659204 h 3827499"/>
              <a:gd name="connsiteX29" fmla="*/ 196344 w 2814039"/>
              <a:gd name="connsiteY29" fmla="*/ 3704083 h 3827499"/>
              <a:gd name="connsiteX30" fmla="*/ 263662 w 2814039"/>
              <a:gd name="connsiteY30" fmla="*/ 3805059 h 3827499"/>
              <a:gd name="connsiteX31" fmla="*/ 555372 w 2814039"/>
              <a:gd name="connsiteY31" fmla="*/ 3827499 h 3827499"/>
              <a:gd name="connsiteX32" fmla="*/ 589031 w 2814039"/>
              <a:gd name="connsiteY32" fmla="*/ 3619936 h 3827499"/>
              <a:gd name="connsiteX33" fmla="*/ 645129 w 2814039"/>
              <a:gd name="connsiteY33" fmla="*/ 3614326 h 3827499"/>
              <a:gd name="connsiteX34" fmla="*/ 690008 w 2814039"/>
              <a:gd name="connsiteY34" fmla="*/ 3737742 h 3827499"/>
              <a:gd name="connsiteX35" fmla="*/ 774155 w 2814039"/>
              <a:gd name="connsiteY35" fmla="*/ 3743352 h 3827499"/>
              <a:gd name="connsiteX36" fmla="*/ 779765 w 2814039"/>
              <a:gd name="connsiteY36" fmla="*/ 3513349 h 3827499"/>
              <a:gd name="connsiteX37" fmla="*/ 746106 w 2814039"/>
              <a:gd name="connsiteY37" fmla="*/ 3244078 h 3827499"/>
              <a:gd name="connsiteX38" fmla="*/ 903181 w 2814039"/>
              <a:gd name="connsiteY38" fmla="*/ 2666267 h 3827499"/>
              <a:gd name="connsiteX39" fmla="*/ 1166842 w 2814039"/>
              <a:gd name="connsiteY39" fmla="*/ 2559680 h 3827499"/>
              <a:gd name="connsiteX40" fmla="*/ 1531480 w 2814039"/>
              <a:gd name="connsiteY40" fmla="*/ 2666267 h 3827499"/>
              <a:gd name="connsiteX41" fmla="*/ 1593188 w 2814039"/>
              <a:gd name="connsiteY41" fmla="*/ 2666267 h 3827499"/>
              <a:gd name="connsiteX42" fmla="*/ 1649286 w 2814039"/>
              <a:gd name="connsiteY42" fmla="*/ 2767244 h 3827499"/>
              <a:gd name="connsiteX43" fmla="*/ 1800751 w 2814039"/>
              <a:gd name="connsiteY43" fmla="*/ 2800902 h 3827499"/>
              <a:gd name="connsiteX44" fmla="*/ 1811971 w 2814039"/>
              <a:gd name="connsiteY44" fmla="*/ 2834561 h 3827499"/>
              <a:gd name="connsiteX45" fmla="*/ 1772702 w 2814039"/>
              <a:gd name="connsiteY45" fmla="*/ 3036515 h 3827499"/>
              <a:gd name="connsiteX46" fmla="*/ 1750263 w 2814039"/>
              <a:gd name="connsiteY46" fmla="*/ 3361884 h 3827499"/>
              <a:gd name="connsiteX47" fmla="*/ 1542700 w 2814039"/>
              <a:gd name="connsiteY47" fmla="*/ 3384323 h 3827499"/>
              <a:gd name="connsiteX48" fmla="*/ 1206111 w 2814039"/>
              <a:gd name="connsiteY48" fmla="*/ 3434812 h 3827499"/>
              <a:gd name="connsiteX49" fmla="*/ 1178062 w 2814039"/>
              <a:gd name="connsiteY49" fmla="*/ 3507739 h 3827499"/>
              <a:gd name="connsiteX50" fmla="*/ 1116354 w 2814039"/>
              <a:gd name="connsiteY50" fmla="*/ 3535788 h 3827499"/>
              <a:gd name="connsiteX51" fmla="*/ 1144403 w 2814039"/>
              <a:gd name="connsiteY51" fmla="*/ 3670424 h 3827499"/>
              <a:gd name="connsiteX52" fmla="*/ 1284648 w 2814039"/>
              <a:gd name="connsiteY52" fmla="*/ 3676034 h 3827499"/>
              <a:gd name="connsiteX53" fmla="*/ 1279038 w 2814039"/>
              <a:gd name="connsiteY53" fmla="*/ 3524569 h 3827499"/>
              <a:gd name="connsiteX54" fmla="*/ 1458552 w 2814039"/>
              <a:gd name="connsiteY54" fmla="*/ 3535788 h 3827499"/>
              <a:gd name="connsiteX55" fmla="*/ 1430503 w 2814039"/>
              <a:gd name="connsiteY55" fmla="*/ 3614326 h 3827499"/>
              <a:gd name="connsiteX56" fmla="*/ 1402454 w 2814039"/>
              <a:gd name="connsiteY56" fmla="*/ 3676034 h 3827499"/>
              <a:gd name="connsiteX57" fmla="*/ 1318307 w 2814039"/>
              <a:gd name="connsiteY57" fmla="*/ 3692863 h 3827499"/>
              <a:gd name="connsiteX58" fmla="*/ 1452943 w 2814039"/>
              <a:gd name="connsiteY58" fmla="*/ 3816279 h 3827499"/>
              <a:gd name="connsiteX59" fmla="*/ 1520260 w 2814039"/>
              <a:gd name="connsiteY59" fmla="*/ 3681644 h 3827499"/>
              <a:gd name="connsiteX60" fmla="*/ 1823190 w 2814039"/>
              <a:gd name="connsiteY60" fmla="*/ 3580667 h 3827499"/>
              <a:gd name="connsiteX61" fmla="*/ 2159779 w 2814039"/>
              <a:gd name="connsiteY61" fmla="*/ 3653594 h 3827499"/>
              <a:gd name="connsiteX62" fmla="*/ 2114901 w 2814039"/>
              <a:gd name="connsiteY62" fmla="*/ 3754571 h 3827499"/>
              <a:gd name="connsiteX63" fmla="*/ 2210268 w 2814039"/>
              <a:gd name="connsiteY63" fmla="*/ 3821889 h 3827499"/>
              <a:gd name="connsiteX64" fmla="*/ 2283195 w 2814039"/>
              <a:gd name="connsiteY64" fmla="*/ 3771401 h 3827499"/>
              <a:gd name="connsiteX65" fmla="*/ 2271976 w 2814039"/>
              <a:gd name="connsiteY65" fmla="*/ 3676034 h 3827499"/>
              <a:gd name="connsiteX66" fmla="*/ 2451490 w 2814039"/>
              <a:gd name="connsiteY66" fmla="*/ 3597496 h 3827499"/>
              <a:gd name="connsiteX67" fmla="*/ 2434660 w 2814039"/>
              <a:gd name="connsiteY67" fmla="*/ 3423592 h 3827499"/>
              <a:gd name="connsiteX68" fmla="*/ 1929777 w 2814039"/>
              <a:gd name="connsiteY68" fmla="*/ 3395543 h 3827499"/>
              <a:gd name="connsiteX69" fmla="*/ 1918557 w 2814039"/>
              <a:gd name="connsiteY69" fmla="*/ 3070174 h 3827499"/>
              <a:gd name="connsiteX70" fmla="*/ 1884898 w 2814039"/>
              <a:gd name="connsiteY70" fmla="*/ 3053344 h 3827499"/>
              <a:gd name="connsiteX71" fmla="*/ 1907338 w 2814039"/>
              <a:gd name="connsiteY71" fmla="*/ 2873830 h 3827499"/>
              <a:gd name="connsiteX72" fmla="*/ 1862459 w 2814039"/>
              <a:gd name="connsiteY72" fmla="*/ 2812122 h 3827499"/>
              <a:gd name="connsiteX73" fmla="*/ 2109291 w 2814039"/>
              <a:gd name="connsiteY73" fmla="*/ 2756024 h 3827499"/>
              <a:gd name="connsiteX74" fmla="*/ 2131730 w 2814039"/>
              <a:gd name="connsiteY74" fmla="*/ 2626998 h 3827499"/>
              <a:gd name="connsiteX75" fmla="*/ 2372952 w 2814039"/>
              <a:gd name="connsiteY75" fmla="*/ 2660657 h 3827499"/>
              <a:gd name="connsiteX76" fmla="*/ 2597345 w 2814039"/>
              <a:gd name="connsiteY76" fmla="*/ 2071626 h 3827499"/>
              <a:gd name="connsiteX77" fmla="*/ 2552466 w 2814039"/>
              <a:gd name="connsiteY77" fmla="*/ 1987479 h 3827499"/>
              <a:gd name="connsiteX78" fmla="*/ 2698322 w 2814039"/>
              <a:gd name="connsiteY78" fmla="*/ 1499425 h 3827499"/>
              <a:gd name="connsiteX79" fmla="*/ 2642224 w 2814039"/>
              <a:gd name="connsiteY79" fmla="*/ 1392839 h 3827499"/>
              <a:gd name="connsiteX80" fmla="*/ 2501978 w 2814039"/>
              <a:gd name="connsiteY80" fmla="*/ 809418 h 3827499"/>
              <a:gd name="connsiteX81" fmla="*/ 2765640 w 2814039"/>
              <a:gd name="connsiteY81" fmla="*/ 674782 h 3827499"/>
              <a:gd name="connsiteX82" fmla="*/ 2715151 w 2814039"/>
              <a:gd name="connsiteY82" fmla="*/ 472829 h 3827499"/>
              <a:gd name="connsiteX83" fmla="*/ 2647833 w 2814039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03959"/>
              <a:gd name="connsiteY0" fmla="*/ 80143 h 3827499"/>
              <a:gd name="connsiteX1" fmla="*/ 2395391 w 2803959"/>
              <a:gd name="connsiteY1" fmla="*/ 1604 h 3827499"/>
              <a:gd name="connsiteX2" fmla="*/ 2193438 w 2803959"/>
              <a:gd name="connsiteY2" fmla="*/ 197948 h 3827499"/>
              <a:gd name="connsiteX3" fmla="*/ 2114901 w 2803959"/>
              <a:gd name="connsiteY3" fmla="*/ 214777 h 3827499"/>
              <a:gd name="connsiteX4" fmla="*/ 2142950 w 2803959"/>
              <a:gd name="connsiteY4" fmla="*/ 326974 h 3827499"/>
              <a:gd name="connsiteX5" fmla="*/ 2047583 w 2803959"/>
              <a:gd name="connsiteY5" fmla="*/ 495268 h 3827499"/>
              <a:gd name="connsiteX6" fmla="*/ 2159779 w 2803959"/>
              <a:gd name="connsiteY6" fmla="*/ 747710 h 3827499"/>
              <a:gd name="connsiteX7" fmla="*/ 2030754 w 2803959"/>
              <a:gd name="connsiteY7" fmla="*/ 792588 h 3827499"/>
              <a:gd name="connsiteX8" fmla="*/ 1997095 w 2803959"/>
              <a:gd name="connsiteY8" fmla="*/ 859906 h 3827499"/>
              <a:gd name="connsiteX9" fmla="*/ 1997095 w 2803959"/>
              <a:gd name="connsiteY9" fmla="*/ 747710 h 3827499"/>
              <a:gd name="connsiteX10" fmla="*/ 1946606 w 2803959"/>
              <a:gd name="connsiteY10" fmla="*/ 708441 h 3827499"/>
              <a:gd name="connsiteX11" fmla="*/ 1772702 w 2803959"/>
              <a:gd name="connsiteY11" fmla="*/ 758929 h 3827499"/>
              <a:gd name="connsiteX12" fmla="*/ 1402454 w 2803959"/>
              <a:gd name="connsiteY12" fmla="*/ 618684 h 3827499"/>
              <a:gd name="connsiteX13" fmla="*/ 1705384 w 2803959"/>
              <a:gd name="connsiteY13" fmla="*/ 1190885 h 3827499"/>
              <a:gd name="connsiteX14" fmla="*/ 1800751 w 2803959"/>
              <a:gd name="connsiteY14" fmla="*/ 1263813 h 3827499"/>
              <a:gd name="connsiteX15" fmla="*/ 1649286 w 2803959"/>
              <a:gd name="connsiteY15" fmla="*/ 1488205 h 3827499"/>
              <a:gd name="connsiteX16" fmla="*/ 1727824 w 2803959"/>
              <a:gd name="connsiteY16" fmla="*/ 1706988 h 3827499"/>
              <a:gd name="connsiteX17" fmla="*/ 1817581 w 2803959"/>
              <a:gd name="connsiteY17" fmla="*/ 1701379 h 3827499"/>
              <a:gd name="connsiteX18" fmla="*/ 1671725 w 2803959"/>
              <a:gd name="connsiteY18" fmla="*/ 1869673 h 3827499"/>
              <a:gd name="connsiteX19" fmla="*/ 914400 w 2803959"/>
              <a:gd name="connsiteY19" fmla="*/ 1617231 h 3827499"/>
              <a:gd name="connsiteX20" fmla="*/ 460005 w 2803959"/>
              <a:gd name="connsiteY20" fmla="*/ 2643828 h 3827499"/>
              <a:gd name="connsiteX21" fmla="*/ 263662 w 2803959"/>
              <a:gd name="connsiteY21" fmla="*/ 2851391 h 3827499"/>
              <a:gd name="connsiteX22" fmla="*/ 44879 w 2803959"/>
              <a:gd name="connsiteY22" fmla="*/ 2896269 h 3827499"/>
              <a:gd name="connsiteX23" fmla="*/ 0 w 2803959"/>
              <a:gd name="connsiteY23" fmla="*/ 3002856 h 3827499"/>
              <a:gd name="connsiteX24" fmla="*/ 274881 w 2803959"/>
              <a:gd name="connsiteY24" fmla="*/ 3126272 h 3827499"/>
              <a:gd name="connsiteX25" fmla="*/ 504884 w 2803959"/>
              <a:gd name="connsiteY25" fmla="*/ 3025295 h 3827499"/>
              <a:gd name="connsiteX26" fmla="*/ 471225 w 2803959"/>
              <a:gd name="connsiteY26" fmla="*/ 3154321 h 3827499"/>
              <a:gd name="connsiteX27" fmla="*/ 572201 w 2803959"/>
              <a:gd name="connsiteY27" fmla="*/ 3199199 h 3827499"/>
              <a:gd name="connsiteX28" fmla="*/ 381468 w 2803959"/>
              <a:gd name="connsiteY28" fmla="*/ 3659204 h 3827499"/>
              <a:gd name="connsiteX29" fmla="*/ 196344 w 2803959"/>
              <a:gd name="connsiteY29" fmla="*/ 3704083 h 3827499"/>
              <a:gd name="connsiteX30" fmla="*/ 263662 w 2803959"/>
              <a:gd name="connsiteY30" fmla="*/ 3805059 h 3827499"/>
              <a:gd name="connsiteX31" fmla="*/ 555372 w 2803959"/>
              <a:gd name="connsiteY31" fmla="*/ 3827499 h 3827499"/>
              <a:gd name="connsiteX32" fmla="*/ 589031 w 2803959"/>
              <a:gd name="connsiteY32" fmla="*/ 3619936 h 3827499"/>
              <a:gd name="connsiteX33" fmla="*/ 645129 w 2803959"/>
              <a:gd name="connsiteY33" fmla="*/ 3614326 h 3827499"/>
              <a:gd name="connsiteX34" fmla="*/ 690008 w 2803959"/>
              <a:gd name="connsiteY34" fmla="*/ 3737742 h 3827499"/>
              <a:gd name="connsiteX35" fmla="*/ 774155 w 2803959"/>
              <a:gd name="connsiteY35" fmla="*/ 3743352 h 3827499"/>
              <a:gd name="connsiteX36" fmla="*/ 779765 w 2803959"/>
              <a:gd name="connsiteY36" fmla="*/ 3513349 h 3827499"/>
              <a:gd name="connsiteX37" fmla="*/ 746106 w 2803959"/>
              <a:gd name="connsiteY37" fmla="*/ 3244078 h 3827499"/>
              <a:gd name="connsiteX38" fmla="*/ 903181 w 2803959"/>
              <a:gd name="connsiteY38" fmla="*/ 2666267 h 3827499"/>
              <a:gd name="connsiteX39" fmla="*/ 1166842 w 2803959"/>
              <a:gd name="connsiteY39" fmla="*/ 2559680 h 3827499"/>
              <a:gd name="connsiteX40" fmla="*/ 1531480 w 2803959"/>
              <a:gd name="connsiteY40" fmla="*/ 2666267 h 3827499"/>
              <a:gd name="connsiteX41" fmla="*/ 1593188 w 2803959"/>
              <a:gd name="connsiteY41" fmla="*/ 2666267 h 3827499"/>
              <a:gd name="connsiteX42" fmla="*/ 1649286 w 2803959"/>
              <a:gd name="connsiteY42" fmla="*/ 2767244 h 3827499"/>
              <a:gd name="connsiteX43" fmla="*/ 1800751 w 2803959"/>
              <a:gd name="connsiteY43" fmla="*/ 2800902 h 3827499"/>
              <a:gd name="connsiteX44" fmla="*/ 1811971 w 2803959"/>
              <a:gd name="connsiteY44" fmla="*/ 2834561 h 3827499"/>
              <a:gd name="connsiteX45" fmla="*/ 1772702 w 2803959"/>
              <a:gd name="connsiteY45" fmla="*/ 3036515 h 3827499"/>
              <a:gd name="connsiteX46" fmla="*/ 1750263 w 2803959"/>
              <a:gd name="connsiteY46" fmla="*/ 3361884 h 3827499"/>
              <a:gd name="connsiteX47" fmla="*/ 1542700 w 2803959"/>
              <a:gd name="connsiteY47" fmla="*/ 3384323 h 3827499"/>
              <a:gd name="connsiteX48" fmla="*/ 1206111 w 2803959"/>
              <a:gd name="connsiteY48" fmla="*/ 3434812 h 3827499"/>
              <a:gd name="connsiteX49" fmla="*/ 1178062 w 2803959"/>
              <a:gd name="connsiteY49" fmla="*/ 3507739 h 3827499"/>
              <a:gd name="connsiteX50" fmla="*/ 1116354 w 2803959"/>
              <a:gd name="connsiteY50" fmla="*/ 3535788 h 3827499"/>
              <a:gd name="connsiteX51" fmla="*/ 1144403 w 2803959"/>
              <a:gd name="connsiteY51" fmla="*/ 3670424 h 3827499"/>
              <a:gd name="connsiteX52" fmla="*/ 1284648 w 2803959"/>
              <a:gd name="connsiteY52" fmla="*/ 3676034 h 3827499"/>
              <a:gd name="connsiteX53" fmla="*/ 1279038 w 2803959"/>
              <a:gd name="connsiteY53" fmla="*/ 3524569 h 3827499"/>
              <a:gd name="connsiteX54" fmla="*/ 1458552 w 2803959"/>
              <a:gd name="connsiteY54" fmla="*/ 3535788 h 3827499"/>
              <a:gd name="connsiteX55" fmla="*/ 1430503 w 2803959"/>
              <a:gd name="connsiteY55" fmla="*/ 3614326 h 3827499"/>
              <a:gd name="connsiteX56" fmla="*/ 1402454 w 2803959"/>
              <a:gd name="connsiteY56" fmla="*/ 3676034 h 3827499"/>
              <a:gd name="connsiteX57" fmla="*/ 1318307 w 2803959"/>
              <a:gd name="connsiteY57" fmla="*/ 3692863 h 3827499"/>
              <a:gd name="connsiteX58" fmla="*/ 1452943 w 2803959"/>
              <a:gd name="connsiteY58" fmla="*/ 3816279 h 3827499"/>
              <a:gd name="connsiteX59" fmla="*/ 1520260 w 2803959"/>
              <a:gd name="connsiteY59" fmla="*/ 3681644 h 3827499"/>
              <a:gd name="connsiteX60" fmla="*/ 1823190 w 2803959"/>
              <a:gd name="connsiteY60" fmla="*/ 3580667 h 3827499"/>
              <a:gd name="connsiteX61" fmla="*/ 2159779 w 2803959"/>
              <a:gd name="connsiteY61" fmla="*/ 3653594 h 3827499"/>
              <a:gd name="connsiteX62" fmla="*/ 2114901 w 2803959"/>
              <a:gd name="connsiteY62" fmla="*/ 3754571 h 3827499"/>
              <a:gd name="connsiteX63" fmla="*/ 2210268 w 2803959"/>
              <a:gd name="connsiteY63" fmla="*/ 3821889 h 3827499"/>
              <a:gd name="connsiteX64" fmla="*/ 2283195 w 2803959"/>
              <a:gd name="connsiteY64" fmla="*/ 3771401 h 3827499"/>
              <a:gd name="connsiteX65" fmla="*/ 2271976 w 2803959"/>
              <a:gd name="connsiteY65" fmla="*/ 3676034 h 3827499"/>
              <a:gd name="connsiteX66" fmla="*/ 2451490 w 2803959"/>
              <a:gd name="connsiteY66" fmla="*/ 3597496 h 3827499"/>
              <a:gd name="connsiteX67" fmla="*/ 2434660 w 2803959"/>
              <a:gd name="connsiteY67" fmla="*/ 3423592 h 3827499"/>
              <a:gd name="connsiteX68" fmla="*/ 1929777 w 2803959"/>
              <a:gd name="connsiteY68" fmla="*/ 3395543 h 3827499"/>
              <a:gd name="connsiteX69" fmla="*/ 1918557 w 2803959"/>
              <a:gd name="connsiteY69" fmla="*/ 3070174 h 3827499"/>
              <a:gd name="connsiteX70" fmla="*/ 1884898 w 2803959"/>
              <a:gd name="connsiteY70" fmla="*/ 3053344 h 3827499"/>
              <a:gd name="connsiteX71" fmla="*/ 1907338 w 2803959"/>
              <a:gd name="connsiteY71" fmla="*/ 2873830 h 3827499"/>
              <a:gd name="connsiteX72" fmla="*/ 1862459 w 2803959"/>
              <a:gd name="connsiteY72" fmla="*/ 2812122 h 3827499"/>
              <a:gd name="connsiteX73" fmla="*/ 2109291 w 2803959"/>
              <a:gd name="connsiteY73" fmla="*/ 2756024 h 3827499"/>
              <a:gd name="connsiteX74" fmla="*/ 2131730 w 2803959"/>
              <a:gd name="connsiteY74" fmla="*/ 2626998 h 3827499"/>
              <a:gd name="connsiteX75" fmla="*/ 2372952 w 2803959"/>
              <a:gd name="connsiteY75" fmla="*/ 2660657 h 3827499"/>
              <a:gd name="connsiteX76" fmla="*/ 2597345 w 2803959"/>
              <a:gd name="connsiteY76" fmla="*/ 2071626 h 3827499"/>
              <a:gd name="connsiteX77" fmla="*/ 2552466 w 2803959"/>
              <a:gd name="connsiteY77" fmla="*/ 1987479 h 3827499"/>
              <a:gd name="connsiteX78" fmla="*/ 2698322 w 2803959"/>
              <a:gd name="connsiteY78" fmla="*/ 1499425 h 3827499"/>
              <a:gd name="connsiteX79" fmla="*/ 2642224 w 2803959"/>
              <a:gd name="connsiteY79" fmla="*/ 1392839 h 3827499"/>
              <a:gd name="connsiteX80" fmla="*/ 2490758 w 2803959"/>
              <a:gd name="connsiteY80" fmla="*/ 848687 h 3827499"/>
              <a:gd name="connsiteX81" fmla="*/ 2743201 w 2803959"/>
              <a:gd name="connsiteY81" fmla="*/ 714051 h 3827499"/>
              <a:gd name="connsiteX82" fmla="*/ 2715151 w 2803959"/>
              <a:gd name="connsiteY82" fmla="*/ 472829 h 3827499"/>
              <a:gd name="connsiteX83" fmla="*/ 2647833 w 2803959"/>
              <a:gd name="connsiteY83" fmla="*/ 80143 h 3827499"/>
              <a:gd name="connsiteX0" fmla="*/ 2647833 w 2798650"/>
              <a:gd name="connsiteY0" fmla="*/ 80143 h 3827499"/>
              <a:gd name="connsiteX1" fmla="*/ 2395391 w 2798650"/>
              <a:gd name="connsiteY1" fmla="*/ 1604 h 3827499"/>
              <a:gd name="connsiteX2" fmla="*/ 2193438 w 2798650"/>
              <a:gd name="connsiteY2" fmla="*/ 197948 h 3827499"/>
              <a:gd name="connsiteX3" fmla="*/ 2114901 w 2798650"/>
              <a:gd name="connsiteY3" fmla="*/ 214777 h 3827499"/>
              <a:gd name="connsiteX4" fmla="*/ 2142950 w 2798650"/>
              <a:gd name="connsiteY4" fmla="*/ 326974 h 3827499"/>
              <a:gd name="connsiteX5" fmla="*/ 2047583 w 2798650"/>
              <a:gd name="connsiteY5" fmla="*/ 495268 h 3827499"/>
              <a:gd name="connsiteX6" fmla="*/ 2159779 w 2798650"/>
              <a:gd name="connsiteY6" fmla="*/ 747710 h 3827499"/>
              <a:gd name="connsiteX7" fmla="*/ 2030754 w 2798650"/>
              <a:gd name="connsiteY7" fmla="*/ 792588 h 3827499"/>
              <a:gd name="connsiteX8" fmla="*/ 1997095 w 2798650"/>
              <a:gd name="connsiteY8" fmla="*/ 859906 h 3827499"/>
              <a:gd name="connsiteX9" fmla="*/ 1997095 w 2798650"/>
              <a:gd name="connsiteY9" fmla="*/ 747710 h 3827499"/>
              <a:gd name="connsiteX10" fmla="*/ 1946606 w 2798650"/>
              <a:gd name="connsiteY10" fmla="*/ 708441 h 3827499"/>
              <a:gd name="connsiteX11" fmla="*/ 1772702 w 2798650"/>
              <a:gd name="connsiteY11" fmla="*/ 758929 h 3827499"/>
              <a:gd name="connsiteX12" fmla="*/ 1402454 w 2798650"/>
              <a:gd name="connsiteY12" fmla="*/ 618684 h 3827499"/>
              <a:gd name="connsiteX13" fmla="*/ 1705384 w 2798650"/>
              <a:gd name="connsiteY13" fmla="*/ 1190885 h 3827499"/>
              <a:gd name="connsiteX14" fmla="*/ 1800751 w 2798650"/>
              <a:gd name="connsiteY14" fmla="*/ 1263813 h 3827499"/>
              <a:gd name="connsiteX15" fmla="*/ 1649286 w 2798650"/>
              <a:gd name="connsiteY15" fmla="*/ 1488205 h 3827499"/>
              <a:gd name="connsiteX16" fmla="*/ 1727824 w 2798650"/>
              <a:gd name="connsiteY16" fmla="*/ 1706988 h 3827499"/>
              <a:gd name="connsiteX17" fmla="*/ 1817581 w 2798650"/>
              <a:gd name="connsiteY17" fmla="*/ 1701379 h 3827499"/>
              <a:gd name="connsiteX18" fmla="*/ 1671725 w 2798650"/>
              <a:gd name="connsiteY18" fmla="*/ 1869673 h 3827499"/>
              <a:gd name="connsiteX19" fmla="*/ 914400 w 2798650"/>
              <a:gd name="connsiteY19" fmla="*/ 1617231 h 3827499"/>
              <a:gd name="connsiteX20" fmla="*/ 460005 w 2798650"/>
              <a:gd name="connsiteY20" fmla="*/ 2643828 h 3827499"/>
              <a:gd name="connsiteX21" fmla="*/ 263662 w 2798650"/>
              <a:gd name="connsiteY21" fmla="*/ 2851391 h 3827499"/>
              <a:gd name="connsiteX22" fmla="*/ 44879 w 2798650"/>
              <a:gd name="connsiteY22" fmla="*/ 2896269 h 3827499"/>
              <a:gd name="connsiteX23" fmla="*/ 0 w 2798650"/>
              <a:gd name="connsiteY23" fmla="*/ 3002856 h 3827499"/>
              <a:gd name="connsiteX24" fmla="*/ 274881 w 2798650"/>
              <a:gd name="connsiteY24" fmla="*/ 3126272 h 3827499"/>
              <a:gd name="connsiteX25" fmla="*/ 504884 w 2798650"/>
              <a:gd name="connsiteY25" fmla="*/ 3025295 h 3827499"/>
              <a:gd name="connsiteX26" fmla="*/ 471225 w 2798650"/>
              <a:gd name="connsiteY26" fmla="*/ 3154321 h 3827499"/>
              <a:gd name="connsiteX27" fmla="*/ 572201 w 2798650"/>
              <a:gd name="connsiteY27" fmla="*/ 3199199 h 3827499"/>
              <a:gd name="connsiteX28" fmla="*/ 381468 w 2798650"/>
              <a:gd name="connsiteY28" fmla="*/ 3659204 h 3827499"/>
              <a:gd name="connsiteX29" fmla="*/ 196344 w 2798650"/>
              <a:gd name="connsiteY29" fmla="*/ 3704083 h 3827499"/>
              <a:gd name="connsiteX30" fmla="*/ 263662 w 2798650"/>
              <a:gd name="connsiteY30" fmla="*/ 3805059 h 3827499"/>
              <a:gd name="connsiteX31" fmla="*/ 555372 w 2798650"/>
              <a:gd name="connsiteY31" fmla="*/ 3827499 h 3827499"/>
              <a:gd name="connsiteX32" fmla="*/ 589031 w 2798650"/>
              <a:gd name="connsiteY32" fmla="*/ 3619936 h 3827499"/>
              <a:gd name="connsiteX33" fmla="*/ 645129 w 2798650"/>
              <a:gd name="connsiteY33" fmla="*/ 3614326 h 3827499"/>
              <a:gd name="connsiteX34" fmla="*/ 690008 w 2798650"/>
              <a:gd name="connsiteY34" fmla="*/ 3737742 h 3827499"/>
              <a:gd name="connsiteX35" fmla="*/ 774155 w 2798650"/>
              <a:gd name="connsiteY35" fmla="*/ 3743352 h 3827499"/>
              <a:gd name="connsiteX36" fmla="*/ 779765 w 2798650"/>
              <a:gd name="connsiteY36" fmla="*/ 3513349 h 3827499"/>
              <a:gd name="connsiteX37" fmla="*/ 746106 w 2798650"/>
              <a:gd name="connsiteY37" fmla="*/ 3244078 h 3827499"/>
              <a:gd name="connsiteX38" fmla="*/ 903181 w 2798650"/>
              <a:gd name="connsiteY38" fmla="*/ 2666267 h 3827499"/>
              <a:gd name="connsiteX39" fmla="*/ 1166842 w 2798650"/>
              <a:gd name="connsiteY39" fmla="*/ 2559680 h 3827499"/>
              <a:gd name="connsiteX40" fmla="*/ 1531480 w 2798650"/>
              <a:gd name="connsiteY40" fmla="*/ 2666267 h 3827499"/>
              <a:gd name="connsiteX41" fmla="*/ 1593188 w 2798650"/>
              <a:gd name="connsiteY41" fmla="*/ 2666267 h 3827499"/>
              <a:gd name="connsiteX42" fmla="*/ 1649286 w 2798650"/>
              <a:gd name="connsiteY42" fmla="*/ 2767244 h 3827499"/>
              <a:gd name="connsiteX43" fmla="*/ 1800751 w 2798650"/>
              <a:gd name="connsiteY43" fmla="*/ 2800902 h 3827499"/>
              <a:gd name="connsiteX44" fmla="*/ 1811971 w 2798650"/>
              <a:gd name="connsiteY44" fmla="*/ 2834561 h 3827499"/>
              <a:gd name="connsiteX45" fmla="*/ 1772702 w 2798650"/>
              <a:gd name="connsiteY45" fmla="*/ 3036515 h 3827499"/>
              <a:gd name="connsiteX46" fmla="*/ 1750263 w 2798650"/>
              <a:gd name="connsiteY46" fmla="*/ 3361884 h 3827499"/>
              <a:gd name="connsiteX47" fmla="*/ 1542700 w 2798650"/>
              <a:gd name="connsiteY47" fmla="*/ 3384323 h 3827499"/>
              <a:gd name="connsiteX48" fmla="*/ 1206111 w 2798650"/>
              <a:gd name="connsiteY48" fmla="*/ 3434812 h 3827499"/>
              <a:gd name="connsiteX49" fmla="*/ 1178062 w 2798650"/>
              <a:gd name="connsiteY49" fmla="*/ 3507739 h 3827499"/>
              <a:gd name="connsiteX50" fmla="*/ 1116354 w 2798650"/>
              <a:gd name="connsiteY50" fmla="*/ 3535788 h 3827499"/>
              <a:gd name="connsiteX51" fmla="*/ 1144403 w 2798650"/>
              <a:gd name="connsiteY51" fmla="*/ 3670424 h 3827499"/>
              <a:gd name="connsiteX52" fmla="*/ 1284648 w 2798650"/>
              <a:gd name="connsiteY52" fmla="*/ 3676034 h 3827499"/>
              <a:gd name="connsiteX53" fmla="*/ 1279038 w 2798650"/>
              <a:gd name="connsiteY53" fmla="*/ 3524569 h 3827499"/>
              <a:gd name="connsiteX54" fmla="*/ 1458552 w 2798650"/>
              <a:gd name="connsiteY54" fmla="*/ 3535788 h 3827499"/>
              <a:gd name="connsiteX55" fmla="*/ 1430503 w 2798650"/>
              <a:gd name="connsiteY55" fmla="*/ 3614326 h 3827499"/>
              <a:gd name="connsiteX56" fmla="*/ 1402454 w 2798650"/>
              <a:gd name="connsiteY56" fmla="*/ 3676034 h 3827499"/>
              <a:gd name="connsiteX57" fmla="*/ 1318307 w 2798650"/>
              <a:gd name="connsiteY57" fmla="*/ 3692863 h 3827499"/>
              <a:gd name="connsiteX58" fmla="*/ 1452943 w 2798650"/>
              <a:gd name="connsiteY58" fmla="*/ 3816279 h 3827499"/>
              <a:gd name="connsiteX59" fmla="*/ 1520260 w 2798650"/>
              <a:gd name="connsiteY59" fmla="*/ 3681644 h 3827499"/>
              <a:gd name="connsiteX60" fmla="*/ 1823190 w 2798650"/>
              <a:gd name="connsiteY60" fmla="*/ 3580667 h 3827499"/>
              <a:gd name="connsiteX61" fmla="*/ 2159779 w 2798650"/>
              <a:gd name="connsiteY61" fmla="*/ 3653594 h 3827499"/>
              <a:gd name="connsiteX62" fmla="*/ 2114901 w 2798650"/>
              <a:gd name="connsiteY62" fmla="*/ 3754571 h 3827499"/>
              <a:gd name="connsiteX63" fmla="*/ 2210268 w 2798650"/>
              <a:gd name="connsiteY63" fmla="*/ 3821889 h 3827499"/>
              <a:gd name="connsiteX64" fmla="*/ 2283195 w 2798650"/>
              <a:gd name="connsiteY64" fmla="*/ 3771401 h 3827499"/>
              <a:gd name="connsiteX65" fmla="*/ 2271976 w 2798650"/>
              <a:gd name="connsiteY65" fmla="*/ 3676034 h 3827499"/>
              <a:gd name="connsiteX66" fmla="*/ 2451490 w 2798650"/>
              <a:gd name="connsiteY66" fmla="*/ 3597496 h 3827499"/>
              <a:gd name="connsiteX67" fmla="*/ 2434660 w 2798650"/>
              <a:gd name="connsiteY67" fmla="*/ 3423592 h 3827499"/>
              <a:gd name="connsiteX68" fmla="*/ 1929777 w 2798650"/>
              <a:gd name="connsiteY68" fmla="*/ 3395543 h 3827499"/>
              <a:gd name="connsiteX69" fmla="*/ 1918557 w 2798650"/>
              <a:gd name="connsiteY69" fmla="*/ 3070174 h 3827499"/>
              <a:gd name="connsiteX70" fmla="*/ 1884898 w 2798650"/>
              <a:gd name="connsiteY70" fmla="*/ 3053344 h 3827499"/>
              <a:gd name="connsiteX71" fmla="*/ 1907338 w 2798650"/>
              <a:gd name="connsiteY71" fmla="*/ 2873830 h 3827499"/>
              <a:gd name="connsiteX72" fmla="*/ 1862459 w 2798650"/>
              <a:gd name="connsiteY72" fmla="*/ 2812122 h 3827499"/>
              <a:gd name="connsiteX73" fmla="*/ 2109291 w 2798650"/>
              <a:gd name="connsiteY73" fmla="*/ 2756024 h 3827499"/>
              <a:gd name="connsiteX74" fmla="*/ 2131730 w 2798650"/>
              <a:gd name="connsiteY74" fmla="*/ 2626998 h 3827499"/>
              <a:gd name="connsiteX75" fmla="*/ 2372952 w 2798650"/>
              <a:gd name="connsiteY75" fmla="*/ 2660657 h 3827499"/>
              <a:gd name="connsiteX76" fmla="*/ 2597345 w 2798650"/>
              <a:gd name="connsiteY76" fmla="*/ 2071626 h 3827499"/>
              <a:gd name="connsiteX77" fmla="*/ 2552466 w 2798650"/>
              <a:gd name="connsiteY77" fmla="*/ 1987479 h 3827499"/>
              <a:gd name="connsiteX78" fmla="*/ 2698322 w 2798650"/>
              <a:gd name="connsiteY78" fmla="*/ 1499425 h 3827499"/>
              <a:gd name="connsiteX79" fmla="*/ 2642224 w 2798650"/>
              <a:gd name="connsiteY79" fmla="*/ 1392839 h 3827499"/>
              <a:gd name="connsiteX80" fmla="*/ 2490758 w 2798650"/>
              <a:gd name="connsiteY80" fmla="*/ 848687 h 3827499"/>
              <a:gd name="connsiteX81" fmla="*/ 2743201 w 2798650"/>
              <a:gd name="connsiteY81" fmla="*/ 714051 h 3827499"/>
              <a:gd name="connsiteX82" fmla="*/ 2715151 w 2798650"/>
              <a:gd name="connsiteY82" fmla="*/ 472829 h 3827499"/>
              <a:gd name="connsiteX83" fmla="*/ 2647833 w 2798650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501977 w 2777761"/>
              <a:gd name="connsiteY80" fmla="*/ 815028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130631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130631 h 3827499"/>
              <a:gd name="connsiteX0" fmla="*/ 2597345 w 2777761"/>
              <a:gd name="connsiteY0" fmla="*/ 9186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597345 w 2777761"/>
              <a:gd name="connsiteY83" fmla="*/ 9186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72702 w 2777761"/>
              <a:gd name="connsiteY12" fmla="*/ 720161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07319 w 2754076"/>
              <a:gd name="connsiteY0" fmla="*/ 86253 h 3788731"/>
              <a:gd name="connsiteX1" fmla="*/ 2410975 w 2754076"/>
              <a:gd name="connsiteY1" fmla="*/ 2105 h 3788731"/>
              <a:gd name="connsiteX2" fmla="*/ 2169753 w 2754076"/>
              <a:gd name="connsiteY2" fmla="*/ 159180 h 3788731"/>
              <a:gd name="connsiteX3" fmla="*/ 2068777 w 2754076"/>
              <a:gd name="connsiteY3" fmla="*/ 198449 h 3788731"/>
              <a:gd name="connsiteX4" fmla="*/ 2119265 w 2754076"/>
              <a:gd name="connsiteY4" fmla="*/ 288206 h 3788731"/>
              <a:gd name="connsiteX5" fmla="*/ 2007069 w 2754076"/>
              <a:gd name="connsiteY5" fmla="*/ 450890 h 3788731"/>
              <a:gd name="connsiteX6" fmla="*/ 2113657 w 2754076"/>
              <a:gd name="connsiteY6" fmla="*/ 585526 h 3788731"/>
              <a:gd name="connsiteX7" fmla="*/ 2136094 w 2754076"/>
              <a:gd name="connsiteY7" fmla="*/ 708942 h 3788731"/>
              <a:gd name="connsiteX8" fmla="*/ 2007069 w 2754076"/>
              <a:gd name="connsiteY8" fmla="*/ 753820 h 3788731"/>
              <a:gd name="connsiteX9" fmla="*/ 1973410 w 2754076"/>
              <a:gd name="connsiteY9" fmla="*/ 821138 h 3788731"/>
              <a:gd name="connsiteX10" fmla="*/ 1973410 w 2754076"/>
              <a:gd name="connsiteY10" fmla="*/ 708942 h 3788731"/>
              <a:gd name="connsiteX11" fmla="*/ 1922921 w 2754076"/>
              <a:gd name="connsiteY11" fmla="*/ 669673 h 3788731"/>
              <a:gd name="connsiteX12" fmla="*/ 1760237 w 2754076"/>
              <a:gd name="connsiteY12" fmla="*/ 770649 h 3788731"/>
              <a:gd name="connsiteX13" fmla="*/ 1378769 w 2754076"/>
              <a:gd name="connsiteY13" fmla="*/ 579916 h 3788731"/>
              <a:gd name="connsiteX14" fmla="*/ 1642430 w 2754076"/>
              <a:gd name="connsiteY14" fmla="*/ 1129678 h 3788731"/>
              <a:gd name="connsiteX15" fmla="*/ 1777066 w 2754076"/>
              <a:gd name="connsiteY15" fmla="*/ 1225045 h 3788731"/>
              <a:gd name="connsiteX16" fmla="*/ 1625601 w 2754076"/>
              <a:gd name="connsiteY16" fmla="*/ 1449437 h 3788731"/>
              <a:gd name="connsiteX17" fmla="*/ 1704139 w 2754076"/>
              <a:gd name="connsiteY17" fmla="*/ 1668220 h 3788731"/>
              <a:gd name="connsiteX18" fmla="*/ 1793896 w 2754076"/>
              <a:gd name="connsiteY18" fmla="*/ 1662611 h 3788731"/>
              <a:gd name="connsiteX19" fmla="*/ 1603161 w 2754076"/>
              <a:gd name="connsiteY19" fmla="*/ 1858954 h 3788731"/>
              <a:gd name="connsiteX20" fmla="*/ 890715 w 2754076"/>
              <a:gd name="connsiteY20" fmla="*/ 1578463 h 3788731"/>
              <a:gd name="connsiteX21" fmla="*/ 436320 w 2754076"/>
              <a:gd name="connsiteY21" fmla="*/ 2605060 h 3788731"/>
              <a:gd name="connsiteX22" fmla="*/ 239977 w 2754076"/>
              <a:gd name="connsiteY22" fmla="*/ 2812623 h 3788731"/>
              <a:gd name="connsiteX23" fmla="*/ 21194 w 2754076"/>
              <a:gd name="connsiteY23" fmla="*/ 2857501 h 3788731"/>
              <a:gd name="connsiteX24" fmla="*/ 9973 w 2754076"/>
              <a:gd name="connsiteY24" fmla="*/ 2975307 h 3788731"/>
              <a:gd name="connsiteX25" fmla="*/ 251196 w 2754076"/>
              <a:gd name="connsiteY25" fmla="*/ 3087504 h 3788731"/>
              <a:gd name="connsiteX26" fmla="*/ 481199 w 2754076"/>
              <a:gd name="connsiteY26" fmla="*/ 2986527 h 3788731"/>
              <a:gd name="connsiteX27" fmla="*/ 447540 w 2754076"/>
              <a:gd name="connsiteY27" fmla="*/ 3115553 h 3788731"/>
              <a:gd name="connsiteX28" fmla="*/ 548516 w 2754076"/>
              <a:gd name="connsiteY28" fmla="*/ 3160431 h 3788731"/>
              <a:gd name="connsiteX29" fmla="*/ 357783 w 2754076"/>
              <a:gd name="connsiteY29" fmla="*/ 3620436 h 3788731"/>
              <a:gd name="connsiteX30" fmla="*/ 172659 w 2754076"/>
              <a:gd name="connsiteY30" fmla="*/ 3665315 h 3788731"/>
              <a:gd name="connsiteX31" fmla="*/ 239977 w 2754076"/>
              <a:gd name="connsiteY31" fmla="*/ 3766291 h 3788731"/>
              <a:gd name="connsiteX32" fmla="*/ 531687 w 2754076"/>
              <a:gd name="connsiteY32" fmla="*/ 3788731 h 3788731"/>
              <a:gd name="connsiteX33" fmla="*/ 565346 w 2754076"/>
              <a:gd name="connsiteY33" fmla="*/ 3581168 h 3788731"/>
              <a:gd name="connsiteX34" fmla="*/ 621444 w 2754076"/>
              <a:gd name="connsiteY34" fmla="*/ 3575558 h 3788731"/>
              <a:gd name="connsiteX35" fmla="*/ 666323 w 2754076"/>
              <a:gd name="connsiteY35" fmla="*/ 3698974 h 3788731"/>
              <a:gd name="connsiteX36" fmla="*/ 750470 w 2754076"/>
              <a:gd name="connsiteY36" fmla="*/ 3704584 h 3788731"/>
              <a:gd name="connsiteX37" fmla="*/ 756080 w 2754076"/>
              <a:gd name="connsiteY37" fmla="*/ 3474581 h 3788731"/>
              <a:gd name="connsiteX38" fmla="*/ 722421 w 2754076"/>
              <a:gd name="connsiteY38" fmla="*/ 3205310 h 3788731"/>
              <a:gd name="connsiteX39" fmla="*/ 879496 w 2754076"/>
              <a:gd name="connsiteY39" fmla="*/ 2627499 h 3788731"/>
              <a:gd name="connsiteX40" fmla="*/ 1143157 w 2754076"/>
              <a:gd name="connsiteY40" fmla="*/ 2520912 h 3788731"/>
              <a:gd name="connsiteX41" fmla="*/ 1507795 w 2754076"/>
              <a:gd name="connsiteY41" fmla="*/ 2627499 h 3788731"/>
              <a:gd name="connsiteX42" fmla="*/ 1569503 w 2754076"/>
              <a:gd name="connsiteY42" fmla="*/ 2627499 h 3788731"/>
              <a:gd name="connsiteX43" fmla="*/ 1625601 w 2754076"/>
              <a:gd name="connsiteY43" fmla="*/ 2728476 h 3788731"/>
              <a:gd name="connsiteX44" fmla="*/ 1777066 w 2754076"/>
              <a:gd name="connsiteY44" fmla="*/ 2762134 h 3788731"/>
              <a:gd name="connsiteX45" fmla="*/ 1788286 w 2754076"/>
              <a:gd name="connsiteY45" fmla="*/ 2795793 h 3788731"/>
              <a:gd name="connsiteX46" fmla="*/ 1749017 w 2754076"/>
              <a:gd name="connsiteY46" fmla="*/ 2997747 h 3788731"/>
              <a:gd name="connsiteX47" fmla="*/ 1726578 w 2754076"/>
              <a:gd name="connsiteY47" fmla="*/ 3323116 h 3788731"/>
              <a:gd name="connsiteX48" fmla="*/ 1519015 w 2754076"/>
              <a:gd name="connsiteY48" fmla="*/ 3345555 h 3788731"/>
              <a:gd name="connsiteX49" fmla="*/ 1182426 w 2754076"/>
              <a:gd name="connsiteY49" fmla="*/ 3396044 h 3788731"/>
              <a:gd name="connsiteX50" fmla="*/ 1154377 w 2754076"/>
              <a:gd name="connsiteY50" fmla="*/ 3468971 h 3788731"/>
              <a:gd name="connsiteX51" fmla="*/ 1092669 w 2754076"/>
              <a:gd name="connsiteY51" fmla="*/ 3497020 h 3788731"/>
              <a:gd name="connsiteX52" fmla="*/ 1120718 w 2754076"/>
              <a:gd name="connsiteY52" fmla="*/ 3631656 h 3788731"/>
              <a:gd name="connsiteX53" fmla="*/ 1260963 w 2754076"/>
              <a:gd name="connsiteY53" fmla="*/ 3637266 h 3788731"/>
              <a:gd name="connsiteX54" fmla="*/ 1255353 w 2754076"/>
              <a:gd name="connsiteY54" fmla="*/ 3485801 h 3788731"/>
              <a:gd name="connsiteX55" fmla="*/ 1434867 w 2754076"/>
              <a:gd name="connsiteY55" fmla="*/ 3497020 h 3788731"/>
              <a:gd name="connsiteX56" fmla="*/ 1406818 w 2754076"/>
              <a:gd name="connsiteY56" fmla="*/ 3575558 h 3788731"/>
              <a:gd name="connsiteX57" fmla="*/ 1378769 w 2754076"/>
              <a:gd name="connsiteY57" fmla="*/ 3637266 h 3788731"/>
              <a:gd name="connsiteX58" fmla="*/ 1294622 w 2754076"/>
              <a:gd name="connsiteY58" fmla="*/ 3654095 h 3788731"/>
              <a:gd name="connsiteX59" fmla="*/ 1429258 w 2754076"/>
              <a:gd name="connsiteY59" fmla="*/ 3777511 h 3788731"/>
              <a:gd name="connsiteX60" fmla="*/ 1496575 w 2754076"/>
              <a:gd name="connsiteY60" fmla="*/ 3642876 h 3788731"/>
              <a:gd name="connsiteX61" fmla="*/ 1799505 w 2754076"/>
              <a:gd name="connsiteY61" fmla="*/ 3541899 h 3788731"/>
              <a:gd name="connsiteX62" fmla="*/ 2136094 w 2754076"/>
              <a:gd name="connsiteY62" fmla="*/ 3614826 h 3788731"/>
              <a:gd name="connsiteX63" fmla="*/ 2091216 w 2754076"/>
              <a:gd name="connsiteY63" fmla="*/ 3715803 h 3788731"/>
              <a:gd name="connsiteX64" fmla="*/ 2186583 w 2754076"/>
              <a:gd name="connsiteY64" fmla="*/ 3783121 h 3788731"/>
              <a:gd name="connsiteX65" fmla="*/ 2259510 w 2754076"/>
              <a:gd name="connsiteY65" fmla="*/ 3732633 h 3788731"/>
              <a:gd name="connsiteX66" fmla="*/ 2248291 w 2754076"/>
              <a:gd name="connsiteY66" fmla="*/ 3637266 h 3788731"/>
              <a:gd name="connsiteX67" fmla="*/ 2427805 w 2754076"/>
              <a:gd name="connsiteY67" fmla="*/ 3558728 h 3788731"/>
              <a:gd name="connsiteX68" fmla="*/ 2410975 w 2754076"/>
              <a:gd name="connsiteY68" fmla="*/ 3384824 h 3788731"/>
              <a:gd name="connsiteX69" fmla="*/ 1906092 w 2754076"/>
              <a:gd name="connsiteY69" fmla="*/ 3356775 h 3788731"/>
              <a:gd name="connsiteX70" fmla="*/ 1894872 w 2754076"/>
              <a:gd name="connsiteY70" fmla="*/ 3031406 h 3788731"/>
              <a:gd name="connsiteX71" fmla="*/ 1861213 w 2754076"/>
              <a:gd name="connsiteY71" fmla="*/ 3014576 h 3788731"/>
              <a:gd name="connsiteX72" fmla="*/ 1883653 w 2754076"/>
              <a:gd name="connsiteY72" fmla="*/ 2835062 h 3788731"/>
              <a:gd name="connsiteX73" fmla="*/ 1838774 w 2754076"/>
              <a:gd name="connsiteY73" fmla="*/ 2773354 h 3788731"/>
              <a:gd name="connsiteX74" fmla="*/ 2085606 w 2754076"/>
              <a:gd name="connsiteY74" fmla="*/ 2717256 h 3788731"/>
              <a:gd name="connsiteX75" fmla="*/ 2108045 w 2754076"/>
              <a:gd name="connsiteY75" fmla="*/ 2588230 h 3788731"/>
              <a:gd name="connsiteX76" fmla="*/ 2349267 w 2754076"/>
              <a:gd name="connsiteY76" fmla="*/ 2621889 h 3788731"/>
              <a:gd name="connsiteX77" fmla="*/ 2573660 w 2754076"/>
              <a:gd name="connsiteY77" fmla="*/ 2032858 h 3788731"/>
              <a:gd name="connsiteX78" fmla="*/ 2528781 w 2754076"/>
              <a:gd name="connsiteY78" fmla="*/ 1948711 h 3788731"/>
              <a:gd name="connsiteX79" fmla="*/ 2674637 w 2754076"/>
              <a:gd name="connsiteY79" fmla="*/ 1460657 h 3788731"/>
              <a:gd name="connsiteX80" fmla="*/ 2618539 w 2754076"/>
              <a:gd name="connsiteY80" fmla="*/ 1354071 h 3788731"/>
              <a:gd name="connsiteX81" fmla="*/ 2461463 w 2754076"/>
              <a:gd name="connsiteY81" fmla="*/ 798699 h 3788731"/>
              <a:gd name="connsiteX82" fmla="*/ 2719516 w 2754076"/>
              <a:gd name="connsiteY82" fmla="*/ 675283 h 3788731"/>
              <a:gd name="connsiteX83" fmla="*/ 2691466 w 2754076"/>
              <a:gd name="connsiteY83" fmla="*/ 434061 h 3788731"/>
              <a:gd name="connsiteX84" fmla="*/ 2607319 w 2754076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81702 w 2772385"/>
              <a:gd name="connsiteY29" fmla="*/ 3592387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190968 w 2772385"/>
              <a:gd name="connsiteY30" fmla="*/ 3665315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7 w 2772385"/>
              <a:gd name="connsiteY30" fmla="*/ 3743852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73412 w 2772385"/>
              <a:gd name="connsiteY34" fmla="*/ 356433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40730 w 2772385"/>
              <a:gd name="connsiteY35" fmla="*/ 373824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07572 w 2772385"/>
              <a:gd name="connsiteY68" fmla="*/ 3345556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46114 w 2772385"/>
              <a:gd name="connsiteY65" fmla="*/ 355872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12931 w 2772385"/>
              <a:gd name="connsiteY56" fmla="*/ 3654095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20019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72385" h="3816780">
                <a:moveTo>
                  <a:pt x="2625628" y="86253"/>
                </a:moveTo>
                <a:cubicBezTo>
                  <a:pt x="2591969" y="30155"/>
                  <a:pt x="2530261" y="-3505"/>
                  <a:pt x="2429284" y="2105"/>
                </a:cubicBezTo>
                <a:cubicBezTo>
                  <a:pt x="2322697" y="-16594"/>
                  <a:pt x="2255380" y="93732"/>
                  <a:pt x="2188062" y="159180"/>
                </a:cubicBezTo>
                <a:lnTo>
                  <a:pt x="2087086" y="198449"/>
                </a:lnTo>
                <a:lnTo>
                  <a:pt x="2137574" y="288206"/>
                </a:lnTo>
                <a:lnTo>
                  <a:pt x="2025378" y="450890"/>
                </a:lnTo>
                <a:cubicBezTo>
                  <a:pt x="2049688" y="501378"/>
                  <a:pt x="2107656" y="535038"/>
                  <a:pt x="2131966" y="585526"/>
                </a:cubicBezTo>
                <a:lnTo>
                  <a:pt x="2154403" y="708942"/>
                </a:lnTo>
                <a:lnTo>
                  <a:pt x="2025378" y="753820"/>
                </a:lnTo>
                <a:lnTo>
                  <a:pt x="1991719" y="821138"/>
                </a:lnTo>
                <a:lnTo>
                  <a:pt x="1991719" y="708942"/>
                </a:lnTo>
                <a:lnTo>
                  <a:pt x="1941230" y="669673"/>
                </a:lnTo>
                <a:lnTo>
                  <a:pt x="1778546" y="770649"/>
                </a:lnTo>
                <a:lnTo>
                  <a:pt x="1397078" y="579916"/>
                </a:lnTo>
                <a:lnTo>
                  <a:pt x="1660739" y="1129678"/>
                </a:lnTo>
                <a:lnTo>
                  <a:pt x="1795375" y="1225045"/>
                </a:lnTo>
                <a:cubicBezTo>
                  <a:pt x="1744887" y="1299842"/>
                  <a:pt x="1649520" y="1352201"/>
                  <a:pt x="1643910" y="1449437"/>
                </a:cubicBezTo>
                <a:cubicBezTo>
                  <a:pt x="1630820" y="1527975"/>
                  <a:pt x="1657001" y="1628951"/>
                  <a:pt x="1722448" y="1668220"/>
                </a:cubicBezTo>
                <a:lnTo>
                  <a:pt x="1812205" y="1662611"/>
                </a:lnTo>
                <a:lnTo>
                  <a:pt x="1621470" y="1858954"/>
                </a:lnTo>
                <a:cubicBezTo>
                  <a:pt x="1580332" y="1911312"/>
                  <a:pt x="1056749" y="1542934"/>
                  <a:pt x="909024" y="1578463"/>
                </a:cubicBezTo>
                <a:cubicBezTo>
                  <a:pt x="667802" y="1634562"/>
                  <a:pt x="656582" y="2341398"/>
                  <a:pt x="454629" y="2605060"/>
                </a:cubicBezTo>
                <a:lnTo>
                  <a:pt x="258286" y="2812623"/>
                </a:lnTo>
                <a:cubicBezTo>
                  <a:pt x="190968" y="2883680"/>
                  <a:pt x="101211" y="2808883"/>
                  <a:pt x="39503" y="2857501"/>
                </a:cubicBezTo>
                <a:cubicBezTo>
                  <a:pt x="-9116" y="2898640"/>
                  <a:pt x="-12856" y="2945388"/>
                  <a:pt x="28282" y="2975307"/>
                </a:cubicBezTo>
                <a:cubicBezTo>
                  <a:pt x="108690" y="3035145"/>
                  <a:pt x="177877" y="3050105"/>
                  <a:pt x="258285" y="3087504"/>
                </a:cubicBezTo>
                <a:cubicBezTo>
                  <a:pt x="396660" y="2995877"/>
                  <a:pt x="495770" y="2937909"/>
                  <a:pt x="527559" y="2986527"/>
                </a:cubicBezTo>
                <a:cubicBezTo>
                  <a:pt x="578047" y="3025795"/>
                  <a:pt x="505118" y="3104333"/>
                  <a:pt x="488288" y="3154821"/>
                </a:cubicBezTo>
                <a:lnTo>
                  <a:pt x="561215" y="3194090"/>
                </a:lnTo>
                <a:lnTo>
                  <a:pt x="381702" y="3592387"/>
                </a:lnTo>
                <a:cubicBezTo>
                  <a:pt x="329344" y="3622306"/>
                  <a:pt x="215277" y="3669054"/>
                  <a:pt x="213408" y="3698973"/>
                </a:cubicBezTo>
                <a:cubicBezTo>
                  <a:pt x="213408" y="3747592"/>
                  <a:pt x="241457" y="3796210"/>
                  <a:pt x="280726" y="3811169"/>
                </a:cubicBezTo>
                <a:lnTo>
                  <a:pt x="477068" y="3771902"/>
                </a:lnTo>
                <a:cubicBezTo>
                  <a:pt x="525686" y="3697104"/>
                  <a:pt x="557476" y="3532550"/>
                  <a:pt x="622923" y="3547509"/>
                </a:cubicBezTo>
                <a:cubicBezTo>
                  <a:pt x="682762" y="3530679"/>
                  <a:pt x="641623" y="3693364"/>
                  <a:pt x="662193" y="3743852"/>
                </a:cubicBezTo>
                <a:lnTo>
                  <a:pt x="735121" y="3732634"/>
                </a:lnTo>
                <a:cubicBezTo>
                  <a:pt x="753820" y="3642877"/>
                  <a:pt x="733251" y="3564338"/>
                  <a:pt x="774389" y="3474581"/>
                </a:cubicBezTo>
                <a:cubicBezTo>
                  <a:pt x="802438" y="3418483"/>
                  <a:pt x="707071" y="3328726"/>
                  <a:pt x="695851" y="3238969"/>
                </a:cubicBezTo>
                <a:cubicBezTo>
                  <a:pt x="677152" y="3160431"/>
                  <a:pt x="837966" y="2868721"/>
                  <a:pt x="897805" y="2627499"/>
                </a:cubicBezTo>
                <a:lnTo>
                  <a:pt x="1161466" y="2520912"/>
                </a:lnTo>
                <a:lnTo>
                  <a:pt x="1492445" y="2638718"/>
                </a:lnTo>
                <a:lnTo>
                  <a:pt x="1587812" y="2627499"/>
                </a:lnTo>
                <a:cubicBezTo>
                  <a:pt x="1606511" y="2661158"/>
                  <a:pt x="1602772" y="2694817"/>
                  <a:pt x="1643910" y="2728476"/>
                </a:cubicBezTo>
                <a:lnTo>
                  <a:pt x="1795375" y="2762134"/>
                </a:lnTo>
                <a:lnTo>
                  <a:pt x="1795375" y="2812623"/>
                </a:lnTo>
                <a:cubicBezTo>
                  <a:pt x="1718708" y="2823842"/>
                  <a:pt x="1759847" y="2947259"/>
                  <a:pt x="1750497" y="3008967"/>
                </a:cubicBezTo>
                <a:lnTo>
                  <a:pt x="1711228" y="3328726"/>
                </a:lnTo>
                <a:lnTo>
                  <a:pt x="1200735" y="3396044"/>
                </a:lnTo>
                <a:lnTo>
                  <a:pt x="1172686" y="3468971"/>
                </a:lnTo>
                <a:lnTo>
                  <a:pt x="1110978" y="3497020"/>
                </a:lnTo>
                <a:cubicBezTo>
                  <a:pt x="1120328" y="3541899"/>
                  <a:pt x="1090408" y="3569947"/>
                  <a:pt x="1139027" y="3631656"/>
                </a:cubicBezTo>
                <a:lnTo>
                  <a:pt x="1279272" y="3637266"/>
                </a:lnTo>
                <a:lnTo>
                  <a:pt x="1273662" y="3485801"/>
                </a:lnTo>
                <a:lnTo>
                  <a:pt x="1453176" y="3497020"/>
                </a:lnTo>
                <a:lnTo>
                  <a:pt x="1425127" y="3575558"/>
                </a:lnTo>
                <a:lnTo>
                  <a:pt x="1397078" y="3637266"/>
                </a:lnTo>
                <a:lnTo>
                  <a:pt x="1340980" y="3704584"/>
                </a:lnTo>
                <a:cubicBezTo>
                  <a:pt x="1355940" y="3770031"/>
                  <a:pt x="1393339" y="3790601"/>
                  <a:pt x="1453177" y="3799951"/>
                </a:cubicBezTo>
                <a:cubicBezTo>
                  <a:pt x="1514885" y="3788732"/>
                  <a:pt x="1548543" y="3760681"/>
                  <a:pt x="1514884" y="3642876"/>
                </a:cubicBezTo>
                <a:lnTo>
                  <a:pt x="1817814" y="3541899"/>
                </a:lnTo>
                <a:lnTo>
                  <a:pt x="2154403" y="3614826"/>
                </a:lnTo>
                <a:cubicBezTo>
                  <a:pt x="2139444" y="3648485"/>
                  <a:pt x="2096435" y="3682144"/>
                  <a:pt x="2109525" y="3715803"/>
                </a:cubicBezTo>
                <a:cubicBezTo>
                  <a:pt x="2107655" y="3771901"/>
                  <a:pt x="2161883" y="3794341"/>
                  <a:pt x="2193672" y="3816780"/>
                </a:cubicBezTo>
                <a:lnTo>
                  <a:pt x="2277819" y="3732633"/>
                </a:lnTo>
                <a:lnTo>
                  <a:pt x="2266600" y="3637266"/>
                </a:lnTo>
                <a:lnTo>
                  <a:pt x="2423675" y="3564338"/>
                </a:lnTo>
                <a:lnTo>
                  <a:pt x="2429284" y="3384824"/>
                </a:lnTo>
                <a:lnTo>
                  <a:pt x="1907572" y="3345556"/>
                </a:lnTo>
                <a:lnTo>
                  <a:pt x="1913181" y="3031406"/>
                </a:lnTo>
                <a:lnTo>
                  <a:pt x="1907571" y="3014576"/>
                </a:lnTo>
                <a:lnTo>
                  <a:pt x="1901962" y="2835062"/>
                </a:lnTo>
                <a:lnTo>
                  <a:pt x="1857083" y="2773354"/>
                </a:lnTo>
                <a:lnTo>
                  <a:pt x="2047817" y="2717256"/>
                </a:lnTo>
                <a:lnTo>
                  <a:pt x="2081476" y="2610669"/>
                </a:lnTo>
                <a:lnTo>
                  <a:pt x="2367576" y="2621889"/>
                </a:lnTo>
                <a:cubicBezTo>
                  <a:pt x="2515302" y="2577011"/>
                  <a:pt x="2640587" y="2049688"/>
                  <a:pt x="2591969" y="2032858"/>
                </a:cubicBezTo>
                <a:lnTo>
                  <a:pt x="2547090" y="1948711"/>
                </a:lnTo>
                <a:cubicBezTo>
                  <a:pt x="2618148" y="1808466"/>
                  <a:pt x="2661156" y="1628952"/>
                  <a:pt x="2648067" y="1432608"/>
                </a:cubicBezTo>
                <a:lnTo>
                  <a:pt x="2580750" y="1337242"/>
                </a:lnTo>
                <a:cubicBezTo>
                  <a:pt x="2597579" y="1168948"/>
                  <a:pt x="2569529" y="989433"/>
                  <a:pt x="2462943" y="809919"/>
                </a:cubicBezTo>
                <a:cubicBezTo>
                  <a:pt x="2584488" y="890327"/>
                  <a:pt x="2655548" y="740730"/>
                  <a:pt x="2737825" y="675283"/>
                </a:cubicBezTo>
                <a:cubicBezTo>
                  <a:pt x="2765874" y="636014"/>
                  <a:pt x="2810752" y="473330"/>
                  <a:pt x="2709775" y="434061"/>
                </a:cubicBezTo>
                <a:cubicBezTo>
                  <a:pt x="2797662" y="265766"/>
                  <a:pt x="2694817" y="131131"/>
                  <a:pt x="2625628" y="86253"/>
                </a:cubicBezTo>
                <a:close/>
              </a:path>
            </a:pathLst>
          </a:cu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F3BB551A-C5EC-49C4-933B-343C199F0412}"/>
              </a:ext>
            </a:extLst>
          </p:cNvPr>
          <p:cNvSpPr/>
          <p:nvPr/>
        </p:nvSpPr>
        <p:spPr>
          <a:xfrm flipH="1">
            <a:off x="2736799" y="3686788"/>
            <a:ext cx="1386924" cy="2303641"/>
          </a:xfrm>
          <a:custGeom>
            <a:avLst/>
            <a:gdLst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510493 w 1997094"/>
              <a:gd name="connsiteY19" fmla="*/ 244027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83421 w 1997094"/>
              <a:gd name="connsiteY21" fmla="*/ 292271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1474"/>
              <a:gd name="connsiteX1" fmla="*/ 779764 w 1997094"/>
              <a:gd name="connsiteY1" fmla="*/ 117807 h 3411474"/>
              <a:gd name="connsiteX2" fmla="*/ 751715 w 1997094"/>
              <a:gd name="connsiteY2" fmla="*/ 224393 h 3411474"/>
              <a:gd name="connsiteX3" fmla="*/ 656348 w 1997094"/>
              <a:gd name="connsiteY3" fmla="*/ 403907 h 3411474"/>
              <a:gd name="connsiteX4" fmla="*/ 656348 w 1997094"/>
              <a:gd name="connsiteY4" fmla="*/ 460005 h 3411474"/>
              <a:gd name="connsiteX5" fmla="*/ 673178 w 1997094"/>
              <a:gd name="connsiteY5" fmla="*/ 544153 h 3411474"/>
              <a:gd name="connsiteX6" fmla="*/ 448785 w 1997094"/>
              <a:gd name="connsiteY6" fmla="*/ 656349 h 3411474"/>
              <a:gd name="connsiteX7" fmla="*/ 263661 w 1997094"/>
              <a:gd name="connsiteY7" fmla="*/ 673178 h 3411474"/>
              <a:gd name="connsiteX8" fmla="*/ 218783 w 1997094"/>
              <a:gd name="connsiteY8" fmla="*/ 948059 h 3411474"/>
              <a:gd name="connsiteX9" fmla="*/ 168294 w 1997094"/>
              <a:gd name="connsiteY9" fmla="*/ 1082695 h 3411474"/>
              <a:gd name="connsiteX10" fmla="*/ 72927 w 1997094"/>
              <a:gd name="connsiteY10" fmla="*/ 1211721 h 3411474"/>
              <a:gd name="connsiteX11" fmla="*/ 0 w 1997094"/>
              <a:gd name="connsiteY11" fmla="*/ 1346356 h 3411474"/>
              <a:gd name="connsiteX12" fmla="*/ 134635 w 1997094"/>
              <a:gd name="connsiteY12" fmla="*/ 1705384 h 3411474"/>
              <a:gd name="connsiteX13" fmla="*/ 241222 w 1997094"/>
              <a:gd name="connsiteY13" fmla="*/ 1778312 h 3411474"/>
              <a:gd name="connsiteX14" fmla="*/ 291710 w 1997094"/>
              <a:gd name="connsiteY14" fmla="*/ 1744653 h 3411474"/>
              <a:gd name="connsiteX15" fmla="*/ 336589 w 1997094"/>
              <a:gd name="connsiteY15" fmla="*/ 1800751 h 3411474"/>
              <a:gd name="connsiteX16" fmla="*/ 370248 w 1997094"/>
              <a:gd name="connsiteY16" fmla="*/ 3141497 h 3411474"/>
              <a:gd name="connsiteX17" fmla="*/ 426346 w 1997094"/>
              <a:gd name="connsiteY17" fmla="*/ 3141497 h 3411474"/>
              <a:gd name="connsiteX18" fmla="*/ 431956 w 1997094"/>
              <a:gd name="connsiteY18" fmla="*/ 2423441 h 3411474"/>
              <a:gd name="connsiteX19" fmla="*/ 482444 w 1997094"/>
              <a:gd name="connsiteY19" fmla="*/ 2434660 h 3411474"/>
              <a:gd name="connsiteX20" fmla="*/ 493664 w 1997094"/>
              <a:gd name="connsiteY20" fmla="*/ 2928324 h 3411474"/>
              <a:gd name="connsiteX21" fmla="*/ 566591 w 1997094"/>
              <a:gd name="connsiteY21" fmla="*/ 2933934 h 3411474"/>
              <a:gd name="connsiteX22" fmla="*/ 572201 w 1997094"/>
              <a:gd name="connsiteY22" fmla="*/ 2457100 h 3411474"/>
              <a:gd name="connsiteX23" fmla="*/ 964888 w 1997094"/>
              <a:gd name="connsiteY23" fmla="*/ 2462710 h 3411474"/>
              <a:gd name="connsiteX24" fmla="*/ 970498 w 1997094"/>
              <a:gd name="connsiteY24" fmla="*/ 2866616 h 3411474"/>
              <a:gd name="connsiteX25" fmla="*/ 1026596 w 1997094"/>
              <a:gd name="connsiteY25" fmla="*/ 2877836 h 3411474"/>
              <a:gd name="connsiteX26" fmla="*/ 1020986 w 1997094"/>
              <a:gd name="connsiteY26" fmla="*/ 3051740 h 3411474"/>
              <a:gd name="connsiteX27" fmla="*/ 1009767 w 1997094"/>
              <a:gd name="connsiteY27" fmla="*/ 3175156 h 3411474"/>
              <a:gd name="connsiteX28" fmla="*/ 1004157 w 1997094"/>
              <a:gd name="connsiteY28" fmla="*/ 3365890 h 3411474"/>
              <a:gd name="connsiteX29" fmla="*/ 1217330 w 1997094"/>
              <a:gd name="connsiteY29" fmla="*/ 3410768 h 3411474"/>
              <a:gd name="connsiteX30" fmla="*/ 1234159 w 1997094"/>
              <a:gd name="connsiteY30" fmla="*/ 3248084 h 3411474"/>
              <a:gd name="connsiteX31" fmla="*/ 1211720 w 1997094"/>
              <a:gd name="connsiteY31" fmla="*/ 3040521 h 3411474"/>
              <a:gd name="connsiteX32" fmla="*/ 1234159 w 1997094"/>
              <a:gd name="connsiteY32" fmla="*/ 2883446 h 3411474"/>
              <a:gd name="connsiteX33" fmla="*/ 1239769 w 1997094"/>
              <a:gd name="connsiteY33" fmla="*/ 2614175 h 3411474"/>
              <a:gd name="connsiteX34" fmla="*/ 1301477 w 1997094"/>
              <a:gd name="connsiteY34" fmla="*/ 2586126 h 3411474"/>
              <a:gd name="connsiteX35" fmla="*/ 1284648 w 1997094"/>
              <a:gd name="connsiteY35" fmla="*/ 2417831 h 3411474"/>
              <a:gd name="connsiteX36" fmla="*/ 1351965 w 1997094"/>
              <a:gd name="connsiteY36" fmla="*/ 2608565 h 3411474"/>
              <a:gd name="connsiteX37" fmla="*/ 1380014 w 1997094"/>
              <a:gd name="connsiteY37" fmla="*/ 3119058 h 3411474"/>
              <a:gd name="connsiteX38" fmla="*/ 1447332 w 1997094"/>
              <a:gd name="connsiteY38" fmla="*/ 3091009 h 3411474"/>
              <a:gd name="connsiteX39" fmla="*/ 1419283 w 1997094"/>
              <a:gd name="connsiteY39" fmla="*/ 2625394 h 3411474"/>
              <a:gd name="connsiteX40" fmla="*/ 1469772 w 1997094"/>
              <a:gd name="connsiteY40" fmla="*/ 2636614 h 3411474"/>
              <a:gd name="connsiteX41" fmla="*/ 1480991 w 1997094"/>
              <a:gd name="connsiteY41" fmla="*/ 3292962 h 3411474"/>
              <a:gd name="connsiteX42" fmla="*/ 1531479 w 1997094"/>
              <a:gd name="connsiteY42" fmla="*/ 3276133 h 3411474"/>
              <a:gd name="connsiteX43" fmla="*/ 1553919 w 1997094"/>
              <a:gd name="connsiteY43" fmla="*/ 2821738 h 3411474"/>
              <a:gd name="connsiteX44" fmla="*/ 1604407 w 1997094"/>
              <a:gd name="connsiteY44" fmla="*/ 2961983 h 3411474"/>
              <a:gd name="connsiteX45" fmla="*/ 1952216 w 1997094"/>
              <a:gd name="connsiteY45" fmla="*/ 2771249 h 3411474"/>
              <a:gd name="connsiteX46" fmla="*/ 1997094 w 1997094"/>
              <a:gd name="connsiteY46" fmla="*/ 2653443 h 3411474"/>
              <a:gd name="connsiteX47" fmla="*/ 1823190 w 1997094"/>
              <a:gd name="connsiteY47" fmla="*/ 2642224 h 3411474"/>
              <a:gd name="connsiteX48" fmla="*/ 1694164 w 1997094"/>
              <a:gd name="connsiteY48" fmla="*/ 2546857 h 3411474"/>
              <a:gd name="connsiteX49" fmla="*/ 1621237 w 1997094"/>
              <a:gd name="connsiteY49" fmla="*/ 2451490 h 3411474"/>
              <a:gd name="connsiteX50" fmla="*/ 1694164 w 1997094"/>
              <a:gd name="connsiteY50" fmla="*/ 2328074 h 3411474"/>
              <a:gd name="connsiteX51" fmla="*/ 1514650 w 1997094"/>
              <a:gd name="connsiteY51" fmla="*/ 2030754 h 3411474"/>
              <a:gd name="connsiteX52" fmla="*/ 1531479 w 1997094"/>
              <a:gd name="connsiteY52" fmla="*/ 1610018 h 3411474"/>
              <a:gd name="connsiteX53" fmla="*/ 1301477 w 1997094"/>
              <a:gd name="connsiteY53" fmla="*/ 1615627 h 3411474"/>
              <a:gd name="connsiteX54" fmla="*/ 1323916 w 1997094"/>
              <a:gd name="connsiteY54" fmla="*/ 1486602 h 3411474"/>
              <a:gd name="connsiteX55" fmla="*/ 1262208 w 1997094"/>
              <a:gd name="connsiteY55" fmla="*/ 1301478 h 3411474"/>
              <a:gd name="connsiteX56" fmla="*/ 1301477 w 1997094"/>
              <a:gd name="connsiteY56" fmla="*/ 1228550 h 3411474"/>
              <a:gd name="connsiteX57" fmla="*/ 1234159 w 1997094"/>
              <a:gd name="connsiteY57" fmla="*/ 1043426 h 3411474"/>
              <a:gd name="connsiteX58" fmla="*/ 1250989 w 1997094"/>
              <a:gd name="connsiteY58" fmla="*/ 847083 h 3411474"/>
              <a:gd name="connsiteX59" fmla="*/ 970498 w 1997094"/>
              <a:gd name="connsiteY59" fmla="*/ 712447 h 3411474"/>
              <a:gd name="connsiteX60" fmla="*/ 1015376 w 1997094"/>
              <a:gd name="connsiteY60" fmla="*/ 622690 h 3411474"/>
              <a:gd name="connsiteX61" fmla="*/ 1150012 w 1997094"/>
              <a:gd name="connsiteY61" fmla="*/ 482445 h 3411474"/>
              <a:gd name="connsiteX62" fmla="*/ 1166841 w 1997094"/>
              <a:gd name="connsiteY62" fmla="*/ 314150 h 3411474"/>
              <a:gd name="connsiteX63" fmla="*/ 1161232 w 1997094"/>
              <a:gd name="connsiteY63" fmla="*/ 196344 h 3411474"/>
              <a:gd name="connsiteX64" fmla="*/ 1065865 w 1997094"/>
              <a:gd name="connsiteY64" fmla="*/ 117807 h 3411474"/>
              <a:gd name="connsiteX65" fmla="*/ 998547 w 1997094"/>
              <a:gd name="connsiteY65" fmla="*/ 72928 h 3411474"/>
              <a:gd name="connsiteX66" fmla="*/ 920010 w 1997094"/>
              <a:gd name="connsiteY66" fmla="*/ 0 h 3411474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34159 w 1997094"/>
              <a:gd name="connsiteY30" fmla="*/ 3248084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39769 w 1997094"/>
              <a:gd name="connsiteY34" fmla="*/ 2614175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74404 w 1997094"/>
              <a:gd name="connsiteY37" fmla="*/ 2591736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91484 w 1997094"/>
              <a:gd name="connsiteY46" fmla="*/ 276563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2025802"/>
              <a:gd name="connsiteY0" fmla="*/ 0 h 3436871"/>
              <a:gd name="connsiteX1" fmla="*/ 779764 w 2025802"/>
              <a:gd name="connsiteY1" fmla="*/ 117807 h 3436871"/>
              <a:gd name="connsiteX2" fmla="*/ 751715 w 2025802"/>
              <a:gd name="connsiteY2" fmla="*/ 224393 h 3436871"/>
              <a:gd name="connsiteX3" fmla="*/ 656348 w 2025802"/>
              <a:gd name="connsiteY3" fmla="*/ 403907 h 3436871"/>
              <a:gd name="connsiteX4" fmla="*/ 656348 w 2025802"/>
              <a:gd name="connsiteY4" fmla="*/ 460005 h 3436871"/>
              <a:gd name="connsiteX5" fmla="*/ 673178 w 2025802"/>
              <a:gd name="connsiteY5" fmla="*/ 544153 h 3436871"/>
              <a:gd name="connsiteX6" fmla="*/ 448785 w 2025802"/>
              <a:gd name="connsiteY6" fmla="*/ 656349 h 3436871"/>
              <a:gd name="connsiteX7" fmla="*/ 263661 w 2025802"/>
              <a:gd name="connsiteY7" fmla="*/ 673178 h 3436871"/>
              <a:gd name="connsiteX8" fmla="*/ 218783 w 2025802"/>
              <a:gd name="connsiteY8" fmla="*/ 948059 h 3436871"/>
              <a:gd name="connsiteX9" fmla="*/ 168294 w 2025802"/>
              <a:gd name="connsiteY9" fmla="*/ 1082695 h 3436871"/>
              <a:gd name="connsiteX10" fmla="*/ 72927 w 2025802"/>
              <a:gd name="connsiteY10" fmla="*/ 1211721 h 3436871"/>
              <a:gd name="connsiteX11" fmla="*/ 0 w 2025802"/>
              <a:gd name="connsiteY11" fmla="*/ 1346356 h 3436871"/>
              <a:gd name="connsiteX12" fmla="*/ 134635 w 2025802"/>
              <a:gd name="connsiteY12" fmla="*/ 1705384 h 3436871"/>
              <a:gd name="connsiteX13" fmla="*/ 241222 w 2025802"/>
              <a:gd name="connsiteY13" fmla="*/ 1778312 h 3436871"/>
              <a:gd name="connsiteX14" fmla="*/ 291710 w 2025802"/>
              <a:gd name="connsiteY14" fmla="*/ 1744653 h 3436871"/>
              <a:gd name="connsiteX15" fmla="*/ 336589 w 2025802"/>
              <a:gd name="connsiteY15" fmla="*/ 1800751 h 3436871"/>
              <a:gd name="connsiteX16" fmla="*/ 387077 w 2025802"/>
              <a:gd name="connsiteY16" fmla="*/ 3326621 h 3436871"/>
              <a:gd name="connsiteX17" fmla="*/ 448785 w 2025802"/>
              <a:gd name="connsiteY17" fmla="*/ 3298572 h 3436871"/>
              <a:gd name="connsiteX18" fmla="*/ 431956 w 2025802"/>
              <a:gd name="connsiteY18" fmla="*/ 2423441 h 3436871"/>
              <a:gd name="connsiteX19" fmla="*/ 482444 w 2025802"/>
              <a:gd name="connsiteY19" fmla="*/ 2434660 h 3436871"/>
              <a:gd name="connsiteX20" fmla="*/ 516103 w 2025802"/>
              <a:gd name="connsiteY20" fmla="*/ 3119058 h 3436871"/>
              <a:gd name="connsiteX21" fmla="*/ 583421 w 2025802"/>
              <a:gd name="connsiteY21" fmla="*/ 3124668 h 3436871"/>
              <a:gd name="connsiteX22" fmla="*/ 572201 w 2025802"/>
              <a:gd name="connsiteY22" fmla="*/ 2457100 h 3436871"/>
              <a:gd name="connsiteX23" fmla="*/ 964888 w 2025802"/>
              <a:gd name="connsiteY23" fmla="*/ 2462710 h 3436871"/>
              <a:gd name="connsiteX24" fmla="*/ 970498 w 2025802"/>
              <a:gd name="connsiteY24" fmla="*/ 2866616 h 3436871"/>
              <a:gd name="connsiteX25" fmla="*/ 1026596 w 2025802"/>
              <a:gd name="connsiteY25" fmla="*/ 2877836 h 3436871"/>
              <a:gd name="connsiteX26" fmla="*/ 1020986 w 2025802"/>
              <a:gd name="connsiteY26" fmla="*/ 3051740 h 3436871"/>
              <a:gd name="connsiteX27" fmla="*/ 1009767 w 2025802"/>
              <a:gd name="connsiteY27" fmla="*/ 3175156 h 3436871"/>
              <a:gd name="connsiteX28" fmla="*/ 1020986 w 2025802"/>
              <a:gd name="connsiteY28" fmla="*/ 3393939 h 3436871"/>
              <a:gd name="connsiteX29" fmla="*/ 1217330 w 2025802"/>
              <a:gd name="connsiteY29" fmla="*/ 3410768 h 3436871"/>
              <a:gd name="connsiteX30" fmla="*/ 1211720 w 2025802"/>
              <a:gd name="connsiteY30" fmla="*/ 3225645 h 3436871"/>
              <a:gd name="connsiteX31" fmla="*/ 1228549 w 2025802"/>
              <a:gd name="connsiteY31" fmla="*/ 3051741 h 3436871"/>
              <a:gd name="connsiteX32" fmla="*/ 1211720 w 2025802"/>
              <a:gd name="connsiteY32" fmla="*/ 2922714 h 3436871"/>
              <a:gd name="connsiteX33" fmla="*/ 1234159 w 2025802"/>
              <a:gd name="connsiteY33" fmla="*/ 2883446 h 3436871"/>
              <a:gd name="connsiteX34" fmla="*/ 1250988 w 2025802"/>
              <a:gd name="connsiteY34" fmla="*/ 2664663 h 3436871"/>
              <a:gd name="connsiteX35" fmla="*/ 1256599 w 2025802"/>
              <a:gd name="connsiteY35" fmla="*/ 2552467 h 3436871"/>
              <a:gd name="connsiteX36" fmla="*/ 1262209 w 2025802"/>
              <a:gd name="connsiteY36" fmla="*/ 2417831 h 3436871"/>
              <a:gd name="connsiteX37" fmla="*/ 1357574 w 2025802"/>
              <a:gd name="connsiteY37" fmla="*/ 2569297 h 3436871"/>
              <a:gd name="connsiteX38" fmla="*/ 1368794 w 2025802"/>
              <a:gd name="connsiteY38" fmla="*/ 3107839 h 3436871"/>
              <a:gd name="connsiteX39" fmla="*/ 1413673 w 2025802"/>
              <a:gd name="connsiteY39" fmla="*/ 3113448 h 3436871"/>
              <a:gd name="connsiteX40" fmla="*/ 1419283 w 2025802"/>
              <a:gd name="connsiteY40" fmla="*/ 2625394 h 3436871"/>
              <a:gd name="connsiteX41" fmla="*/ 1469772 w 2025802"/>
              <a:gd name="connsiteY41" fmla="*/ 2636614 h 3436871"/>
              <a:gd name="connsiteX42" fmla="*/ 1480991 w 2025802"/>
              <a:gd name="connsiteY42" fmla="*/ 3292962 h 3436871"/>
              <a:gd name="connsiteX43" fmla="*/ 1531479 w 2025802"/>
              <a:gd name="connsiteY43" fmla="*/ 3276133 h 3436871"/>
              <a:gd name="connsiteX44" fmla="*/ 1537090 w 2025802"/>
              <a:gd name="connsiteY44" fmla="*/ 2804908 h 3436871"/>
              <a:gd name="connsiteX45" fmla="*/ 1604407 w 2025802"/>
              <a:gd name="connsiteY45" fmla="*/ 2961983 h 3436871"/>
              <a:gd name="connsiteX46" fmla="*/ 1991484 w 2025802"/>
              <a:gd name="connsiteY46" fmla="*/ 2765639 h 3436871"/>
              <a:gd name="connsiteX47" fmla="*/ 1997094 w 2025802"/>
              <a:gd name="connsiteY47" fmla="*/ 2653443 h 3436871"/>
              <a:gd name="connsiteX48" fmla="*/ 1823190 w 2025802"/>
              <a:gd name="connsiteY48" fmla="*/ 2642224 h 3436871"/>
              <a:gd name="connsiteX49" fmla="*/ 1694164 w 2025802"/>
              <a:gd name="connsiteY49" fmla="*/ 2546857 h 3436871"/>
              <a:gd name="connsiteX50" fmla="*/ 1621237 w 2025802"/>
              <a:gd name="connsiteY50" fmla="*/ 2451490 h 3436871"/>
              <a:gd name="connsiteX51" fmla="*/ 1694164 w 2025802"/>
              <a:gd name="connsiteY51" fmla="*/ 2328074 h 3436871"/>
              <a:gd name="connsiteX52" fmla="*/ 1514650 w 2025802"/>
              <a:gd name="connsiteY52" fmla="*/ 2030754 h 3436871"/>
              <a:gd name="connsiteX53" fmla="*/ 1531479 w 2025802"/>
              <a:gd name="connsiteY53" fmla="*/ 1610018 h 3436871"/>
              <a:gd name="connsiteX54" fmla="*/ 1301477 w 2025802"/>
              <a:gd name="connsiteY54" fmla="*/ 1615627 h 3436871"/>
              <a:gd name="connsiteX55" fmla="*/ 1323916 w 2025802"/>
              <a:gd name="connsiteY55" fmla="*/ 1486602 h 3436871"/>
              <a:gd name="connsiteX56" fmla="*/ 1262208 w 2025802"/>
              <a:gd name="connsiteY56" fmla="*/ 1301478 h 3436871"/>
              <a:gd name="connsiteX57" fmla="*/ 1301477 w 2025802"/>
              <a:gd name="connsiteY57" fmla="*/ 1228550 h 3436871"/>
              <a:gd name="connsiteX58" fmla="*/ 1234159 w 2025802"/>
              <a:gd name="connsiteY58" fmla="*/ 1043426 h 3436871"/>
              <a:gd name="connsiteX59" fmla="*/ 1250989 w 2025802"/>
              <a:gd name="connsiteY59" fmla="*/ 847083 h 3436871"/>
              <a:gd name="connsiteX60" fmla="*/ 970498 w 2025802"/>
              <a:gd name="connsiteY60" fmla="*/ 712447 h 3436871"/>
              <a:gd name="connsiteX61" fmla="*/ 1015376 w 2025802"/>
              <a:gd name="connsiteY61" fmla="*/ 622690 h 3436871"/>
              <a:gd name="connsiteX62" fmla="*/ 1150012 w 2025802"/>
              <a:gd name="connsiteY62" fmla="*/ 482445 h 3436871"/>
              <a:gd name="connsiteX63" fmla="*/ 1166841 w 2025802"/>
              <a:gd name="connsiteY63" fmla="*/ 314150 h 3436871"/>
              <a:gd name="connsiteX64" fmla="*/ 1161232 w 2025802"/>
              <a:gd name="connsiteY64" fmla="*/ 196344 h 3436871"/>
              <a:gd name="connsiteX65" fmla="*/ 1065865 w 2025802"/>
              <a:gd name="connsiteY65" fmla="*/ 117807 h 3436871"/>
              <a:gd name="connsiteX66" fmla="*/ 998547 w 2025802"/>
              <a:gd name="connsiteY66" fmla="*/ 72928 h 3436871"/>
              <a:gd name="connsiteX67" fmla="*/ 920010 w 2025802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3190 w 2038796"/>
              <a:gd name="connsiteY48" fmla="*/ 264222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87327 w 2038796"/>
              <a:gd name="connsiteY66" fmla="*/ 95368 h 3436871"/>
              <a:gd name="connsiteX67" fmla="*/ 920010 w 2038796"/>
              <a:gd name="connsiteY67" fmla="*/ 0 h 3436871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3178 w 2038796"/>
              <a:gd name="connsiteY5" fmla="*/ 49366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63661 w 2038796"/>
              <a:gd name="connsiteY8" fmla="*/ 622690 h 3386383"/>
              <a:gd name="connsiteX9" fmla="*/ 218783 w 2038796"/>
              <a:gd name="connsiteY9" fmla="*/ 897571 h 3386383"/>
              <a:gd name="connsiteX10" fmla="*/ 168294 w 2038796"/>
              <a:gd name="connsiteY10" fmla="*/ 1032207 h 3386383"/>
              <a:gd name="connsiteX11" fmla="*/ 72927 w 2038796"/>
              <a:gd name="connsiteY11" fmla="*/ 1161233 h 3386383"/>
              <a:gd name="connsiteX12" fmla="*/ 0 w 2038796"/>
              <a:gd name="connsiteY12" fmla="*/ 1295868 h 3386383"/>
              <a:gd name="connsiteX13" fmla="*/ 134635 w 2038796"/>
              <a:gd name="connsiteY13" fmla="*/ 1654896 h 3386383"/>
              <a:gd name="connsiteX14" fmla="*/ 241222 w 2038796"/>
              <a:gd name="connsiteY14" fmla="*/ 1727824 h 3386383"/>
              <a:gd name="connsiteX15" fmla="*/ 291710 w 2038796"/>
              <a:gd name="connsiteY15" fmla="*/ 1694165 h 3386383"/>
              <a:gd name="connsiteX16" fmla="*/ 336589 w 2038796"/>
              <a:gd name="connsiteY16" fmla="*/ 1750263 h 3386383"/>
              <a:gd name="connsiteX17" fmla="*/ 387077 w 2038796"/>
              <a:gd name="connsiteY17" fmla="*/ 3276133 h 3386383"/>
              <a:gd name="connsiteX18" fmla="*/ 448785 w 2038796"/>
              <a:gd name="connsiteY18" fmla="*/ 3248084 h 3386383"/>
              <a:gd name="connsiteX19" fmla="*/ 431956 w 2038796"/>
              <a:gd name="connsiteY19" fmla="*/ 2372953 h 3386383"/>
              <a:gd name="connsiteX20" fmla="*/ 482444 w 2038796"/>
              <a:gd name="connsiteY20" fmla="*/ 2384172 h 3386383"/>
              <a:gd name="connsiteX21" fmla="*/ 516103 w 2038796"/>
              <a:gd name="connsiteY21" fmla="*/ 3068570 h 3386383"/>
              <a:gd name="connsiteX22" fmla="*/ 583421 w 2038796"/>
              <a:gd name="connsiteY22" fmla="*/ 3074180 h 3386383"/>
              <a:gd name="connsiteX23" fmla="*/ 572201 w 2038796"/>
              <a:gd name="connsiteY23" fmla="*/ 2406612 h 3386383"/>
              <a:gd name="connsiteX24" fmla="*/ 964888 w 2038796"/>
              <a:gd name="connsiteY24" fmla="*/ 2412222 h 3386383"/>
              <a:gd name="connsiteX25" fmla="*/ 970498 w 2038796"/>
              <a:gd name="connsiteY25" fmla="*/ 2816128 h 3386383"/>
              <a:gd name="connsiteX26" fmla="*/ 1026596 w 2038796"/>
              <a:gd name="connsiteY26" fmla="*/ 2827348 h 3386383"/>
              <a:gd name="connsiteX27" fmla="*/ 1020986 w 2038796"/>
              <a:gd name="connsiteY27" fmla="*/ 3001252 h 3386383"/>
              <a:gd name="connsiteX28" fmla="*/ 1009767 w 2038796"/>
              <a:gd name="connsiteY28" fmla="*/ 3124668 h 3386383"/>
              <a:gd name="connsiteX29" fmla="*/ 1020986 w 2038796"/>
              <a:gd name="connsiteY29" fmla="*/ 3343451 h 3386383"/>
              <a:gd name="connsiteX30" fmla="*/ 1217330 w 2038796"/>
              <a:gd name="connsiteY30" fmla="*/ 3360280 h 3386383"/>
              <a:gd name="connsiteX31" fmla="*/ 1211720 w 2038796"/>
              <a:gd name="connsiteY31" fmla="*/ 3175157 h 3386383"/>
              <a:gd name="connsiteX32" fmla="*/ 1228549 w 2038796"/>
              <a:gd name="connsiteY32" fmla="*/ 3001253 h 3386383"/>
              <a:gd name="connsiteX33" fmla="*/ 1211720 w 2038796"/>
              <a:gd name="connsiteY33" fmla="*/ 2872226 h 3386383"/>
              <a:gd name="connsiteX34" fmla="*/ 1234159 w 2038796"/>
              <a:gd name="connsiteY34" fmla="*/ 2832958 h 3386383"/>
              <a:gd name="connsiteX35" fmla="*/ 1250988 w 2038796"/>
              <a:gd name="connsiteY35" fmla="*/ 2614175 h 3386383"/>
              <a:gd name="connsiteX36" fmla="*/ 1256599 w 2038796"/>
              <a:gd name="connsiteY36" fmla="*/ 2501979 h 3386383"/>
              <a:gd name="connsiteX37" fmla="*/ 1262209 w 2038796"/>
              <a:gd name="connsiteY37" fmla="*/ 2367343 h 3386383"/>
              <a:gd name="connsiteX38" fmla="*/ 1357574 w 2038796"/>
              <a:gd name="connsiteY38" fmla="*/ 2518809 h 3386383"/>
              <a:gd name="connsiteX39" fmla="*/ 1368794 w 2038796"/>
              <a:gd name="connsiteY39" fmla="*/ 3057351 h 3386383"/>
              <a:gd name="connsiteX40" fmla="*/ 1413673 w 2038796"/>
              <a:gd name="connsiteY40" fmla="*/ 3062960 h 3386383"/>
              <a:gd name="connsiteX41" fmla="*/ 1419283 w 2038796"/>
              <a:gd name="connsiteY41" fmla="*/ 2574906 h 3386383"/>
              <a:gd name="connsiteX42" fmla="*/ 1469772 w 2038796"/>
              <a:gd name="connsiteY42" fmla="*/ 2586126 h 3386383"/>
              <a:gd name="connsiteX43" fmla="*/ 1480991 w 2038796"/>
              <a:gd name="connsiteY43" fmla="*/ 3242474 h 3386383"/>
              <a:gd name="connsiteX44" fmla="*/ 1531479 w 2038796"/>
              <a:gd name="connsiteY44" fmla="*/ 3225645 h 3386383"/>
              <a:gd name="connsiteX45" fmla="*/ 1537090 w 2038796"/>
              <a:gd name="connsiteY45" fmla="*/ 2754420 h 3386383"/>
              <a:gd name="connsiteX46" fmla="*/ 1604407 w 2038796"/>
              <a:gd name="connsiteY46" fmla="*/ 2911495 h 3386383"/>
              <a:gd name="connsiteX47" fmla="*/ 1991484 w 2038796"/>
              <a:gd name="connsiteY47" fmla="*/ 2715151 h 3386383"/>
              <a:gd name="connsiteX48" fmla="*/ 1997094 w 2038796"/>
              <a:gd name="connsiteY48" fmla="*/ 2602955 h 3386383"/>
              <a:gd name="connsiteX49" fmla="*/ 1828800 w 2038796"/>
              <a:gd name="connsiteY49" fmla="*/ 2586126 h 3386383"/>
              <a:gd name="connsiteX50" fmla="*/ 1705383 w 2038796"/>
              <a:gd name="connsiteY50" fmla="*/ 2513198 h 3386383"/>
              <a:gd name="connsiteX51" fmla="*/ 1621237 w 2038796"/>
              <a:gd name="connsiteY51" fmla="*/ 2401002 h 3386383"/>
              <a:gd name="connsiteX52" fmla="*/ 1694164 w 2038796"/>
              <a:gd name="connsiteY52" fmla="*/ 2277586 h 3386383"/>
              <a:gd name="connsiteX53" fmla="*/ 1514650 w 2038796"/>
              <a:gd name="connsiteY53" fmla="*/ 1980266 h 3386383"/>
              <a:gd name="connsiteX54" fmla="*/ 1503430 w 2038796"/>
              <a:gd name="connsiteY54" fmla="*/ 1576359 h 3386383"/>
              <a:gd name="connsiteX55" fmla="*/ 1312696 w 2038796"/>
              <a:gd name="connsiteY55" fmla="*/ 1598797 h 3386383"/>
              <a:gd name="connsiteX56" fmla="*/ 1323916 w 2038796"/>
              <a:gd name="connsiteY56" fmla="*/ 1436114 h 3386383"/>
              <a:gd name="connsiteX57" fmla="*/ 1262208 w 2038796"/>
              <a:gd name="connsiteY57" fmla="*/ 1295869 h 3386383"/>
              <a:gd name="connsiteX58" fmla="*/ 1284648 w 2038796"/>
              <a:gd name="connsiteY58" fmla="*/ 1189282 h 3386383"/>
              <a:gd name="connsiteX59" fmla="*/ 1256599 w 2038796"/>
              <a:gd name="connsiteY59" fmla="*/ 1026597 h 3386383"/>
              <a:gd name="connsiteX60" fmla="*/ 1256599 w 2038796"/>
              <a:gd name="connsiteY60" fmla="*/ 830254 h 3386383"/>
              <a:gd name="connsiteX61" fmla="*/ 970498 w 2038796"/>
              <a:gd name="connsiteY61" fmla="*/ 661959 h 3386383"/>
              <a:gd name="connsiteX62" fmla="*/ 1015376 w 2038796"/>
              <a:gd name="connsiteY62" fmla="*/ 572202 h 3386383"/>
              <a:gd name="connsiteX63" fmla="*/ 1150012 w 2038796"/>
              <a:gd name="connsiteY63" fmla="*/ 431957 h 3386383"/>
              <a:gd name="connsiteX64" fmla="*/ 1166841 w 2038796"/>
              <a:gd name="connsiteY64" fmla="*/ 263662 h 3386383"/>
              <a:gd name="connsiteX65" fmla="*/ 1161232 w 2038796"/>
              <a:gd name="connsiteY65" fmla="*/ 145856 h 3386383"/>
              <a:gd name="connsiteX66" fmla="*/ 1093914 w 2038796"/>
              <a:gd name="connsiteY66" fmla="*/ 84149 h 3386383"/>
              <a:gd name="connsiteX67" fmla="*/ 987327 w 2038796"/>
              <a:gd name="connsiteY67" fmla="*/ 44880 h 3386383"/>
              <a:gd name="connsiteX68" fmla="*/ 869522 w 2038796"/>
              <a:gd name="connsiteY68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38796" h="3386383">
                <a:moveTo>
                  <a:pt x="869522" y="0"/>
                </a:moveTo>
                <a:lnTo>
                  <a:pt x="779764" y="67319"/>
                </a:lnTo>
                <a:lnTo>
                  <a:pt x="751715" y="173905"/>
                </a:lnTo>
                <a:cubicBezTo>
                  <a:pt x="731146" y="252442"/>
                  <a:pt x="676918" y="297321"/>
                  <a:pt x="690007" y="409517"/>
                </a:cubicBezTo>
                <a:lnTo>
                  <a:pt x="678788" y="516105"/>
                </a:lnTo>
                <a:lnTo>
                  <a:pt x="488053" y="617081"/>
                </a:lnTo>
                <a:cubicBezTo>
                  <a:pt x="418866" y="617081"/>
                  <a:pt x="304800" y="639519"/>
                  <a:pt x="280491" y="673178"/>
                </a:cubicBezTo>
                <a:lnTo>
                  <a:pt x="218783" y="897571"/>
                </a:lnTo>
                <a:lnTo>
                  <a:pt x="168294" y="1032207"/>
                </a:lnTo>
                <a:lnTo>
                  <a:pt x="72927" y="1161233"/>
                </a:lnTo>
                <a:lnTo>
                  <a:pt x="0" y="1295868"/>
                </a:lnTo>
                <a:lnTo>
                  <a:pt x="134635" y="1654896"/>
                </a:lnTo>
                <a:lnTo>
                  <a:pt x="241222" y="1727824"/>
                </a:lnTo>
                <a:lnTo>
                  <a:pt x="291710" y="1694165"/>
                </a:lnTo>
                <a:lnTo>
                  <a:pt x="336589" y="1750263"/>
                </a:lnTo>
                <a:lnTo>
                  <a:pt x="387077" y="3276133"/>
                </a:lnTo>
                <a:lnTo>
                  <a:pt x="448785" y="3248084"/>
                </a:lnTo>
                <a:lnTo>
                  <a:pt x="431956" y="2372953"/>
                </a:lnTo>
                <a:lnTo>
                  <a:pt x="482444" y="2384172"/>
                </a:lnTo>
                <a:lnTo>
                  <a:pt x="516103" y="3068570"/>
                </a:lnTo>
                <a:lnTo>
                  <a:pt x="583421" y="3074180"/>
                </a:lnTo>
                <a:lnTo>
                  <a:pt x="572201" y="2406612"/>
                </a:lnTo>
                <a:lnTo>
                  <a:pt x="964888" y="2412222"/>
                </a:lnTo>
                <a:cubicBezTo>
                  <a:pt x="1011637" y="2451490"/>
                  <a:pt x="968628" y="2681493"/>
                  <a:pt x="970498" y="2816128"/>
                </a:cubicBezTo>
                <a:lnTo>
                  <a:pt x="1026596" y="2827348"/>
                </a:lnTo>
                <a:lnTo>
                  <a:pt x="1020986" y="3001252"/>
                </a:lnTo>
                <a:lnTo>
                  <a:pt x="1009767" y="3124668"/>
                </a:lnTo>
                <a:cubicBezTo>
                  <a:pt x="1007897" y="3188246"/>
                  <a:pt x="972368" y="3279873"/>
                  <a:pt x="1020986" y="3343451"/>
                </a:cubicBezTo>
                <a:cubicBezTo>
                  <a:pt x="1086435" y="3420118"/>
                  <a:pt x="1168711" y="3373370"/>
                  <a:pt x="1217330" y="3360280"/>
                </a:cubicBezTo>
                <a:cubicBezTo>
                  <a:pt x="1262209" y="3306052"/>
                  <a:pt x="1206110" y="3229385"/>
                  <a:pt x="1211720" y="3175157"/>
                </a:cubicBezTo>
                <a:lnTo>
                  <a:pt x="1228549" y="3001253"/>
                </a:lnTo>
                <a:cubicBezTo>
                  <a:pt x="1228549" y="2950764"/>
                  <a:pt x="1211720" y="2922715"/>
                  <a:pt x="1211720" y="2872226"/>
                </a:cubicBezTo>
                <a:lnTo>
                  <a:pt x="1234159" y="2832958"/>
                </a:lnTo>
                <a:lnTo>
                  <a:pt x="1250988" y="2614175"/>
                </a:lnTo>
                <a:lnTo>
                  <a:pt x="1256599" y="2501979"/>
                </a:lnTo>
                <a:lnTo>
                  <a:pt x="1262209" y="2367343"/>
                </a:lnTo>
                <a:lnTo>
                  <a:pt x="1357574" y="2518809"/>
                </a:lnTo>
                <a:lnTo>
                  <a:pt x="1368794" y="3057351"/>
                </a:lnTo>
                <a:lnTo>
                  <a:pt x="1413673" y="3062960"/>
                </a:lnTo>
                <a:lnTo>
                  <a:pt x="1419283" y="2574906"/>
                </a:lnTo>
                <a:lnTo>
                  <a:pt x="1469772" y="2586126"/>
                </a:lnTo>
                <a:lnTo>
                  <a:pt x="1480991" y="3242474"/>
                </a:lnTo>
                <a:lnTo>
                  <a:pt x="1531479" y="3225645"/>
                </a:lnTo>
                <a:cubicBezTo>
                  <a:pt x="1533349" y="3068570"/>
                  <a:pt x="1535220" y="2911495"/>
                  <a:pt x="1537090" y="2754420"/>
                </a:cubicBezTo>
                <a:cubicBezTo>
                  <a:pt x="1559529" y="2806778"/>
                  <a:pt x="1570748" y="2920845"/>
                  <a:pt x="1604407" y="2911495"/>
                </a:cubicBezTo>
                <a:lnTo>
                  <a:pt x="1991484" y="2715151"/>
                </a:lnTo>
                <a:cubicBezTo>
                  <a:pt x="2066282" y="2672142"/>
                  <a:pt x="2040103" y="2595476"/>
                  <a:pt x="1997094" y="2602955"/>
                </a:cubicBezTo>
                <a:lnTo>
                  <a:pt x="1828800" y="2586126"/>
                </a:lnTo>
                <a:cubicBezTo>
                  <a:pt x="1757742" y="2591735"/>
                  <a:pt x="1742782" y="2552467"/>
                  <a:pt x="1705383" y="2513198"/>
                </a:cubicBezTo>
                <a:lnTo>
                  <a:pt x="1621237" y="2401002"/>
                </a:lnTo>
                <a:lnTo>
                  <a:pt x="1694164" y="2277586"/>
                </a:lnTo>
                <a:lnTo>
                  <a:pt x="1514650" y="1980266"/>
                </a:lnTo>
                <a:lnTo>
                  <a:pt x="1503430" y="1576359"/>
                </a:lnTo>
                <a:cubicBezTo>
                  <a:pt x="1458552" y="1527741"/>
                  <a:pt x="1380014" y="1602537"/>
                  <a:pt x="1312696" y="1598797"/>
                </a:cubicBezTo>
                <a:lnTo>
                  <a:pt x="1323916" y="1436114"/>
                </a:lnTo>
                <a:lnTo>
                  <a:pt x="1262208" y="1295869"/>
                </a:lnTo>
                <a:lnTo>
                  <a:pt x="1284648" y="1189282"/>
                </a:lnTo>
                <a:lnTo>
                  <a:pt x="1256599" y="1026597"/>
                </a:lnTo>
                <a:cubicBezTo>
                  <a:pt x="1256599" y="961149"/>
                  <a:pt x="1279039" y="850824"/>
                  <a:pt x="1256599" y="830254"/>
                </a:cubicBezTo>
                <a:lnTo>
                  <a:pt x="970498" y="661959"/>
                </a:lnTo>
                <a:lnTo>
                  <a:pt x="1015376" y="572202"/>
                </a:lnTo>
                <a:lnTo>
                  <a:pt x="1150012" y="431957"/>
                </a:lnTo>
                <a:cubicBezTo>
                  <a:pt x="1178061" y="375859"/>
                  <a:pt x="1161231" y="319760"/>
                  <a:pt x="1166841" y="263662"/>
                </a:cubicBezTo>
                <a:lnTo>
                  <a:pt x="1161232" y="145856"/>
                </a:lnTo>
                <a:lnTo>
                  <a:pt x="1093914" y="84149"/>
                </a:lnTo>
                <a:lnTo>
                  <a:pt x="987327" y="44880"/>
                </a:lnTo>
                <a:lnTo>
                  <a:pt x="869522" y="0"/>
                </a:lnTo>
                <a:close/>
              </a:path>
            </a:pathLst>
          </a:custGeom>
          <a:solidFill>
            <a:srgbClr val="98DC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5938B821-0D7E-4E38-A5CD-AF520603F9EE}"/>
              </a:ext>
            </a:extLst>
          </p:cNvPr>
          <p:cNvSpPr/>
          <p:nvPr/>
        </p:nvSpPr>
        <p:spPr>
          <a:xfrm flipH="1">
            <a:off x="3569927" y="3748058"/>
            <a:ext cx="1744199" cy="2217283"/>
          </a:xfrm>
          <a:custGeom>
            <a:avLst/>
            <a:gdLst/>
            <a:ahLst/>
            <a:cxnLst/>
            <a:rect l="l" t="t" r="r" b="b"/>
            <a:pathLst>
              <a:path w="4425823" h="5626251">
                <a:moveTo>
                  <a:pt x="2333544" y="3596735"/>
                </a:moveTo>
                <a:lnTo>
                  <a:pt x="2306249" y="3664974"/>
                </a:lnTo>
                <a:lnTo>
                  <a:pt x="1937759" y="3719565"/>
                </a:lnTo>
                <a:lnTo>
                  <a:pt x="1842225" y="3896986"/>
                </a:lnTo>
                <a:lnTo>
                  <a:pt x="1883168" y="4060759"/>
                </a:lnTo>
                <a:cubicBezTo>
                  <a:pt x="1819479" y="4047111"/>
                  <a:pt x="1755789" y="4210885"/>
                  <a:pt x="1692100" y="4019816"/>
                </a:cubicBezTo>
                <a:lnTo>
                  <a:pt x="1528327" y="4074407"/>
                </a:lnTo>
                <a:lnTo>
                  <a:pt x="1596565" y="4156293"/>
                </a:lnTo>
                <a:lnTo>
                  <a:pt x="1623861" y="5016102"/>
                </a:lnTo>
                <a:lnTo>
                  <a:pt x="2128828" y="5016103"/>
                </a:lnTo>
                <a:lnTo>
                  <a:pt x="2306249" y="4538431"/>
                </a:lnTo>
                <a:lnTo>
                  <a:pt x="2347192" y="4347362"/>
                </a:lnTo>
                <a:lnTo>
                  <a:pt x="2538261" y="3719565"/>
                </a:lnTo>
                <a:close/>
                <a:moveTo>
                  <a:pt x="724533" y="0"/>
                </a:moveTo>
                <a:cubicBezTo>
                  <a:pt x="836693" y="18259"/>
                  <a:pt x="948851" y="-10434"/>
                  <a:pt x="1061010" y="54776"/>
                </a:cubicBezTo>
                <a:cubicBezTo>
                  <a:pt x="1100135" y="161720"/>
                  <a:pt x="1178387" y="268664"/>
                  <a:pt x="1178387" y="375608"/>
                </a:cubicBezTo>
                <a:lnTo>
                  <a:pt x="1115787" y="563409"/>
                </a:lnTo>
                <a:lnTo>
                  <a:pt x="1217513" y="657311"/>
                </a:lnTo>
                <a:lnTo>
                  <a:pt x="1154913" y="751212"/>
                </a:lnTo>
                <a:lnTo>
                  <a:pt x="1186213" y="852938"/>
                </a:lnTo>
                <a:lnTo>
                  <a:pt x="1154913" y="939014"/>
                </a:lnTo>
                <a:lnTo>
                  <a:pt x="1154913" y="1079866"/>
                </a:lnTo>
                <a:lnTo>
                  <a:pt x="967110" y="1087692"/>
                </a:lnTo>
                <a:lnTo>
                  <a:pt x="1397491" y="1690224"/>
                </a:lnTo>
                <a:lnTo>
                  <a:pt x="1507041" y="1525898"/>
                </a:lnTo>
                <a:lnTo>
                  <a:pt x="1600943" y="1189417"/>
                </a:lnTo>
                <a:cubicBezTo>
                  <a:pt x="1673977" y="1085082"/>
                  <a:pt x="1856563" y="996399"/>
                  <a:pt x="1890471" y="1040741"/>
                </a:cubicBezTo>
                <a:cubicBezTo>
                  <a:pt x="1913947" y="1077259"/>
                  <a:pt x="1804397" y="1309403"/>
                  <a:pt x="1843522" y="1455473"/>
                </a:cubicBezTo>
                <a:cubicBezTo>
                  <a:pt x="1739187" y="1546764"/>
                  <a:pt x="1650504" y="1630233"/>
                  <a:pt x="1647894" y="1752825"/>
                </a:cubicBezTo>
                <a:lnTo>
                  <a:pt x="1726144" y="1823250"/>
                </a:lnTo>
                <a:lnTo>
                  <a:pt x="1600943" y="2042355"/>
                </a:lnTo>
                <a:lnTo>
                  <a:pt x="1757446" y="1995403"/>
                </a:lnTo>
                <a:cubicBezTo>
                  <a:pt x="1812222" y="1945844"/>
                  <a:pt x="1876126" y="1867593"/>
                  <a:pt x="1921773" y="1846727"/>
                </a:cubicBezTo>
                <a:cubicBezTo>
                  <a:pt x="1967419" y="1825860"/>
                  <a:pt x="1994808" y="1862377"/>
                  <a:pt x="2031325" y="1870203"/>
                </a:cubicBezTo>
                <a:lnTo>
                  <a:pt x="2101751" y="1721525"/>
                </a:lnTo>
                <a:cubicBezTo>
                  <a:pt x="2144789" y="1712395"/>
                  <a:pt x="2269990" y="1632840"/>
                  <a:pt x="2297378" y="1651098"/>
                </a:cubicBezTo>
                <a:cubicBezTo>
                  <a:pt x="2425188" y="1716308"/>
                  <a:pt x="2255644" y="1750217"/>
                  <a:pt x="2234776" y="1799776"/>
                </a:cubicBezTo>
                <a:cubicBezTo>
                  <a:pt x="2349544" y="1810210"/>
                  <a:pt x="2566040" y="1773691"/>
                  <a:pt x="2579081" y="1831076"/>
                </a:cubicBezTo>
                <a:lnTo>
                  <a:pt x="2602557" y="2011054"/>
                </a:lnTo>
                <a:cubicBezTo>
                  <a:pt x="2581689" y="2018879"/>
                  <a:pt x="2571255" y="2029311"/>
                  <a:pt x="2539955" y="2034528"/>
                </a:cubicBezTo>
                <a:cubicBezTo>
                  <a:pt x="2508655" y="2039745"/>
                  <a:pt x="2491700" y="2043658"/>
                  <a:pt x="2414754" y="2042354"/>
                </a:cubicBezTo>
                <a:cubicBezTo>
                  <a:pt x="2337807" y="2041049"/>
                  <a:pt x="2190434" y="2031921"/>
                  <a:pt x="2078274" y="2026704"/>
                </a:cubicBezTo>
                <a:lnTo>
                  <a:pt x="2172176" y="2237982"/>
                </a:lnTo>
                <a:cubicBezTo>
                  <a:pt x="2018283" y="2326667"/>
                  <a:pt x="1919164" y="2399700"/>
                  <a:pt x="1710495" y="2504034"/>
                </a:cubicBezTo>
                <a:cubicBezTo>
                  <a:pt x="1689629" y="2603151"/>
                  <a:pt x="1848739" y="2616195"/>
                  <a:pt x="1960900" y="2691837"/>
                </a:cubicBezTo>
                <a:lnTo>
                  <a:pt x="2117400" y="2777914"/>
                </a:lnTo>
                <a:cubicBezTo>
                  <a:pt x="2315637" y="2877032"/>
                  <a:pt x="2803399" y="2741395"/>
                  <a:pt x="3040762" y="2887465"/>
                </a:cubicBezTo>
                <a:cubicBezTo>
                  <a:pt x="3155528" y="2986582"/>
                  <a:pt x="3121621" y="3171779"/>
                  <a:pt x="3103362" y="3278721"/>
                </a:cubicBezTo>
                <a:lnTo>
                  <a:pt x="3745022" y="4256859"/>
                </a:lnTo>
                <a:lnTo>
                  <a:pt x="3588519" y="4468136"/>
                </a:lnTo>
                <a:lnTo>
                  <a:pt x="3870223" y="4781140"/>
                </a:lnTo>
                <a:lnTo>
                  <a:pt x="4050201" y="4765490"/>
                </a:lnTo>
                <a:lnTo>
                  <a:pt x="4222353" y="4843740"/>
                </a:lnTo>
                <a:cubicBezTo>
                  <a:pt x="4287562" y="4833307"/>
                  <a:pt x="4344948" y="4713323"/>
                  <a:pt x="4417980" y="4812440"/>
                </a:cubicBezTo>
                <a:cubicBezTo>
                  <a:pt x="4480580" y="4940252"/>
                  <a:pt x="4151926" y="5099361"/>
                  <a:pt x="4018899" y="5242821"/>
                </a:cubicBezTo>
                <a:lnTo>
                  <a:pt x="3901523" y="5203696"/>
                </a:lnTo>
                <a:lnTo>
                  <a:pt x="3948474" y="5266296"/>
                </a:lnTo>
                <a:lnTo>
                  <a:pt x="3713721" y="5383674"/>
                </a:lnTo>
                <a:lnTo>
                  <a:pt x="3549393" y="5141094"/>
                </a:lnTo>
                <a:lnTo>
                  <a:pt x="3572869" y="5031544"/>
                </a:lnTo>
                <a:lnTo>
                  <a:pt x="3392892" y="4718539"/>
                </a:lnTo>
                <a:lnTo>
                  <a:pt x="3275515" y="4773314"/>
                </a:lnTo>
                <a:lnTo>
                  <a:pt x="3009462" y="4280334"/>
                </a:lnTo>
                <a:lnTo>
                  <a:pt x="2978161" y="4436836"/>
                </a:lnTo>
                <a:lnTo>
                  <a:pt x="2657332" y="4413360"/>
                </a:lnTo>
                <a:cubicBezTo>
                  <a:pt x="2626031" y="4614204"/>
                  <a:pt x="2602557" y="4768098"/>
                  <a:pt x="2610382" y="4945467"/>
                </a:cubicBezTo>
                <a:cubicBezTo>
                  <a:pt x="2691240" y="5078494"/>
                  <a:pt x="2725151" y="5117620"/>
                  <a:pt x="2727758" y="5297597"/>
                </a:cubicBezTo>
                <a:lnTo>
                  <a:pt x="2845135" y="5407148"/>
                </a:lnTo>
                <a:cubicBezTo>
                  <a:pt x="2858177" y="5461924"/>
                  <a:pt x="2980770" y="5524523"/>
                  <a:pt x="2884260" y="5571475"/>
                </a:cubicBezTo>
                <a:cubicBezTo>
                  <a:pt x="2790358" y="5587125"/>
                  <a:pt x="2688633" y="5618426"/>
                  <a:pt x="2571255" y="5587125"/>
                </a:cubicBezTo>
                <a:cubicBezTo>
                  <a:pt x="2479962" y="5537565"/>
                  <a:pt x="2404321" y="5464533"/>
                  <a:pt x="2344328" y="5375848"/>
                </a:cubicBezTo>
                <a:lnTo>
                  <a:pt x="2258252" y="5368023"/>
                </a:lnTo>
                <a:lnTo>
                  <a:pt x="2211301" y="5219347"/>
                </a:lnTo>
                <a:lnTo>
                  <a:pt x="2062624" y="5211521"/>
                </a:lnTo>
                <a:lnTo>
                  <a:pt x="2172176" y="5297597"/>
                </a:lnTo>
                <a:lnTo>
                  <a:pt x="2140876" y="5422799"/>
                </a:lnTo>
                <a:lnTo>
                  <a:pt x="2156527" y="5602775"/>
                </a:lnTo>
                <a:lnTo>
                  <a:pt x="2007849" y="5626251"/>
                </a:lnTo>
                <a:lnTo>
                  <a:pt x="1960898" y="5493224"/>
                </a:lnTo>
                <a:lnTo>
                  <a:pt x="2046974" y="5375848"/>
                </a:lnTo>
                <a:lnTo>
                  <a:pt x="1577467" y="5258472"/>
                </a:lnTo>
                <a:lnTo>
                  <a:pt x="1037535" y="5368023"/>
                </a:lnTo>
                <a:lnTo>
                  <a:pt x="998411" y="5563650"/>
                </a:lnTo>
                <a:cubicBezTo>
                  <a:pt x="961894" y="5665377"/>
                  <a:pt x="862776" y="5610601"/>
                  <a:pt x="771483" y="5563650"/>
                </a:cubicBezTo>
                <a:lnTo>
                  <a:pt x="771483" y="5391498"/>
                </a:lnTo>
                <a:lnTo>
                  <a:pt x="849734" y="5375848"/>
                </a:lnTo>
                <a:lnTo>
                  <a:pt x="888859" y="5281947"/>
                </a:lnTo>
                <a:lnTo>
                  <a:pt x="1014061" y="5234996"/>
                </a:lnTo>
                <a:lnTo>
                  <a:pt x="716707" y="5156745"/>
                </a:lnTo>
                <a:cubicBezTo>
                  <a:pt x="708881" y="5240213"/>
                  <a:pt x="763656" y="5354981"/>
                  <a:pt x="693231" y="5407148"/>
                </a:cubicBezTo>
                <a:cubicBezTo>
                  <a:pt x="607156" y="5430624"/>
                  <a:pt x="568029" y="5360198"/>
                  <a:pt x="505429" y="5336723"/>
                </a:cubicBezTo>
                <a:lnTo>
                  <a:pt x="497604" y="5188045"/>
                </a:lnTo>
                <a:lnTo>
                  <a:pt x="591505" y="5172396"/>
                </a:lnTo>
                <a:lnTo>
                  <a:pt x="638457" y="5055018"/>
                </a:lnTo>
                <a:cubicBezTo>
                  <a:pt x="677583" y="4963725"/>
                  <a:pt x="1170564" y="5060235"/>
                  <a:pt x="1436616" y="5062844"/>
                </a:cubicBezTo>
                <a:lnTo>
                  <a:pt x="1389665" y="4069056"/>
                </a:lnTo>
                <a:lnTo>
                  <a:pt x="1428791" y="4037755"/>
                </a:lnTo>
                <a:lnTo>
                  <a:pt x="1444441" y="3943855"/>
                </a:lnTo>
                <a:lnTo>
                  <a:pt x="1319240" y="3920379"/>
                </a:lnTo>
                <a:lnTo>
                  <a:pt x="1240988" y="3810828"/>
                </a:lnTo>
                <a:cubicBezTo>
                  <a:pt x="972325" y="3852563"/>
                  <a:pt x="813217" y="4144699"/>
                  <a:pt x="693232" y="3787353"/>
                </a:cubicBezTo>
                <a:lnTo>
                  <a:pt x="137650" y="1940628"/>
                </a:lnTo>
                <a:cubicBezTo>
                  <a:pt x="56789" y="1677183"/>
                  <a:pt x="-78845" y="1265061"/>
                  <a:pt x="59398" y="1142468"/>
                </a:cubicBezTo>
                <a:cubicBezTo>
                  <a:pt x="234158" y="980749"/>
                  <a:pt x="260243" y="1077257"/>
                  <a:pt x="380227" y="1150292"/>
                </a:cubicBezTo>
                <a:cubicBezTo>
                  <a:pt x="375011" y="1048565"/>
                  <a:pt x="455870" y="837287"/>
                  <a:pt x="560204" y="837287"/>
                </a:cubicBezTo>
                <a:lnTo>
                  <a:pt x="411527" y="563409"/>
                </a:lnTo>
                <a:cubicBezTo>
                  <a:pt x="375011" y="430382"/>
                  <a:pt x="401095" y="320830"/>
                  <a:pt x="442829" y="187803"/>
                </a:cubicBezTo>
                <a:cubicBezTo>
                  <a:pt x="528905" y="54775"/>
                  <a:pt x="630632" y="62602"/>
                  <a:pt x="724533" y="0"/>
                </a:cubicBezTo>
                <a:close/>
              </a:path>
            </a:pathLst>
          </a:cu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3" name="Group 31">
            <a:extLst>
              <a:ext uri="{FF2B5EF4-FFF2-40B4-BE49-F238E27FC236}">
                <a16:creationId xmlns:a16="http://schemas.microsoft.com/office/drawing/2014/main" id="{6B642D8E-37B0-44E8-95E5-6583F4760622}"/>
              </a:ext>
            </a:extLst>
          </p:cNvPr>
          <p:cNvGrpSpPr/>
          <p:nvPr/>
        </p:nvGrpSpPr>
        <p:grpSpPr>
          <a:xfrm>
            <a:off x="1530967" y="4554510"/>
            <a:ext cx="2808123" cy="1367790"/>
            <a:chOff x="4611928" y="4617259"/>
            <a:chExt cx="2808123" cy="1367790"/>
          </a:xfrm>
        </p:grpSpPr>
        <p:sp>
          <p:nvSpPr>
            <p:cNvPr id="54" name="Oval 4">
              <a:extLst>
                <a:ext uri="{FF2B5EF4-FFF2-40B4-BE49-F238E27FC236}">
                  <a16:creationId xmlns:a16="http://schemas.microsoft.com/office/drawing/2014/main" id="{28F2FC2F-08E8-4411-A855-3C7A0030B8EE}"/>
                </a:ext>
              </a:extLst>
            </p:cNvPr>
            <p:cNvSpPr/>
            <p:nvPr/>
          </p:nvSpPr>
          <p:spPr>
            <a:xfrm>
              <a:off x="4611928" y="4617259"/>
              <a:ext cx="2808123" cy="312014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Rectangle 5">
              <a:extLst>
                <a:ext uri="{FF2B5EF4-FFF2-40B4-BE49-F238E27FC236}">
                  <a16:creationId xmlns:a16="http://schemas.microsoft.com/office/drawing/2014/main" id="{BE380056-28AE-4B4F-8178-95B57FEE4D0E}"/>
                </a:ext>
              </a:extLst>
            </p:cNvPr>
            <p:cNvSpPr/>
            <p:nvPr/>
          </p:nvSpPr>
          <p:spPr>
            <a:xfrm>
              <a:off x="5286306" y="4773267"/>
              <a:ext cx="124805" cy="1211782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ectangle 6">
              <a:extLst>
                <a:ext uri="{FF2B5EF4-FFF2-40B4-BE49-F238E27FC236}">
                  <a16:creationId xmlns:a16="http://schemas.microsoft.com/office/drawing/2014/main" id="{B340373E-91C8-4ECF-9EC0-F5A31F6A7C7E}"/>
                </a:ext>
              </a:extLst>
            </p:cNvPr>
            <p:cNvSpPr/>
            <p:nvPr/>
          </p:nvSpPr>
          <p:spPr>
            <a:xfrm>
              <a:off x="6593988" y="4773267"/>
              <a:ext cx="124805" cy="1211782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7" name="그룹 8">
            <a:extLst>
              <a:ext uri="{FF2B5EF4-FFF2-40B4-BE49-F238E27FC236}">
                <a16:creationId xmlns:a16="http://schemas.microsoft.com/office/drawing/2014/main" id="{A471E336-1063-4675-A289-FDB88074E2FE}"/>
              </a:ext>
            </a:extLst>
          </p:cNvPr>
          <p:cNvGrpSpPr/>
          <p:nvPr/>
        </p:nvGrpSpPr>
        <p:grpSpPr>
          <a:xfrm>
            <a:off x="7702665" y="635560"/>
            <a:ext cx="2942509" cy="1515952"/>
            <a:chOff x="4150351" y="1422827"/>
            <a:chExt cx="3920087" cy="2064457"/>
          </a:xfrm>
        </p:grpSpPr>
        <p:sp>
          <p:nvSpPr>
            <p:cNvPr id="58" name="Oval 21">
              <a:extLst>
                <a:ext uri="{FF2B5EF4-FFF2-40B4-BE49-F238E27FC236}">
                  <a16:creationId xmlns:a16="http://schemas.microsoft.com/office/drawing/2014/main" id="{E925341E-93EB-4942-8F3B-3B297C4E3111}"/>
                </a:ext>
              </a:extLst>
            </p:cNvPr>
            <p:cNvSpPr/>
            <p:nvPr/>
          </p:nvSpPr>
          <p:spPr>
            <a:xfrm rot="19890270" flipV="1">
              <a:off x="6946782" y="1604416"/>
              <a:ext cx="1123656" cy="113978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rgbClr val="5EBE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Oval 21">
              <a:extLst>
                <a:ext uri="{FF2B5EF4-FFF2-40B4-BE49-F238E27FC236}">
                  <a16:creationId xmlns:a16="http://schemas.microsoft.com/office/drawing/2014/main" id="{5407C3E4-9AC6-4329-8971-88F6044E575D}"/>
                </a:ext>
              </a:extLst>
            </p:cNvPr>
            <p:cNvSpPr/>
            <p:nvPr/>
          </p:nvSpPr>
          <p:spPr>
            <a:xfrm rot="18850474" flipV="1">
              <a:off x="5702728" y="1977997"/>
              <a:ext cx="1343822" cy="1363113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rgbClr val="98DC5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Oval 21">
              <a:extLst>
                <a:ext uri="{FF2B5EF4-FFF2-40B4-BE49-F238E27FC236}">
                  <a16:creationId xmlns:a16="http://schemas.microsoft.com/office/drawing/2014/main" id="{30C5BFDF-9714-4FEB-BA86-5991A572B0AB}"/>
                </a:ext>
              </a:extLst>
            </p:cNvPr>
            <p:cNvSpPr/>
            <p:nvPr/>
          </p:nvSpPr>
          <p:spPr>
            <a:xfrm rot="17537713" flipV="1">
              <a:off x="4703331" y="1414998"/>
              <a:ext cx="1090840" cy="110649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rgbClr val="4CD6B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Oval 21">
              <a:extLst>
                <a:ext uri="{FF2B5EF4-FFF2-40B4-BE49-F238E27FC236}">
                  <a16:creationId xmlns:a16="http://schemas.microsoft.com/office/drawing/2014/main" id="{C1AB126C-8878-4936-BC48-171380B11911}"/>
                </a:ext>
              </a:extLst>
            </p:cNvPr>
            <p:cNvSpPr/>
            <p:nvPr/>
          </p:nvSpPr>
          <p:spPr>
            <a:xfrm rot="18850474" flipV="1">
              <a:off x="4158161" y="2391316"/>
              <a:ext cx="1088158" cy="1103778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rgbClr val="5EBE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6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47"/>
          <p:cNvGrpSpPr/>
          <p:nvPr/>
        </p:nvGrpSpPr>
        <p:grpSpPr>
          <a:xfrm>
            <a:off x="-21458" y="44280"/>
            <a:ext cx="12192000" cy="6856286"/>
            <a:chOff x="0" y="1714"/>
            <a:chExt cx="12192000" cy="6856286"/>
          </a:xfrm>
        </p:grpSpPr>
        <p:pic>
          <p:nvPicPr>
            <p:cNvPr id="49" name="Imagen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50" name="Grupo 49"/>
            <p:cNvGrpSpPr/>
            <p:nvPr/>
          </p:nvGrpSpPr>
          <p:grpSpPr>
            <a:xfrm>
              <a:off x="7729538" y="6143546"/>
              <a:ext cx="1353446" cy="614724"/>
              <a:chOff x="8742218" y="5929745"/>
              <a:chExt cx="2073222" cy="928255"/>
            </a:xfrm>
          </p:grpSpPr>
          <p:sp>
            <p:nvSpPr>
              <p:cNvPr id="51" name="Rectángulo 50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52" name="Imagen 5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57694" y="6243277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08" name="Google Shape;108;gfa343c31fa_1_21"/>
          <p:cNvSpPr txBox="1">
            <a:spLocks noGrp="1"/>
          </p:cNvSpPr>
          <p:nvPr>
            <p:ph type="ctrTitle"/>
          </p:nvPr>
        </p:nvSpPr>
        <p:spPr>
          <a:xfrm>
            <a:off x="103755" y="-235692"/>
            <a:ext cx="102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CUBETO 11</a:t>
            </a:r>
            <a:endParaRPr sz="28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Freeform 132"/>
          <p:cNvSpPr>
            <a:spLocks/>
          </p:cNvSpPr>
          <p:nvPr/>
        </p:nvSpPr>
        <p:spPr bwMode="auto">
          <a:xfrm>
            <a:off x="5352203" y="1025993"/>
            <a:ext cx="1446937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571527" y="1428566"/>
            <a:ext cx="1008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4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DISPOSICIÓN</a:t>
            </a:r>
          </a:p>
          <a:p>
            <a:pPr lvl="0" algn="ctr"/>
            <a:r>
              <a:rPr kumimoji="0" lang="es-EC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TC Kabel Std Book" panose="020D0402020204020904" pitchFamily="34" charset="0"/>
              </a:rPr>
              <a:t>ACTUAL</a:t>
            </a:r>
          </a:p>
          <a:p>
            <a:pPr lvl="0" algn="ctr"/>
            <a:r>
              <a:rPr lang="es-EC" sz="14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RESIDUOS</a:t>
            </a:r>
            <a:endParaRPr kumimoji="0" lang="es-EC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 rot="19913625">
            <a:off x="5415385" y="926850"/>
            <a:ext cx="4424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TC Kabel Std Book" panose="020D0402020204020904" pitchFamily="34" charset="0"/>
              </a:rPr>
              <a:t>2022</a:t>
            </a:r>
          </a:p>
        </p:txBody>
      </p:sp>
      <p:sp>
        <p:nvSpPr>
          <p:cNvPr id="32" name="Freeform 132"/>
          <p:cNvSpPr>
            <a:spLocks/>
          </p:cNvSpPr>
          <p:nvPr/>
        </p:nvSpPr>
        <p:spPr bwMode="auto">
          <a:xfrm>
            <a:off x="8011978" y="1025993"/>
            <a:ext cx="1602947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3" name="Conector recto de flecha 32"/>
          <p:cNvCxnSpPr>
            <a:stCxn id="21" idx="11"/>
            <a:endCxn id="32" idx="5"/>
          </p:cNvCxnSpPr>
          <p:nvPr/>
        </p:nvCxnSpPr>
        <p:spPr>
          <a:xfrm flipV="1">
            <a:off x="6799140" y="1494869"/>
            <a:ext cx="1212838" cy="513725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7971741" y="1381578"/>
            <a:ext cx="16834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4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PLAN DE </a:t>
            </a:r>
            <a:r>
              <a:rPr lang="es-EC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DISPOSICIÓN FINAL</a:t>
            </a:r>
            <a:endParaRPr lang="es-EC" sz="1400" b="1" dirty="0">
              <a:solidFill>
                <a:schemeClr val="bg1"/>
              </a:solidFill>
              <a:latin typeface="ITC Kabel Std Book" panose="020D0402020204020904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4945961" y="2607550"/>
            <a:ext cx="2156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ÁREAS APROVECHABLES</a:t>
            </a:r>
            <a:endParaRPr lang="es-EC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Imagen 3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7" y="2124323"/>
            <a:ext cx="747559" cy="562868"/>
          </a:xfrm>
          <a:prstGeom prst="rect">
            <a:avLst/>
          </a:prstGeom>
        </p:spPr>
      </p:pic>
      <p:pic>
        <p:nvPicPr>
          <p:cNvPr id="37" name="Imagen 36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63" y="2088510"/>
            <a:ext cx="747559" cy="562868"/>
          </a:xfrm>
          <a:prstGeom prst="rect">
            <a:avLst/>
          </a:prstGeom>
        </p:spPr>
      </p:pic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8190131" y="1907885"/>
            <a:ext cx="1037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2022 - 2023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8074897" y="2642199"/>
            <a:ext cx="1337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CRONOGRAMA</a:t>
            </a:r>
            <a:endParaRPr lang="es-EC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Freeform 132"/>
          <p:cNvSpPr>
            <a:spLocks/>
          </p:cNvSpPr>
          <p:nvPr/>
        </p:nvSpPr>
        <p:spPr bwMode="auto">
          <a:xfrm>
            <a:off x="2914774" y="1025993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3127413" y="1320844"/>
            <a:ext cx="89127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4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PROCESOS </a:t>
            </a:r>
          </a:p>
          <a:p>
            <a:pPr lvl="0" algn="ctr"/>
            <a:r>
              <a:rPr lang="es-EC" sz="14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FALLIDOS</a:t>
            </a:r>
          </a:p>
          <a:p>
            <a:pPr lvl="0" algn="ctr"/>
            <a:r>
              <a:rPr lang="es-EC" sz="14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 ESTUDIOS </a:t>
            </a:r>
          </a:p>
          <a:p>
            <a:pPr lvl="0" algn="ctr"/>
            <a:r>
              <a:rPr lang="es-EC" sz="1400" b="1" dirty="0">
                <a:solidFill>
                  <a:schemeClr val="bg1"/>
                </a:solidFill>
                <a:latin typeface="ITC Kabel Std Book" panose="020D0402020204020904" pitchFamily="34" charset="0"/>
              </a:rPr>
              <a:t>CUBETO 11</a:t>
            </a:r>
            <a:endParaRPr kumimoji="0" lang="es-EC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 rot="19913625">
            <a:off x="2823183" y="956518"/>
            <a:ext cx="4424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TC Kabel Std Book" panose="020D0402020204020904" pitchFamily="34" charset="0"/>
              </a:rPr>
              <a:t>2021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2018697" y="2859092"/>
            <a:ext cx="25862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 de agosto 2021 ( No se presentaron ofertas)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 de noviembre 2021 (Oferentes no cumplieron con los requisitos) 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32" y="2102049"/>
            <a:ext cx="444561" cy="476315"/>
          </a:xfrm>
          <a:prstGeom prst="rect">
            <a:avLst/>
          </a:prstGeom>
        </p:spPr>
      </p:pic>
      <p:cxnSp>
        <p:nvCxnSpPr>
          <p:cNvPr id="53" name="Conector recto de flecha 52"/>
          <p:cNvCxnSpPr>
            <a:stCxn id="42" idx="11"/>
            <a:endCxn id="21" idx="6"/>
          </p:cNvCxnSpPr>
          <p:nvPr/>
        </p:nvCxnSpPr>
        <p:spPr>
          <a:xfrm flipV="1">
            <a:off x="4219837" y="1319550"/>
            <a:ext cx="1246119" cy="689044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8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905811" y="5121556"/>
            <a:ext cx="249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Adjudicación consultoría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Cubeto 11 y domo final Cubero 11</a:t>
            </a:r>
          </a:p>
        </p:txBody>
      </p:sp>
      <p:sp>
        <p:nvSpPr>
          <p:cNvPr id="129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4643257" y="5045359"/>
            <a:ext cx="24929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Entrega de  productos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Inicio proceso contractual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Construcción cubeto 11</a:t>
            </a:r>
          </a:p>
        </p:txBody>
      </p:sp>
      <p:sp>
        <p:nvSpPr>
          <p:cNvPr id="130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6670078" y="4914838"/>
            <a:ext cx="24929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Inicio 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construcción 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cubeto 11</a:t>
            </a:r>
          </a:p>
        </p:txBody>
      </p:sp>
      <p:sp>
        <p:nvSpPr>
          <p:cNvPr id="131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8870081" y="5017894"/>
            <a:ext cx="249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Finalización construcción 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cubeto 11 </a:t>
            </a:r>
          </a:p>
        </p:txBody>
      </p:sp>
      <p:sp>
        <p:nvSpPr>
          <p:cNvPr id="138" name="Rectángulo 137"/>
          <p:cNvSpPr/>
          <p:nvPr/>
        </p:nvSpPr>
        <p:spPr>
          <a:xfrm>
            <a:off x="2018697" y="4770193"/>
            <a:ext cx="8745555" cy="14464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endParaRPr lang="es-EC" sz="270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" name="Grupo 141"/>
          <p:cNvGrpSpPr/>
          <p:nvPr/>
        </p:nvGrpSpPr>
        <p:grpSpPr>
          <a:xfrm>
            <a:off x="952268" y="4451606"/>
            <a:ext cx="731520" cy="731520"/>
            <a:chOff x="192757" y="2932322"/>
            <a:chExt cx="731520" cy="731520"/>
          </a:xfrm>
        </p:grpSpPr>
        <p:sp>
          <p:nvSpPr>
            <p:cNvPr id="143" name="Oval 9">
              <a:extLst>
                <a:ext uri="{FF2B5EF4-FFF2-40B4-BE49-F238E27FC236}">
                  <a16:creationId xmlns:a16="http://schemas.microsoft.com/office/drawing/2014/main" id="{2288ADC4-4379-4ED1-915A-5747C7B07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757" y="2932322"/>
              <a:ext cx="731520" cy="7315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4" name="Imagen 14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6" t="514" r="7358" b="16036"/>
            <a:stretch/>
          </p:blipFill>
          <p:spPr>
            <a:xfrm>
              <a:off x="325516" y="3057238"/>
              <a:ext cx="504583" cy="484854"/>
            </a:xfrm>
            <a:prstGeom prst="rect">
              <a:avLst/>
            </a:prstGeom>
          </p:spPr>
        </p:pic>
      </p:grpSp>
      <p:sp>
        <p:nvSpPr>
          <p:cNvPr id="145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5142923" y="4289000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2553783" y="426022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7406911" y="420594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9789219" y="4166305"/>
            <a:ext cx="144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algn="ct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7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o 87"/>
          <p:cNvGrpSpPr/>
          <p:nvPr/>
        </p:nvGrpSpPr>
        <p:grpSpPr>
          <a:xfrm>
            <a:off x="0" y="1714"/>
            <a:ext cx="12192000" cy="6856286"/>
            <a:chOff x="0" y="1714"/>
            <a:chExt cx="12192000" cy="6856286"/>
          </a:xfrm>
        </p:grpSpPr>
        <p:pic>
          <p:nvPicPr>
            <p:cNvPr id="89" name="Imagen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90" name="Grupo 89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91" name="Rectángulo 90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92" name="Imagen 9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735033" y="2774390"/>
            <a:ext cx="18018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Estabilidad</a:t>
            </a:r>
          </a:p>
          <a:p>
            <a:pPr algn="ctr"/>
            <a:r>
              <a:rPr lang="es-MX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sistema de taludes</a:t>
            </a:r>
          </a:p>
          <a:p>
            <a:pPr algn="ctr"/>
            <a:r>
              <a:rPr lang="es-MX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Terraplenes </a:t>
            </a:r>
            <a:endParaRPr lang="es-EC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174291" y="5609574"/>
            <a:ext cx="249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Adjudicación consultoría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Cubeto 11 y domo final Cubero 11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0A51B80-BE25-4B58-AC7D-C71E941EEBE4}"/>
              </a:ext>
            </a:extLst>
          </p:cNvPr>
          <p:cNvSpPr/>
          <p:nvPr/>
        </p:nvSpPr>
        <p:spPr>
          <a:xfrm>
            <a:off x="1228723" y="2511622"/>
            <a:ext cx="1114759" cy="256209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endParaRPr lang="ko-KR" altLang="en-US" sz="27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FDE795C-A164-4C18-9B13-0560F1A1BE01}"/>
              </a:ext>
            </a:extLst>
          </p:cNvPr>
          <p:cNvSpPr/>
          <p:nvPr/>
        </p:nvSpPr>
        <p:spPr>
          <a:xfrm>
            <a:off x="3429209" y="2509771"/>
            <a:ext cx="1114759" cy="256209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032297" y="1043917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2186273" y="1043917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4323158" y="1030753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6738848" y="104267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2740118" y="2859029"/>
            <a:ext cx="249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Entrega de 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Productos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664575" y="2859029"/>
            <a:ext cx="249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Firma de 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Contrato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3911737" y="5533377"/>
            <a:ext cx="24929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Entrega de  productos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Inicio proceso contractual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Construcción cubeto 11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5938558" y="5402856"/>
            <a:ext cx="24929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Inicio 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construcción 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cubeto 11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8847390" y="849225"/>
            <a:ext cx="144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algn="ct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8138561" y="5505912"/>
            <a:ext cx="249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Finalización construcción 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cubeto 11 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926011" y="4234484"/>
            <a:ext cx="1801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Utilidad Pública Terreno colindante </a:t>
            </a:r>
            <a:endParaRPr lang="es-EC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2341045" y="1066934"/>
            <a:ext cx="12155" cy="481011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3418342" y="1066934"/>
            <a:ext cx="26449" cy="481011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5664996" y="1022785"/>
            <a:ext cx="11770" cy="485426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7921969" y="992150"/>
            <a:ext cx="53101" cy="49050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4502240" y="1043917"/>
            <a:ext cx="59767" cy="485325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2364642" y="4198953"/>
            <a:ext cx="1801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  <a:r>
              <a:rPr lang="es-EC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C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endParaRPr lang="es-MX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6738848" y="1030753"/>
            <a:ext cx="32384" cy="486641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5487784" y="105765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3970837" y="4211447"/>
            <a:ext cx="1801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endParaRPr lang="es-EC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endParaRPr lang="es-MX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1213936" y="3786250"/>
            <a:ext cx="9064217" cy="422734"/>
            <a:chOff x="1165998" y="4558055"/>
            <a:chExt cx="7461544" cy="373132"/>
          </a:xfrm>
        </p:grpSpPr>
        <p:sp>
          <p:nvSpPr>
            <p:cNvPr id="32" name="Rectangle 3">
              <a:extLst>
                <a:ext uri="{FF2B5EF4-FFF2-40B4-BE49-F238E27FC236}">
                  <a16:creationId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1165998" y="4671280"/>
              <a:ext cx="1114759" cy="256209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A986BA66-5F1C-4613-8A98-78837CA2D37C}"/>
                </a:ext>
              </a:extLst>
            </p:cNvPr>
            <p:cNvSpPr/>
            <p:nvPr/>
          </p:nvSpPr>
          <p:spPr>
            <a:xfrm rot="10800000">
              <a:off x="2283406" y="4558055"/>
              <a:ext cx="1114759" cy="256209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">
              <a:extLst>
                <a:ext uri="{FF2B5EF4-FFF2-40B4-BE49-F238E27FC236}">
                  <a16:creationId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>
              <a:off x="3378935" y="4670692"/>
              <a:ext cx="1114759" cy="256209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upo 34"/>
            <p:cNvGrpSpPr/>
            <p:nvPr/>
          </p:nvGrpSpPr>
          <p:grpSpPr>
            <a:xfrm>
              <a:off x="4485261" y="4670692"/>
              <a:ext cx="2034862" cy="256209"/>
              <a:chOff x="4519742" y="5040447"/>
              <a:chExt cx="2034862" cy="256209"/>
            </a:xfrm>
            <a:solidFill>
              <a:srgbClr val="00B050"/>
            </a:solidFill>
          </p:grpSpPr>
          <p:sp>
            <p:nvSpPr>
              <p:cNvPr id="37" name="Rectángulo 36"/>
              <p:cNvSpPr/>
              <p:nvPr/>
            </p:nvSpPr>
            <p:spPr>
              <a:xfrm>
                <a:off x="4519742" y="5040447"/>
                <a:ext cx="1156283" cy="14357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286"/>
                <a:endParaRPr lang="es-EC" sz="27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">
                <a:extLst>
                  <a:ext uri="{FF2B5EF4-FFF2-40B4-BE49-F238E27FC236}">
                    <a16:creationId xmlns:a16="http://schemas.microsoft.com/office/drawing/2014/main" id="{2FDE795C-A164-4C18-9B13-0560F1A1BE01}"/>
                  </a:ext>
                </a:extLst>
              </p:cNvPr>
              <p:cNvSpPr/>
              <p:nvPr/>
            </p:nvSpPr>
            <p:spPr>
              <a:xfrm>
                <a:off x="5439845" y="5040447"/>
                <a:ext cx="1114759" cy="256209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256208">
                    <a:moveTo>
                      <a:pt x="0" y="0"/>
                    </a:moveTo>
                    <a:lnTo>
                      <a:pt x="1008112" y="0"/>
                    </a:lnTo>
                    <a:lnTo>
                      <a:pt x="1008112" y="144016"/>
                    </a:lnTo>
                    <a:lnTo>
                      <a:pt x="569127" y="144016"/>
                    </a:lnTo>
                    <a:lnTo>
                      <a:pt x="504055" y="256208"/>
                    </a:lnTo>
                    <a:lnTo>
                      <a:pt x="438984" y="144016"/>
                    </a:lnTo>
                    <a:lnTo>
                      <a:pt x="0" y="14401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286"/>
                <a:endParaRPr lang="ko-KR" altLang="en-US" sz="27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>
              <a:off x="6520123" y="4665742"/>
              <a:ext cx="2107419" cy="265445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86"/>
              <a:endParaRPr lang="ko-KR" altLang="en-US" sz="27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5236889" y="4300870"/>
            <a:ext cx="2492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Disposición de RSU</a:t>
            </a:r>
          </a:p>
        </p:txBody>
      </p:sp>
      <p:cxnSp>
        <p:nvCxnSpPr>
          <p:cNvPr id="40" name="Conector recto 39"/>
          <p:cNvCxnSpPr/>
          <p:nvPr/>
        </p:nvCxnSpPr>
        <p:spPr>
          <a:xfrm>
            <a:off x="10278155" y="1030753"/>
            <a:ext cx="28546" cy="484629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o 40"/>
          <p:cNvGrpSpPr/>
          <p:nvPr/>
        </p:nvGrpSpPr>
        <p:grpSpPr>
          <a:xfrm>
            <a:off x="1203952" y="5120488"/>
            <a:ext cx="9102749" cy="377475"/>
            <a:chOff x="1165756" y="3476507"/>
            <a:chExt cx="9102749" cy="377475"/>
          </a:xfrm>
        </p:grpSpPr>
        <p:sp>
          <p:nvSpPr>
            <p:cNvPr id="42" name="Rectangle 3">
              <a:extLst>
                <a:ext uri="{FF2B5EF4-FFF2-40B4-BE49-F238E27FC236}">
                  <a16:creationId xmlns:a16="http://schemas.microsoft.com/office/drawing/2014/main" id="{41FD1879-391B-4C63-B6CE-7827F96D06C8}"/>
                </a:ext>
              </a:extLst>
            </p:cNvPr>
            <p:cNvSpPr/>
            <p:nvPr/>
          </p:nvSpPr>
          <p:spPr>
            <a:xfrm>
              <a:off x="1165756" y="3590710"/>
              <a:ext cx="2229518" cy="263272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3">
              <a:extLst>
                <a:ext uri="{FF2B5EF4-FFF2-40B4-BE49-F238E27FC236}">
                  <a16:creationId xmlns:a16="http://schemas.microsoft.com/office/drawing/2014/main" id="{B53D7184-1D9A-4369-BA86-9D5254244445}"/>
                </a:ext>
              </a:extLst>
            </p:cNvPr>
            <p:cNvSpPr/>
            <p:nvPr/>
          </p:nvSpPr>
          <p:spPr>
            <a:xfrm rot="10800000">
              <a:off x="3385607" y="3476507"/>
              <a:ext cx="1114759" cy="256209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86"/>
              <a:endParaRPr lang="ko-KR" altLang="en-US" sz="27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4492895" y="3590069"/>
              <a:ext cx="1180722" cy="255285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86"/>
              <a:endParaRPr lang="ko-KR" altLang="en-US" sz="27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Grupo 44"/>
            <p:cNvGrpSpPr/>
            <p:nvPr/>
          </p:nvGrpSpPr>
          <p:grpSpPr>
            <a:xfrm>
              <a:off x="5649137" y="3479062"/>
              <a:ext cx="2263767" cy="248065"/>
              <a:chOff x="5619905" y="4434337"/>
              <a:chExt cx="2087473" cy="261538"/>
            </a:xfrm>
          </p:grpSpPr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B53D7184-1D9A-4369-BA86-9D5254244445}"/>
                  </a:ext>
                </a:extLst>
              </p:cNvPr>
              <p:cNvSpPr/>
              <p:nvPr/>
            </p:nvSpPr>
            <p:spPr>
              <a:xfrm rot="10800000">
                <a:off x="6592619" y="4434337"/>
                <a:ext cx="1114759" cy="261538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256208">
                    <a:moveTo>
                      <a:pt x="0" y="0"/>
                    </a:moveTo>
                    <a:lnTo>
                      <a:pt x="1008112" y="0"/>
                    </a:lnTo>
                    <a:lnTo>
                      <a:pt x="1008112" y="144016"/>
                    </a:lnTo>
                    <a:lnTo>
                      <a:pt x="569127" y="144016"/>
                    </a:lnTo>
                    <a:lnTo>
                      <a:pt x="504055" y="256208"/>
                    </a:lnTo>
                    <a:lnTo>
                      <a:pt x="438984" y="144016"/>
                    </a:lnTo>
                    <a:lnTo>
                      <a:pt x="0" y="14401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286"/>
                <a:endParaRPr lang="ko-KR" altLang="en-US" sz="27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ángulo 49"/>
              <p:cNvSpPr/>
              <p:nvPr/>
            </p:nvSpPr>
            <p:spPr>
              <a:xfrm>
                <a:off x="5619905" y="4547315"/>
                <a:ext cx="972714" cy="1485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286"/>
                <a:endParaRPr lang="es-EC" sz="27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>
              <a:off x="7909559" y="3590709"/>
              <a:ext cx="2358946" cy="256209"/>
              <a:chOff x="7707376" y="4552303"/>
              <a:chExt cx="3342212" cy="256209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47" name="Rectángulo 46"/>
              <p:cNvSpPr/>
              <p:nvPr/>
            </p:nvSpPr>
            <p:spPr>
              <a:xfrm>
                <a:off x="7707376" y="4552303"/>
                <a:ext cx="2227455" cy="14357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286"/>
                <a:endParaRPr lang="es-EC" sz="27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2FDE795C-A164-4C18-9B13-0560F1A1BE01}"/>
                  </a:ext>
                </a:extLst>
              </p:cNvPr>
              <p:cNvSpPr/>
              <p:nvPr/>
            </p:nvSpPr>
            <p:spPr>
              <a:xfrm>
                <a:off x="9934829" y="4552303"/>
                <a:ext cx="1114759" cy="256209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256208">
                    <a:moveTo>
                      <a:pt x="0" y="0"/>
                    </a:moveTo>
                    <a:lnTo>
                      <a:pt x="1008112" y="0"/>
                    </a:lnTo>
                    <a:lnTo>
                      <a:pt x="1008112" y="144016"/>
                    </a:lnTo>
                    <a:lnTo>
                      <a:pt x="569127" y="144016"/>
                    </a:lnTo>
                    <a:lnTo>
                      <a:pt x="504055" y="256208"/>
                    </a:lnTo>
                    <a:lnTo>
                      <a:pt x="438984" y="144016"/>
                    </a:lnTo>
                    <a:lnTo>
                      <a:pt x="0" y="14401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286"/>
                <a:endParaRPr lang="ko-KR" altLang="en-US" sz="27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0306701" y="90479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220748" y="4939624"/>
            <a:ext cx="731520" cy="731520"/>
            <a:chOff x="192757" y="2932322"/>
            <a:chExt cx="731520" cy="731520"/>
          </a:xfrm>
        </p:grpSpPr>
        <p:sp>
          <p:nvSpPr>
            <p:cNvPr id="53" name="Oval 9">
              <a:extLst>
                <a:ext uri="{FF2B5EF4-FFF2-40B4-BE49-F238E27FC236}">
                  <a16:creationId xmlns:a16="http://schemas.microsoft.com/office/drawing/2014/main" id="{2288ADC4-4379-4ED1-915A-5747C7B07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757" y="2932322"/>
              <a:ext cx="731520" cy="7315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Imagen 5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6" t="514" r="7358" b="16036"/>
            <a:stretch/>
          </p:blipFill>
          <p:spPr>
            <a:xfrm>
              <a:off x="325516" y="3057238"/>
              <a:ext cx="504583" cy="484854"/>
            </a:xfrm>
            <a:prstGeom prst="rect">
              <a:avLst/>
            </a:prstGeom>
          </p:spPr>
        </p:pic>
      </p:grpSp>
      <p:grpSp>
        <p:nvGrpSpPr>
          <p:cNvPr id="55" name="Grupo 54"/>
          <p:cNvGrpSpPr/>
          <p:nvPr/>
        </p:nvGrpSpPr>
        <p:grpSpPr>
          <a:xfrm>
            <a:off x="258635" y="3623758"/>
            <a:ext cx="731520" cy="731520"/>
            <a:chOff x="243370" y="5048045"/>
            <a:chExt cx="731520" cy="731520"/>
          </a:xfrm>
        </p:grpSpPr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2288ADC4-4379-4ED1-915A-5747C7B07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3370" y="5048045"/>
              <a:ext cx="731520" cy="73152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Imagen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7" t="1269" r="10000" b="15979"/>
            <a:stretch/>
          </p:blipFill>
          <p:spPr>
            <a:xfrm>
              <a:off x="403795" y="5199946"/>
              <a:ext cx="436739" cy="442396"/>
            </a:xfrm>
            <a:prstGeom prst="rect">
              <a:avLst/>
            </a:prstGeom>
          </p:spPr>
        </p:pic>
      </p:grpSp>
      <p:grpSp>
        <p:nvGrpSpPr>
          <p:cNvPr id="58" name="Grupo 57"/>
          <p:cNvGrpSpPr/>
          <p:nvPr/>
        </p:nvGrpSpPr>
        <p:grpSpPr>
          <a:xfrm>
            <a:off x="275423" y="2298468"/>
            <a:ext cx="731520" cy="731520"/>
            <a:chOff x="178022" y="1938071"/>
            <a:chExt cx="731520" cy="731520"/>
          </a:xfrm>
        </p:grpSpPr>
        <p:sp>
          <p:nvSpPr>
            <p:cNvPr id="59" name="Oval 9">
              <a:extLst>
                <a:ext uri="{FF2B5EF4-FFF2-40B4-BE49-F238E27FC236}">
                  <a16:creationId xmlns:a16="http://schemas.microsoft.com/office/drawing/2014/main" id="{2288ADC4-4379-4ED1-915A-5747C7B07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022" y="1938071"/>
              <a:ext cx="731520" cy="73152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Imagen 5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5" t="11428" r="7672" b="26561"/>
            <a:stretch/>
          </p:blipFill>
          <p:spPr>
            <a:xfrm>
              <a:off x="335670" y="2111771"/>
              <a:ext cx="499248" cy="367537"/>
            </a:xfrm>
            <a:prstGeom prst="rect">
              <a:avLst/>
            </a:prstGeom>
          </p:spPr>
        </p:pic>
      </p:grpSp>
      <p:sp>
        <p:nvSpPr>
          <p:cNvPr id="61" name="Rectángulo 60"/>
          <p:cNvSpPr/>
          <p:nvPr/>
        </p:nvSpPr>
        <p:spPr>
          <a:xfrm>
            <a:off x="1141796" y="1475009"/>
            <a:ext cx="2282006" cy="1439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479481" y="1682331"/>
            <a:ext cx="3333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de disposición final </a:t>
            </a:r>
            <a:endParaRPr lang="es-EC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3195595" y="1003977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258635" y="1120351"/>
            <a:ext cx="731520" cy="731520"/>
            <a:chOff x="210696" y="869585"/>
            <a:chExt cx="731520" cy="731520"/>
          </a:xfrm>
        </p:grpSpPr>
        <p:sp>
          <p:nvSpPr>
            <p:cNvPr id="65" name="Oval 9">
              <a:extLst>
                <a:ext uri="{FF2B5EF4-FFF2-40B4-BE49-F238E27FC236}">
                  <a16:creationId xmlns:a16="http://schemas.microsoft.com/office/drawing/2014/main" id="{2288ADC4-4379-4ED1-915A-5747C7B07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0696" y="869585"/>
              <a:ext cx="731520" cy="731520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Imagen 65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9" r="7207" b="15625"/>
            <a:stretch/>
          </p:blipFill>
          <p:spPr>
            <a:xfrm>
              <a:off x="282042" y="933808"/>
              <a:ext cx="510833" cy="510961"/>
            </a:xfrm>
            <a:prstGeom prst="rect">
              <a:avLst/>
            </a:prstGeom>
          </p:spPr>
        </p:pic>
      </p:grpSp>
      <p:sp>
        <p:nvSpPr>
          <p:cNvPr id="67" name="Rectangle 3">
            <a:extLst>
              <a:ext uri="{FF2B5EF4-FFF2-40B4-BE49-F238E27FC236}">
                <a16:creationId xmlns:a16="http://schemas.microsoft.com/office/drawing/2014/main" id="{10A51B80-BE25-4B58-AC7D-C71E941EEBE4}"/>
              </a:ext>
            </a:extLst>
          </p:cNvPr>
          <p:cNvSpPr/>
          <p:nvPr/>
        </p:nvSpPr>
        <p:spPr>
          <a:xfrm>
            <a:off x="2340789" y="2503061"/>
            <a:ext cx="1114759" cy="256209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endParaRPr lang="ko-KR" altLang="en-US" sz="27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3439002" y="1475009"/>
            <a:ext cx="2255314" cy="137168"/>
          </a:xfrm>
          <a:prstGeom prst="rect">
            <a:avLst/>
          </a:pr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endParaRPr lang="es-EC" sz="270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3005364" y="1629852"/>
            <a:ext cx="3333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Disposición zonas estables determinadas por estudio de estabilidad</a:t>
            </a:r>
            <a:endParaRPr lang="es-EC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5694315" y="1475009"/>
            <a:ext cx="4583839" cy="146509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endParaRPr lang="es-EC" sz="270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6680696" y="1748496"/>
            <a:ext cx="3333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Disposición-Declaratoria de Utilidad Pública</a:t>
            </a:r>
            <a:endParaRPr lang="es-EC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10283324" y="1475009"/>
            <a:ext cx="1868456" cy="14650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86"/>
            <a:endParaRPr lang="es-EC" sz="270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3FF1642E-F317-42F4-B60B-E9B1697955DD}"/>
              </a:ext>
            </a:extLst>
          </p:cNvPr>
          <p:cNvSpPr txBox="1"/>
          <p:nvPr/>
        </p:nvSpPr>
        <p:spPr>
          <a:xfrm>
            <a:off x="10385462" y="1653522"/>
            <a:ext cx="164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100" b="1"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Disposición de RSU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Cubeto 11</a:t>
            </a:r>
          </a:p>
          <a:p>
            <a:r>
              <a:rPr lang="es-EC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Vida útil 1 año 6 meses</a:t>
            </a:r>
          </a:p>
        </p:txBody>
      </p:sp>
      <p:sp>
        <p:nvSpPr>
          <p:cNvPr id="74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997868" y="2016343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3224723" y="2016343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7622595" y="104046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087354" y="339757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2508383" y="339757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4159551" y="339757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8920501" y="339757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4411403" y="4777018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822263" y="4748240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6675391" y="4693967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9181958" y="4613212"/>
            <a:ext cx="144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algn="ct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5497887" y="339757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2190579" y="2016343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Google Shape;108;gfa343c31fa_1_21"/>
          <p:cNvSpPr txBox="1">
            <a:spLocks/>
          </p:cNvSpPr>
          <p:nvPr/>
        </p:nvSpPr>
        <p:spPr>
          <a:xfrm>
            <a:off x="103755" y="-235692"/>
            <a:ext cx="102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PLAN DE DISPOSICIÓN</a:t>
            </a:r>
          </a:p>
        </p:txBody>
      </p:sp>
    </p:spTree>
    <p:extLst>
      <p:ext uri="{BB962C8B-B14F-4D97-AF65-F5344CB8AC3E}">
        <p14:creationId xmlns:p14="http://schemas.microsoft.com/office/powerpoint/2010/main" val="54879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6733308" y="2401747"/>
              <a:ext cx="3519055" cy="1343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141" y="2794586"/>
              <a:ext cx="2686663" cy="951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83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10" name="Freeform 38"/>
          <p:cNvSpPr/>
          <p:nvPr/>
        </p:nvSpPr>
        <p:spPr>
          <a:xfrm>
            <a:off x="0" y="0"/>
            <a:ext cx="12192007" cy="4605071"/>
          </a:xfrm>
          <a:custGeom>
            <a:avLst/>
            <a:gdLst>
              <a:gd name="connsiteX0" fmla="*/ 0 w 12192000"/>
              <a:gd name="connsiteY0" fmla="*/ 0 h 4605068"/>
              <a:gd name="connsiteX1" fmla="*/ 12192000 w 12192000"/>
              <a:gd name="connsiteY1" fmla="*/ 0 h 4605068"/>
              <a:gd name="connsiteX2" fmla="*/ 12192000 w 12192000"/>
              <a:gd name="connsiteY2" fmla="*/ 3221425 h 4605068"/>
              <a:gd name="connsiteX3" fmla="*/ 10051580 w 12192000"/>
              <a:gd name="connsiteY3" fmla="*/ 2023793 h 4605068"/>
              <a:gd name="connsiteX4" fmla="*/ 5047780 w 12192000"/>
              <a:gd name="connsiteY4" fmla="*/ 4605068 h 4605068"/>
              <a:gd name="connsiteX5" fmla="*/ 0 w 12192000"/>
              <a:gd name="connsiteY5" fmla="*/ 1700001 h 4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605068">
                <a:moveTo>
                  <a:pt x="0" y="0"/>
                </a:moveTo>
                <a:lnTo>
                  <a:pt x="12192000" y="0"/>
                </a:lnTo>
                <a:lnTo>
                  <a:pt x="12192000" y="3221425"/>
                </a:lnTo>
                <a:lnTo>
                  <a:pt x="10051580" y="2023793"/>
                </a:lnTo>
                <a:lnTo>
                  <a:pt x="5047780" y="4605068"/>
                </a:lnTo>
                <a:lnTo>
                  <a:pt x="0" y="1700001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2"/>
          <p:cNvSpPr/>
          <p:nvPr/>
        </p:nvSpPr>
        <p:spPr>
          <a:xfrm>
            <a:off x="-7" y="0"/>
            <a:ext cx="7482117" cy="5149169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108;gfa343c31fa_1_21"/>
          <p:cNvSpPr txBox="1">
            <a:spLocks/>
          </p:cNvSpPr>
          <p:nvPr/>
        </p:nvSpPr>
        <p:spPr>
          <a:xfrm>
            <a:off x="8000033" y="3349835"/>
            <a:ext cx="445866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GESTIÓN DE</a:t>
            </a:r>
          </a:p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b="1" dirty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LIXIVIADOS</a:t>
            </a:r>
          </a:p>
        </p:txBody>
      </p:sp>
    </p:spTree>
    <p:extLst>
      <p:ext uri="{BB962C8B-B14F-4D97-AF65-F5344CB8AC3E}">
        <p14:creationId xmlns:p14="http://schemas.microsoft.com/office/powerpoint/2010/main" val="122788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/>
          <p:cNvGrpSpPr/>
          <p:nvPr/>
        </p:nvGrpSpPr>
        <p:grpSpPr>
          <a:xfrm>
            <a:off x="-7" y="1714"/>
            <a:ext cx="12192000" cy="6856286"/>
            <a:chOff x="0" y="1714"/>
            <a:chExt cx="12192000" cy="6856286"/>
          </a:xfrm>
        </p:grpSpPr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"/>
              <a:ext cx="12192000" cy="6856286"/>
            </a:xfrm>
            <a:prstGeom prst="rect">
              <a:avLst/>
            </a:prstGeom>
          </p:spPr>
        </p:pic>
        <p:grpSp>
          <p:nvGrpSpPr>
            <p:cNvPr id="46" name="Grupo 45"/>
            <p:cNvGrpSpPr/>
            <p:nvPr/>
          </p:nvGrpSpPr>
          <p:grpSpPr>
            <a:xfrm>
              <a:off x="7729538" y="6143546"/>
              <a:ext cx="1338595" cy="614724"/>
              <a:chOff x="8742218" y="5929745"/>
              <a:chExt cx="2050473" cy="928255"/>
            </a:xfrm>
          </p:grpSpPr>
          <p:sp>
            <p:nvSpPr>
              <p:cNvPr id="47" name="Rectángulo 46"/>
              <p:cNvSpPr/>
              <p:nvPr/>
            </p:nvSpPr>
            <p:spPr>
              <a:xfrm>
                <a:off x="8742218" y="5929745"/>
                <a:ext cx="2050473" cy="928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pic>
            <p:nvPicPr>
              <p:cNvPr id="48" name="Imagen 4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254" y="6243276"/>
                <a:ext cx="1357746" cy="473796"/>
              </a:xfrm>
              <a:prstGeom prst="rect">
                <a:avLst/>
              </a:prstGeom>
            </p:spPr>
          </p:pic>
        </p:grpSp>
      </p:grpSp>
      <p:sp>
        <p:nvSpPr>
          <p:cNvPr id="8" name="Freeform 132"/>
          <p:cNvSpPr>
            <a:spLocks/>
          </p:cNvSpPr>
          <p:nvPr/>
        </p:nvSpPr>
        <p:spPr bwMode="auto">
          <a:xfrm>
            <a:off x="519547" y="805076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694384" y="1257215"/>
            <a:ext cx="9553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>
                <a:solidFill>
                  <a:schemeClr val="bg1"/>
                </a:solidFill>
                <a:cs typeface="Arial" panose="020B0604020202020204" pitchFamily="34" charset="0"/>
              </a:rPr>
              <a:t>PLAN DE </a:t>
            </a:r>
          </a:p>
          <a:p>
            <a:pPr lvl="0" algn="ctr"/>
            <a:r>
              <a:rPr lang="es-EC" sz="1600" b="1" dirty="0">
                <a:solidFill>
                  <a:schemeClr val="bg1"/>
                </a:solidFill>
                <a:cs typeface="Arial" panose="020B0604020202020204" pitchFamily="34" charset="0"/>
              </a:rPr>
              <a:t>ACCIÓN</a:t>
            </a:r>
            <a:endParaRPr kumimoji="0" lang="es-EC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 rot="19933918">
            <a:off x="347496" y="3194188"/>
            <a:ext cx="9233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DIC 2021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874766" y="610217"/>
            <a:ext cx="34981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envió al MAATE el plan de acción para el tratamiento lixiviado, especificando: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Ampliación piscinas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 de Tratamiento propio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Aspersión lixiviado Tabla 3</a:t>
            </a:r>
          </a:p>
        </p:txBody>
      </p:sp>
      <p:sp>
        <p:nvSpPr>
          <p:cNvPr id="12" name="Freeform 132"/>
          <p:cNvSpPr>
            <a:spLocks/>
          </p:cNvSpPr>
          <p:nvPr/>
        </p:nvSpPr>
        <p:spPr bwMode="auto">
          <a:xfrm>
            <a:off x="507863" y="3317298"/>
            <a:ext cx="1305063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567283" y="3725531"/>
            <a:ext cx="11862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b="1" dirty="0">
                <a:solidFill>
                  <a:schemeClr val="bg1"/>
                </a:solidFill>
                <a:cs typeface="Arial" panose="020B0604020202020204" pitchFamily="34" charset="0"/>
              </a:rPr>
              <a:t>AMPLIACIÓN </a:t>
            </a:r>
          </a:p>
          <a:p>
            <a:pPr lvl="0" algn="ctr"/>
            <a:r>
              <a:rPr lang="es-EC" b="1" dirty="0">
                <a:solidFill>
                  <a:schemeClr val="bg1"/>
                </a:solidFill>
                <a:cs typeface="Arial" panose="020B0604020202020204" pitchFamily="34" charset="0"/>
              </a:rPr>
              <a:t>PLAN DE </a:t>
            </a:r>
          </a:p>
          <a:p>
            <a:pPr lvl="0" algn="ctr"/>
            <a:r>
              <a:rPr lang="es-EC" b="1" dirty="0">
                <a:solidFill>
                  <a:schemeClr val="bg1"/>
                </a:solidFill>
                <a:cs typeface="Arial" panose="020B0604020202020204" pitchFamily="34" charset="0"/>
              </a:rPr>
              <a:t>ACCIÓN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 rot="19913625">
            <a:off x="262752" y="833742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2021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195708" y="4696020"/>
            <a:ext cx="34981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MAATE NO PERMITE</a:t>
            </a:r>
          </a:p>
          <a:p>
            <a:pPr algn="ctr"/>
            <a:r>
              <a:rPr lang="es-EC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DESCARGAS DE LIXIVIADO </a:t>
            </a:r>
          </a:p>
          <a:p>
            <a:pPr algn="ctr"/>
            <a:r>
              <a:rPr lang="es-EC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3</a:t>
            </a:r>
          </a:p>
          <a:p>
            <a:pPr algn="ctr"/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Nro. 001-2022 </a:t>
            </a:r>
            <a:endParaRPr lang="es-EC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de flecha 15"/>
          <p:cNvCxnSpPr>
            <a:stCxn id="8" idx="1"/>
            <a:endCxn id="12" idx="8"/>
          </p:cNvCxnSpPr>
          <p:nvPr/>
        </p:nvCxnSpPr>
        <p:spPr>
          <a:xfrm flipH="1">
            <a:off x="1262994" y="2223936"/>
            <a:ext cx="11684" cy="1125979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Freeform 132"/>
          <p:cNvSpPr>
            <a:spLocks/>
          </p:cNvSpPr>
          <p:nvPr/>
        </p:nvSpPr>
        <p:spPr bwMode="auto">
          <a:xfrm>
            <a:off x="5068466" y="3074846"/>
            <a:ext cx="1533779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 rot="19933918">
            <a:off x="4607602" y="3052970"/>
            <a:ext cx="9217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FEB 2022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5312179" y="3397985"/>
            <a:ext cx="10463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b="1" dirty="0">
                <a:solidFill>
                  <a:schemeClr val="bg1"/>
                </a:solidFill>
                <a:cs typeface="Arial" panose="020B0604020202020204" pitchFamily="34" charset="0"/>
              </a:rPr>
              <a:t>MESAS DE</a:t>
            </a:r>
          </a:p>
          <a:p>
            <a:pPr lvl="0" algn="ctr"/>
            <a:r>
              <a:rPr lang="es-EC" b="1" dirty="0">
                <a:solidFill>
                  <a:schemeClr val="bg1"/>
                </a:solidFill>
                <a:cs typeface="Arial" panose="020B0604020202020204" pitchFamily="34" charset="0"/>
              </a:rPr>
              <a:t> TRABAJO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071364" y="4010179"/>
            <a:ext cx="1527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EMGIRS Y MAATE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042862" y="5207624"/>
            <a:ext cx="3498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1era: Entendimiento de la situación de operación del RS por parte del MAATE.</a:t>
            </a:r>
          </a:p>
        </p:txBody>
      </p:sp>
      <p:sp>
        <p:nvSpPr>
          <p:cNvPr id="22" name="Freeform 132"/>
          <p:cNvSpPr>
            <a:spLocks/>
          </p:cNvSpPr>
          <p:nvPr/>
        </p:nvSpPr>
        <p:spPr bwMode="auto">
          <a:xfrm>
            <a:off x="2520914" y="3135145"/>
            <a:ext cx="1533779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2509083" y="3597661"/>
            <a:ext cx="15337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b="1" dirty="0">
                <a:solidFill>
                  <a:schemeClr val="bg1"/>
                </a:solidFill>
                <a:cs typeface="Arial" panose="020B0604020202020204" pitchFamily="34" charset="0"/>
              </a:rPr>
              <a:t>PROCESO</a:t>
            </a:r>
          </a:p>
          <a:p>
            <a:pPr lvl="0" algn="ctr"/>
            <a:r>
              <a:rPr lang="es-EC" sz="1200" b="1" dirty="0">
                <a:solidFill>
                  <a:schemeClr val="bg1"/>
                </a:solidFill>
                <a:cs typeface="Arial" panose="020B0604020202020204" pitchFamily="34" charset="0"/>
              </a:rPr>
              <a:t>SANCIONATORIO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 rot="19933918">
            <a:off x="2125558" y="3074045"/>
            <a:ext cx="9329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ENE 2022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027962" y="5699780"/>
            <a:ext cx="3498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2da : MAATE solicitará la presentación de un nuevo plan de acción el que incluirá información sobre las inspecciones permanentes al RS.</a:t>
            </a:r>
          </a:p>
        </p:txBody>
      </p:sp>
      <p:cxnSp>
        <p:nvCxnSpPr>
          <p:cNvPr id="26" name="Conector recto de flecha 25"/>
          <p:cNvCxnSpPr>
            <a:stCxn id="22" idx="10"/>
            <a:endCxn id="17" idx="4"/>
          </p:cNvCxnSpPr>
          <p:nvPr/>
        </p:nvCxnSpPr>
        <p:spPr>
          <a:xfrm>
            <a:off x="4054693" y="3604021"/>
            <a:ext cx="1013773" cy="453426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771033" y="4499446"/>
            <a:ext cx="3900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AL 100% ENTREGA DE INFORMACIÓN</a:t>
            </a:r>
          </a:p>
          <a:p>
            <a:pPr algn="ctr"/>
            <a:r>
              <a:rPr lang="es-EC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REQUERIMIENTOS DEL MAATE</a:t>
            </a:r>
          </a:p>
        </p:txBody>
      </p:sp>
      <p:sp>
        <p:nvSpPr>
          <p:cNvPr id="28" name="Freeform 132"/>
          <p:cNvSpPr>
            <a:spLocks/>
          </p:cNvSpPr>
          <p:nvPr/>
        </p:nvSpPr>
        <p:spPr bwMode="auto">
          <a:xfrm>
            <a:off x="7786829" y="3026671"/>
            <a:ext cx="1533779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ector recto de flecha 28"/>
          <p:cNvCxnSpPr>
            <a:stCxn id="17" idx="11"/>
            <a:endCxn id="28" idx="5"/>
          </p:cNvCxnSpPr>
          <p:nvPr/>
        </p:nvCxnSpPr>
        <p:spPr>
          <a:xfrm flipV="1">
            <a:off x="6602245" y="3495547"/>
            <a:ext cx="1184584" cy="561900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8021457" y="3411116"/>
            <a:ext cx="10645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b="1" dirty="0">
                <a:solidFill>
                  <a:schemeClr val="bg1"/>
                </a:solidFill>
                <a:cs typeface="Arial" panose="020B0604020202020204" pitchFamily="34" charset="0"/>
              </a:rPr>
              <a:t>NUEVO </a:t>
            </a:r>
          </a:p>
          <a:p>
            <a:pPr lvl="0" algn="ctr"/>
            <a:r>
              <a:rPr lang="es-EC" b="1" dirty="0">
                <a:solidFill>
                  <a:schemeClr val="bg1"/>
                </a:solidFill>
                <a:cs typeface="Arial" panose="020B0604020202020204" pitchFamily="34" charset="0"/>
              </a:rPr>
              <a:t>PLAN DE </a:t>
            </a:r>
          </a:p>
          <a:p>
            <a:pPr lvl="0" algn="ctr"/>
            <a:r>
              <a:rPr lang="es-EC" b="1" dirty="0">
                <a:solidFill>
                  <a:schemeClr val="bg1"/>
                </a:solidFill>
                <a:cs typeface="Arial" panose="020B0604020202020204" pitchFamily="34" charset="0"/>
              </a:rPr>
              <a:t>ACCIÓN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935989" y="4502070"/>
            <a:ext cx="3498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CONTAR CON UNA FECHA</a:t>
            </a:r>
          </a:p>
          <a:p>
            <a:pPr algn="ctr"/>
            <a:r>
              <a:rPr lang="es-EC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 DE CUMPLIIENTO</a:t>
            </a:r>
          </a:p>
        </p:txBody>
      </p:sp>
      <p:cxnSp>
        <p:nvCxnSpPr>
          <p:cNvPr id="32" name="Conector recto de flecha 31"/>
          <p:cNvCxnSpPr>
            <a:stCxn id="12" idx="11"/>
            <a:endCxn id="22" idx="5"/>
          </p:cNvCxnSpPr>
          <p:nvPr/>
        </p:nvCxnSpPr>
        <p:spPr>
          <a:xfrm flipV="1">
            <a:off x="1812926" y="3604021"/>
            <a:ext cx="707988" cy="695878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7686215" y="5062562"/>
            <a:ext cx="40859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ejecutará hasta contar con la </a:t>
            </a:r>
            <a:r>
              <a:rPr lang="es-EC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 AMBIENTAL DE CONJUNCIÓN 2019-2021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 trámite con Oficio Nro. EMGIRS-EP-GGE-2022-0067-O de 31 de enero 2022</a:t>
            </a:r>
          </a:p>
        </p:txBody>
      </p:sp>
      <p:sp>
        <p:nvSpPr>
          <p:cNvPr id="35" name="Freeform 132"/>
          <p:cNvSpPr>
            <a:spLocks/>
          </p:cNvSpPr>
          <p:nvPr/>
        </p:nvSpPr>
        <p:spPr bwMode="auto">
          <a:xfrm>
            <a:off x="10218867" y="3106500"/>
            <a:ext cx="1533779" cy="1451477"/>
          </a:xfrm>
          <a:custGeom>
            <a:avLst/>
            <a:gdLst>
              <a:gd name="T0" fmla="*/ 294 w 318"/>
              <a:gd name="T1" fmla="*/ 284 h 356"/>
              <a:gd name="T2" fmla="*/ 184 w 318"/>
              <a:gd name="T3" fmla="*/ 348 h 356"/>
              <a:gd name="T4" fmla="*/ 134 w 318"/>
              <a:gd name="T5" fmla="*/ 348 h 356"/>
              <a:gd name="T6" fmla="*/ 25 w 318"/>
              <a:gd name="T7" fmla="*/ 284 h 356"/>
              <a:gd name="T8" fmla="*/ 0 w 318"/>
              <a:gd name="T9" fmla="*/ 241 h 356"/>
              <a:gd name="T10" fmla="*/ 0 w 318"/>
              <a:gd name="T11" fmla="*/ 115 h 356"/>
              <a:gd name="T12" fmla="*/ 25 w 318"/>
              <a:gd name="T13" fmla="*/ 72 h 356"/>
              <a:gd name="T14" fmla="*/ 134 w 318"/>
              <a:gd name="T15" fmla="*/ 8 h 356"/>
              <a:gd name="T16" fmla="*/ 184 w 318"/>
              <a:gd name="T17" fmla="*/ 8 h 356"/>
              <a:gd name="T18" fmla="*/ 294 w 318"/>
              <a:gd name="T19" fmla="*/ 72 h 356"/>
              <a:gd name="T20" fmla="*/ 318 w 318"/>
              <a:gd name="T21" fmla="*/ 115 h 356"/>
              <a:gd name="T22" fmla="*/ 318 w 318"/>
              <a:gd name="T23" fmla="*/ 241 h 356"/>
              <a:gd name="T24" fmla="*/ 294 w 318"/>
              <a:gd name="T25" fmla="*/ 28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8" h="356">
                <a:moveTo>
                  <a:pt x="294" y="284"/>
                </a:moveTo>
                <a:cubicBezTo>
                  <a:pt x="184" y="348"/>
                  <a:pt x="184" y="348"/>
                  <a:pt x="184" y="348"/>
                </a:cubicBezTo>
                <a:cubicBezTo>
                  <a:pt x="169" y="356"/>
                  <a:pt x="150" y="356"/>
                  <a:pt x="134" y="348"/>
                </a:cubicBezTo>
                <a:cubicBezTo>
                  <a:pt x="25" y="284"/>
                  <a:pt x="25" y="284"/>
                  <a:pt x="25" y="284"/>
                </a:cubicBezTo>
                <a:cubicBezTo>
                  <a:pt x="9" y="275"/>
                  <a:pt x="0" y="259"/>
                  <a:pt x="0" y="24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7"/>
                  <a:pt x="9" y="81"/>
                  <a:pt x="25" y="72"/>
                </a:cubicBezTo>
                <a:cubicBezTo>
                  <a:pt x="134" y="8"/>
                  <a:pt x="134" y="8"/>
                  <a:pt x="134" y="8"/>
                </a:cubicBezTo>
                <a:cubicBezTo>
                  <a:pt x="150" y="0"/>
                  <a:pt x="169" y="0"/>
                  <a:pt x="184" y="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309" y="81"/>
                  <a:pt x="318" y="97"/>
                  <a:pt x="318" y="115"/>
                </a:cubicBezTo>
                <a:cubicBezTo>
                  <a:pt x="318" y="241"/>
                  <a:pt x="318" y="241"/>
                  <a:pt x="318" y="241"/>
                </a:cubicBezTo>
                <a:cubicBezTo>
                  <a:pt x="318" y="259"/>
                  <a:pt x="309" y="275"/>
                  <a:pt x="294" y="284"/>
                </a:cubicBezTo>
                <a:close/>
              </a:path>
            </a:pathLst>
          </a:custGeom>
          <a:gradFill>
            <a:gsLst>
              <a:gs pos="50300">
                <a:srgbClr val="2A3894"/>
              </a:gs>
              <a:gs pos="0">
                <a:srgbClr val="106AA1"/>
              </a:gs>
              <a:gs pos="100000">
                <a:srgbClr val="7D20A8"/>
              </a:gs>
            </a:gsLst>
            <a:lin ang="5400000" scaled="0"/>
          </a:gradFill>
          <a:ln w="698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10273074" y="3632596"/>
            <a:ext cx="14747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b="1" dirty="0">
                <a:solidFill>
                  <a:schemeClr val="bg1"/>
                </a:solidFill>
                <a:cs typeface="Arial" panose="020B0604020202020204" pitchFamily="34" charset="0"/>
              </a:rPr>
              <a:t>ACTUALIZACIÓN</a:t>
            </a:r>
          </a:p>
          <a:p>
            <a:pPr lvl="0" algn="ctr"/>
            <a:r>
              <a:rPr kumimoji="0" lang="es-EC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PMA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cxnSp>
        <p:nvCxnSpPr>
          <p:cNvPr id="37" name="Conector recto de flecha 36"/>
          <p:cNvCxnSpPr>
            <a:stCxn id="28" idx="10"/>
            <a:endCxn id="35" idx="4"/>
          </p:cNvCxnSpPr>
          <p:nvPr/>
        </p:nvCxnSpPr>
        <p:spPr>
          <a:xfrm>
            <a:off x="9320608" y="3495547"/>
            <a:ext cx="898259" cy="593554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9236657" y="4594620"/>
            <a:ext cx="3498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Y REPORTE</a:t>
            </a:r>
          </a:p>
          <a:p>
            <a:pPr algn="ctr"/>
            <a:r>
              <a:rPr lang="es-EC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</a:t>
            </a:r>
          </a:p>
        </p:txBody>
      </p:sp>
      <p:sp>
        <p:nvSpPr>
          <p:cNvPr id="39" name="Rectangle 27"/>
          <p:cNvSpPr>
            <a:spLocks noChangeArrowheads="1"/>
          </p:cNvSpPr>
          <p:nvPr/>
        </p:nvSpPr>
        <p:spPr bwMode="auto">
          <a:xfrm rot="19933918">
            <a:off x="7407499" y="2944297"/>
            <a:ext cx="9794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MAR 2022</a:t>
            </a:r>
          </a:p>
        </p:txBody>
      </p:sp>
      <p:cxnSp>
        <p:nvCxnSpPr>
          <p:cNvPr id="40" name="Conector recto de flecha 39"/>
          <p:cNvCxnSpPr/>
          <p:nvPr/>
        </p:nvCxnSpPr>
        <p:spPr>
          <a:xfrm>
            <a:off x="1588860" y="2035459"/>
            <a:ext cx="8697366" cy="34846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5820874" y="592065"/>
            <a:ext cx="46703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2021 adjudicación tratamiento lixiviado y en marzo 2021 declarar desierto</a:t>
            </a:r>
            <a:r>
              <a:rPr lang="es-EC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2021 contratación del servicio de tratamiento para el lixiviado por 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182.500 m3.</a:t>
            </a:r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 de  Tratamiento de Lixiviado de la EMGIRS-EP llegando a Tabla 3 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m3 diarios</a:t>
            </a: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 rot="19933918">
            <a:off x="10226444" y="2937114"/>
            <a:ext cx="4552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43" name="Google Shape;108;gfa343c31fa_1_21"/>
          <p:cNvSpPr txBox="1">
            <a:spLocks/>
          </p:cNvSpPr>
          <p:nvPr/>
        </p:nvSpPr>
        <p:spPr>
          <a:xfrm>
            <a:off x="125742" y="-339723"/>
            <a:ext cx="102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2C81"/>
              </a:buClr>
              <a:buSzPts val="4400"/>
              <a:buFont typeface="Arial"/>
              <a:buNone/>
            </a:pPr>
            <a:r>
              <a:rPr lang="es-EC" sz="2800" b="1" dirty="0">
                <a:solidFill>
                  <a:srgbClr val="2F2C81"/>
                </a:solidFill>
                <a:latin typeface="Arial"/>
                <a:ea typeface="Arial"/>
                <a:cs typeface="Arial"/>
              </a:rPr>
              <a:t>LIXIVIADOS</a:t>
            </a:r>
            <a:endParaRPr lang="es-EC" sz="28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30630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2084</Words>
  <Application>Microsoft Office PowerPoint</Application>
  <PresentationFormat>Panorámica</PresentationFormat>
  <Paragraphs>419</Paragraphs>
  <Slides>24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ITC Kabel Std Book</vt:lpstr>
      <vt:lpstr>Wingdings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CUBETO 11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Alfredo Aguirre Barreiros</dc:creator>
  <cp:lastModifiedBy>Tecnologia EMGIRS</cp:lastModifiedBy>
  <cp:revision>72</cp:revision>
  <dcterms:created xsi:type="dcterms:W3CDTF">2021-05-14T15:24:53Z</dcterms:created>
  <dcterms:modified xsi:type="dcterms:W3CDTF">2022-03-22T14:34:48Z</dcterms:modified>
</cp:coreProperties>
</file>