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notesMasterIdLst>
    <p:notesMasterId r:id="rId17"/>
  </p:notesMasterIdLst>
  <p:handoutMasterIdLst>
    <p:handoutMasterId r:id="rId18"/>
  </p:handoutMasterIdLst>
  <p:sldIdLst>
    <p:sldId id="261" r:id="rId2"/>
    <p:sldId id="257" r:id="rId3"/>
    <p:sldId id="278" r:id="rId4"/>
    <p:sldId id="267" r:id="rId5"/>
    <p:sldId id="268" r:id="rId6"/>
    <p:sldId id="270" r:id="rId7"/>
    <p:sldId id="271" r:id="rId8"/>
    <p:sldId id="272" r:id="rId9"/>
    <p:sldId id="269" r:id="rId10"/>
    <p:sldId id="273" r:id="rId11"/>
    <p:sldId id="274" r:id="rId12"/>
    <p:sldId id="275" r:id="rId13"/>
    <p:sldId id="276" r:id="rId14"/>
    <p:sldId id="277" r:id="rId15"/>
    <p:sldId id="266" r:id="rId16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DA37D80-6434-44D0-A028-1B22A696006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2" d="100"/>
          <a:sy n="72" d="100"/>
        </p:scale>
        <p:origin x="414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6EABA51-9DC0-44A2-9B10-5756DAB471E2}" type="datetime1">
              <a:rPr lang="es-ES" smtClean="0"/>
              <a:t>21/03/2022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02BA2C8-71FC-43D0-BD87-0547616971FA}" type="slidenum">
              <a:rPr lang="es-ES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292136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1AFDEB6-A6C6-4F70-B31B-0CBEBA399D10}" type="datetime1">
              <a:rPr lang="es-ES" noProof="0" smtClean="0"/>
              <a:t>21/03/2022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los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539446-6953-447E-A4E3-E7CFBF870046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4239292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022606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es-ES" smtClean="0"/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23335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es-ES" smtClean="0"/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65863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es-ES" smtClean="0"/>
              <a:t>12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10538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es-ES" smtClean="0"/>
              <a:t>13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404090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es-ES" smtClean="0"/>
              <a:t>14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001007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es-ES" smtClean="0"/>
              <a:t>15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69752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73115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48597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es-ES" smtClean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40680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es-ES" smtClean="0"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9911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es-ES" smtClean="0"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926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es-ES" smtClean="0"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0006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es-ES" smtClean="0"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659570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es-ES" smtClean="0"/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3094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gua3"/>
          <p:cNvSpPr/>
          <p:nvPr/>
        </p:nvSpPr>
        <p:spPr bwMode="gray">
          <a:xfrm>
            <a:off x="2552" y="5243129"/>
            <a:ext cx="12188952" cy="1614871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2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5" name="cielo"/>
          <p:cNvSpPr/>
          <p:nvPr/>
        </p:nvSpPr>
        <p:spPr bwMode="white">
          <a:xfrm>
            <a:off x="2552" y="0"/>
            <a:ext cx="12188952" cy="53340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pic>
        <p:nvPicPr>
          <p:cNvPr id="6" name="agua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 bwMode="ltGray">
          <a:xfrm>
            <a:off x="-1425" y="5497897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agua1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 bwMode="gray">
          <a:xfrm flipH="1">
            <a:off x="-1425" y="5221111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ángulo 7"/>
          <p:cNvSpPr/>
          <p:nvPr/>
        </p:nvSpPr>
        <p:spPr>
          <a:xfrm>
            <a:off x="-1425" y="5961106"/>
            <a:ext cx="12188952" cy="896846"/>
          </a:xfrm>
          <a:prstGeom prst="rect">
            <a:avLst/>
          </a:prstGeom>
          <a:gradFill>
            <a:gsLst>
              <a:gs pos="25000">
                <a:schemeClr val="accent6">
                  <a:lumMod val="60000"/>
                  <a:lumOff val="40000"/>
                  <a:alpha val="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05872" y="1309047"/>
            <a:ext cx="9602789" cy="2667000"/>
          </a:xfrm>
        </p:spPr>
        <p:txBody>
          <a:bodyPr rtlCol="0" anchor="b">
            <a:noAutofit/>
          </a:bodyPr>
          <a:lstStyle>
            <a:lvl1pPr algn="ctr">
              <a:defRPr sz="60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05872" y="4038600"/>
            <a:ext cx="9601200" cy="9906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es-ES" noProof="0" smtClean="0"/>
              <a:t>Haga clic para modificar el estilo de subtítulo del patrón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6852C2-443A-45D0-BA44-AD8BBFE373E3}" type="datetime1">
              <a:rPr lang="es-ES" noProof="0" smtClean="0"/>
              <a:t>21/03/2022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440362"/>
          </a:xfrm>
        </p:spPr>
        <p:txBody>
          <a:bodyPr vert="eaVert"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440362"/>
          </a:xfrm>
        </p:spPr>
        <p:txBody>
          <a:bodyPr vert="eaVert"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1FC2AA-004F-4228-958A-75D3EAF54A3A}" type="datetime1">
              <a:rPr lang="es-ES" noProof="0" smtClean="0"/>
              <a:t>21/03/2022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9D08C2-CC1F-4DCB-969A-1A5A1ED34E6D}" type="datetime1">
              <a:rPr lang="es-ES" noProof="0" smtClean="0"/>
              <a:t>21/03/2022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elo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 rtl="0"/>
            <a:endParaRPr lang="es-E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3813" y="1309047"/>
            <a:ext cx="9601252" cy="2667000"/>
          </a:xfrm>
        </p:spPr>
        <p:txBody>
          <a:bodyPr rtlCol="0" anchor="b">
            <a:normAutofit/>
          </a:bodyPr>
          <a:lstStyle>
            <a:lvl1pPr algn="ctr">
              <a:defRPr sz="6000" b="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293813" y="4038600"/>
            <a:ext cx="9601200" cy="1143000"/>
          </a:xfrm>
        </p:spPr>
        <p:txBody>
          <a:bodyPr rtlCol="0"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1365C63-0332-4161-BB68-0AC61FD79A7E}" type="datetime1">
              <a:rPr lang="es-ES" noProof="0" smtClean="0"/>
              <a:t>21/03/2022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278880" y="1572768"/>
            <a:ext cx="4572000" cy="4142232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341120" y="1572768"/>
            <a:ext cx="4572000" cy="4142232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AA24FB-533F-44BA-B67C-EF5A75098E7D}" type="datetime1">
              <a:rPr lang="es-ES" noProof="0" smtClean="0"/>
              <a:t>21/03/2022</a:t>
            </a:fld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4572000" cy="766588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341120" y="2365861"/>
            <a:ext cx="4572000" cy="33491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278880" y="1572768"/>
            <a:ext cx="4572000" cy="766588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278880" y="2365861"/>
            <a:ext cx="4572000" cy="33491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EA80E4-D3D1-4D8B-BE3F-37D09F0FB0A4}" type="datetime1">
              <a:rPr lang="es-ES" noProof="0" smtClean="0"/>
              <a:t>21/03/2022</a:t>
            </a:fld>
            <a:endParaRPr lang="es-ES" noProof="0" dirty="0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A6D54AF-A004-4BD9-A5A8-9D335BD59513}" type="datetime1">
              <a:rPr lang="es-ES" noProof="0" smtClean="0"/>
              <a:t>21/03/2022</a:t>
            </a:fld>
            <a:endParaRPr lang="es-ES" noProof="0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ielo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 rtl="0"/>
            <a:endParaRPr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"/>
              <a:t>Agregar un pie de página</a:t>
            </a:r>
            <a:endParaRPr dirty="0"/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4EEA2C1-3B26-4F8A-AC55-687B5941A65A}" type="datetime1">
              <a:rPr lang="es-ES" smtClean="0"/>
              <a:t>21/03/2022</a:t>
            </a:fld>
            <a:endParaRPr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rtlCol="0" anchor="b">
            <a:normAutofit/>
          </a:bodyPr>
          <a:lstStyle>
            <a:lvl1pPr>
              <a:defRPr sz="3200" b="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760413" y="685800"/>
            <a:ext cx="6858000" cy="4572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 rtlCol="0">
            <a:normAutofit/>
          </a:bodyPr>
          <a:lstStyle>
            <a:lvl1pPr marL="0" indent="0">
              <a:lnSpc>
                <a:spcPct val="9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29CA5E-CE84-49AF-BF9E-668EF4973555}" type="datetime1">
              <a:rPr lang="es-ES" noProof="0" smtClean="0"/>
              <a:t>21/03/2022</a:t>
            </a:fld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"/>
          <p:cNvSpPr>
            <a:spLocks noGrp="1"/>
          </p:cNvSpPr>
          <p:nvPr>
            <p:ph type="pic" idx="1"/>
          </p:nvPr>
        </p:nvSpPr>
        <p:spPr>
          <a:xfrm>
            <a:off x="760413" y="685800"/>
            <a:ext cx="6858000" cy="45720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E81747-7805-49B2-AE93-2DCDDD906E06}" type="datetime1">
              <a:rPr lang="es-ES" noProof="0" smtClean="0"/>
              <a:t>21/03/2022</a:t>
            </a:fld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elo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58000"/>
                </a:schemeClr>
              </a:gs>
              <a:gs pos="88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 rtl="0"/>
            <a:endParaRPr lang="es-ES" noProof="0" dirty="0"/>
          </a:p>
        </p:txBody>
      </p:sp>
      <p:sp>
        <p:nvSpPr>
          <p:cNvPr id="8" name="agua3"/>
          <p:cNvSpPr/>
          <p:nvPr/>
        </p:nvSpPr>
        <p:spPr bwMode="gray">
          <a:xfrm>
            <a:off x="2552" y="6064101"/>
            <a:ext cx="12188952" cy="793899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49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pic>
        <p:nvPicPr>
          <p:cNvPr id="9" name="agua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 bwMode="white">
          <a:xfrm>
            <a:off x="-1425" y="6256181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agua1"/>
          <p:cNvPicPr>
            <a:picLocks noChangeAspect="1"/>
          </p:cNvPicPr>
          <p:nvPr/>
        </p:nvPicPr>
        <p:blipFill rotWithShape="1"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 bwMode="gray">
          <a:xfrm flipH="1">
            <a:off x="-1425" y="5979395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341120" y="265176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9509760" cy="4142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/>
              <a:t>Haga clic para modificar los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fld id="{469F462F-83DD-487E-A909-8890D72BCBC2}" type="datetime1">
              <a:rPr lang="es-ES" noProof="0" smtClean="0"/>
              <a:t>21/03/2022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fld id="{4FAB73BC-B049-4115-A692-8D63A059BFB8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•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•"/>
        <a:defRPr sz="18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6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6pPr>
      <a:lvl7pPr marL="19202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8pPr>
      <a:lvl9pPr marL="2240280" indent="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None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946485" y="1886562"/>
            <a:ext cx="10138640" cy="27496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00" b="1" smtClean="0"/>
              <a:t>ORDENANZA REFORMATORIA A LA ORDENANZA PMDOT-PUGS No.001-2021 PARA INCORPORAR LA ALINEACIÓN DEL PLAN METROPOLITANO DE DESARROLLO Y ORDENAMIENTO TERRITORIAL (PMDOT) 2021 – 2033 CON EL PLAN NACIONAL DE DESARROLLO 2021 - 2025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225505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2994" y="401053"/>
            <a:ext cx="9294795" cy="688214"/>
          </a:xfrm>
        </p:spPr>
        <p:txBody>
          <a:bodyPr rtlCol="0">
            <a:normAutofit/>
          </a:bodyPr>
          <a:lstStyle/>
          <a:p>
            <a:pPr lvl="0"/>
            <a:r>
              <a:rPr lang="es-ES" sz="2800" b="1" dirty="0" smtClean="0">
                <a:latin typeface="+mn-lt"/>
                <a:ea typeface="+mn-ea"/>
                <a:cs typeface="+mn-cs"/>
              </a:rPr>
              <a:t>COMISIÓN DE PLANIFICACIÓN ESTRATÉGICA:</a:t>
            </a:r>
            <a:endParaRPr lang="es-EC" sz="28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689811" y="1171715"/>
            <a:ext cx="10908631" cy="4262434"/>
          </a:xfrm>
        </p:spPr>
        <p:txBody>
          <a:bodyPr rtlCol="0">
            <a:normAutofit/>
          </a:bodyPr>
          <a:lstStyle/>
          <a:p>
            <a:pPr marL="45720" indent="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s-EC" sz="2200" b="1" dirty="0" smtClean="0"/>
              <a:t>Sesión No.51 de 14 de marzo de 2022</a:t>
            </a:r>
            <a:r>
              <a:rPr lang="es-ES" sz="2200" b="1" dirty="0" smtClean="0"/>
              <a:t>:</a:t>
            </a:r>
          </a:p>
          <a:p>
            <a:pPr marL="4572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1900" dirty="0" smtClean="0"/>
              <a:t>La Comisión al contar con el informe de la Secretaría General de Planificación y la Procuraduría Metropolitana, los trata como único punto del orden del día, y con las observaciones acogidas al proyecto de ordenanza, resuelve emitir dictamen favorable para que el Concejo Metropolitano conozca en primer debate el proyecto de ordenanza, con sus documentos habilitantes y todos sus anexos</a:t>
            </a:r>
          </a:p>
          <a:p>
            <a:pPr marL="4572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1900" dirty="0" smtClean="0"/>
              <a:t>En esta, así como en el resto de sesiones se aclaran dudas respecto al proceso de alineación, que se encuentran en el Informe de Viabilidad Técnica de la Secretaría General de Planificación </a:t>
            </a:r>
            <a:endParaRPr lang="es-ES" sz="1900" dirty="0"/>
          </a:p>
        </p:txBody>
      </p:sp>
    </p:spTree>
    <p:extLst>
      <p:ext uri="{BB962C8B-B14F-4D97-AF65-F5344CB8AC3E}">
        <p14:creationId xmlns:p14="http://schemas.microsoft.com/office/powerpoint/2010/main" val="349264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2994" y="160423"/>
            <a:ext cx="9294795" cy="688214"/>
          </a:xfrm>
        </p:spPr>
        <p:txBody>
          <a:bodyPr rtlCol="0">
            <a:normAutofit/>
          </a:bodyPr>
          <a:lstStyle/>
          <a:p>
            <a:pPr lvl="0" algn="ctr"/>
            <a:r>
              <a:rPr lang="es-ES" sz="2800" b="1" dirty="0" smtClean="0">
                <a:latin typeface="+mn-lt"/>
                <a:ea typeface="+mn-ea"/>
                <a:cs typeface="+mn-cs"/>
              </a:rPr>
              <a:t>INFORMES	/	INFORME TÉCNICO:</a:t>
            </a:r>
            <a:endParaRPr lang="es-EC" sz="28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689811" y="882958"/>
            <a:ext cx="10908631" cy="5674595"/>
          </a:xfrm>
        </p:spPr>
        <p:txBody>
          <a:bodyPr rtlCol="0">
            <a:no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1800" dirty="0" smtClean="0"/>
              <a:t>La </a:t>
            </a:r>
            <a:r>
              <a:rPr lang="es-ES" sz="1800" b="1" dirty="0"/>
              <a:t>Secretaría General de Planificación </a:t>
            </a:r>
            <a:r>
              <a:rPr lang="es-ES" sz="1800" dirty="0"/>
              <a:t>emite el Informe de Viabilidad Técnica, donde en sus </a:t>
            </a:r>
            <a:r>
              <a:rPr lang="es-ES" sz="1800" dirty="0" smtClean="0"/>
              <a:t>Recomendaciones </a:t>
            </a:r>
            <a:r>
              <a:rPr lang="es-ES" sz="1800" dirty="0"/>
              <a:t>indica:</a:t>
            </a:r>
          </a:p>
          <a:p>
            <a:pPr marL="4572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1750" i="1" dirty="0" smtClean="0"/>
              <a:t>“La </a:t>
            </a:r>
            <a:r>
              <a:rPr lang="es-ES" sz="1750" i="1" dirty="0"/>
              <a:t>Secretaria General de Planificación recomienda continuar con el proceso de aprobación de la alineación de los instrumentos de planificación local al nacional, con la expedición de la ordenanza reformatoria a la que aprobó la actualización del PMDOT y formulación del PUGS, conforme al análisis técnico de la AME.</a:t>
            </a:r>
            <a:endParaRPr lang="es-EC" sz="1750" i="1" dirty="0"/>
          </a:p>
          <a:p>
            <a:pPr marL="4572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1750" i="1" dirty="0"/>
              <a:t>Una vez aprobado dicho proceso, la máxima autoridad del Gobierno Autónomo Descentralizado del Distrito Metropolitano de Quito, el Alcalde, podrá disponer la adecuación de su plan de inversión, presupuesto y demás instrumentos de gestión en concordancia al PMDOT 2021-2033 alineado al nuevo Plan Nacional de Desarrollo 2021 -2025, enfatizando que el PMDOT del MDMQ no ha sufrido ninguna variación producto del proceso de alineación.</a:t>
            </a:r>
            <a:endParaRPr lang="es-EC" sz="1750" i="1" dirty="0"/>
          </a:p>
          <a:p>
            <a:pPr marL="4572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1750" i="1" dirty="0"/>
              <a:t>Finalmente, el Alcalde del MDMQ podrá disponer que la información producida en el marco de la alineación al Plan Nacional de Desarrollo 2021-2025, sea reportada en el Sistema de Información de los Gobiernos Autónomos Descentralizados SIGAD - Módulo de Cumplimiento de Metas en las fechas que la Secretaría Nacional de Planificación disponga, para dar cabal cumplimento al artículo 7 del Acuerdo Nro. SNP-SNP-2021-0010-A</a:t>
            </a:r>
            <a:r>
              <a:rPr lang="es-ES" sz="1750" i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.”</a:t>
            </a:r>
            <a:endParaRPr lang="es-ES" sz="1750" i="1" dirty="0"/>
          </a:p>
        </p:txBody>
      </p:sp>
    </p:spTree>
    <p:extLst>
      <p:ext uri="{BB962C8B-B14F-4D97-AF65-F5344CB8AC3E}">
        <p14:creationId xmlns:p14="http://schemas.microsoft.com/office/powerpoint/2010/main" val="4180979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2994" y="160423"/>
            <a:ext cx="9294795" cy="688214"/>
          </a:xfrm>
        </p:spPr>
        <p:txBody>
          <a:bodyPr rtlCol="0">
            <a:normAutofit/>
          </a:bodyPr>
          <a:lstStyle/>
          <a:p>
            <a:pPr lvl="0" algn="ctr"/>
            <a:r>
              <a:rPr lang="es-ES" sz="2800" b="1" dirty="0" smtClean="0">
                <a:latin typeface="+mn-lt"/>
                <a:ea typeface="+mn-ea"/>
                <a:cs typeface="+mn-cs"/>
              </a:rPr>
              <a:t>INFORMES	/	INFORME LEGAL:</a:t>
            </a:r>
            <a:endParaRPr lang="es-EC" sz="28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689811" y="1000526"/>
            <a:ext cx="10908631" cy="4523230"/>
          </a:xfrm>
        </p:spPr>
        <p:txBody>
          <a:bodyPr rtlCol="0">
            <a:no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1900" dirty="0" smtClean="0"/>
              <a:t>La </a:t>
            </a:r>
            <a:r>
              <a:rPr lang="es-ES" sz="1900" b="1" dirty="0" smtClean="0"/>
              <a:t>Procuraduría Metropolitana </a:t>
            </a:r>
            <a:r>
              <a:rPr lang="es-ES" sz="1900" dirty="0" smtClean="0"/>
              <a:t>emite </a:t>
            </a:r>
            <a:r>
              <a:rPr lang="es-ES" sz="1900" dirty="0"/>
              <a:t>el Informe de </a:t>
            </a:r>
            <a:r>
              <a:rPr lang="es-ES" sz="1900" dirty="0" smtClean="0"/>
              <a:t>Jurídico, </a:t>
            </a:r>
            <a:r>
              <a:rPr lang="es-ES" sz="1900" dirty="0"/>
              <a:t>donde </a:t>
            </a:r>
            <a:r>
              <a:rPr lang="es-ES" sz="1900" dirty="0" smtClean="0"/>
              <a:t>realiza observaciones al proyecto de ordenanza, que son acogidas, y además en su Pronunciamiento indica:</a:t>
            </a:r>
          </a:p>
          <a:p>
            <a:pPr marL="4572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1900" i="1" dirty="0" smtClean="0"/>
              <a:t>“Con </a:t>
            </a:r>
            <a:r>
              <a:rPr lang="es-ES" sz="1900" i="1" dirty="0"/>
              <a:t>base en los fundamentos expuestos, la Procuraduría Metropolitana concluye que, es el Concejo Metropolitano de Quito, en su calidad de órgano legislativo del GAD DMQ, el competente para el conocimiento y expedición del presente proyecto de ordenanza metropolitana reformatoria, conforme lo establecido en los artículos 241 y 264 de la Constitución de la República del Ecuador, en concordancia con el Código Orgánico de Organización Territorial, Autonomía y Descentralización (COOTAD) en el artículo 84, literales c), e) y f</a:t>
            </a:r>
            <a:r>
              <a:rPr lang="es-ES" sz="1900" i="1" dirty="0" smtClean="0"/>
              <a:t>).</a:t>
            </a:r>
            <a:endParaRPr lang="es-ES" sz="1900" i="1" dirty="0"/>
          </a:p>
          <a:p>
            <a:pPr marL="4572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1900" i="1" dirty="0"/>
              <a:t>El GAD DMQ está facultado para regular mediante ordenanza metropolitana los distintos planes metropolitanos y evaluar su ejecución, de conformidad a lo previsto en el artículo 84, literales c), e) y f) en relación con el artículo 87, literales a) y e) del COOTAD</a:t>
            </a:r>
            <a:r>
              <a:rPr lang="es-ES" sz="1900" i="1" dirty="0" smtClean="0"/>
              <a:t>.</a:t>
            </a:r>
            <a:endParaRPr lang="es-ES" sz="1900" i="1" dirty="0"/>
          </a:p>
          <a:p>
            <a:pPr marL="4572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2690550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2994" y="160423"/>
            <a:ext cx="9294795" cy="688214"/>
          </a:xfrm>
        </p:spPr>
        <p:txBody>
          <a:bodyPr rtlCol="0">
            <a:normAutofit/>
          </a:bodyPr>
          <a:lstStyle/>
          <a:p>
            <a:pPr lvl="0" algn="ctr"/>
            <a:r>
              <a:rPr lang="es-ES" sz="2800" b="1" dirty="0" smtClean="0">
                <a:latin typeface="+mn-lt"/>
                <a:ea typeface="+mn-ea"/>
                <a:cs typeface="+mn-cs"/>
              </a:rPr>
              <a:t>INFORMES	/	INFORME LEGAL:</a:t>
            </a:r>
            <a:endParaRPr lang="es-EC" sz="28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689811" y="1013589"/>
            <a:ext cx="10908631" cy="4779904"/>
          </a:xfrm>
        </p:spPr>
        <p:txBody>
          <a:bodyPr rtlCol="0">
            <a:noAutofit/>
          </a:bodyPr>
          <a:lstStyle/>
          <a:p>
            <a:pPr marL="4572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1900" i="1" dirty="0" smtClean="0"/>
              <a:t>Se </a:t>
            </a:r>
            <a:r>
              <a:rPr lang="es-ES" sz="1900" i="1" dirty="0"/>
              <a:t>debe cumplir con lo dispuesto por el organismo que tiene la </a:t>
            </a:r>
            <a:r>
              <a:rPr lang="es-ES" sz="1900" i="1" dirty="0" smtClean="0"/>
              <a:t>rectoría </a:t>
            </a:r>
            <a:r>
              <a:rPr lang="es-ES" sz="1900" i="1" dirty="0"/>
              <a:t>a nivel nacional en materia de planificación territorial, es decir, la Secretaría Nacional de Planificación, respecto a la alineación de los objetivos estratégicos y metas del Plan de Desarrollo y Ordenamiento Territorial del Distrito Metropolitano de Quito (PMDOT) 2021-2033, con el nuevo Plan Nacional de Desarrollo 2021-2025 para garantizar la adecuada articulación de su planificación territorial sectorial a la planificación nacional. </a:t>
            </a:r>
          </a:p>
          <a:p>
            <a:pPr marL="4572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1900" i="1" dirty="0"/>
              <a:t>El proyecto de ordenanza metropolitana reformatoria observa el régimen jurídico aplicable a la planificación del desarrollo y el ordenamiento territorial de los GAD toda vez que se ha cumplido con el procedimiento parlamentario para la aprobación de ordenanzas previsto en el artículo 13 de la Resolución No. C 074 de 8 de marzo de 2016, por lo que, no encuentra </a:t>
            </a:r>
            <a:r>
              <a:rPr lang="es-ES" sz="1900" i="1" dirty="0" smtClean="0"/>
              <a:t>impedimento </a:t>
            </a:r>
            <a:r>
              <a:rPr lang="es-ES" sz="1900" i="1" dirty="0"/>
              <a:t>legal de ningún orden para que dicho proyecto sea puesto en conocimiento del Concejo Metropolitano, luego de las discusiones que se originen en el seno de la Comisión</a:t>
            </a:r>
            <a:r>
              <a:rPr lang="es-ES" sz="1900" i="1" dirty="0" smtClean="0"/>
              <a:t>(...)”</a:t>
            </a:r>
            <a:endParaRPr lang="es-ES" sz="1900" i="1" dirty="0"/>
          </a:p>
          <a:p>
            <a:pPr marL="4572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617412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2994" y="320843"/>
            <a:ext cx="9294795" cy="946484"/>
          </a:xfrm>
        </p:spPr>
        <p:txBody>
          <a:bodyPr rtlCol="0">
            <a:normAutofit/>
          </a:bodyPr>
          <a:lstStyle/>
          <a:p>
            <a:pPr lvl="0" algn="ctr"/>
            <a:r>
              <a:rPr lang="es-ES" sz="2800" b="1" dirty="0" smtClean="0">
                <a:latin typeface="+mn-lt"/>
                <a:ea typeface="+mn-ea"/>
                <a:cs typeface="+mn-cs"/>
              </a:rPr>
              <a:t>ORDENANZA, DOCUMENTOS HABILITANTES Y ANEXOS :</a:t>
            </a:r>
            <a:endParaRPr lang="es-EC" sz="28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689811" y="1251284"/>
            <a:ext cx="10908631" cy="4892843"/>
          </a:xfrm>
        </p:spPr>
        <p:txBody>
          <a:bodyPr rtlCol="0">
            <a:noAutofit/>
          </a:bodyPr>
          <a:lstStyle/>
          <a:p>
            <a:pPr marL="45720" indent="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s-EC" sz="1950" b="1" dirty="0" smtClean="0"/>
              <a:t>Conforme las directrices del Acuerdo Ministerial </a:t>
            </a:r>
            <a:r>
              <a:rPr lang="es-ES" sz="1950" b="1" dirty="0" smtClean="0"/>
              <a:t>SNP-SNP-2021-0010-A, se plantea para conocimiento y aprobación del Concejo Metropolitano: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1950" dirty="0" smtClean="0"/>
              <a:t>Proyecto de Ordenanza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1950" dirty="0" smtClean="0"/>
              <a:t>Informe favorable (emitido por el Consejo de Planificación)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es-ES" sz="1950" dirty="0" smtClean="0"/>
              <a:t>Matriz de alineación </a:t>
            </a:r>
          </a:p>
          <a:p>
            <a:pPr marL="45720" indent="0" algn="just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s-ES" sz="1950" dirty="0" smtClean="0"/>
              <a:t>La </a:t>
            </a:r>
            <a:r>
              <a:rPr lang="es-ES" sz="1950" dirty="0" smtClean="0"/>
              <a:t>Comisión de Planificación Estratégica, al contar con </a:t>
            </a:r>
            <a:r>
              <a:rPr lang="es-ES" sz="1950" dirty="0" smtClean="0"/>
              <a:t>los informes de </a:t>
            </a:r>
            <a:r>
              <a:rPr lang="es-ES" sz="1950" dirty="0" smtClean="0"/>
              <a:t>la Secretaría General de Planificación y la Procuraduría Metropolitana, acogiendo las observaciones al proyecto de ordenanza, resolvió emitir dictamen favorable para que el Concejo Metropolitano conozca en primer debate el proyecto de ordenanza, con sus documentos habilitantes y todos sus </a:t>
            </a:r>
            <a:r>
              <a:rPr lang="es-ES" sz="1950" dirty="0" smtClean="0"/>
              <a:t>anexos, mismos que serán presentados a continuación </a:t>
            </a:r>
            <a:r>
              <a:rPr lang="es-ES" sz="1950" dirty="0" smtClean="0"/>
              <a:t>por </a:t>
            </a:r>
            <a:r>
              <a:rPr lang="es-ES" sz="1900" dirty="0" smtClean="0"/>
              <a:t>la </a:t>
            </a:r>
            <a:r>
              <a:rPr lang="es-ES" sz="1900" dirty="0" smtClean="0"/>
              <a:t>Secretaria </a:t>
            </a:r>
            <a:r>
              <a:rPr lang="es-ES" sz="1900" dirty="0"/>
              <a:t>General de </a:t>
            </a:r>
            <a:r>
              <a:rPr lang="es-ES" sz="1900" dirty="0" smtClean="0"/>
              <a:t>Planificación, </a:t>
            </a:r>
            <a:r>
              <a:rPr lang="es-ES" sz="1900" dirty="0" smtClean="0"/>
              <a:t>con el detalle de todo el proceso.</a:t>
            </a:r>
            <a:endParaRPr lang="es-ES" sz="1900" dirty="0"/>
          </a:p>
        </p:txBody>
      </p:sp>
    </p:spTree>
    <p:extLst>
      <p:ext uri="{BB962C8B-B14F-4D97-AF65-F5344CB8AC3E}">
        <p14:creationId xmlns:p14="http://schemas.microsoft.com/office/powerpoint/2010/main" val="1205308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61725" y="2791324"/>
            <a:ext cx="4789943" cy="1320593"/>
          </a:xfrm>
        </p:spPr>
        <p:txBody>
          <a:bodyPr rtlCol="0">
            <a:normAutofit/>
          </a:bodyPr>
          <a:lstStyle/>
          <a:p>
            <a:pPr algn="ctr" rtl="0"/>
            <a:r>
              <a:rPr lang="es-ES" sz="6600" dirty="0" smtClean="0"/>
              <a:t>GRACIAS</a:t>
            </a:r>
            <a:r>
              <a:rPr lang="es-ES" sz="5400" dirty="0" smtClean="0"/>
              <a:t> </a:t>
            </a:r>
            <a:endParaRPr lang="es-ES" sz="5400" dirty="0"/>
          </a:p>
        </p:txBody>
      </p:sp>
    </p:spTree>
    <p:extLst>
      <p:ext uri="{BB962C8B-B14F-4D97-AF65-F5344CB8AC3E}">
        <p14:creationId xmlns:p14="http://schemas.microsoft.com/office/powerpoint/2010/main" val="361883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2995" y="1106905"/>
            <a:ext cx="8380396" cy="647459"/>
          </a:xfrm>
        </p:spPr>
        <p:txBody>
          <a:bodyPr rtlCol="0">
            <a:normAutofit/>
          </a:bodyPr>
          <a:lstStyle/>
          <a:p>
            <a:pPr lvl="0"/>
            <a:r>
              <a:rPr lang="es-ES" sz="2800" b="1" dirty="0" smtClean="0">
                <a:latin typeface="+mn-lt"/>
                <a:ea typeface="+mn-ea"/>
                <a:cs typeface="+mn-cs"/>
              </a:rPr>
              <a:t>OBJETIVO:</a:t>
            </a:r>
            <a:endParaRPr lang="es-EC" sz="28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689811" y="1925695"/>
            <a:ext cx="10908631" cy="3400284"/>
          </a:xfrm>
        </p:spPr>
        <p:txBody>
          <a:bodyPr rtlCol="0"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es-EC" dirty="0" smtClean="0"/>
              <a:t>Realizar la alineación </a:t>
            </a:r>
            <a:r>
              <a:rPr lang="es-ES" dirty="0" smtClean="0"/>
              <a:t>de </a:t>
            </a:r>
            <a:r>
              <a:rPr lang="es-ES" dirty="0"/>
              <a:t>los objetivos estratégicos y metas de los planes de desarrollo y ordenamiento territorial vigentes </a:t>
            </a:r>
            <a:r>
              <a:rPr lang="es-ES" dirty="0" smtClean="0"/>
              <a:t>del Gobierno </a:t>
            </a:r>
            <a:r>
              <a:rPr lang="es-ES" dirty="0"/>
              <a:t>A</a:t>
            </a:r>
            <a:r>
              <a:rPr lang="es-ES" dirty="0" smtClean="0"/>
              <a:t>utónomo Descentralizado del Distrito Metropolitano de Quito, </a:t>
            </a:r>
            <a:r>
              <a:rPr lang="es-ES" dirty="0"/>
              <a:t>con el nuevo Plan Nacional de Desarrollo 2021-2025, en el marco del Sistema Nacional Descentralizado de Planificación Participativa, para garantizar la adecuada articulación entre la planificación y el ordenamiento territorial en los diferentes gobiernos autónomos </a:t>
            </a:r>
            <a:r>
              <a:rPr lang="es-ES" dirty="0" smtClean="0"/>
              <a:t>descentralizados, y así que l</a:t>
            </a:r>
            <a:r>
              <a:rPr lang="es-EC" dirty="0" smtClean="0"/>
              <a:t>as decisiones incluidas en los planes de desarrollo y ordenamiento territorial formulados y aprobados, y sus </a:t>
            </a:r>
            <a:r>
              <a:rPr lang="es-EC" dirty="0"/>
              <a:t>correspondientes Planes de Uso y Gestión del </a:t>
            </a:r>
            <a:r>
              <a:rPr lang="es-EC" dirty="0" smtClean="0"/>
              <a:t>Suelo observen lo establecido en los instrumentos de planificación nacional según corresponda, en concordancia con </a:t>
            </a:r>
            <a:r>
              <a:rPr lang="es-EC" dirty="0"/>
              <a:t>la normativa nacional </a:t>
            </a:r>
            <a:r>
              <a:rPr lang="es-EC" dirty="0" smtClean="0"/>
              <a:t>vigente.</a:t>
            </a:r>
          </a:p>
        </p:txBody>
      </p:sp>
    </p:spTree>
    <p:extLst>
      <p:ext uri="{BB962C8B-B14F-4D97-AF65-F5344CB8AC3E}">
        <p14:creationId xmlns:p14="http://schemas.microsoft.com/office/powerpoint/2010/main" val="3327456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2995" y="481263"/>
            <a:ext cx="8380396" cy="647459"/>
          </a:xfrm>
        </p:spPr>
        <p:txBody>
          <a:bodyPr rtlCol="0">
            <a:normAutofit/>
          </a:bodyPr>
          <a:lstStyle/>
          <a:p>
            <a:pPr lvl="0"/>
            <a:r>
              <a:rPr lang="es-ES" sz="2800" b="1" dirty="0" smtClean="0">
                <a:latin typeface="+mn-lt"/>
                <a:ea typeface="+mn-ea"/>
                <a:cs typeface="+mn-cs"/>
              </a:rPr>
              <a:t>ANTECEDENTES:</a:t>
            </a:r>
            <a:endParaRPr lang="es-EC" sz="28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689811" y="1300053"/>
            <a:ext cx="10908631" cy="4142232"/>
          </a:xfrm>
        </p:spPr>
        <p:txBody>
          <a:bodyPr rtlCol="0">
            <a:normAutofit/>
          </a:bodyPr>
          <a:lstStyle/>
          <a:p>
            <a:pPr marL="45720" indent="0">
              <a:lnSpc>
                <a:spcPct val="110000"/>
              </a:lnSpc>
              <a:buNone/>
            </a:pPr>
            <a:r>
              <a:rPr lang="es-ES" b="1" dirty="0"/>
              <a:t>Reglamento de la Ley Orgánica de Ordenamiento Territorial, Uso y Gestión del Suelo - LOOTUGS </a:t>
            </a:r>
            <a:r>
              <a:rPr lang="es-ES" b="1" dirty="0" smtClean="0"/>
              <a:t>:</a:t>
            </a:r>
            <a:endParaRPr lang="es-ES" b="1" dirty="0"/>
          </a:p>
          <a:p>
            <a:pPr algn="just">
              <a:lnSpc>
                <a:spcPct val="110000"/>
              </a:lnSpc>
            </a:pPr>
            <a:r>
              <a:rPr lang="es-EC" sz="1900" dirty="0"/>
              <a:t>El artículo 6 del Reglamento a la Ley Orgánica de Ordenamiento Territorial, Uso y Gestión de Suelo, prescribe: </a:t>
            </a:r>
            <a:r>
              <a:rPr lang="es-EC" sz="1900" i="1" dirty="0"/>
              <a:t>“Las decisiones incluidas en los planes de desarrollo y ordenamiento territorial formulados y aprobados por los gobiernos autónomos descentralizados y sus correspondientes Planes de Uso y Gestión del Suelo, en el caso de los municipios y distritos metropolitanos, y en los planes complementarios, deberán observar lo establecido en los instrumentos de planificación nacional según corresponda y de manera articulada al Plan Nacional de Desarrollo vigente y la Estrategia Territorial Nacional, así como los planes sectoriales y otros instrumentos del Sistema Nacional Descentralizado de Planificación Participativa, según corresponda, en el marco de las competencias de cada nivel de gobierno</a:t>
            </a:r>
            <a:r>
              <a:rPr lang="es-EC" sz="1900" i="1" dirty="0" smtClean="0"/>
              <a:t>.”</a:t>
            </a:r>
            <a:endParaRPr lang="es-EC" sz="1900" dirty="0"/>
          </a:p>
        </p:txBody>
      </p:sp>
    </p:spTree>
    <p:extLst>
      <p:ext uri="{BB962C8B-B14F-4D97-AF65-F5344CB8AC3E}">
        <p14:creationId xmlns:p14="http://schemas.microsoft.com/office/powerpoint/2010/main" val="89871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2995" y="481263"/>
            <a:ext cx="8380396" cy="647459"/>
          </a:xfrm>
        </p:spPr>
        <p:txBody>
          <a:bodyPr rtlCol="0">
            <a:normAutofit/>
          </a:bodyPr>
          <a:lstStyle/>
          <a:p>
            <a:pPr lvl="0"/>
            <a:r>
              <a:rPr lang="es-ES" sz="2800" b="1" dirty="0" smtClean="0">
                <a:latin typeface="+mn-lt"/>
                <a:ea typeface="+mn-ea"/>
                <a:cs typeface="+mn-cs"/>
              </a:rPr>
              <a:t>ANTECEDENTES:</a:t>
            </a:r>
            <a:endParaRPr lang="es-EC" sz="28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689811" y="1300052"/>
            <a:ext cx="10908631" cy="4426979"/>
          </a:xfrm>
        </p:spPr>
        <p:txBody>
          <a:bodyPr rtlCol="0">
            <a:normAutofit fontScale="92500" lnSpcReduction="20000"/>
          </a:bodyPr>
          <a:lstStyle/>
          <a:p>
            <a:pPr marL="45720" indent="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s-ES" sz="2200" b="1" dirty="0"/>
              <a:t>Acuerdo Ministerial Nro. SNP-SNP-2021-0010-A: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C" dirty="0"/>
              <a:t>Mediante Acuerdo Ministerial Nro. SNP-SNP-2021-0010-A, de 19 de noviembre de 2021, el Secretario Nacional de Planificación expidió las </a:t>
            </a:r>
            <a:r>
              <a:rPr lang="es-EC" i="1" dirty="0"/>
              <a:t>“DIRECTRICES PARA LA ALINEACIÓN DE LOS PLANES DE DESARROLLO Y ORDENAMIENTO TERRITORIAL DE LOS GOBIERNOS AUTÓNOMOS DESCENTRALIZADOS AL NUEVO PLAN NACIONAL DE DESARROLLO 2021-2025</a:t>
            </a:r>
            <a:r>
              <a:rPr lang="es-EC" i="1" dirty="0" smtClean="0"/>
              <a:t>.”</a:t>
            </a:r>
            <a:endParaRPr lang="es-EC" dirty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C" dirty="0"/>
              <a:t>El artículo 4 ibídem, sobre la propuesta de alineación de objetivos y metas, determina que: </a:t>
            </a:r>
            <a:r>
              <a:rPr lang="es-EC" i="1" dirty="0"/>
              <a:t>“Los gobiernos autónomos descentralizados deberán alinear los objetivos estratégicos y metas de sus planes de desarrollo y ordenamiento territorial con los objetivos y metas definidas en el Plan Nacional de Desarrollo 2021-2025</a:t>
            </a:r>
            <a:endParaRPr lang="es-EC" dirty="0" smtClean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C" dirty="0" smtClean="0"/>
              <a:t>El </a:t>
            </a:r>
            <a:r>
              <a:rPr lang="es-EC" dirty="0"/>
              <a:t>artículo </a:t>
            </a:r>
            <a:r>
              <a:rPr lang="es-EC" dirty="0" smtClean="0"/>
              <a:t>6, </a:t>
            </a:r>
            <a:r>
              <a:rPr lang="es-EC" dirty="0"/>
              <a:t>sobre la aprobación de la alineación de objetivos y metas, establece que: </a:t>
            </a:r>
            <a:r>
              <a:rPr lang="es-EC" i="1" dirty="0"/>
              <a:t>“La propuesta de alineación, así como el informe favorable serán remitidos al órgano legislativo del gobierno autónomo descentralizado para su aprobación y finalización del proceso, mediante la emisión de la ordenanza </a:t>
            </a:r>
            <a:r>
              <a:rPr lang="es-EC" i="1" dirty="0" smtClean="0"/>
              <a:t>correspondiente”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89553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2995" y="481263"/>
            <a:ext cx="8380396" cy="647459"/>
          </a:xfrm>
        </p:spPr>
        <p:txBody>
          <a:bodyPr rtlCol="0">
            <a:normAutofit/>
          </a:bodyPr>
          <a:lstStyle/>
          <a:p>
            <a:pPr lvl="0"/>
            <a:r>
              <a:rPr lang="es-ES" sz="2800" b="1" dirty="0" smtClean="0">
                <a:latin typeface="+mn-lt"/>
                <a:ea typeface="+mn-ea"/>
                <a:cs typeface="+mn-cs"/>
              </a:rPr>
              <a:t>ANTECEDENTES:</a:t>
            </a:r>
            <a:endParaRPr lang="es-EC" sz="28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689811" y="1300052"/>
            <a:ext cx="10908631" cy="4587401"/>
          </a:xfrm>
        </p:spPr>
        <p:txBody>
          <a:bodyPr rtlCol="0">
            <a:normAutofit fontScale="92500" lnSpcReduction="20000"/>
          </a:bodyPr>
          <a:lstStyle/>
          <a:p>
            <a:pPr marL="45720" indent="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s-EC" sz="2200" b="1" dirty="0" smtClean="0"/>
              <a:t>Acuerdo Ministerial Nro. SNP-SNP-2022-0002-A</a:t>
            </a:r>
            <a:r>
              <a:rPr lang="es-ES" sz="2200" b="1" dirty="0" smtClean="0"/>
              <a:t>:</a:t>
            </a:r>
            <a:endParaRPr lang="es-ES" sz="2200" b="1" dirty="0"/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2100" dirty="0"/>
              <a:t>Mediante Acuerdo Ministerial Nro. SNP-SNP-2022-0002-A, de 31 de enero de 2022, el Secretario Nacional de Planificación dispuso, en su artículo único, reemplazar el texto contenido en la disposición transitoria única, por el siguiente: </a:t>
            </a:r>
            <a:r>
              <a:rPr lang="es-ES" sz="2100" i="1" dirty="0"/>
              <a:t>“Los gobiernos autónomos descentralizados deberán concluir con su proceso de alineación de sus instrumentos, conforme a estas directrices hasta el 28 de febrero de 2022</a:t>
            </a:r>
            <a:r>
              <a:rPr lang="es-ES" sz="2100" i="1" dirty="0" smtClean="0"/>
              <a:t>”</a:t>
            </a:r>
          </a:p>
          <a:p>
            <a:pPr marL="4572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s-ES" sz="1900" dirty="0" smtClean="0"/>
          </a:p>
          <a:p>
            <a:pPr marL="4572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C" sz="2200" b="1" dirty="0"/>
              <a:t>Acuerdo Ministerial Nro. </a:t>
            </a:r>
            <a:r>
              <a:rPr lang="es-EC" sz="2200" b="1" dirty="0" smtClean="0"/>
              <a:t>SNP-SNP-2022-0013-A</a:t>
            </a:r>
            <a:r>
              <a:rPr lang="es-ES" sz="2200" b="1" dirty="0" smtClean="0"/>
              <a:t>:</a:t>
            </a:r>
            <a:endParaRPr lang="es-ES" sz="2200" dirty="0" smtClean="0"/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C" sz="2100" dirty="0"/>
              <a:t>Mediante Acuerdo Ministerial Nro. SNP-SNP-2022-0013-A de 23 de febrero de 2022, el Secretario Nacional de Planificación subrogante, resolvió, en su artículo único, reemplazar el texto contenido en la disposición transitoria única, por el siguiente: </a:t>
            </a:r>
            <a:r>
              <a:rPr lang="es-EC" sz="2100" i="1" dirty="0"/>
              <a:t>“Los gobiernos autónomos descentralizados deberán concluir con su proceso de alineación de sus instrumentos, conforme a estas directrices hasta el 15 de marzo de 2022</a:t>
            </a:r>
            <a:endParaRPr lang="es-EC" sz="2100" dirty="0" smtClean="0"/>
          </a:p>
        </p:txBody>
      </p:sp>
    </p:spTree>
    <p:extLst>
      <p:ext uri="{BB962C8B-B14F-4D97-AF65-F5344CB8AC3E}">
        <p14:creationId xmlns:p14="http://schemas.microsoft.com/office/powerpoint/2010/main" val="1771098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2994" y="401053"/>
            <a:ext cx="9294795" cy="688214"/>
          </a:xfrm>
        </p:spPr>
        <p:txBody>
          <a:bodyPr rtlCol="0">
            <a:normAutofit/>
          </a:bodyPr>
          <a:lstStyle/>
          <a:p>
            <a:pPr lvl="0"/>
            <a:r>
              <a:rPr lang="es-ES" sz="2800" b="1" dirty="0" smtClean="0">
                <a:latin typeface="+mn-lt"/>
                <a:ea typeface="+mn-ea"/>
                <a:cs typeface="+mn-cs"/>
              </a:rPr>
              <a:t>COMISIÓN DE PLANIFICACIÓN ESTRATÉGICA:</a:t>
            </a:r>
            <a:endParaRPr lang="es-EC" sz="28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689811" y="1219841"/>
            <a:ext cx="10908631" cy="4314685"/>
          </a:xfrm>
        </p:spPr>
        <p:txBody>
          <a:bodyPr rtlCol="0">
            <a:normAutofit lnSpcReduction="10000"/>
          </a:bodyPr>
          <a:lstStyle/>
          <a:p>
            <a:pPr marL="4572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" dirty="0" smtClean="0"/>
              <a:t>La Comisión está integrada por los concejales Omar Cevallos, Juan </a:t>
            </a:r>
            <a:r>
              <a:rPr lang="es-ES" dirty="0"/>
              <a:t>M</a:t>
            </a:r>
            <a:r>
              <a:rPr lang="es-ES" dirty="0" smtClean="0"/>
              <a:t>anuel Carrión y Soledad Benítez como presidenta </a:t>
            </a:r>
          </a:p>
          <a:p>
            <a:pPr marL="4572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" dirty="0" smtClean="0"/>
              <a:t>Ésta ha mantenido sesiones semanales, con la finalidad de dar cumplimiento a los plazos establecidos </a:t>
            </a:r>
            <a:r>
              <a:rPr lang="es-ES" dirty="0"/>
              <a:t>por el ente </a:t>
            </a:r>
            <a:r>
              <a:rPr lang="es-ES" dirty="0" smtClean="0"/>
              <a:t>nacional en los Acuerdos Ministeriales, en consecuencia las sesiones fueron:</a:t>
            </a:r>
          </a:p>
          <a:p>
            <a:pPr marL="4572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" dirty="0" smtClean="0"/>
              <a:t>Sesión No. 47, de 31 de enero de 2022</a:t>
            </a:r>
          </a:p>
          <a:p>
            <a:pPr marL="4572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" dirty="0" smtClean="0"/>
              <a:t>Sesión No. 48, de 15 de febrero de 2022</a:t>
            </a:r>
          </a:p>
          <a:p>
            <a:pPr marL="4572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" dirty="0" smtClean="0"/>
              <a:t>Sesión No. 49, de 3 de marzo de 2022</a:t>
            </a:r>
          </a:p>
          <a:p>
            <a:pPr marL="4572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" dirty="0" smtClean="0"/>
              <a:t>Sesión No. 50, de 7 de marzo de 2022</a:t>
            </a:r>
          </a:p>
          <a:p>
            <a:pPr marL="4572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" dirty="0" smtClean="0"/>
              <a:t>Sesión No. 51, de 14 de marzo de 2022</a:t>
            </a:r>
          </a:p>
          <a:p>
            <a:pPr marL="4572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s-ES" dirty="0" smtClean="0"/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s-EC" sz="2100" dirty="0" smtClean="0"/>
          </a:p>
        </p:txBody>
      </p:sp>
    </p:spTree>
    <p:extLst>
      <p:ext uri="{BB962C8B-B14F-4D97-AF65-F5344CB8AC3E}">
        <p14:creationId xmlns:p14="http://schemas.microsoft.com/office/powerpoint/2010/main" val="1128859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2994" y="401053"/>
            <a:ext cx="9294795" cy="688214"/>
          </a:xfrm>
        </p:spPr>
        <p:txBody>
          <a:bodyPr rtlCol="0">
            <a:normAutofit/>
          </a:bodyPr>
          <a:lstStyle/>
          <a:p>
            <a:pPr lvl="0"/>
            <a:r>
              <a:rPr lang="es-ES" sz="2800" b="1" dirty="0" smtClean="0">
                <a:latin typeface="+mn-lt"/>
                <a:ea typeface="+mn-ea"/>
                <a:cs typeface="+mn-cs"/>
              </a:rPr>
              <a:t>COMISIÓN DE PLANIFICACIÓN ESTRATÉGICA:</a:t>
            </a:r>
            <a:endParaRPr lang="es-EC" sz="28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689811" y="1219842"/>
            <a:ext cx="10908631" cy="4632318"/>
          </a:xfrm>
        </p:spPr>
        <p:txBody>
          <a:bodyPr rtlCol="0">
            <a:normAutofit/>
          </a:bodyPr>
          <a:lstStyle/>
          <a:p>
            <a:pPr marL="4572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" dirty="0" smtClean="0"/>
              <a:t>Producto de las preocupaciones e interrogantes planteadas en la Comisión, se generaron las siguientes Resoluciones: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1900" dirty="0" smtClean="0"/>
              <a:t>Resolución No. 001-CPE-2022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1900" dirty="0"/>
              <a:t>Resolución No. </a:t>
            </a:r>
            <a:r>
              <a:rPr lang="es-ES" sz="1900" dirty="0" smtClean="0"/>
              <a:t>003-CPE-2022</a:t>
            </a:r>
            <a:endParaRPr lang="es-ES" sz="1900" dirty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s-ES" sz="1900" dirty="0"/>
              <a:t>Resolución No. </a:t>
            </a:r>
            <a:r>
              <a:rPr lang="es-ES" sz="1900" dirty="0" smtClean="0"/>
              <a:t>007-CPE-2022</a:t>
            </a:r>
          </a:p>
          <a:p>
            <a:pPr marL="45720" indent="0" algn="just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s-ES" dirty="0" smtClean="0"/>
              <a:t>En estas se solicitó aclaraciones a la </a:t>
            </a:r>
            <a:r>
              <a:rPr lang="es-ES" dirty="0"/>
              <a:t>Secretaría Nacional de </a:t>
            </a:r>
            <a:r>
              <a:rPr lang="es-ES" dirty="0" smtClean="0"/>
              <a:t>Planificación respecto a los </a:t>
            </a:r>
            <a:r>
              <a:rPr lang="es-ES" dirty="0"/>
              <a:t>plazos </a:t>
            </a:r>
            <a:r>
              <a:rPr lang="es-ES" dirty="0" smtClean="0"/>
              <a:t>vencidos, a </a:t>
            </a:r>
            <a:r>
              <a:rPr lang="es-ES" dirty="0"/>
              <a:t>la aprobación o no mediante </a:t>
            </a:r>
            <a:r>
              <a:rPr lang="es-ES" dirty="0" smtClean="0"/>
              <a:t>ordenanza y en qué términos, resultado de esto se hicieron </a:t>
            </a:r>
            <a:r>
              <a:rPr lang="es-ES" dirty="0"/>
              <a:t>varias insistencias </a:t>
            </a:r>
            <a:r>
              <a:rPr lang="es-ES" dirty="0" smtClean="0"/>
              <a:t>al </a:t>
            </a:r>
            <a:r>
              <a:rPr lang="es-ES" dirty="0"/>
              <a:t>ente </a:t>
            </a:r>
            <a:r>
              <a:rPr lang="es-ES" dirty="0" smtClean="0"/>
              <a:t>nacional, por medio de </a:t>
            </a:r>
            <a:r>
              <a:rPr lang="es-ES" dirty="0"/>
              <a:t>la Secretaría </a:t>
            </a:r>
            <a:r>
              <a:rPr lang="es-ES" dirty="0" smtClean="0"/>
              <a:t>General de </a:t>
            </a:r>
            <a:r>
              <a:rPr lang="es-ES" dirty="0"/>
              <a:t>Planificación, </a:t>
            </a:r>
            <a:r>
              <a:rPr lang="es-ES" dirty="0" smtClean="0"/>
              <a:t>reincidencia </a:t>
            </a:r>
            <a:r>
              <a:rPr lang="es-ES" dirty="0"/>
              <a:t>que </a:t>
            </a:r>
            <a:r>
              <a:rPr lang="es-ES" dirty="0" smtClean="0"/>
              <a:t>igualmente la evidencié en </a:t>
            </a:r>
            <a:r>
              <a:rPr lang="es-ES" dirty="0"/>
              <a:t>el Consejo de Planificación, mismo que aprobó el Informe Favorable, que al igual que la matriz de alineación, es uno de los documentos </a:t>
            </a:r>
            <a:r>
              <a:rPr lang="es-ES" dirty="0" smtClean="0"/>
              <a:t>habilitantes y requisitos </a:t>
            </a:r>
            <a:r>
              <a:rPr lang="es-ES" dirty="0"/>
              <a:t>de la ordenanza que se </a:t>
            </a:r>
            <a:r>
              <a:rPr lang="es-ES" dirty="0" smtClean="0"/>
              <a:t>presenta </a:t>
            </a:r>
            <a:r>
              <a:rPr lang="es-ES" dirty="0"/>
              <a:t>del día de </a:t>
            </a:r>
            <a:r>
              <a:rPr lang="es-ES" dirty="0" smtClean="0"/>
              <a:t>hoy</a:t>
            </a:r>
          </a:p>
          <a:p>
            <a:pPr marL="4572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s-EC" sz="2100" dirty="0" smtClean="0"/>
          </a:p>
          <a:p>
            <a:pPr marL="4572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s-EC" sz="2600" b="1" dirty="0" smtClean="0"/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s-EC" sz="2100" dirty="0" smtClean="0"/>
          </a:p>
        </p:txBody>
      </p:sp>
    </p:spTree>
    <p:extLst>
      <p:ext uri="{BB962C8B-B14F-4D97-AF65-F5344CB8AC3E}">
        <p14:creationId xmlns:p14="http://schemas.microsoft.com/office/powerpoint/2010/main" val="3829143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2994" y="401053"/>
            <a:ext cx="9294795" cy="688214"/>
          </a:xfrm>
        </p:spPr>
        <p:txBody>
          <a:bodyPr rtlCol="0">
            <a:normAutofit/>
          </a:bodyPr>
          <a:lstStyle/>
          <a:p>
            <a:pPr lvl="0"/>
            <a:r>
              <a:rPr lang="es-ES" sz="2800" b="1" dirty="0" smtClean="0">
                <a:latin typeface="+mn-lt"/>
                <a:ea typeface="+mn-ea"/>
                <a:cs typeface="+mn-cs"/>
              </a:rPr>
              <a:t>COMISIÓN DE PLANIFICACIÓN ESTRATÉGICA:</a:t>
            </a:r>
            <a:endParaRPr lang="es-EC" sz="28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689811" y="1219841"/>
            <a:ext cx="10908631" cy="4282601"/>
          </a:xfrm>
        </p:spPr>
        <p:txBody>
          <a:bodyPr rtlCol="0">
            <a:normAutofit fontScale="92500" lnSpcReduction="20000"/>
          </a:bodyPr>
          <a:lstStyle/>
          <a:p>
            <a:pPr marL="4572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C" sz="2200" b="1" dirty="0" smtClean="0"/>
              <a:t>Sesión No.47, de 31 de enero de 2022 </a:t>
            </a:r>
            <a:r>
              <a:rPr lang="es-ES" sz="2200" b="1" dirty="0" smtClean="0"/>
              <a:t>:</a:t>
            </a:r>
            <a:endParaRPr lang="es-ES" sz="2200" dirty="0" smtClean="0"/>
          </a:p>
          <a:p>
            <a:pPr marL="45720" indent="0" algn="just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s-ES" sz="2100" dirty="0"/>
              <a:t>En esta sesión la Comisión </a:t>
            </a:r>
            <a:r>
              <a:rPr lang="es-ES" sz="2100" dirty="0" smtClean="0"/>
              <a:t>trata como 1er </a:t>
            </a:r>
            <a:r>
              <a:rPr lang="es-ES" sz="2100" dirty="0"/>
              <a:t>punto del orden del </a:t>
            </a:r>
            <a:r>
              <a:rPr lang="es-ES" sz="2100" dirty="0" smtClean="0"/>
              <a:t>día, la presentación del </a:t>
            </a:r>
            <a:r>
              <a:rPr lang="es-ES" sz="2100" dirty="0"/>
              <a:t>informe </a:t>
            </a:r>
            <a:r>
              <a:rPr lang="es-ES" sz="2100" dirty="0" smtClean="0"/>
              <a:t>respecto </a:t>
            </a:r>
            <a:r>
              <a:rPr lang="es-ES" sz="2100" dirty="0"/>
              <a:t>al cumplimiento del Acuerdo Ministerial Nro. SNP-SNP-2021-0010-A, de 19 de noviembre de 2021, emitido por la Secretaría Nacional de </a:t>
            </a:r>
            <a:r>
              <a:rPr lang="es-ES" sz="2100" dirty="0" smtClean="0"/>
              <a:t>Planificación; donde se plantean varias dudas, por lo que se realiza la consulta respectiva al ente nacional.</a:t>
            </a:r>
          </a:p>
          <a:p>
            <a:pPr marL="45720" indent="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s-EC" sz="2200" b="1" dirty="0" smtClean="0"/>
              <a:t>Sesión No.48, </a:t>
            </a:r>
            <a:r>
              <a:rPr lang="es-EC" sz="2200" b="1" dirty="0"/>
              <a:t>de 14 de febrero de </a:t>
            </a:r>
            <a:r>
              <a:rPr lang="es-EC" sz="2200" b="1" dirty="0" smtClean="0"/>
              <a:t>2022</a:t>
            </a:r>
            <a:r>
              <a:rPr lang="es-ES" sz="2200" b="1" dirty="0" smtClean="0"/>
              <a:t>:</a:t>
            </a:r>
            <a:endParaRPr lang="es-ES" sz="2200" b="1" dirty="0"/>
          </a:p>
          <a:p>
            <a:pPr marL="4572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2100" dirty="0"/>
              <a:t>En esta sesión </a:t>
            </a:r>
            <a:r>
              <a:rPr lang="es-ES" sz="2100" dirty="0" smtClean="0"/>
              <a:t>se plantea como </a:t>
            </a:r>
            <a:r>
              <a:rPr lang="es-ES" sz="2100" dirty="0"/>
              <a:t>2do punto del orden del </a:t>
            </a:r>
            <a:r>
              <a:rPr lang="es-ES" sz="2100" dirty="0" smtClean="0"/>
              <a:t>día la presentación </a:t>
            </a:r>
            <a:r>
              <a:rPr lang="es-ES" sz="2100" dirty="0"/>
              <a:t>del cronograma para dar cumplimiento </a:t>
            </a:r>
            <a:r>
              <a:rPr lang="es-ES" sz="2100" dirty="0" smtClean="0"/>
              <a:t>al nuevo Acuerdo </a:t>
            </a:r>
            <a:r>
              <a:rPr lang="es-ES" sz="2100" dirty="0"/>
              <a:t>Ministerial No. SNP-SNP-2022-0002-A, de 31 de enero de 2022, suscrito por </a:t>
            </a:r>
            <a:r>
              <a:rPr lang="es-ES" sz="2100" dirty="0" smtClean="0"/>
              <a:t>el Secretario Nacional </a:t>
            </a:r>
            <a:r>
              <a:rPr lang="es-ES" sz="2100" dirty="0"/>
              <a:t>de </a:t>
            </a:r>
            <a:r>
              <a:rPr lang="es-ES" sz="2100" dirty="0" smtClean="0"/>
              <a:t>Planificación, producto de lo cual, además del cronograma, se genera la primera insistencia y solicitud de aclaración a las dudas planteadas por los miembros de la Comisión</a:t>
            </a:r>
            <a:endParaRPr lang="es-EC" sz="2100" dirty="0" smtClean="0"/>
          </a:p>
        </p:txBody>
      </p:sp>
    </p:spTree>
    <p:extLst>
      <p:ext uri="{BB962C8B-B14F-4D97-AF65-F5344CB8AC3E}">
        <p14:creationId xmlns:p14="http://schemas.microsoft.com/office/powerpoint/2010/main" val="3848218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2994" y="401053"/>
            <a:ext cx="9294795" cy="688214"/>
          </a:xfrm>
        </p:spPr>
        <p:txBody>
          <a:bodyPr rtlCol="0">
            <a:normAutofit/>
          </a:bodyPr>
          <a:lstStyle/>
          <a:p>
            <a:pPr lvl="0"/>
            <a:r>
              <a:rPr lang="es-ES" sz="2800" b="1" dirty="0" smtClean="0">
                <a:latin typeface="+mn-lt"/>
                <a:ea typeface="+mn-ea"/>
                <a:cs typeface="+mn-cs"/>
              </a:rPr>
              <a:t>COMISIÓN DE PLANIFICACIÓN ESTRATÉGICA:</a:t>
            </a:r>
            <a:endParaRPr lang="es-EC" sz="28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689811" y="1171715"/>
            <a:ext cx="10908631" cy="4314685"/>
          </a:xfrm>
        </p:spPr>
        <p:txBody>
          <a:bodyPr rtlCol="0">
            <a:normAutofit fontScale="92500" lnSpcReduction="20000"/>
          </a:bodyPr>
          <a:lstStyle/>
          <a:p>
            <a:pPr marL="4572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C" sz="2200" b="1" dirty="0" smtClean="0"/>
              <a:t>Sesión No.49, de 4 de marzo de 2022 </a:t>
            </a:r>
            <a:r>
              <a:rPr lang="es-ES" sz="2200" b="1" dirty="0" smtClean="0"/>
              <a:t>:</a:t>
            </a:r>
            <a:endParaRPr lang="es-ES" sz="2200" dirty="0" smtClean="0"/>
          </a:p>
          <a:p>
            <a:pPr marL="45720" indent="0" algn="just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s-ES" sz="2100" dirty="0"/>
              <a:t>En esta </a:t>
            </a:r>
            <a:r>
              <a:rPr lang="es-ES" sz="2100" dirty="0" smtClean="0"/>
              <a:t>sesión, </a:t>
            </a:r>
            <a:r>
              <a:rPr lang="es-ES" sz="2100" dirty="0"/>
              <a:t>la </a:t>
            </a:r>
            <a:r>
              <a:rPr lang="es-ES" sz="2100" dirty="0" smtClean="0"/>
              <a:t>Comisión recibe el oficio suscrito por el Secretario General del Concejo, donde remite la iniciativa Legislativa, se da por conocida y se realizan observaciones a los documentos adjuntos </a:t>
            </a:r>
          </a:p>
          <a:p>
            <a:pPr marL="45720" indent="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s-EC" sz="2200" b="1" dirty="0" smtClean="0"/>
              <a:t>Sesión No.50 de 7 de marzo de 2022</a:t>
            </a:r>
            <a:r>
              <a:rPr lang="es-ES" sz="2200" b="1" dirty="0" smtClean="0"/>
              <a:t>:</a:t>
            </a:r>
          </a:p>
          <a:p>
            <a:pPr marL="4572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2100" dirty="0" smtClean="0"/>
              <a:t>En </a:t>
            </a:r>
            <a:r>
              <a:rPr lang="es-ES" sz="2100" dirty="0"/>
              <a:t>esta sesión la Comisión </a:t>
            </a:r>
            <a:r>
              <a:rPr lang="es-ES" sz="2100" dirty="0" smtClean="0"/>
              <a:t>conoce los pronunciamientos emitidos por la Secretaría General de Planificación y por </a:t>
            </a:r>
            <a:r>
              <a:rPr lang="es-ES" sz="2100" dirty="0"/>
              <a:t>la Asociación de Municipalidades del </a:t>
            </a:r>
            <a:r>
              <a:rPr lang="es-ES" sz="2100" dirty="0" smtClean="0"/>
              <a:t>Ecuador, así como el nuevo Acuerdo Ministerial No. SNP-SNP-2022-0013-A, de 23 de febrero de 2022; </a:t>
            </a:r>
            <a:r>
              <a:rPr lang="es-ES" sz="2100" dirty="0"/>
              <a:t>la </a:t>
            </a:r>
            <a:r>
              <a:rPr lang="es-ES" sz="2100" dirty="0" smtClean="0"/>
              <a:t>Comisión acoge los nuevos lineamientos emitidos por los entes nacionales, </a:t>
            </a:r>
            <a:r>
              <a:rPr lang="es-ES" sz="2100" dirty="0"/>
              <a:t>y procesa un proyecto </a:t>
            </a:r>
            <a:r>
              <a:rPr lang="es-ES" sz="2100" dirty="0"/>
              <a:t>de ordenanza, distinto al que </a:t>
            </a:r>
            <a:r>
              <a:rPr lang="es-ES" sz="2100" dirty="0"/>
              <a:t>inicialmente fue presentado, </a:t>
            </a:r>
            <a:r>
              <a:rPr lang="es-ES" sz="2100" dirty="0" smtClean="0"/>
              <a:t>con sus documentos habilitantes y anexos, y resuelve solicitar los informes técnicos y legales respectivos </a:t>
            </a:r>
          </a:p>
        </p:txBody>
      </p:sp>
    </p:spTree>
    <p:extLst>
      <p:ext uri="{BB962C8B-B14F-4D97-AF65-F5344CB8AC3E}">
        <p14:creationId xmlns:p14="http://schemas.microsoft.com/office/powerpoint/2010/main" val="44255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éano de 16 X 9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8762_TF02895256.potx" id="{AF0CDB87-AD15-4F24-B07B-528859955201}" vid="{EAF93393-8179-4B0B-8C2B-E14236E92FD4}"/>
    </a:ext>
  </a:extLst>
</a:theme>
</file>

<file path=ppt/theme/theme2.xml><?xml version="1.0" encoding="utf-8"?>
<a:theme xmlns:a="http://schemas.openxmlformats.org/drawingml/2006/main" name="Tema de Offic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 de pintura inspirada en el océano (panorámica)</Template>
  <TotalTime>1546</TotalTime>
  <Words>1952</Words>
  <Application>Microsoft Office PowerPoint</Application>
  <PresentationFormat>Panorámica</PresentationFormat>
  <Paragraphs>80</Paragraphs>
  <Slides>15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Georgia</vt:lpstr>
      <vt:lpstr>Times New Roman</vt:lpstr>
      <vt:lpstr>Océano de 16 X 9</vt:lpstr>
      <vt:lpstr>Presentación de PowerPoint</vt:lpstr>
      <vt:lpstr>OBJETIVO:</vt:lpstr>
      <vt:lpstr>ANTECEDENTES:</vt:lpstr>
      <vt:lpstr>ANTECEDENTES:</vt:lpstr>
      <vt:lpstr>ANTECEDENTES:</vt:lpstr>
      <vt:lpstr>COMISIÓN DE PLANIFICACIÓN ESTRATÉGICA:</vt:lpstr>
      <vt:lpstr>COMISIÓN DE PLANIFICACIÓN ESTRATÉGICA:</vt:lpstr>
      <vt:lpstr>COMISIÓN DE PLANIFICACIÓN ESTRATÉGICA:</vt:lpstr>
      <vt:lpstr>COMISIÓN DE PLANIFICACIÓN ESTRATÉGICA:</vt:lpstr>
      <vt:lpstr>COMISIÓN DE PLANIFICACIÓN ESTRATÉGICA:</vt:lpstr>
      <vt:lpstr>INFORMES / INFORME TÉCNICO:</vt:lpstr>
      <vt:lpstr>INFORMES / INFORME LEGAL:</vt:lpstr>
      <vt:lpstr>INFORMES / INFORME LEGAL:</vt:lpstr>
      <vt:lpstr>ORDENANZA, DOCUMENTOS HABILITANTES Y ANEXOS :</vt:lpstr>
      <vt:lpstr>GRACIAS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ORDENANZA REFORMATORIA A LA ORDENANZA PMDOT-PUGS No.001-2021 PARA INCORPORAR LA ALINEACIÓN DEL PLAN METROPOLITANO DE DESARROLLO Y ORDENAMIENTO TERRITORIAL (PMDOT) 2021 – 2033 CON EL PLAN NACIONAL DE DESARROLLO 2021 - 2025</dc:title>
  <dc:creator>Gabriela</dc:creator>
  <cp:lastModifiedBy>Gabriela</cp:lastModifiedBy>
  <cp:revision>44</cp:revision>
  <dcterms:created xsi:type="dcterms:W3CDTF">2022-03-17T19:52:02Z</dcterms:created>
  <dcterms:modified xsi:type="dcterms:W3CDTF">2022-03-22T03:40:08Z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