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539" r:id="rId2"/>
    <p:sldId id="522" r:id="rId3"/>
    <p:sldId id="552" r:id="rId4"/>
    <p:sldId id="530" r:id="rId5"/>
    <p:sldId id="293" r:id="rId6"/>
    <p:sldId id="527" r:id="rId7"/>
    <p:sldId id="544" r:id="rId8"/>
    <p:sldId id="267" r:id="rId9"/>
    <p:sldId id="515" r:id="rId10"/>
    <p:sldId id="535" r:id="rId11"/>
    <p:sldId id="516" r:id="rId12"/>
    <p:sldId id="528" r:id="rId13"/>
    <p:sldId id="517" r:id="rId14"/>
    <p:sldId id="536" r:id="rId15"/>
    <p:sldId id="518" r:id="rId16"/>
    <p:sldId id="537" r:id="rId17"/>
    <p:sldId id="519" r:id="rId18"/>
    <p:sldId id="538" r:id="rId19"/>
    <p:sldId id="520" r:id="rId20"/>
    <p:sldId id="526" r:id="rId21"/>
    <p:sldId id="525" r:id="rId22"/>
    <p:sldId id="554" r:id="rId23"/>
    <p:sldId id="555" r:id="rId24"/>
    <p:sldId id="562" r:id="rId25"/>
    <p:sldId id="563" r:id="rId26"/>
    <p:sldId id="564" r:id="rId27"/>
    <p:sldId id="565" r:id="rId28"/>
    <p:sldId id="567" r:id="rId29"/>
    <p:sldId id="557" r:id="rId30"/>
    <p:sldId id="561" r:id="rId31"/>
    <p:sldId id="559" r:id="rId32"/>
    <p:sldId id="558" r:id="rId33"/>
    <p:sldId id="560" r:id="rId34"/>
  </p:sldIdLst>
  <p:sldSz cx="18286413" cy="10287000"/>
  <p:notesSz cx="7010400" cy="9296400"/>
  <p:defaultTextStyle>
    <a:defPPr>
      <a:defRPr lang="ja-JP"/>
    </a:defPPr>
    <a:lvl1pPr marL="0" algn="l" defTabSz="1632753" rtl="0" eaLnBrk="1" latinLnBrk="0" hangingPunct="1">
      <a:defRPr kumimoji="1" sz="3200" kern="1200">
        <a:solidFill>
          <a:schemeClr val="tx1"/>
        </a:solidFill>
        <a:latin typeface="+mn-lt"/>
        <a:ea typeface="+mn-ea"/>
        <a:cs typeface="+mn-cs"/>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17" userDrawn="1">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a Mercedes Lopez Olivares" initials="SMLO" lastIdx="0" clrIdx="0">
    <p:extLst>
      <p:ext uri="{19B8F6BF-5375-455C-9EA6-DF929625EA0E}">
        <p15:presenceInfo xmlns:p15="http://schemas.microsoft.com/office/powerpoint/2012/main" userId="S-1-5-21-3485827948-700579693-361321641-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a:srgbClr val="FFFFCC"/>
    <a:srgbClr val="E6AF00"/>
    <a:srgbClr val="008000"/>
    <a:srgbClr val="FFFF99"/>
    <a:srgbClr val="99FF66"/>
    <a:srgbClr val="6EA92D"/>
    <a:srgbClr val="1B587C"/>
    <a:srgbClr val="C00000"/>
    <a:srgbClr val="FFF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5126" autoAdjust="0"/>
  </p:normalViewPr>
  <p:slideViewPr>
    <p:cSldViewPr snapToGrid="0">
      <p:cViewPr varScale="1">
        <p:scale>
          <a:sx n="49" d="100"/>
          <a:sy n="49" d="100"/>
        </p:scale>
        <p:origin x="918" y="42"/>
      </p:cViewPr>
      <p:guideLst>
        <p:guide orient="horz" pos="3217"/>
        <p:guide pos="5759"/>
      </p:guideLst>
    </p:cSldViewPr>
  </p:slideViewPr>
  <p:notesTextViewPr>
    <p:cViewPr>
      <p:scale>
        <a:sx n="3" d="2"/>
        <a:sy n="3" d="2"/>
      </p:scale>
      <p:origin x="0" y="0"/>
    </p:cViewPr>
  </p:notesTextViewPr>
  <p:sorterViewPr>
    <p:cViewPr>
      <p:scale>
        <a:sx n="100" d="100"/>
        <a:sy n="100" d="100"/>
      </p:scale>
      <p:origin x="0" y="483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37839" cy="464820"/>
          </a:xfrm>
          <a:prstGeom prst="rect">
            <a:avLst/>
          </a:prstGeom>
        </p:spPr>
        <p:txBody>
          <a:bodyPr vert="horz" lIns="93466" tIns="46733" rIns="93466" bIns="467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970938" y="0"/>
            <a:ext cx="3037839" cy="464820"/>
          </a:xfrm>
          <a:prstGeom prst="rect">
            <a:avLst/>
          </a:prstGeom>
        </p:spPr>
        <p:txBody>
          <a:bodyPr vert="horz" lIns="93466" tIns="46733" rIns="93466" bIns="46733" rtlCol="0"/>
          <a:lstStyle>
            <a:lvl1pPr algn="r">
              <a:defRPr sz="1200"/>
            </a:lvl1pPr>
          </a:lstStyle>
          <a:p>
            <a:fld id="{C440410B-B5DF-44D5-B438-62561615F79B}" type="datetimeFigureOut">
              <a:rPr kumimoji="1" lang="ja-JP" altLang="en-US" smtClean="0"/>
              <a:t>2022/3/22</a:t>
            </a:fld>
            <a:endParaRPr kumimoji="1" lang="ja-JP" altLang="en-US"/>
          </a:p>
        </p:txBody>
      </p:sp>
      <p:sp>
        <p:nvSpPr>
          <p:cNvPr id="4" name="スライド イメージ プレースホルダー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466" tIns="46733" rIns="93466" bIns="46733" rtlCol="0" anchor="ctr"/>
          <a:lstStyle/>
          <a:p>
            <a:endParaRPr lang="ja-JP" altLang="en-US"/>
          </a:p>
        </p:txBody>
      </p:sp>
      <p:sp>
        <p:nvSpPr>
          <p:cNvPr id="5" name="ノート プレースホルダー 4"/>
          <p:cNvSpPr>
            <a:spLocks noGrp="1"/>
          </p:cNvSpPr>
          <p:nvPr>
            <p:ph type="body" sz="quarter" idx="3"/>
          </p:nvPr>
        </p:nvSpPr>
        <p:spPr>
          <a:xfrm>
            <a:off x="701040" y="4415790"/>
            <a:ext cx="5608320" cy="4183380"/>
          </a:xfrm>
          <a:prstGeom prst="rect">
            <a:avLst/>
          </a:prstGeom>
        </p:spPr>
        <p:txBody>
          <a:bodyPr vert="horz" lIns="93466" tIns="46733" rIns="93466" bIns="467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8829969"/>
            <a:ext cx="3037839" cy="464820"/>
          </a:xfrm>
          <a:prstGeom prst="rect">
            <a:avLst/>
          </a:prstGeom>
        </p:spPr>
        <p:txBody>
          <a:bodyPr vert="horz" lIns="93466" tIns="46733" rIns="93466" bIns="46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70938" y="8829969"/>
            <a:ext cx="3037839" cy="464820"/>
          </a:xfrm>
          <a:prstGeom prst="rect">
            <a:avLst/>
          </a:prstGeom>
        </p:spPr>
        <p:txBody>
          <a:bodyPr vert="horz" lIns="93466" tIns="46733" rIns="93466" bIns="46733" rtlCol="0" anchor="b"/>
          <a:lstStyle>
            <a:lvl1pPr algn="r">
              <a:defRPr sz="1200"/>
            </a:lvl1pPr>
          </a:lstStyle>
          <a:p>
            <a:fld id="{BA0F6D12-D0E5-42E3-AE9E-4CBB24513023}" type="slidenum">
              <a:rPr kumimoji="1" lang="ja-JP" altLang="en-US" smtClean="0"/>
              <a:t>‹Nº›</a:t>
            </a:fld>
            <a:endParaRPr kumimoji="1" lang="ja-JP" altLang="en-US"/>
          </a:p>
        </p:txBody>
      </p:sp>
    </p:spTree>
    <p:extLst>
      <p:ext uri="{BB962C8B-B14F-4D97-AF65-F5344CB8AC3E}">
        <p14:creationId xmlns:p14="http://schemas.microsoft.com/office/powerpoint/2010/main" val="632614945"/>
      </p:ext>
    </p:extLst>
  </p:cSld>
  <p:clrMap bg1="lt1" tx1="dk1" bg2="lt2" tx2="dk2" accent1="accent1" accent2="accent2" accent3="accent3" accent4="accent4" accent5="accent5" accent6="accent6" hlink="hlink" folHlink="folHlink"/>
  <p:notesStyle>
    <a:lvl1pPr marL="0" algn="l" defTabSz="1632753" rtl="0" eaLnBrk="1" latinLnBrk="0" hangingPunct="1">
      <a:defRPr kumimoji="1" sz="2100" kern="1200">
        <a:solidFill>
          <a:schemeClr val="tx1"/>
        </a:solidFill>
        <a:latin typeface="+mn-lt"/>
        <a:ea typeface="+mn-ea"/>
        <a:cs typeface="+mn-cs"/>
      </a:defRPr>
    </a:lvl1pPr>
    <a:lvl2pPr marL="816376" algn="l" defTabSz="1632753" rtl="0" eaLnBrk="1" latinLnBrk="0" hangingPunct="1">
      <a:defRPr kumimoji="1" sz="2100" kern="1200">
        <a:solidFill>
          <a:schemeClr val="tx1"/>
        </a:solidFill>
        <a:latin typeface="+mn-lt"/>
        <a:ea typeface="+mn-ea"/>
        <a:cs typeface="+mn-cs"/>
      </a:defRPr>
    </a:lvl2pPr>
    <a:lvl3pPr marL="1632753" algn="l" defTabSz="1632753" rtl="0" eaLnBrk="1" latinLnBrk="0" hangingPunct="1">
      <a:defRPr kumimoji="1" sz="2100" kern="1200">
        <a:solidFill>
          <a:schemeClr val="tx1"/>
        </a:solidFill>
        <a:latin typeface="+mn-lt"/>
        <a:ea typeface="+mn-ea"/>
        <a:cs typeface="+mn-cs"/>
      </a:defRPr>
    </a:lvl3pPr>
    <a:lvl4pPr marL="2449129" algn="l" defTabSz="1632753" rtl="0" eaLnBrk="1" latinLnBrk="0" hangingPunct="1">
      <a:defRPr kumimoji="1" sz="2100" kern="1200">
        <a:solidFill>
          <a:schemeClr val="tx1"/>
        </a:solidFill>
        <a:latin typeface="+mn-lt"/>
        <a:ea typeface="+mn-ea"/>
        <a:cs typeface="+mn-cs"/>
      </a:defRPr>
    </a:lvl4pPr>
    <a:lvl5pPr marL="3265505" algn="l" defTabSz="1632753" rtl="0" eaLnBrk="1" latinLnBrk="0" hangingPunct="1">
      <a:defRPr kumimoji="1" sz="2100" kern="1200">
        <a:solidFill>
          <a:schemeClr val="tx1"/>
        </a:solidFill>
        <a:latin typeface="+mn-lt"/>
        <a:ea typeface="+mn-ea"/>
        <a:cs typeface="+mn-cs"/>
      </a:defRPr>
    </a:lvl5pPr>
    <a:lvl6pPr marL="4081882" algn="l" defTabSz="1632753" rtl="0" eaLnBrk="1" latinLnBrk="0" hangingPunct="1">
      <a:defRPr kumimoji="1" sz="2100" kern="1200">
        <a:solidFill>
          <a:schemeClr val="tx1"/>
        </a:solidFill>
        <a:latin typeface="+mn-lt"/>
        <a:ea typeface="+mn-ea"/>
        <a:cs typeface="+mn-cs"/>
      </a:defRPr>
    </a:lvl6pPr>
    <a:lvl7pPr marL="4898258" algn="l" defTabSz="1632753" rtl="0" eaLnBrk="1" latinLnBrk="0" hangingPunct="1">
      <a:defRPr kumimoji="1" sz="2100" kern="1200">
        <a:solidFill>
          <a:schemeClr val="tx1"/>
        </a:solidFill>
        <a:latin typeface="+mn-lt"/>
        <a:ea typeface="+mn-ea"/>
        <a:cs typeface="+mn-cs"/>
      </a:defRPr>
    </a:lvl7pPr>
    <a:lvl8pPr marL="5714634" algn="l" defTabSz="1632753" rtl="0" eaLnBrk="1" latinLnBrk="0" hangingPunct="1">
      <a:defRPr kumimoji="1" sz="2100" kern="1200">
        <a:solidFill>
          <a:schemeClr val="tx1"/>
        </a:solidFill>
        <a:latin typeface="+mn-lt"/>
        <a:ea typeface="+mn-ea"/>
        <a:cs typeface="+mn-cs"/>
      </a:defRPr>
    </a:lvl8pPr>
    <a:lvl9pPr marL="6531011" algn="l" defTabSz="1632753" rtl="0" eaLnBrk="1" latinLnBrk="0" hangingPunct="1">
      <a:defRPr kumimoji="1"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C988974-FAE1-48DE-9C3E-D0F0CECF25A9}" type="slidenum">
              <a:rPr lang="es-ES" smtClean="0"/>
              <a:t>5</a:t>
            </a:fld>
            <a:endParaRPr lang="es-ES"/>
          </a:p>
        </p:txBody>
      </p:sp>
    </p:spTree>
    <p:extLst>
      <p:ext uri="{BB962C8B-B14F-4D97-AF65-F5344CB8AC3E}">
        <p14:creationId xmlns:p14="http://schemas.microsoft.com/office/powerpoint/2010/main" val="363479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C988974-FAE1-48DE-9C3E-D0F0CECF25A9}" type="slidenum">
              <a:rPr lang="es-ES" smtClean="0"/>
              <a:t>6</a:t>
            </a:fld>
            <a:endParaRPr lang="es-ES"/>
          </a:p>
        </p:txBody>
      </p:sp>
    </p:spTree>
    <p:extLst>
      <p:ext uri="{BB962C8B-B14F-4D97-AF65-F5344CB8AC3E}">
        <p14:creationId xmlns:p14="http://schemas.microsoft.com/office/powerpoint/2010/main" val="1440145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C988974-FAE1-48DE-9C3E-D0F0CECF25A9}" type="slidenum">
              <a:rPr lang="es-ES" smtClean="0"/>
              <a:t>7</a:t>
            </a:fld>
            <a:endParaRPr lang="es-ES"/>
          </a:p>
        </p:txBody>
      </p:sp>
    </p:spTree>
    <p:extLst>
      <p:ext uri="{BB962C8B-B14F-4D97-AF65-F5344CB8AC3E}">
        <p14:creationId xmlns:p14="http://schemas.microsoft.com/office/powerpoint/2010/main" val="83241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kumimoji="1" lang="es-EC" sz="1400" b="1" kern="1200" dirty="0">
                <a:solidFill>
                  <a:schemeClr val="tx1"/>
                </a:solidFill>
                <a:effectLst/>
                <a:latin typeface="+mn-lt"/>
                <a:ea typeface="+mn-ea"/>
                <a:cs typeface="+mn-cs"/>
              </a:rPr>
              <a:t>COMPETENCIAS (37)</a:t>
            </a:r>
            <a:endParaRPr kumimoji="1" lang="es-EC" sz="1400" kern="1200" dirty="0">
              <a:solidFill>
                <a:schemeClr val="tx1"/>
              </a:solidFill>
              <a:effectLst/>
              <a:latin typeface="+mn-lt"/>
              <a:ea typeface="+mn-ea"/>
              <a:cs typeface="+mn-cs"/>
            </a:endParaRPr>
          </a:p>
          <a:p>
            <a:r>
              <a:rPr kumimoji="1" lang="es-EC" sz="1400" kern="1200" dirty="0">
                <a:solidFill>
                  <a:schemeClr val="tx1"/>
                </a:solidFill>
                <a:effectLst/>
                <a:latin typeface="+mn-lt"/>
                <a:ea typeface="+mn-ea"/>
                <a:cs typeface="+mn-cs"/>
              </a:rPr>
              <a:t>Desarrollo de actividades turísticas (función)</a:t>
            </a:r>
          </a:p>
          <a:p>
            <a:r>
              <a:rPr kumimoji="1" lang="es-EC" sz="1400" kern="1200" dirty="0">
                <a:solidFill>
                  <a:schemeClr val="tx1"/>
                </a:solidFill>
                <a:effectLst/>
                <a:latin typeface="+mn-lt"/>
                <a:ea typeface="+mn-ea"/>
                <a:cs typeface="+mn-cs"/>
              </a:rPr>
              <a:t>Forestación y reforestación</a:t>
            </a:r>
          </a:p>
          <a:p>
            <a:r>
              <a:rPr kumimoji="1" lang="es-EC" sz="1400" kern="1200" dirty="0">
                <a:solidFill>
                  <a:schemeClr val="tx1"/>
                </a:solidFill>
                <a:effectLst/>
                <a:latin typeface="+mn-lt"/>
                <a:ea typeface="+mn-ea"/>
                <a:cs typeface="+mn-cs"/>
              </a:rPr>
              <a:t>Gestionar la cooperación internacional</a:t>
            </a:r>
          </a:p>
          <a:p>
            <a:r>
              <a:rPr kumimoji="1" lang="es-EC" sz="1400" kern="1200" dirty="0">
                <a:solidFill>
                  <a:schemeClr val="tx1"/>
                </a:solidFill>
                <a:effectLst/>
                <a:latin typeface="+mn-lt"/>
                <a:ea typeface="+mn-ea"/>
                <a:cs typeface="+mn-cs"/>
              </a:rPr>
              <a:t>Planificar el desarrollo territorial y formular los correspondientes planes de ordenamiento territorial</a:t>
            </a:r>
          </a:p>
          <a:p>
            <a:r>
              <a:rPr kumimoji="1" lang="es-EC" sz="1400" kern="1200" dirty="0">
                <a:solidFill>
                  <a:schemeClr val="tx1"/>
                </a:solidFill>
                <a:effectLst/>
                <a:latin typeface="+mn-lt"/>
                <a:ea typeface="+mn-ea"/>
                <a:cs typeface="+mn-cs"/>
              </a:rPr>
              <a:t>Planificar, construir y mantener el sistema vial regional, regional, la vialidad urbana; y planificar y mantener en coordinación con los gobiernos provinciales la vialidad parroquial rural.</a:t>
            </a:r>
          </a:p>
          <a:p>
            <a:r>
              <a:rPr kumimoji="1" lang="es-EC" sz="1400" kern="1200" dirty="0">
                <a:solidFill>
                  <a:schemeClr val="tx1"/>
                </a:solidFill>
                <a:effectLst/>
                <a:latin typeface="+mn-lt"/>
                <a:ea typeface="+mn-ea"/>
                <a:cs typeface="+mn-cs"/>
              </a:rPr>
              <a:t>Protección integral a la niñez y adolescencia</a:t>
            </a:r>
          </a:p>
          <a:p>
            <a:r>
              <a:rPr kumimoji="1" lang="es-EC" sz="1400" kern="1200" dirty="0">
                <a:solidFill>
                  <a:schemeClr val="tx1"/>
                </a:solidFill>
                <a:effectLst/>
                <a:latin typeface="+mn-lt"/>
                <a:ea typeface="+mn-ea"/>
                <a:cs typeface="+mn-cs"/>
              </a:rPr>
              <a:t>Administrar el registro de la propiedad</a:t>
            </a:r>
          </a:p>
          <a:p>
            <a:r>
              <a:rPr kumimoji="1" lang="es-EC" sz="1400" kern="1200" dirty="0">
                <a:solidFill>
                  <a:schemeClr val="tx1"/>
                </a:solidFill>
                <a:effectLst/>
                <a:latin typeface="+mn-lt"/>
                <a:ea typeface="+mn-ea"/>
                <a:cs typeface="+mn-cs"/>
              </a:rPr>
              <a:t>Crear, modificar, exonerar o suprimir mediante ordenanzas, tasas y contribuciones especiales de mejoras</a:t>
            </a:r>
          </a:p>
          <a:p>
            <a:r>
              <a:rPr kumimoji="1" lang="es-EC" sz="1400" kern="1200" dirty="0">
                <a:solidFill>
                  <a:schemeClr val="tx1"/>
                </a:solidFill>
                <a:effectLst/>
                <a:latin typeface="+mn-lt"/>
                <a:ea typeface="+mn-ea"/>
                <a:cs typeface="+mn-cs"/>
              </a:rPr>
              <a:t>Delimitar, regular, autorizar y controlar el uso de las playas de mar, riberas y lechos de ríos, lagos y lagunas, sin perjuicio de las limitaciones que establezca la ley.</a:t>
            </a:r>
          </a:p>
          <a:p>
            <a:r>
              <a:rPr kumimoji="1" lang="es-EC" sz="1400" kern="1200" dirty="0">
                <a:solidFill>
                  <a:schemeClr val="tx1"/>
                </a:solidFill>
                <a:effectLst/>
                <a:latin typeface="+mn-lt"/>
                <a:ea typeface="+mn-ea"/>
                <a:cs typeface="+mn-cs"/>
              </a:rPr>
              <a:t>Ejercer el control sobre el uso y ocupación del suelo del cantón</a:t>
            </a:r>
          </a:p>
          <a:p>
            <a:r>
              <a:rPr kumimoji="1" lang="es-EC" sz="1400" kern="1200" dirty="0">
                <a:solidFill>
                  <a:schemeClr val="tx1"/>
                </a:solidFill>
                <a:effectLst/>
                <a:latin typeface="+mn-lt"/>
                <a:ea typeface="+mn-ea"/>
                <a:cs typeface="+mn-cs"/>
              </a:rPr>
              <a:t>Ejercicio de las competencias de protección integral a la niñez y adolescencia</a:t>
            </a:r>
          </a:p>
          <a:p>
            <a:r>
              <a:rPr kumimoji="1" lang="es-EC" sz="1400" kern="1200" dirty="0">
                <a:solidFill>
                  <a:schemeClr val="tx1"/>
                </a:solidFill>
                <a:effectLst/>
                <a:latin typeface="+mn-lt"/>
                <a:ea typeface="+mn-ea"/>
                <a:cs typeface="+mn-cs"/>
              </a:rPr>
              <a:t>Formar y administrar catastros inmobiliarios urbanos y rurales</a:t>
            </a:r>
          </a:p>
          <a:p>
            <a:r>
              <a:rPr kumimoji="1" lang="es-EC" sz="1400" kern="1200" dirty="0">
                <a:solidFill>
                  <a:schemeClr val="tx1"/>
                </a:solidFill>
                <a:effectLst/>
                <a:latin typeface="+mn-lt"/>
                <a:ea typeface="+mn-ea"/>
                <a:cs typeface="+mn-cs"/>
              </a:rPr>
              <a:t>Gestionar los servicios de prevención, protección, socorro y extinción de incendios</a:t>
            </a:r>
          </a:p>
          <a:p>
            <a:r>
              <a:rPr kumimoji="1" lang="es-EC" sz="1400" kern="1200" dirty="0">
                <a:solidFill>
                  <a:schemeClr val="tx1"/>
                </a:solidFill>
                <a:effectLst/>
                <a:latin typeface="+mn-lt"/>
                <a:ea typeface="+mn-ea"/>
                <a:cs typeface="+mn-cs"/>
              </a:rPr>
              <a:t>Planificar, construir y mantener la infraestructura física y los equipamientos de los espacios públicos destinados al desarrollo social, cultural y deportivo</a:t>
            </a:r>
          </a:p>
          <a:p>
            <a:r>
              <a:rPr kumimoji="1" lang="es-EC" sz="1400" kern="1200" dirty="0">
                <a:solidFill>
                  <a:schemeClr val="tx1"/>
                </a:solidFill>
                <a:effectLst/>
                <a:latin typeface="+mn-lt"/>
                <a:ea typeface="+mn-ea"/>
                <a:cs typeface="+mn-cs"/>
              </a:rPr>
              <a:t>Planificar, regular y controlar el tránsito, el transporte y terrestre y seguridad vial</a:t>
            </a:r>
          </a:p>
          <a:p>
            <a:r>
              <a:rPr kumimoji="1" lang="es-EC" sz="1400" kern="1200" dirty="0">
                <a:solidFill>
                  <a:schemeClr val="tx1"/>
                </a:solidFill>
                <a:effectLst/>
                <a:latin typeface="+mn-lt"/>
                <a:ea typeface="+mn-ea"/>
                <a:cs typeface="+mn-cs"/>
              </a:rPr>
              <a:t>Preservar y garantizar el acceso efectivo de las personas al uso de las playas de mar, riberas de ríos, lagos y lagunas.</a:t>
            </a:r>
          </a:p>
          <a:p>
            <a:r>
              <a:rPr kumimoji="1" lang="es-EC" sz="1400" kern="1200" dirty="0">
                <a:solidFill>
                  <a:schemeClr val="tx1"/>
                </a:solidFill>
                <a:effectLst/>
                <a:latin typeface="+mn-lt"/>
                <a:ea typeface="+mn-ea"/>
                <a:cs typeface="+mn-cs"/>
              </a:rPr>
              <a:t>Preservar, mantener y difundir el patrimonio arquitectónico y cultural</a:t>
            </a:r>
          </a:p>
          <a:p>
            <a:r>
              <a:rPr kumimoji="1" lang="es-EC" sz="1400" kern="1200" dirty="0">
                <a:solidFill>
                  <a:schemeClr val="tx1"/>
                </a:solidFill>
                <a:effectLst/>
                <a:latin typeface="+mn-lt"/>
                <a:ea typeface="+mn-ea"/>
                <a:cs typeface="+mn-cs"/>
              </a:rPr>
              <a:t>Prestar los de servicios públicos: agua potable, alcantarillado, depuración de aguas residuales, manejo de desechos sólidos y actividades de saneamiento ambiental</a:t>
            </a:r>
          </a:p>
          <a:p>
            <a:r>
              <a:rPr kumimoji="1" lang="es-EC" sz="1400" kern="1200" dirty="0">
                <a:solidFill>
                  <a:schemeClr val="tx1"/>
                </a:solidFill>
                <a:effectLst/>
                <a:latin typeface="+mn-lt"/>
                <a:ea typeface="+mn-ea"/>
                <a:cs typeface="+mn-cs"/>
              </a:rPr>
              <a:t>Regular, autorizar y controlar la explotación de materiales áridos y pétreos, que se encuentren en los lechos de ríos, lagos, playas de mar y canteras</a:t>
            </a:r>
          </a:p>
          <a:p>
            <a:r>
              <a:rPr kumimoji="1" lang="es-EC" sz="1400" kern="1200" dirty="0">
                <a:solidFill>
                  <a:schemeClr val="tx1"/>
                </a:solidFill>
                <a:effectLst/>
                <a:latin typeface="+mn-lt"/>
                <a:ea typeface="+mn-ea"/>
                <a:cs typeface="+mn-cs"/>
              </a:rPr>
              <a:t>Determinar las políticas de investigación e innovación del conocimiento, desarrollo y transferencia de tecnologías necesarias para el desarrollo provincial</a:t>
            </a:r>
          </a:p>
          <a:p>
            <a:r>
              <a:rPr kumimoji="1" lang="es-EC" sz="1400" kern="1200" dirty="0">
                <a:solidFill>
                  <a:schemeClr val="tx1"/>
                </a:solidFill>
                <a:effectLst/>
                <a:latin typeface="+mn-lt"/>
                <a:ea typeface="+mn-ea"/>
                <a:cs typeface="+mn-cs"/>
              </a:rPr>
              <a:t>Dragado y relleno hidráulico</a:t>
            </a:r>
          </a:p>
          <a:p>
            <a:r>
              <a:rPr kumimoji="1" lang="es-EC" sz="1400" kern="1200" dirty="0">
                <a:solidFill>
                  <a:schemeClr val="tx1"/>
                </a:solidFill>
                <a:effectLst/>
                <a:latin typeface="+mn-lt"/>
                <a:ea typeface="+mn-ea"/>
                <a:cs typeface="+mn-cs"/>
              </a:rPr>
              <a:t>Fomentar las actividades productivas regionales, provinciales. Incentivar el desarrollo de las actividades productivas comunitarias</a:t>
            </a:r>
          </a:p>
          <a:p>
            <a:r>
              <a:rPr kumimoji="1" lang="es-EC" sz="1400" kern="1200" dirty="0">
                <a:solidFill>
                  <a:schemeClr val="tx1"/>
                </a:solidFill>
                <a:effectLst/>
                <a:latin typeface="+mn-lt"/>
                <a:ea typeface="+mn-ea"/>
                <a:cs typeface="+mn-cs"/>
              </a:rPr>
              <a:t>Gestión Ambiental</a:t>
            </a:r>
          </a:p>
          <a:p>
            <a:r>
              <a:rPr kumimoji="1" lang="es-EC" sz="1400" kern="1200" dirty="0">
                <a:solidFill>
                  <a:schemeClr val="tx1"/>
                </a:solidFill>
                <a:effectLst/>
                <a:latin typeface="+mn-lt"/>
                <a:ea typeface="+mn-ea"/>
                <a:cs typeface="+mn-cs"/>
              </a:rPr>
              <a:t>Gestionar en coordinación con gobiernos regionales obras en cuencas y microcuencas</a:t>
            </a:r>
          </a:p>
          <a:p>
            <a:r>
              <a:rPr kumimoji="1" lang="es-EC" sz="1400" kern="1200" dirty="0">
                <a:solidFill>
                  <a:schemeClr val="tx1"/>
                </a:solidFill>
                <a:effectLst/>
                <a:latin typeface="+mn-lt"/>
                <a:ea typeface="+mn-ea"/>
                <a:cs typeface="+mn-cs"/>
              </a:rPr>
              <a:t>Planificar, construir, operar y mantener sistemas de riego</a:t>
            </a:r>
          </a:p>
          <a:p>
            <a:r>
              <a:rPr kumimoji="1" lang="es-EC" sz="1400" kern="1200" dirty="0">
                <a:solidFill>
                  <a:schemeClr val="tx1"/>
                </a:solidFill>
                <a:effectLst/>
                <a:latin typeface="+mn-lt"/>
                <a:ea typeface="+mn-ea"/>
                <a:cs typeface="+mn-cs"/>
              </a:rPr>
              <a:t>Promover la organización de los ciudadanos de las comunas, recintos y demás asentamientos rurales, con el carácter de organizaciones territoriales de base</a:t>
            </a:r>
          </a:p>
          <a:p>
            <a:r>
              <a:rPr kumimoji="1" lang="es-EC" sz="1400" kern="1200" dirty="0">
                <a:solidFill>
                  <a:schemeClr val="tx1"/>
                </a:solidFill>
                <a:effectLst/>
                <a:latin typeface="+mn-lt"/>
                <a:ea typeface="+mn-ea"/>
                <a:cs typeface="+mn-cs"/>
              </a:rPr>
              <a:t>Vigilar la ejecución de obras y la calidad de los servicios públicos</a:t>
            </a:r>
          </a:p>
          <a:p>
            <a:r>
              <a:rPr kumimoji="1" lang="es-EC" sz="1400" kern="1200" dirty="0">
                <a:solidFill>
                  <a:schemeClr val="tx1"/>
                </a:solidFill>
                <a:effectLst/>
                <a:latin typeface="+mn-lt"/>
                <a:ea typeface="+mn-ea"/>
                <a:cs typeface="+mn-cs"/>
              </a:rPr>
              <a:t>Planificar, construir y mantener la infraestructura física, los equipamientos y los espacios públicos de la parroquia</a:t>
            </a:r>
          </a:p>
          <a:p>
            <a:r>
              <a:rPr kumimoji="1" lang="es-EC" sz="1400" kern="1200" dirty="0">
                <a:solidFill>
                  <a:schemeClr val="tx1"/>
                </a:solidFill>
                <a:effectLst/>
                <a:latin typeface="+mn-lt"/>
                <a:ea typeface="+mn-ea"/>
                <a:cs typeface="+mn-cs"/>
              </a:rPr>
              <a:t>Incentivar el desarrollo de actividades productivas comunitarias la preservación de la biodiversidad y la protección del ambiente</a:t>
            </a:r>
          </a:p>
          <a:p>
            <a:r>
              <a:rPr kumimoji="1" lang="es-EC" sz="1400" kern="1200" dirty="0">
                <a:solidFill>
                  <a:schemeClr val="tx1"/>
                </a:solidFill>
                <a:effectLst/>
                <a:latin typeface="+mn-lt"/>
                <a:ea typeface="+mn-ea"/>
                <a:cs typeface="+mn-cs"/>
              </a:rPr>
              <a:t>Gestionar, coordinar y administrar los servicios públicos que le sean delegados o descentralizados por otros niveles de gobierno</a:t>
            </a:r>
          </a:p>
          <a:p>
            <a:r>
              <a:rPr kumimoji="1" lang="es-EC" sz="1400" kern="1200" dirty="0">
                <a:solidFill>
                  <a:schemeClr val="tx1"/>
                </a:solidFill>
                <a:effectLst/>
                <a:latin typeface="+mn-lt"/>
                <a:ea typeface="+mn-ea"/>
                <a:cs typeface="+mn-cs"/>
              </a:rPr>
              <a:t>Fomentar la seguridad alimentaria</a:t>
            </a:r>
          </a:p>
          <a:p>
            <a:r>
              <a:rPr kumimoji="1" lang="es-EC" sz="1400" kern="1200" dirty="0">
                <a:solidFill>
                  <a:schemeClr val="tx1"/>
                </a:solidFill>
                <a:effectLst/>
                <a:latin typeface="+mn-lt"/>
                <a:ea typeface="+mn-ea"/>
                <a:cs typeface="+mn-cs"/>
              </a:rPr>
              <a:t>Gestionar el ordenamiento de cuencas hidrográficas</a:t>
            </a:r>
          </a:p>
          <a:p>
            <a:r>
              <a:rPr kumimoji="1" lang="es-EC" sz="1400" kern="1200" dirty="0">
                <a:solidFill>
                  <a:schemeClr val="tx1"/>
                </a:solidFill>
                <a:effectLst/>
                <a:latin typeface="+mn-lt"/>
                <a:ea typeface="+mn-ea"/>
                <a:cs typeface="+mn-cs"/>
              </a:rPr>
              <a:t>Otorgar personalidad jurídica, registrar y controlar las organizaciones sociales de carácter regional</a:t>
            </a:r>
          </a:p>
          <a:p>
            <a:r>
              <a:rPr kumimoji="1" lang="es-EC" sz="1400" kern="1200" dirty="0">
                <a:solidFill>
                  <a:schemeClr val="tx1"/>
                </a:solidFill>
                <a:effectLst/>
                <a:latin typeface="+mn-lt"/>
                <a:ea typeface="+mn-ea"/>
                <a:cs typeface="+mn-cs"/>
              </a:rPr>
              <a:t>Hábitat y vivienda</a:t>
            </a:r>
          </a:p>
          <a:p>
            <a:r>
              <a:rPr kumimoji="1" lang="es-EC" sz="1400" kern="1200" dirty="0">
                <a:solidFill>
                  <a:schemeClr val="tx1"/>
                </a:solidFill>
                <a:effectLst/>
                <a:latin typeface="+mn-lt"/>
                <a:ea typeface="+mn-ea"/>
                <a:cs typeface="+mn-cs"/>
              </a:rPr>
              <a:t>Infraestructura y equipamientos físicos de salud y educación</a:t>
            </a:r>
          </a:p>
          <a:p>
            <a:r>
              <a:rPr kumimoji="1" lang="es-EC" sz="1400" kern="1200" dirty="0">
                <a:solidFill>
                  <a:schemeClr val="tx1"/>
                </a:solidFill>
                <a:effectLst/>
                <a:latin typeface="+mn-lt"/>
                <a:ea typeface="+mn-ea"/>
                <a:cs typeface="+mn-cs"/>
              </a:rPr>
              <a:t>Prestación de servicios públicos</a:t>
            </a:r>
          </a:p>
          <a:p>
            <a:r>
              <a:rPr kumimoji="1" lang="es-EC" sz="1400" kern="1200" dirty="0">
                <a:solidFill>
                  <a:schemeClr val="tx1"/>
                </a:solidFill>
                <a:effectLst/>
                <a:latin typeface="+mn-lt"/>
                <a:ea typeface="+mn-ea"/>
                <a:cs typeface="+mn-cs"/>
              </a:rPr>
              <a:t>Otro (casos excepcionales)</a:t>
            </a:r>
          </a:p>
        </p:txBody>
      </p:sp>
      <p:sp>
        <p:nvSpPr>
          <p:cNvPr id="4" name="Marcador de número de diapositiva 3"/>
          <p:cNvSpPr>
            <a:spLocks noGrp="1"/>
          </p:cNvSpPr>
          <p:nvPr>
            <p:ph type="sldNum" sz="quarter" idx="5"/>
          </p:nvPr>
        </p:nvSpPr>
        <p:spPr/>
        <p:txBody>
          <a:bodyPr/>
          <a:lstStyle/>
          <a:p>
            <a:fld id="{BA0F6D12-D0E5-42E3-AE9E-4CBB24513023}" type="slidenum">
              <a:rPr kumimoji="1" lang="ja-JP" altLang="en-US" smtClean="0"/>
              <a:t>9</a:t>
            </a:fld>
            <a:endParaRPr kumimoji="1" lang="ja-JP" altLang="en-US"/>
          </a:p>
        </p:txBody>
      </p:sp>
    </p:spTree>
    <p:extLst>
      <p:ext uri="{BB962C8B-B14F-4D97-AF65-F5344CB8AC3E}">
        <p14:creationId xmlns:p14="http://schemas.microsoft.com/office/powerpoint/2010/main" val="1090219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Artuculo</a:t>
            </a:r>
            <a:r>
              <a:rPr lang="es-ES" dirty="0"/>
              <a:t> único</a:t>
            </a:r>
          </a:p>
          <a:p>
            <a:r>
              <a:rPr lang="es-ES" dirty="0"/>
              <a:t>Da por conocido y </a:t>
            </a:r>
            <a:r>
              <a:rPr lang="es-ES" dirty="0" err="1"/>
              <a:t>aporbado</a:t>
            </a:r>
            <a:r>
              <a:rPr lang="es-ES" dirty="0"/>
              <a:t> la </a:t>
            </a:r>
            <a:r>
              <a:rPr lang="es-EC" sz="1200" b="1" dirty="0"/>
              <a:t>La propuesta de alineación, así como el informe favorable s</a:t>
            </a:r>
          </a:p>
          <a:p>
            <a:endParaRPr lang="es-EC" sz="1200" b="1" dirty="0"/>
          </a:p>
          <a:p>
            <a:r>
              <a:rPr lang="es-EC" sz="1200" b="1" dirty="0" err="1"/>
              <a:t>Egun</a:t>
            </a:r>
            <a:r>
              <a:rPr lang="es-EC" sz="1200" b="1" dirty="0"/>
              <a:t> el informe de </a:t>
            </a:r>
            <a:r>
              <a:rPr lang="es-EC" sz="1200" b="1" dirty="0" err="1"/>
              <a:t>remitdo</a:t>
            </a:r>
            <a:r>
              <a:rPr lang="es-EC" sz="1200" b="1" dirty="0"/>
              <a:t>.</a:t>
            </a:r>
          </a:p>
          <a:p>
            <a:r>
              <a:rPr lang="es-EC" sz="1200" b="1" dirty="0" err="1"/>
              <a:t>Convcatoria</a:t>
            </a:r>
            <a:r>
              <a:rPr lang="es-EC" sz="1200" b="1" dirty="0"/>
              <a:t>, informe, la matriz, la </a:t>
            </a:r>
            <a:r>
              <a:rPr lang="es-EC" sz="1200" b="1" dirty="0" err="1"/>
              <a:t>resolcusion</a:t>
            </a:r>
            <a:r>
              <a:rPr lang="es-EC" sz="1200" b="1" dirty="0"/>
              <a:t> la </a:t>
            </a:r>
            <a:r>
              <a:rPr lang="es-EC" sz="1200" b="1" dirty="0" err="1"/>
              <a:t>piorpuesta</a:t>
            </a:r>
            <a:r>
              <a:rPr lang="es-EC" sz="1200" b="1" dirty="0"/>
              <a:t> de ordenanza</a:t>
            </a:r>
          </a:p>
          <a:p>
            <a:endParaRPr lang="es-ES" dirty="0"/>
          </a:p>
        </p:txBody>
      </p:sp>
      <p:sp>
        <p:nvSpPr>
          <p:cNvPr id="4" name="Marcador de número de diapositiva 3"/>
          <p:cNvSpPr>
            <a:spLocks noGrp="1"/>
          </p:cNvSpPr>
          <p:nvPr>
            <p:ph type="sldNum" sz="quarter" idx="10"/>
          </p:nvPr>
        </p:nvSpPr>
        <p:spPr/>
        <p:txBody>
          <a:bodyPr/>
          <a:lstStyle/>
          <a:p>
            <a:fld id="{DC988974-FAE1-48DE-9C3E-D0F0CECF25A9}" type="slidenum">
              <a:rPr lang="es-ES" smtClean="0"/>
              <a:t>21</a:t>
            </a:fld>
            <a:endParaRPr lang="es-ES"/>
          </a:p>
        </p:txBody>
      </p:sp>
    </p:spTree>
    <p:extLst>
      <p:ext uri="{BB962C8B-B14F-4D97-AF65-F5344CB8AC3E}">
        <p14:creationId xmlns:p14="http://schemas.microsoft.com/office/powerpoint/2010/main" val="130794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3FE0617-96A0-4CFF-B816-C7CA81672EE6}"/>
              </a:ext>
            </a:extLst>
          </p:cNvPr>
          <p:cNvSpPr/>
          <p:nvPr userDrawn="1"/>
        </p:nvSpPr>
        <p:spPr>
          <a:xfrm>
            <a:off x="-1" y="256018"/>
            <a:ext cx="18286413" cy="1011673"/>
          </a:xfrm>
          <a:prstGeom prst="rect">
            <a:avLst/>
          </a:prstGeom>
          <a:solidFill>
            <a:srgbClr val="0060A8"/>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kumimoji="1" lang="es-EC" dirty="0">
              <a:solidFill>
                <a:schemeClr val="bg1"/>
              </a:solidFill>
            </a:endParaRPr>
          </a:p>
        </p:txBody>
      </p:sp>
      <p:sp>
        <p:nvSpPr>
          <p:cNvPr id="2" name="タイトル 1"/>
          <p:cNvSpPr>
            <a:spLocks noGrp="1"/>
          </p:cNvSpPr>
          <p:nvPr>
            <p:ph type="title" hasCustomPrompt="1"/>
          </p:nvPr>
        </p:nvSpPr>
        <p:spPr>
          <a:xfrm>
            <a:off x="794004" y="256018"/>
            <a:ext cx="16236850" cy="1011673"/>
          </a:xfrm>
        </p:spPr>
        <p:txBody>
          <a:bodyPr/>
          <a:lstStyle>
            <a:lvl1pPr>
              <a:defRPr>
                <a:solidFill>
                  <a:schemeClr val="bg1"/>
                </a:solidFill>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4" name="スライド番号プレースホルダー 3"/>
          <p:cNvSpPr>
            <a:spLocks noGrp="1"/>
          </p:cNvSpPr>
          <p:nvPr>
            <p:ph type="sldNum" sz="quarter" idx="11"/>
          </p:nvPr>
        </p:nvSpPr>
        <p:spPr>
          <a:xfrm>
            <a:off x="16005999" y="9577166"/>
            <a:ext cx="952666" cy="547688"/>
          </a:xfrm>
          <a:prstGeom prst="rect">
            <a:avLst/>
          </a:prstGeom>
        </p:spPr>
        <p:txBody>
          <a:bodyPr/>
          <a:lstStyle/>
          <a:p>
            <a:fld id="{E6459DFB-86F3-43FA-8567-2EA6E426AE90}" type="slidenum">
              <a:rPr lang="ja-JP" altLang="en-US" smtClean="0"/>
              <a:pPr/>
              <a:t>‹Nº›</a:t>
            </a:fld>
            <a:endParaRPr lang="ja-JP" altLang="en-US" dirty="0"/>
          </a:p>
        </p:txBody>
      </p:sp>
      <p:sp>
        <p:nvSpPr>
          <p:cNvPr id="5" name="テキスト プレースホルダー 6"/>
          <p:cNvSpPr>
            <a:spLocks noGrp="1"/>
          </p:cNvSpPr>
          <p:nvPr>
            <p:ph type="body" sz="quarter" idx="14" hasCustomPrompt="1"/>
          </p:nvPr>
        </p:nvSpPr>
        <p:spPr>
          <a:xfrm>
            <a:off x="1078310" y="1491916"/>
            <a:ext cx="16200313" cy="7748337"/>
          </a:xfrm>
        </p:spPr>
        <p:txBody>
          <a:bodyPr anchor="t">
            <a:normAutofit/>
          </a:bodyPr>
          <a:lstStyle>
            <a:lvl1pPr algn="l">
              <a:defRPr sz="2000" baseline="0">
                <a:solidFill>
                  <a:schemeClr val="tx2"/>
                </a:solidFill>
              </a:defRPr>
            </a:lvl1pPr>
          </a:lstStyle>
          <a:p>
            <a:pPr lvl="0"/>
            <a:r>
              <a:rPr kumimoji="1" lang="en-US" altLang="ja-JP" dirty="0" err="1"/>
              <a:t>Texto</a:t>
            </a:r>
            <a:r>
              <a:rPr kumimoji="1" lang="en-US" altLang="ja-JP" dirty="0"/>
              <a:t> principal</a:t>
            </a:r>
            <a:endParaRPr kumimoji="1" lang="ja-JP" altLang="en-US" dirty="0"/>
          </a:p>
        </p:txBody>
      </p:sp>
    </p:spTree>
    <p:extLst>
      <p:ext uri="{BB962C8B-B14F-4D97-AF65-F5344CB8AC3E}">
        <p14:creationId xmlns:p14="http://schemas.microsoft.com/office/powerpoint/2010/main" val="9036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5" name="アーチ 4"/>
          <p:cNvSpPr/>
          <p:nvPr userDrawn="1"/>
        </p:nvSpPr>
        <p:spPr>
          <a:xfrm rot="3600000">
            <a:off x="943779" y="1766050"/>
            <a:ext cx="1492195" cy="1492195"/>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3" name="アーチ 12"/>
          <p:cNvSpPr/>
          <p:nvPr userDrawn="1"/>
        </p:nvSpPr>
        <p:spPr>
          <a:xfrm rot="6618510">
            <a:off x="1060367" y="1882638"/>
            <a:ext cx="1259018" cy="12590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15" name="テキスト プレースホルダー 6"/>
          <p:cNvSpPr>
            <a:spLocks noGrp="1"/>
          </p:cNvSpPr>
          <p:nvPr>
            <p:ph type="body" sz="quarter" idx="15" hasCustomPrompt="1"/>
          </p:nvPr>
        </p:nvSpPr>
        <p:spPr>
          <a:xfrm>
            <a:off x="1964684" y="1958917"/>
            <a:ext cx="7426863" cy="790352"/>
          </a:xfrm>
        </p:spPr>
        <p:txBody>
          <a:bodyPr anchor="b">
            <a:noAutofit/>
          </a:bodyPr>
          <a:lstStyle>
            <a:lvl1pPr algn="l">
              <a:defRPr sz="3600" baseline="0">
                <a:solidFill>
                  <a:schemeClr val="accent3"/>
                </a:solidFill>
                <a:latin typeface="Route 159 SemiBold" pitchFamily="50" charset="0"/>
              </a:defRPr>
            </a:lvl1pPr>
          </a:lstStyle>
          <a:p>
            <a:pPr lvl="0"/>
            <a:r>
              <a:rPr kumimoji="1" lang="en-US" altLang="ja-JP" dirty="0" err="1"/>
              <a:t>Texto</a:t>
            </a:r>
            <a:endParaRPr kumimoji="1" lang="ja-JP" altLang="en-US" dirty="0"/>
          </a:p>
        </p:txBody>
      </p:sp>
      <p:sp>
        <p:nvSpPr>
          <p:cNvPr id="17" name="テキスト プレースホルダー 6"/>
          <p:cNvSpPr>
            <a:spLocks noGrp="1"/>
          </p:cNvSpPr>
          <p:nvPr>
            <p:ph type="body" sz="quarter" idx="14" hasCustomPrompt="1"/>
          </p:nvPr>
        </p:nvSpPr>
        <p:spPr>
          <a:xfrm>
            <a:off x="2709065" y="3113733"/>
            <a:ext cx="13938025" cy="5600679"/>
          </a:xfrm>
        </p:spPr>
        <p:txBody>
          <a:bodyPr anchor="t">
            <a:normAutofit/>
          </a:bodyPr>
          <a:lstStyle>
            <a:lvl1pPr algn="l">
              <a:defRPr sz="2000" baseline="0">
                <a:solidFill>
                  <a:schemeClr val="tx2"/>
                </a:solidFill>
              </a:defRPr>
            </a:lvl1pPr>
          </a:lstStyle>
          <a:p>
            <a:pPr lvl="0"/>
            <a:r>
              <a:rPr kumimoji="1" lang="en-US" altLang="ja-JP" dirty="0" err="1"/>
              <a:t>Texto</a:t>
            </a:r>
            <a:r>
              <a:rPr kumimoji="1" lang="en-US" altLang="ja-JP" dirty="0"/>
              <a:t> principal</a:t>
            </a:r>
            <a:endParaRPr kumimoji="1" lang="ja-JP" altLang="en-US" dirty="0"/>
          </a:p>
        </p:txBody>
      </p:sp>
      <p:sp>
        <p:nvSpPr>
          <p:cNvPr id="8" name="スライド番号プレースホルダー 5">
            <a:extLst>
              <a:ext uri="{FF2B5EF4-FFF2-40B4-BE49-F238E27FC236}">
                <a16:creationId xmlns:a16="http://schemas.microsoft.com/office/drawing/2014/main" id="{8A18CBFC-2527-4BE8-BC4F-6E8FD2457C00}"/>
              </a:ext>
            </a:extLst>
          </p:cNvPr>
          <p:cNvSpPr>
            <a:spLocks noGrp="1"/>
          </p:cNvSpPr>
          <p:nvPr>
            <p:ph type="sldNum" sz="quarter" idx="4"/>
          </p:nvPr>
        </p:nvSpPr>
        <p:spPr>
          <a:xfrm>
            <a:off x="16021275" y="9578262"/>
            <a:ext cx="859198" cy="547688"/>
          </a:xfrm>
          <a:prstGeom prst="rect">
            <a:avLst/>
          </a:prstGeom>
        </p:spPr>
        <p:txBody>
          <a:bodyPr vert="horz" lIns="163275" tIns="81638" rIns="163275" bIns="81638" rtlCol="0" anchor="ctr"/>
          <a:lstStyle>
            <a:lvl1pPr algn="ctr">
              <a:defRPr sz="2000" b="0">
                <a:solidFill>
                  <a:srgbClr val="0060A8"/>
                </a:solidFill>
                <a:latin typeface="Arial Black" panose="020B0A04020102020204" pitchFamily="34" charset="0"/>
              </a:defRPr>
            </a:lvl1pPr>
          </a:lstStyle>
          <a:p>
            <a:fld id="{E6459DFB-86F3-43FA-8567-2EA6E426AE90}" type="slidenum">
              <a:rPr lang="ja-JP" altLang="en-US" smtClean="0"/>
              <a:pPr/>
              <a:t>‹Nº›</a:t>
            </a:fld>
            <a:endParaRPr lang="ja-JP" altLang="en-US" dirty="0"/>
          </a:p>
        </p:txBody>
      </p:sp>
    </p:spTree>
    <p:extLst>
      <p:ext uri="{BB962C8B-B14F-4D97-AF65-F5344CB8AC3E}">
        <p14:creationId xmlns:p14="http://schemas.microsoft.com/office/powerpoint/2010/main" val="390953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tor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14320" y="561935"/>
            <a:ext cx="16457772" cy="547689"/>
          </a:xfrm>
        </p:spPr>
        <p:txBody>
          <a:bodyPr/>
          <a:lstStyle>
            <a:lvl1pPr>
              <a:defRPr/>
            </a:lvl1pPr>
          </a:lstStyle>
          <a:p>
            <a:r>
              <a:rPr kumimoji="1" lang="en-US" altLang="ja-JP" dirty="0" err="1"/>
              <a:t>Título</a:t>
            </a:r>
            <a:r>
              <a:rPr kumimoji="1" lang="en-US" altLang="ja-JP" dirty="0"/>
              <a:t> de </a:t>
            </a:r>
            <a:r>
              <a:rPr kumimoji="1" lang="en-US" altLang="ja-JP" dirty="0" err="1"/>
              <a:t>lámina</a:t>
            </a:r>
            <a:endParaRPr kumimoji="1" lang="ja-JP" altLang="en-US" dirty="0"/>
          </a:p>
        </p:txBody>
      </p:sp>
      <p:sp>
        <p:nvSpPr>
          <p:cNvPr id="5" name="スライド番号プレースホルダー 5">
            <a:extLst>
              <a:ext uri="{FF2B5EF4-FFF2-40B4-BE49-F238E27FC236}">
                <a16:creationId xmlns:a16="http://schemas.microsoft.com/office/drawing/2014/main" id="{7778CB67-D991-4F81-B2B0-15EF2A64DEB7}"/>
              </a:ext>
            </a:extLst>
          </p:cNvPr>
          <p:cNvSpPr>
            <a:spLocks noGrp="1"/>
          </p:cNvSpPr>
          <p:nvPr>
            <p:ph type="sldNum" sz="quarter" idx="4"/>
          </p:nvPr>
        </p:nvSpPr>
        <p:spPr>
          <a:xfrm>
            <a:off x="16021275" y="9578262"/>
            <a:ext cx="859198" cy="547688"/>
          </a:xfrm>
          <a:prstGeom prst="rect">
            <a:avLst/>
          </a:prstGeom>
        </p:spPr>
        <p:txBody>
          <a:bodyPr vert="horz" lIns="163275" tIns="81638" rIns="163275" bIns="81638" rtlCol="0" anchor="ctr"/>
          <a:lstStyle>
            <a:lvl1pPr algn="ctr">
              <a:defRPr sz="2000" b="0">
                <a:solidFill>
                  <a:srgbClr val="0060A8"/>
                </a:solidFill>
                <a:latin typeface="Arial Black" panose="020B0A04020102020204" pitchFamily="34" charset="0"/>
              </a:defRPr>
            </a:lvl1pPr>
          </a:lstStyle>
          <a:p>
            <a:fld id="{E6459DFB-86F3-43FA-8567-2EA6E426AE90}" type="slidenum">
              <a:rPr lang="ja-JP" altLang="en-US" smtClean="0"/>
              <a:pPr/>
              <a:t>‹Nº›</a:t>
            </a:fld>
            <a:endParaRPr lang="ja-JP" altLang="en-US" dirty="0"/>
          </a:p>
        </p:txBody>
      </p:sp>
    </p:spTree>
    <p:extLst>
      <p:ext uri="{BB962C8B-B14F-4D97-AF65-F5344CB8AC3E}">
        <p14:creationId xmlns:p14="http://schemas.microsoft.com/office/powerpoint/2010/main" val="273261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1ED71-0B2B-4516-86B6-5FB4C46C91AA}"/>
              </a:ext>
            </a:extLst>
          </p:cNvPr>
          <p:cNvSpPr>
            <a:spLocks noGrp="1"/>
          </p:cNvSpPr>
          <p:nvPr>
            <p:ph type="title"/>
          </p:nvPr>
        </p:nvSpPr>
        <p:spPr>
          <a:xfrm>
            <a:off x="6443329" y="5818908"/>
            <a:ext cx="11398103" cy="2098964"/>
          </a:xfrm>
        </p:spPr>
        <p:txBody>
          <a:bodyPr/>
          <a:lstStyle>
            <a:lvl1pPr algn="ctr">
              <a:defRPr/>
            </a:lvl1pPr>
          </a:lstStyle>
          <a:p>
            <a:r>
              <a:rPr lang="es-ES" dirty="0"/>
              <a:t>Haga clic para modificar el estilo de título del patrón</a:t>
            </a:r>
            <a:endParaRPr lang="es-EC" dirty="0"/>
          </a:p>
        </p:txBody>
      </p:sp>
      <p:sp>
        <p:nvSpPr>
          <p:cNvPr id="5" name="テキスト プレースホルダー 6">
            <a:extLst>
              <a:ext uri="{FF2B5EF4-FFF2-40B4-BE49-F238E27FC236}">
                <a16:creationId xmlns:a16="http://schemas.microsoft.com/office/drawing/2014/main" id="{966F3A14-C3F3-48A1-B6A7-A08D01E79DFD}"/>
              </a:ext>
            </a:extLst>
          </p:cNvPr>
          <p:cNvSpPr>
            <a:spLocks noGrp="1"/>
          </p:cNvSpPr>
          <p:nvPr>
            <p:ph type="body" sz="quarter" idx="20" hasCustomPrompt="1"/>
          </p:nvPr>
        </p:nvSpPr>
        <p:spPr>
          <a:xfrm>
            <a:off x="6443328" y="8354291"/>
            <a:ext cx="11398103" cy="1033666"/>
          </a:xfrm>
        </p:spPr>
        <p:txBody>
          <a:bodyPr anchor="t">
            <a:normAutofit/>
          </a:bodyPr>
          <a:lstStyle>
            <a:lvl1pPr algn="l">
              <a:defRPr sz="2000" baseline="0">
                <a:solidFill>
                  <a:schemeClr val="tx2"/>
                </a:solidFill>
              </a:defRPr>
            </a:lvl1pPr>
          </a:lstStyle>
          <a:p>
            <a:pPr lvl="0"/>
            <a:r>
              <a:rPr kumimoji="1" lang="en-US" altLang="ja-JP" dirty="0" err="1"/>
              <a:t>Texto</a:t>
            </a:r>
            <a:endParaRPr kumimoji="1" lang="ja-JP" altLang="en-US" dirty="0"/>
          </a:p>
        </p:txBody>
      </p:sp>
      <p:pic>
        <p:nvPicPr>
          <p:cNvPr id="7" name="Gráfico 6">
            <a:extLst>
              <a:ext uri="{FF2B5EF4-FFF2-40B4-BE49-F238E27FC236}">
                <a16:creationId xmlns:a16="http://schemas.microsoft.com/office/drawing/2014/main" id="{64B06248-1E4B-4F6C-86E2-2FF67DADF401}"/>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074873" y="4780881"/>
            <a:ext cx="10480146" cy="819817"/>
          </a:xfrm>
          <a:prstGeom prst="rect">
            <a:avLst/>
          </a:prstGeom>
        </p:spPr>
      </p:pic>
      <p:pic>
        <p:nvPicPr>
          <p:cNvPr id="4" name="Imagen 3">
            <a:extLst>
              <a:ext uri="{FF2B5EF4-FFF2-40B4-BE49-F238E27FC236}">
                <a16:creationId xmlns:a16="http://schemas.microsoft.com/office/drawing/2014/main" id="{206AC40E-148B-4748-89F9-FDF108C17FDC}"/>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l="-1732" t="10251" r="10506" b="19156"/>
          <a:stretch/>
        </p:blipFill>
        <p:spPr>
          <a:xfrm>
            <a:off x="6443328" y="2463708"/>
            <a:ext cx="9165266" cy="2098964"/>
          </a:xfrm>
          <a:prstGeom prst="rect">
            <a:avLst/>
          </a:prstGeom>
        </p:spPr>
      </p:pic>
      <p:pic>
        <p:nvPicPr>
          <p:cNvPr id="3" name="Imagen 2">
            <a:extLst>
              <a:ext uri="{FF2B5EF4-FFF2-40B4-BE49-F238E27FC236}">
                <a16:creationId xmlns:a16="http://schemas.microsoft.com/office/drawing/2014/main" id="{253594AB-E8F9-4EC3-B9B5-1413126095F7}"/>
              </a:ext>
            </a:extLst>
          </p:cNvPr>
          <p:cNvPicPr>
            <a:picLocks noChangeAspect="1"/>
          </p:cNvPicPr>
          <p:nvPr userDrawn="1"/>
        </p:nvPicPr>
        <p:blipFill>
          <a:blip r:embed="rId5"/>
          <a:stretch>
            <a:fillRect/>
          </a:stretch>
        </p:blipFill>
        <p:spPr>
          <a:xfrm>
            <a:off x="-1" y="179964"/>
            <a:ext cx="6074873" cy="10117425"/>
          </a:xfrm>
          <a:prstGeom prst="rect">
            <a:avLst/>
          </a:prstGeom>
        </p:spPr>
      </p:pic>
    </p:spTree>
    <p:extLst>
      <p:ext uri="{BB962C8B-B14F-4D97-AF65-F5344CB8AC3E}">
        <p14:creationId xmlns:p14="http://schemas.microsoft.com/office/powerpoint/2010/main" val="280454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20" name="アーチ 19"/>
          <p:cNvSpPr/>
          <p:nvPr userDrawn="1"/>
        </p:nvSpPr>
        <p:spPr>
          <a:xfrm rot="3600000">
            <a:off x="1165671" y="1884357"/>
            <a:ext cx="1492195" cy="1492195"/>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21" name="アーチ 20"/>
          <p:cNvSpPr/>
          <p:nvPr userDrawn="1"/>
        </p:nvSpPr>
        <p:spPr>
          <a:xfrm rot="6618510">
            <a:off x="1282259" y="2000945"/>
            <a:ext cx="1259018" cy="12590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22" name="テキスト プレースホルダー 6"/>
          <p:cNvSpPr>
            <a:spLocks noGrp="1"/>
          </p:cNvSpPr>
          <p:nvPr>
            <p:ph type="body" sz="quarter" idx="15" hasCustomPrompt="1"/>
          </p:nvPr>
        </p:nvSpPr>
        <p:spPr>
          <a:xfrm>
            <a:off x="2023051" y="2119827"/>
            <a:ext cx="6833566" cy="790352"/>
          </a:xfrm>
        </p:spPr>
        <p:txBody>
          <a:bodyPr anchor="b">
            <a:noAutofit/>
          </a:bodyPr>
          <a:lstStyle>
            <a:lvl1pPr algn="l">
              <a:defRPr sz="36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23" name="テキスト プレースホルダー 6"/>
          <p:cNvSpPr>
            <a:spLocks noGrp="1"/>
          </p:cNvSpPr>
          <p:nvPr>
            <p:ph type="body" sz="quarter" idx="14" hasCustomPrompt="1"/>
          </p:nvPr>
        </p:nvSpPr>
        <p:spPr>
          <a:xfrm>
            <a:off x="2709066" y="2826004"/>
            <a:ext cx="6147552" cy="6366122"/>
          </a:xfrm>
        </p:spPr>
        <p:txBody>
          <a:bodyPr anchor="t">
            <a:normAutofit/>
          </a:bodyPr>
          <a:lstStyle>
            <a:lvl1pPr algn="l">
              <a:defRPr sz="2000" baseline="0">
                <a:solidFill>
                  <a:schemeClr val="tx2"/>
                </a:solidFill>
              </a:defRPr>
            </a:lvl1pPr>
          </a:lstStyle>
          <a:p>
            <a:pPr lvl="0"/>
            <a:r>
              <a:rPr kumimoji="1" lang="en-US" altLang="ja-JP" dirty="0"/>
              <a:t>Text goes here</a:t>
            </a:r>
            <a:endParaRPr kumimoji="1" lang="ja-JP" altLang="en-US" dirty="0"/>
          </a:p>
        </p:txBody>
      </p:sp>
      <p:sp>
        <p:nvSpPr>
          <p:cNvPr id="27" name="アーチ 26"/>
          <p:cNvSpPr/>
          <p:nvPr userDrawn="1"/>
        </p:nvSpPr>
        <p:spPr>
          <a:xfrm rot="3600000">
            <a:off x="9415504" y="1881260"/>
            <a:ext cx="1492195" cy="1492195"/>
          </a:xfrm>
          <a:prstGeom prst="blockArc">
            <a:avLst>
              <a:gd name="adj1" fmla="val 18941412"/>
              <a:gd name="adj2" fmla="val 11732646"/>
              <a:gd name="adj3" fmla="val 4340"/>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28" name="アーチ 27"/>
          <p:cNvSpPr/>
          <p:nvPr userDrawn="1"/>
        </p:nvSpPr>
        <p:spPr>
          <a:xfrm rot="6618510">
            <a:off x="9532092" y="1997848"/>
            <a:ext cx="1259018" cy="1259018"/>
          </a:xfrm>
          <a:prstGeom prst="blockArc">
            <a:avLst>
              <a:gd name="adj1" fmla="val 19452122"/>
              <a:gd name="adj2" fmla="val 11742259"/>
              <a:gd name="adj3" fmla="val 4894"/>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29" name="テキスト プレースホルダー 6"/>
          <p:cNvSpPr>
            <a:spLocks noGrp="1"/>
          </p:cNvSpPr>
          <p:nvPr>
            <p:ph type="body" sz="quarter" idx="16" hasCustomPrompt="1"/>
          </p:nvPr>
        </p:nvSpPr>
        <p:spPr>
          <a:xfrm>
            <a:off x="10272884" y="2116730"/>
            <a:ext cx="6833566" cy="790352"/>
          </a:xfrm>
        </p:spPr>
        <p:txBody>
          <a:bodyPr anchor="b">
            <a:noAutofit/>
          </a:bodyPr>
          <a:lstStyle>
            <a:lvl1pPr algn="l">
              <a:defRPr sz="36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30" name="テキスト プレースホルダー 6"/>
          <p:cNvSpPr>
            <a:spLocks noGrp="1"/>
          </p:cNvSpPr>
          <p:nvPr>
            <p:ph type="body" sz="quarter" idx="17" hasCustomPrompt="1"/>
          </p:nvPr>
        </p:nvSpPr>
        <p:spPr>
          <a:xfrm>
            <a:off x="10958899" y="2822906"/>
            <a:ext cx="6147552" cy="6366121"/>
          </a:xfrm>
        </p:spPr>
        <p:txBody>
          <a:bodyPr anchor="t">
            <a:normAutofit/>
          </a:bodyPr>
          <a:lstStyle>
            <a:lvl1pPr algn="l">
              <a:defRPr sz="2000" baseline="0">
                <a:solidFill>
                  <a:schemeClr val="tx2"/>
                </a:solidFill>
              </a:defRPr>
            </a:lvl1pPr>
          </a:lstStyle>
          <a:p>
            <a:pPr lvl="0"/>
            <a:r>
              <a:rPr kumimoji="1" lang="en-US" altLang="ja-JP" dirty="0"/>
              <a:t>Text goes here</a:t>
            </a:r>
            <a:endParaRPr kumimoji="1" lang="ja-JP" altLang="en-US" dirty="0"/>
          </a:p>
        </p:txBody>
      </p:sp>
      <p:sp>
        <p:nvSpPr>
          <p:cNvPr id="12" name="スライド番号プレースホルダー 5">
            <a:extLst>
              <a:ext uri="{FF2B5EF4-FFF2-40B4-BE49-F238E27FC236}">
                <a16:creationId xmlns:a16="http://schemas.microsoft.com/office/drawing/2014/main" id="{2BF2BFB7-4959-4773-88A4-25B9849B4E3F}"/>
              </a:ext>
            </a:extLst>
          </p:cNvPr>
          <p:cNvSpPr>
            <a:spLocks noGrp="1"/>
          </p:cNvSpPr>
          <p:nvPr>
            <p:ph type="sldNum" sz="quarter" idx="4"/>
          </p:nvPr>
        </p:nvSpPr>
        <p:spPr>
          <a:xfrm>
            <a:off x="16021275" y="9578262"/>
            <a:ext cx="859198" cy="547688"/>
          </a:xfrm>
          <a:prstGeom prst="rect">
            <a:avLst/>
          </a:prstGeom>
        </p:spPr>
        <p:txBody>
          <a:bodyPr vert="horz" lIns="163275" tIns="81638" rIns="163275" bIns="81638" rtlCol="0" anchor="ctr"/>
          <a:lstStyle>
            <a:lvl1pPr algn="ctr">
              <a:defRPr sz="2000" b="0">
                <a:solidFill>
                  <a:srgbClr val="0060A8"/>
                </a:solidFill>
                <a:latin typeface="Arial Black" panose="020B0A04020102020204" pitchFamily="34" charset="0"/>
              </a:defRPr>
            </a:lvl1pPr>
          </a:lstStyle>
          <a:p>
            <a:fld id="{E6459DFB-86F3-43FA-8567-2EA6E426AE90}" type="slidenum">
              <a:rPr lang="ja-JP" altLang="en-US" smtClean="0"/>
              <a:pPr/>
              <a:t>‹Nº›</a:t>
            </a:fld>
            <a:endParaRPr lang="ja-JP" altLang="en-US" dirty="0"/>
          </a:p>
        </p:txBody>
      </p:sp>
    </p:spTree>
    <p:extLst>
      <p:ext uri="{BB962C8B-B14F-4D97-AF65-F5344CB8AC3E}">
        <p14:creationId xmlns:p14="http://schemas.microsoft.com/office/powerpoint/2010/main" val="378901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grpSp>
        <p:nvGrpSpPr>
          <p:cNvPr id="9" name="グループ化 8"/>
          <p:cNvGrpSpPr/>
          <p:nvPr userDrawn="1"/>
        </p:nvGrpSpPr>
        <p:grpSpPr>
          <a:xfrm>
            <a:off x="0" y="1831132"/>
            <a:ext cx="9664975" cy="3312368"/>
            <a:chOff x="0" y="2839244"/>
            <a:chExt cx="9664975" cy="3312368"/>
          </a:xfrm>
          <a:solidFill>
            <a:schemeClr val="accent3"/>
          </a:solidFill>
        </p:grpSpPr>
        <p:sp>
          <p:nvSpPr>
            <p:cNvPr id="5" name="正方形/長方形 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6" name="直角三角形 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grpSp>
        <p:nvGrpSpPr>
          <p:cNvPr id="34" name="グループ化 33"/>
          <p:cNvGrpSpPr/>
          <p:nvPr userDrawn="1"/>
        </p:nvGrpSpPr>
        <p:grpSpPr>
          <a:xfrm rot="10800000">
            <a:off x="8621438" y="2319598"/>
            <a:ext cx="9664975" cy="3312368"/>
            <a:chOff x="0" y="2839244"/>
            <a:chExt cx="9664975" cy="3312368"/>
          </a:xfrm>
          <a:solidFill>
            <a:schemeClr val="accent2"/>
          </a:solidFill>
        </p:grpSpPr>
        <p:sp>
          <p:nvSpPr>
            <p:cNvPr id="35" name="正方形/長方形 3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36" name="直角三角形 3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sp>
        <p:nvSpPr>
          <p:cNvPr id="37" name="テキスト プレースホルダー 6"/>
          <p:cNvSpPr>
            <a:spLocks noGrp="1"/>
          </p:cNvSpPr>
          <p:nvPr>
            <p:ph type="body" sz="quarter" idx="27" hasCustomPrompt="1"/>
          </p:nvPr>
        </p:nvSpPr>
        <p:spPr>
          <a:xfrm>
            <a:off x="834889" y="2120169"/>
            <a:ext cx="7401338" cy="2823902"/>
          </a:xfrm>
        </p:spPr>
        <p:txBody>
          <a:bodyPr anchor="b">
            <a:noAutofit/>
          </a:bodyPr>
          <a:lstStyle>
            <a:lvl1pPr algn="l">
              <a:lnSpc>
                <a:spcPct val="100000"/>
              </a:lnSpc>
              <a:spcBef>
                <a:spcPts val="0"/>
              </a:spcBef>
              <a:defRPr sz="6600" i="0" baseline="0">
                <a:solidFill>
                  <a:schemeClr val="bg1"/>
                </a:solidFill>
                <a:latin typeface="+mj-lt"/>
              </a:defRPr>
            </a:lvl1pPr>
          </a:lstStyle>
          <a:p>
            <a:pPr lvl="0"/>
            <a:r>
              <a:rPr kumimoji="1" lang="en-US" altLang="ja-JP" dirty="0"/>
              <a:t>Text goes here</a:t>
            </a:r>
            <a:endParaRPr kumimoji="1" lang="ja-JP" altLang="en-US" dirty="0"/>
          </a:p>
        </p:txBody>
      </p:sp>
      <p:sp>
        <p:nvSpPr>
          <p:cNvPr id="38" name="テキスト プレースホルダー 6"/>
          <p:cNvSpPr>
            <a:spLocks noGrp="1"/>
          </p:cNvSpPr>
          <p:nvPr>
            <p:ph type="body" sz="quarter" idx="28" hasCustomPrompt="1"/>
          </p:nvPr>
        </p:nvSpPr>
        <p:spPr>
          <a:xfrm>
            <a:off x="10065028" y="2621886"/>
            <a:ext cx="7401338" cy="2823902"/>
          </a:xfrm>
        </p:spPr>
        <p:txBody>
          <a:bodyPr anchor="b">
            <a:noAutofit/>
          </a:bodyPr>
          <a:lstStyle>
            <a:lvl1pPr algn="l">
              <a:lnSpc>
                <a:spcPct val="100000"/>
              </a:lnSpc>
              <a:spcBef>
                <a:spcPts val="0"/>
              </a:spcBef>
              <a:defRPr sz="6600" i="0" baseline="0">
                <a:solidFill>
                  <a:schemeClr val="bg1"/>
                </a:solidFill>
                <a:latin typeface="+mj-lt"/>
              </a:defRPr>
            </a:lvl1pPr>
          </a:lstStyle>
          <a:p>
            <a:pPr lvl="0"/>
            <a:r>
              <a:rPr kumimoji="1" lang="en-US" altLang="ja-JP" dirty="0"/>
              <a:t>Text goes here</a:t>
            </a:r>
            <a:endParaRPr kumimoji="1" lang="ja-JP" altLang="en-US" dirty="0"/>
          </a:p>
        </p:txBody>
      </p:sp>
      <p:grpSp>
        <p:nvGrpSpPr>
          <p:cNvPr id="11" name="グループ化 10"/>
          <p:cNvGrpSpPr/>
          <p:nvPr userDrawn="1"/>
        </p:nvGrpSpPr>
        <p:grpSpPr>
          <a:xfrm>
            <a:off x="0" y="5127969"/>
            <a:ext cx="9701241" cy="119030"/>
            <a:chOff x="0" y="6111441"/>
            <a:chExt cx="9701241" cy="119030"/>
          </a:xfrm>
          <a:solidFill>
            <a:schemeClr val="accent3">
              <a:lumMod val="60000"/>
              <a:lumOff val="40000"/>
            </a:schemeClr>
          </a:solidFill>
        </p:grpSpPr>
        <p:sp>
          <p:nvSpPr>
            <p:cNvPr id="40" name="正方形/長方形 39"/>
            <p:cNvSpPr/>
            <p:nvPr userDrawn="1"/>
          </p:nvSpPr>
          <p:spPr>
            <a:xfrm>
              <a:off x="0" y="6126973"/>
              <a:ext cx="9657281" cy="10349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2">
                    <a:lumMod val="20000"/>
                    <a:lumOff val="80000"/>
                  </a:schemeClr>
                </a:solidFill>
              </a:endParaRPr>
            </a:p>
          </p:txBody>
        </p:sp>
        <p:sp>
          <p:nvSpPr>
            <p:cNvPr id="41" name="直角三角形 40"/>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2">
                    <a:lumMod val="20000"/>
                    <a:lumOff val="80000"/>
                  </a:schemeClr>
                </a:solidFill>
              </a:endParaRPr>
            </a:p>
          </p:txBody>
        </p:sp>
      </p:grpSp>
      <p:grpSp>
        <p:nvGrpSpPr>
          <p:cNvPr id="42" name="グループ化 41"/>
          <p:cNvGrpSpPr/>
          <p:nvPr userDrawn="1"/>
        </p:nvGrpSpPr>
        <p:grpSpPr>
          <a:xfrm rot="10800000">
            <a:off x="8581997" y="2216443"/>
            <a:ext cx="9704415" cy="119030"/>
            <a:chOff x="-3174" y="6111441"/>
            <a:chExt cx="9704415" cy="119030"/>
          </a:xfrm>
          <a:solidFill>
            <a:schemeClr val="accent2">
              <a:lumMod val="60000"/>
              <a:lumOff val="40000"/>
            </a:schemeClr>
          </a:solidFill>
        </p:grpSpPr>
        <p:sp>
          <p:nvSpPr>
            <p:cNvPr id="43" name="正方形/長方形 42"/>
            <p:cNvSpPr/>
            <p:nvPr userDrawn="1"/>
          </p:nvSpPr>
          <p:spPr>
            <a:xfrm>
              <a:off x="-3174" y="6111441"/>
              <a:ext cx="9660456" cy="119030"/>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4" name="直角三角形 43"/>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sp>
        <p:nvSpPr>
          <p:cNvPr id="45" name="テキスト プレースホルダー 6"/>
          <p:cNvSpPr>
            <a:spLocks noGrp="1"/>
          </p:cNvSpPr>
          <p:nvPr>
            <p:ph type="body" sz="quarter" idx="14" hasCustomPrompt="1"/>
          </p:nvPr>
        </p:nvSpPr>
        <p:spPr>
          <a:xfrm>
            <a:off x="829466" y="5365110"/>
            <a:ext cx="7412834" cy="3675392"/>
          </a:xfrm>
        </p:spPr>
        <p:txBody>
          <a:bodyPr anchor="t">
            <a:normAutofit/>
          </a:bodyPr>
          <a:lstStyle>
            <a:lvl1pPr algn="l">
              <a:defRPr sz="2000" baseline="0">
                <a:solidFill>
                  <a:schemeClr val="tx2"/>
                </a:solidFill>
              </a:defRPr>
            </a:lvl1pPr>
          </a:lstStyle>
          <a:p>
            <a:pPr lvl="0"/>
            <a:r>
              <a:rPr kumimoji="1" lang="en-US" altLang="ja-JP" dirty="0"/>
              <a:t>Text goes here</a:t>
            </a:r>
            <a:endParaRPr kumimoji="1" lang="ja-JP" altLang="en-US" dirty="0"/>
          </a:p>
        </p:txBody>
      </p:sp>
      <p:sp>
        <p:nvSpPr>
          <p:cNvPr id="46" name="テキスト プレースホルダー 6"/>
          <p:cNvSpPr>
            <a:spLocks noGrp="1"/>
          </p:cNvSpPr>
          <p:nvPr>
            <p:ph type="body" sz="quarter" idx="29" hasCustomPrompt="1"/>
          </p:nvPr>
        </p:nvSpPr>
        <p:spPr>
          <a:xfrm>
            <a:off x="10054379" y="5746266"/>
            <a:ext cx="7412834" cy="3294236"/>
          </a:xfrm>
        </p:spPr>
        <p:txBody>
          <a:bodyPr anchor="t">
            <a:normAutofit/>
          </a:bodyPr>
          <a:lstStyle>
            <a:lvl1pPr algn="l">
              <a:defRPr sz="2000" baseline="0">
                <a:solidFill>
                  <a:schemeClr val="tx2"/>
                </a:solidFill>
              </a:defRPr>
            </a:lvl1pPr>
          </a:lstStyle>
          <a:p>
            <a:pPr lvl="0"/>
            <a:r>
              <a:rPr kumimoji="1" lang="en-US" altLang="ja-JP" dirty="0"/>
              <a:t>Text goes here</a:t>
            </a:r>
            <a:endParaRPr kumimoji="1" lang="ja-JP" altLang="en-US" dirty="0"/>
          </a:p>
        </p:txBody>
      </p:sp>
      <p:sp>
        <p:nvSpPr>
          <p:cNvPr id="20" name="スライド番号プレースホルダー 5">
            <a:extLst>
              <a:ext uri="{FF2B5EF4-FFF2-40B4-BE49-F238E27FC236}">
                <a16:creationId xmlns:a16="http://schemas.microsoft.com/office/drawing/2014/main" id="{C33B4493-24CD-452E-9C07-DC76C6C98C1C}"/>
              </a:ext>
            </a:extLst>
          </p:cNvPr>
          <p:cNvSpPr>
            <a:spLocks noGrp="1"/>
          </p:cNvSpPr>
          <p:nvPr>
            <p:ph type="sldNum" sz="quarter" idx="4"/>
          </p:nvPr>
        </p:nvSpPr>
        <p:spPr>
          <a:xfrm>
            <a:off x="16021275" y="9578262"/>
            <a:ext cx="859198" cy="547688"/>
          </a:xfrm>
          <a:prstGeom prst="rect">
            <a:avLst/>
          </a:prstGeom>
        </p:spPr>
        <p:txBody>
          <a:bodyPr vert="horz" lIns="163275" tIns="81638" rIns="163275" bIns="81638" rtlCol="0" anchor="ctr"/>
          <a:lstStyle>
            <a:lvl1pPr algn="ctr">
              <a:defRPr sz="2000" b="0">
                <a:solidFill>
                  <a:srgbClr val="0060A8"/>
                </a:solidFill>
                <a:latin typeface="Arial Black" panose="020B0A04020102020204" pitchFamily="34" charset="0"/>
              </a:defRPr>
            </a:lvl1pPr>
          </a:lstStyle>
          <a:p>
            <a:fld id="{E6459DFB-86F3-43FA-8567-2EA6E426AE90}" type="slidenum">
              <a:rPr lang="ja-JP" altLang="en-US" smtClean="0"/>
              <a:pPr/>
              <a:t>‹Nº›</a:t>
            </a:fld>
            <a:endParaRPr lang="ja-JP" altLang="en-US" dirty="0"/>
          </a:p>
        </p:txBody>
      </p:sp>
    </p:spTree>
    <p:extLst>
      <p:ext uri="{BB962C8B-B14F-4D97-AF65-F5344CB8AC3E}">
        <p14:creationId xmlns:p14="http://schemas.microsoft.com/office/powerpoint/2010/main" val="1903557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a:xfrm>
            <a:off x="17151170" y="9432788"/>
            <a:ext cx="1080120" cy="547688"/>
          </a:xfrm>
          <a:prstGeom prst="rect">
            <a:avLst/>
          </a:prstGeom>
        </p:spPr>
        <p:txBody>
          <a:bodyPr/>
          <a:lstStyle/>
          <a:p>
            <a:fld id="{E6459DFB-86F3-43FA-8567-2EA6E426AE90}" type="slidenum">
              <a:rPr lang="ja-JP" altLang="en-US" smtClean="0"/>
              <a:pPr/>
              <a:t>‹Nº›</a:t>
            </a:fld>
            <a:endParaRPr lang="ja-JP" altLang="en-US"/>
          </a:p>
        </p:txBody>
      </p:sp>
      <p:sp>
        <p:nvSpPr>
          <p:cNvPr id="38" name="アーチ 37"/>
          <p:cNvSpPr/>
          <p:nvPr userDrawn="1"/>
        </p:nvSpPr>
        <p:spPr>
          <a:xfrm rot="3600000">
            <a:off x="1360223" y="2137631"/>
            <a:ext cx="1492195" cy="1492195"/>
          </a:xfrm>
          <a:prstGeom prst="blockArc">
            <a:avLst>
              <a:gd name="adj1" fmla="val 18941412"/>
              <a:gd name="adj2" fmla="val 11732646"/>
              <a:gd name="adj3" fmla="val 4340"/>
            </a:avLst>
          </a:prstGeom>
          <a:solidFill>
            <a:schemeClr val="accent3">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39" name="アーチ 38"/>
          <p:cNvSpPr/>
          <p:nvPr userDrawn="1"/>
        </p:nvSpPr>
        <p:spPr>
          <a:xfrm rot="6618510">
            <a:off x="1476811" y="2254219"/>
            <a:ext cx="1259018" cy="1259018"/>
          </a:xfrm>
          <a:prstGeom prst="blockArc">
            <a:avLst>
              <a:gd name="adj1" fmla="val 19452122"/>
              <a:gd name="adj2" fmla="val 11742259"/>
              <a:gd name="adj3" fmla="val 4894"/>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0" name="テキスト プレースホルダー 6"/>
          <p:cNvSpPr>
            <a:spLocks noGrp="1"/>
          </p:cNvSpPr>
          <p:nvPr>
            <p:ph type="body" sz="quarter" idx="16" hasCustomPrompt="1"/>
          </p:nvPr>
        </p:nvSpPr>
        <p:spPr>
          <a:xfrm>
            <a:off x="2217602" y="2373101"/>
            <a:ext cx="7426863" cy="790352"/>
          </a:xfrm>
        </p:spPr>
        <p:txBody>
          <a:bodyPr anchor="b">
            <a:noAutofit/>
          </a:bodyPr>
          <a:lstStyle>
            <a:lvl1pPr algn="l">
              <a:defRPr sz="3600" baseline="0">
                <a:solidFill>
                  <a:schemeClr val="accent3"/>
                </a:solidFill>
                <a:latin typeface="Route 159 SemiBold" pitchFamily="50" charset="0"/>
              </a:defRPr>
            </a:lvl1pPr>
          </a:lstStyle>
          <a:p>
            <a:pPr lvl="0"/>
            <a:r>
              <a:rPr kumimoji="1" lang="en-US" altLang="ja-JP" dirty="0"/>
              <a:t>Text goes here</a:t>
            </a:r>
            <a:endParaRPr kumimoji="1" lang="ja-JP" altLang="en-US" dirty="0"/>
          </a:p>
        </p:txBody>
      </p:sp>
      <p:sp>
        <p:nvSpPr>
          <p:cNvPr id="41" name="テキスト プレースホルダー 6"/>
          <p:cNvSpPr>
            <a:spLocks noGrp="1"/>
          </p:cNvSpPr>
          <p:nvPr>
            <p:ph type="body" sz="quarter" idx="17" hasCustomPrompt="1"/>
          </p:nvPr>
        </p:nvSpPr>
        <p:spPr>
          <a:xfrm>
            <a:off x="2903617" y="3079278"/>
            <a:ext cx="13938025" cy="1275244"/>
          </a:xfrm>
        </p:spPr>
        <p:txBody>
          <a:bodyPr anchor="t">
            <a:normAutofit/>
          </a:bodyPr>
          <a:lstStyle>
            <a:lvl1pPr algn="l">
              <a:defRPr sz="2000" baseline="0">
                <a:solidFill>
                  <a:schemeClr val="tx2"/>
                </a:solidFill>
              </a:defRPr>
            </a:lvl1pPr>
          </a:lstStyle>
          <a:p>
            <a:pPr lvl="0"/>
            <a:r>
              <a:rPr kumimoji="1" lang="en-US" altLang="ja-JP" dirty="0"/>
              <a:t>Text goes here</a:t>
            </a:r>
            <a:endParaRPr kumimoji="1" lang="ja-JP" altLang="en-US" dirty="0"/>
          </a:p>
        </p:txBody>
      </p:sp>
      <p:sp>
        <p:nvSpPr>
          <p:cNvPr id="42" name="アーチ 41"/>
          <p:cNvSpPr/>
          <p:nvPr userDrawn="1"/>
        </p:nvSpPr>
        <p:spPr>
          <a:xfrm rot="3600000">
            <a:off x="1371790" y="5427637"/>
            <a:ext cx="1492195" cy="1492195"/>
          </a:xfrm>
          <a:prstGeom prst="blockArc">
            <a:avLst>
              <a:gd name="adj1" fmla="val 18941412"/>
              <a:gd name="adj2" fmla="val 11732646"/>
              <a:gd name="adj3" fmla="val 4340"/>
            </a:avLst>
          </a:prstGeom>
          <a:solidFill>
            <a:schemeClr val="accent2">
              <a:lumMod val="60000"/>
              <a:lumOff val="4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3" name="アーチ 42"/>
          <p:cNvSpPr/>
          <p:nvPr userDrawn="1"/>
        </p:nvSpPr>
        <p:spPr>
          <a:xfrm rot="6618510">
            <a:off x="1488378" y="5544225"/>
            <a:ext cx="1259018" cy="1259018"/>
          </a:xfrm>
          <a:prstGeom prst="blockArc">
            <a:avLst>
              <a:gd name="adj1" fmla="val 19452122"/>
              <a:gd name="adj2" fmla="val 11742259"/>
              <a:gd name="adj3" fmla="val 4894"/>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4" name="テキスト プレースホルダー 6"/>
          <p:cNvSpPr>
            <a:spLocks noGrp="1"/>
          </p:cNvSpPr>
          <p:nvPr>
            <p:ph type="body" sz="quarter" idx="16" hasCustomPrompt="1"/>
          </p:nvPr>
        </p:nvSpPr>
        <p:spPr>
          <a:xfrm>
            <a:off x="2229169" y="5663107"/>
            <a:ext cx="7426863" cy="790352"/>
          </a:xfrm>
        </p:spPr>
        <p:txBody>
          <a:bodyPr anchor="b">
            <a:noAutofit/>
          </a:bodyPr>
          <a:lstStyle>
            <a:lvl1pPr algn="l">
              <a:defRPr sz="3600" baseline="0">
                <a:solidFill>
                  <a:schemeClr val="accent2"/>
                </a:solidFill>
                <a:latin typeface="Route 159 SemiBold" pitchFamily="50" charset="0"/>
              </a:defRPr>
            </a:lvl1pPr>
          </a:lstStyle>
          <a:p>
            <a:pPr lvl="0"/>
            <a:r>
              <a:rPr kumimoji="1" lang="en-US" altLang="ja-JP" dirty="0"/>
              <a:t>Text goes here</a:t>
            </a:r>
            <a:endParaRPr kumimoji="1" lang="ja-JP" altLang="en-US" dirty="0"/>
          </a:p>
        </p:txBody>
      </p:sp>
      <p:sp>
        <p:nvSpPr>
          <p:cNvPr id="45" name="テキスト プレースホルダー 6"/>
          <p:cNvSpPr>
            <a:spLocks noGrp="1"/>
          </p:cNvSpPr>
          <p:nvPr>
            <p:ph type="body" sz="quarter" idx="17" hasCustomPrompt="1"/>
          </p:nvPr>
        </p:nvSpPr>
        <p:spPr>
          <a:xfrm>
            <a:off x="2915184" y="6369284"/>
            <a:ext cx="13938025" cy="1275244"/>
          </a:xfrm>
        </p:spPr>
        <p:txBody>
          <a:bodyPr anchor="t">
            <a:normAutofit/>
          </a:bodyPr>
          <a:lstStyle>
            <a:lvl1pPr algn="l">
              <a:defRPr sz="2000" baseline="0">
                <a:solidFill>
                  <a:schemeClr val="tx2"/>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53872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914F481-3189-4EB3-A24C-4926C5476801}"/>
              </a:ext>
            </a:extLst>
          </p:cNvPr>
          <p:cNvSpPr>
            <a:spLocks noGrp="1"/>
          </p:cNvSpPr>
          <p:nvPr>
            <p:ph type="dt" sz="half" idx="10"/>
          </p:nvPr>
        </p:nvSpPr>
        <p:spPr/>
        <p:txBody>
          <a:bodyPr/>
          <a:lstStyle/>
          <a:p>
            <a:fld id="{AF9C33D6-6E7A-41E5-8F1E-097EABE25188}" type="datetimeFigureOut">
              <a:rPr lang="es-EC" smtClean="0"/>
              <a:t>22/3/2022</a:t>
            </a:fld>
            <a:endParaRPr lang="es-EC"/>
          </a:p>
        </p:txBody>
      </p:sp>
      <p:sp>
        <p:nvSpPr>
          <p:cNvPr id="3" name="Marcador de pie de página 2">
            <a:extLst>
              <a:ext uri="{FF2B5EF4-FFF2-40B4-BE49-F238E27FC236}">
                <a16:creationId xmlns:a16="http://schemas.microsoft.com/office/drawing/2014/main" id="{6DEB3DA1-7675-4FB3-9F4F-67A416846A08}"/>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EF1A2EE7-AFDB-4CF6-9C3A-B593B9ACB28E}"/>
              </a:ext>
            </a:extLst>
          </p:cNvPr>
          <p:cNvSpPr>
            <a:spLocks noGrp="1"/>
          </p:cNvSpPr>
          <p:nvPr>
            <p:ph type="sldNum" sz="quarter" idx="12"/>
          </p:nvPr>
        </p:nvSpPr>
        <p:spPr/>
        <p:txBody>
          <a:bodyPr/>
          <a:lstStyle/>
          <a:p>
            <a:fld id="{0F09AEF7-5A13-44C5-9639-AD142FBD65BE}" type="slidenum">
              <a:rPr lang="es-EC" smtClean="0"/>
              <a:t>‹Nº›</a:t>
            </a:fld>
            <a:endParaRPr lang="es-EC"/>
          </a:p>
        </p:txBody>
      </p:sp>
    </p:spTree>
    <p:extLst>
      <p:ext uri="{BB962C8B-B14F-4D97-AF65-F5344CB8AC3E}">
        <p14:creationId xmlns:p14="http://schemas.microsoft.com/office/powerpoint/2010/main" val="2868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0" y="391302"/>
            <a:ext cx="16457772" cy="1203151"/>
          </a:xfrm>
          <a:prstGeom prst="rect">
            <a:avLst/>
          </a:prstGeom>
        </p:spPr>
        <p:txBody>
          <a:bodyPr vert="horz" lIns="163275" tIns="81638" rIns="163275" bIns="81638" rtlCol="0" anchor="ctr">
            <a:normAutofit/>
          </a:bodyPr>
          <a:lstStyle/>
          <a:p>
            <a:r>
              <a:rPr kumimoji="1" lang="en-US" altLang="ja-JP" dirty="0" err="1"/>
              <a:t>Título</a:t>
            </a:r>
            <a:r>
              <a:rPr kumimoji="1" lang="en-US" altLang="ja-JP" dirty="0"/>
              <a:t> principal</a:t>
            </a:r>
            <a:endParaRPr kumimoji="1" lang="ja-JP" altLang="en-US" dirty="0"/>
          </a:p>
        </p:txBody>
      </p:sp>
      <p:sp>
        <p:nvSpPr>
          <p:cNvPr id="3" name="テキスト プレースホルダー 2"/>
          <p:cNvSpPr>
            <a:spLocks noGrp="1"/>
          </p:cNvSpPr>
          <p:nvPr>
            <p:ph type="body" idx="1"/>
          </p:nvPr>
        </p:nvSpPr>
        <p:spPr>
          <a:xfrm>
            <a:off x="914321" y="1973179"/>
            <a:ext cx="16457772" cy="7170821"/>
          </a:xfrm>
          <a:prstGeom prst="rect">
            <a:avLst/>
          </a:prstGeom>
        </p:spPr>
        <p:txBody>
          <a:bodyPr vert="horz" lIns="163275" tIns="81638" rIns="163275" bIns="81638" rtlCol="0">
            <a:normAutofit/>
          </a:bodyPr>
          <a:lstStyle/>
          <a:p>
            <a:pPr lvl="0"/>
            <a:r>
              <a:rPr kumimoji="1" lang="en-US" altLang="ja-JP" dirty="0" err="1"/>
              <a:t>Texto</a:t>
            </a:r>
            <a:r>
              <a:rPr kumimoji="1" lang="en-US" altLang="ja-JP" dirty="0"/>
              <a:t> principal</a:t>
            </a:r>
            <a:endParaRPr kumimoji="1" lang="ja-JP" altLang="en-US" dirty="0"/>
          </a:p>
        </p:txBody>
      </p:sp>
      <p:sp>
        <p:nvSpPr>
          <p:cNvPr id="15" name="スライド番号プレースホルダー 5">
            <a:extLst>
              <a:ext uri="{FF2B5EF4-FFF2-40B4-BE49-F238E27FC236}">
                <a16:creationId xmlns:a16="http://schemas.microsoft.com/office/drawing/2014/main" id="{F061ECA1-3082-4973-9CAC-A03948D4ACD3}"/>
              </a:ext>
            </a:extLst>
          </p:cNvPr>
          <p:cNvSpPr>
            <a:spLocks noGrp="1"/>
          </p:cNvSpPr>
          <p:nvPr>
            <p:ph type="sldNum" sz="quarter" idx="4"/>
          </p:nvPr>
        </p:nvSpPr>
        <p:spPr>
          <a:xfrm>
            <a:off x="16021275" y="9578262"/>
            <a:ext cx="859198" cy="547688"/>
          </a:xfrm>
          <a:prstGeom prst="rect">
            <a:avLst/>
          </a:prstGeom>
        </p:spPr>
        <p:txBody>
          <a:bodyPr vert="horz" lIns="163275" tIns="81638" rIns="163275" bIns="81638" rtlCol="0" anchor="ctr"/>
          <a:lstStyle>
            <a:lvl1pPr algn="ctr">
              <a:defRPr sz="2000" b="0">
                <a:solidFill>
                  <a:srgbClr val="0060A8"/>
                </a:solidFill>
                <a:latin typeface="Arial Black" panose="020B0A04020102020204" pitchFamily="34" charset="0"/>
              </a:defRPr>
            </a:lvl1pPr>
          </a:lstStyle>
          <a:p>
            <a:fld id="{E6459DFB-86F3-43FA-8567-2EA6E426AE90}" type="slidenum">
              <a:rPr lang="ja-JP" altLang="en-US" smtClean="0"/>
              <a:pPr/>
              <a:t>‹Nº›</a:t>
            </a:fld>
            <a:endParaRPr lang="ja-JP" altLang="en-US" dirty="0"/>
          </a:p>
        </p:txBody>
      </p:sp>
      <p:pic>
        <p:nvPicPr>
          <p:cNvPr id="4" name="Imagen 3">
            <a:extLst>
              <a:ext uri="{FF2B5EF4-FFF2-40B4-BE49-F238E27FC236}">
                <a16:creationId xmlns:a16="http://schemas.microsoft.com/office/drawing/2014/main" id="{5546C16C-DB2E-46C9-9377-E6F43F56200E}"/>
              </a:ext>
            </a:extLst>
          </p:cNvPr>
          <p:cNvPicPr>
            <a:picLocks noChangeAspect="1"/>
          </p:cNvPicPr>
          <p:nvPr userDrawn="1"/>
        </p:nvPicPr>
        <p:blipFill>
          <a:blip r:embed="rId10"/>
          <a:stretch>
            <a:fillRect/>
          </a:stretch>
        </p:blipFill>
        <p:spPr>
          <a:xfrm>
            <a:off x="1613044" y="9380220"/>
            <a:ext cx="3947160" cy="906780"/>
          </a:xfrm>
          <a:prstGeom prst="rect">
            <a:avLst/>
          </a:prstGeom>
        </p:spPr>
      </p:pic>
      <p:sp>
        <p:nvSpPr>
          <p:cNvPr id="5" name="Rectángulo 4">
            <a:extLst>
              <a:ext uri="{FF2B5EF4-FFF2-40B4-BE49-F238E27FC236}">
                <a16:creationId xmlns:a16="http://schemas.microsoft.com/office/drawing/2014/main" id="{D06A33B6-E7FC-4949-9340-6C36E6889315}"/>
              </a:ext>
            </a:extLst>
          </p:cNvPr>
          <p:cNvSpPr/>
          <p:nvPr userDrawn="1"/>
        </p:nvSpPr>
        <p:spPr>
          <a:xfrm>
            <a:off x="5756564" y="9661390"/>
            <a:ext cx="10079181" cy="313883"/>
          </a:xfrm>
          <a:prstGeom prst="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0" name="Rectángulo 9">
            <a:extLst>
              <a:ext uri="{FF2B5EF4-FFF2-40B4-BE49-F238E27FC236}">
                <a16:creationId xmlns:a16="http://schemas.microsoft.com/office/drawing/2014/main" id="{19AF9137-FBEF-4BF0-B0C3-1292AA2243D9}"/>
              </a:ext>
            </a:extLst>
          </p:cNvPr>
          <p:cNvSpPr/>
          <p:nvPr userDrawn="1"/>
        </p:nvSpPr>
        <p:spPr>
          <a:xfrm>
            <a:off x="1" y="9676668"/>
            <a:ext cx="1203158" cy="298605"/>
          </a:xfrm>
          <a:prstGeom prst="rect">
            <a:avLst/>
          </a:prstGeom>
          <a:solidFill>
            <a:srgbClr val="0060A8"/>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1" name="Rectángulo 10">
            <a:extLst>
              <a:ext uri="{FF2B5EF4-FFF2-40B4-BE49-F238E27FC236}">
                <a16:creationId xmlns:a16="http://schemas.microsoft.com/office/drawing/2014/main" id="{6CC3713B-051A-4DAB-B23E-3849F80CA565}"/>
              </a:ext>
            </a:extLst>
          </p:cNvPr>
          <p:cNvSpPr/>
          <p:nvPr userDrawn="1"/>
        </p:nvSpPr>
        <p:spPr>
          <a:xfrm>
            <a:off x="17083255" y="9684307"/>
            <a:ext cx="1203158" cy="298605"/>
          </a:xfrm>
          <a:prstGeom prst="rect">
            <a:avLst/>
          </a:prstGeom>
          <a:solidFill>
            <a:srgbClr val="0060A8"/>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Tree>
    <p:extLst>
      <p:ext uri="{BB962C8B-B14F-4D97-AF65-F5344CB8AC3E}">
        <p14:creationId xmlns:p14="http://schemas.microsoft.com/office/powerpoint/2010/main" val="3105312062"/>
      </p:ext>
    </p:extLst>
  </p:cSld>
  <p:clrMap bg1="lt1" tx1="dk1" bg2="lt2" tx2="dk2" accent1="accent1" accent2="accent2" accent3="accent3" accent4="accent4" accent5="accent5" accent6="accent6" hlink="hlink" folHlink="folHlink"/>
  <p:sldLayoutIdLst>
    <p:sldLayoutId id="2147483659" r:id="rId1"/>
    <p:sldLayoutId id="2147483748" r:id="rId2"/>
    <p:sldLayoutId id="2147483774" r:id="rId3"/>
    <p:sldLayoutId id="2147483775" r:id="rId4"/>
    <p:sldLayoutId id="2147483675" r:id="rId5"/>
    <p:sldLayoutId id="2147483751" r:id="rId6"/>
    <p:sldLayoutId id="2147483676" r:id="rId7"/>
    <p:sldLayoutId id="2147483776" r:id="rId8"/>
  </p:sldLayoutIdLst>
  <p:hf hdr="0" dt="0"/>
  <p:txStyles>
    <p:titleStyle>
      <a:lvl1pPr algn="l" defTabSz="1632753" rtl="0" eaLnBrk="1" latinLnBrk="0" hangingPunct="1">
        <a:spcBef>
          <a:spcPct val="0"/>
        </a:spcBef>
        <a:buNone/>
        <a:defRPr kumimoji="1" sz="6000" b="1" kern="1200" baseline="0">
          <a:solidFill>
            <a:schemeClr val="tx1">
              <a:lumMod val="75000"/>
              <a:lumOff val="25000"/>
            </a:schemeClr>
          </a:solidFill>
          <a:latin typeface="Calibri" panose="020F0502020204030204" pitchFamily="34" charset="0"/>
          <a:ea typeface="+mj-ea"/>
          <a:cs typeface="Calibri" panose="020F0502020204030204" pitchFamily="34" charset="0"/>
        </a:defRPr>
      </a:lvl1pPr>
    </p:titleStyle>
    <p:body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tx2"/>
          </a:solidFill>
          <a:latin typeface="Calibri" panose="020F0502020204030204" pitchFamily="34" charset="0"/>
          <a:ea typeface="+mn-ea"/>
          <a:cs typeface="Calibri" panose="020F0502020204030204" pitchFamily="34" charset="0"/>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9pPr>
    </p:bodyStyle>
    <p:otherStyle>
      <a:defPPr>
        <a:defRPr lang="ja-JP"/>
      </a:defPPr>
      <a:lvl1pPr marL="0" algn="l" defTabSz="1632753" rtl="0" eaLnBrk="1" latinLnBrk="0" hangingPunct="1">
        <a:defRPr kumimoji="1" sz="3200" kern="1200">
          <a:solidFill>
            <a:schemeClr val="tx1"/>
          </a:solidFill>
          <a:latin typeface="+mn-lt"/>
          <a:ea typeface="+mn-ea"/>
          <a:cs typeface="+mn-cs"/>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3081090" y="1359868"/>
            <a:ext cx="12124231" cy="6823741"/>
          </a:xfrm>
        </p:spPr>
        <p:txBody>
          <a:bodyPr>
            <a:noAutofit/>
          </a:bodyPr>
          <a:lstStyle/>
          <a:p>
            <a:pPr algn="ctr"/>
            <a:r>
              <a:rPr lang="es-EC" sz="6600" dirty="0">
                <a:solidFill>
                  <a:srgbClr val="C00000"/>
                </a:solidFill>
              </a:rPr>
              <a:t>ALINEACIÓN DEL PMDOT AL PND</a:t>
            </a:r>
            <a:br>
              <a:rPr lang="es-EC" sz="6600" dirty="0">
                <a:solidFill>
                  <a:srgbClr val="0070C0"/>
                </a:solidFill>
              </a:rPr>
            </a:br>
            <a:r>
              <a:rPr lang="es-EC" sz="4400" dirty="0">
                <a:solidFill>
                  <a:srgbClr val="0060A8"/>
                </a:solidFill>
              </a:rPr>
              <a:t>Sesión 210 del Concejo Metropolitano de Quito</a:t>
            </a:r>
            <a:endParaRPr lang="es-ES_tradnl" sz="4400" dirty="0">
              <a:solidFill>
                <a:srgbClr val="0060A8"/>
              </a:solidFill>
            </a:endParaRPr>
          </a:p>
        </p:txBody>
      </p:sp>
      <p:pic>
        <p:nvPicPr>
          <p:cNvPr id="10" name="Imagen 9">
            <a:extLst>
              <a:ext uri="{FF2B5EF4-FFF2-40B4-BE49-F238E27FC236}">
                <a16:creationId xmlns:a16="http://schemas.microsoft.com/office/drawing/2014/main" id="{B93844BB-502D-4CF7-8CCB-A9753D79EB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2861" y="894522"/>
            <a:ext cx="2294424" cy="2955318"/>
          </a:xfrm>
          <a:prstGeom prst="rect">
            <a:avLst/>
          </a:prstGeom>
          <a:noFill/>
          <a:ln>
            <a:noFill/>
          </a:ln>
        </p:spPr>
      </p:pic>
      <p:sp>
        <p:nvSpPr>
          <p:cNvPr id="4" name="Marcador de número de diapositiva 2">
            <a:extLst>
              <a:ext uri="{FF2B5EF4-FFF2-40B4-BE49-F238E27FC236}">
                <a16:creationId xmlns:a16="http://schemas.microsoft.com/office/drawing/2014/main" id="{E69CEC79-1B6A-4AEE-8D7E-E1C3DA35A8E9}"/>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a:t>
            </a:fld>
            <a:endParaRPr lang="ja-JP" altLang="en-US" dirty="0"/>
          </a:p>
        </p:txBody>
      </p:sp>
    </p:spTree>
    <p:extLst>
      <p:ext uri="{BB962C8B-B14F-4D97-AF65-F5344CB8AC3E}">
        <p14:creationId xmlns:p14="http://schemas.microsoft.com/office/powerpoint/2010/main" val="21308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825910"/>
            <a:ext cx="18286413" cy="1246909"/>
          </a:xfrm>
        </p:spPr>
        <p:txBody>
          <a:bodyPr>
            <a:noAutofit/>
          </a:bodyPr>
          <a:lstStyle/>
          <a:p>
            <a:pPr algn="ctr"/>
            <a:r>
              <a:rPr lang="es-ES_tradnl" sz="4400" dirty="0">
                <a:solidFill>
                  <a:srgbClr val="C00000"/>
                </a:solidFill>
              </a:rPr>
              <a:t>Objetivo Estratégico 1: </a:t>
            </a:r>
            <a:r>
              <a:rPr lang="es-EC" sz="4400" dirty="0">
                <a:solidFill>
                  <a:srgbClr val="0070C0"/>
                </a:solidFill>
              </a:rPr>
              <a:t>Ejercer una Gobernabilidad y Gobernanza de proximidad, responsable, transparente y ágil.</a:t>
            </a:r>
            <a:endParaRPr lang="es-ES_tradnl" sz="4400" dirty="0">
              <a:solidFill>
                <a:srgbClr val="0070C0"/>
              </a:solidFill>
            </a:endParaRPr>
          </a:p>
        </p:txBody>
      </p:sp>
      <p:graphicFrame>
        <p:nvGraphicFramePr>
          <p:cNvPr id="3" name="Tabla 2"/>
          <p:cNvGraphicFramePr>
            <a:graphicFrameLocks noGrp="1"/>
          </p:cNvGraphicFramePr>
          <p:nvPr>
            <p:extLst/>
          </p:nvPr>
        </p:nvGraphicFramePr>
        <p:xfrm>
          <a:off x="1361427" y="2847219"/>
          <a:ext cx="15215760" cy="5613045"/>
        </p:xfrm>
        <a:graphic>
          <a:graphicData uri="http://schemas.openxmlformats.org/drawingml/2006/table">
            <a:tbl>
              <a:tblPr firstRow="1" bandRow="1">
                <a:tableStyleId>{5C22544A-7EE6-4342-B048-85BDC9FD1C3A}</a:tableStyleId>
              </a:tblPr>
              <a:tblGrid>
                <a:gridCol w="7607880">
                  <a:extLst>
                    <a:ext uri="{9D8B030D-6E8A-4147-A177-3AD203B41FA5}">
                      <a16:colId xmlns:a16="http://schemas.microsoft.com/office/drawing/2014/main" val="4170442774"/>
                    </a:ext>
                  </a:extLst>
                </a:gridCol>
                <a:gridCol w="7607880">
                  <a:extLst>
                    <a:ext uri="{9D8B030D-6E8A-4147-A177-3AD203B41FA5}">
                      <a16:colId xmlns:a16="http://schemas.microsoft.com/office/drawing/2014/main" val="1244908658"/>
                    </a:ext>
                  </a:extLst>
                </a:gridCol>
              </a:tblGrid>
              <a:tr h="1036859">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dirty="0">
                          <a:latin typeface="Calibri" panose="020F0502020204030204" pitchFamily="34" charset="0"/>
                        </a:rPr>
                        <a:t>Meta de resultados PDOT</a:t>
                      </a:r>
                    </a:p>
                  </a:txBody>
                  <a:tcPr marL="108000" marR="108000"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dirty="0">
                          <a:latin typeface="Calibri" panose="020F0502020204030204" pitchFamily="34" charset="0"/>
                        </a:rPr>
                        <a:t>Meta del Plan</a:t>
                      </a:r>
                      <a:r>
                        <a:rPr lang="es-EC" sz="3200" baseline="0" dirty="0">
                          <a:latin typeface="Calibri" panose="020F0502020204030204" pitchFamily="34" charset="0"/>
                        </a:rPr>
                        <a:t> Nacional de Desarrollo</a:t>
                      </a:r>
                      <a:endParaRPr lang="es-EC" sz="3200" dirty="0">
                        <a:latin typeface="Calibri" panose="020F0502020204030204" pitchFamily="34" charset="0"/>
                      </a:endParaRPr>
                    </a:p>
                  </a:txBody>
                  <a:tcPr marL="108000" marR="108000" anchor="ctr"/>
                </a:tc>
                <a:extLst>
                  <a:ext uri="{0D108BD9-81ED-4DB2-BD59-A6C34878D82A}">
                    <a16:rowId xmlns:a16="http://schemas.microsoft.com/office/drawing/2014/main" val="2038384804"/>
                  </a:ext>
                </a:extLst>
              </a:tr>
              <a:tr h="151085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b="0" i="0" u="none" strike="noStrike" dirty="0">
                          <a:solidFill>
                            <a:srgbClr val="000000"/>
                          </a:solidFill>
                          <a:effectLst/>
                          <a:latin typeface="Calibri" panose="020F0502020204030204" pitchFamily="34" charset="0"/>
                        </a:rPr>
                        <a:t>6 metas</a:t>
                      </a:r>
                      <a:r>
                        <a:rPr lang="es-EC" sz="3200" b="0" i="0" u="none" strike="noStrike" baseline="0" dirty="0">
                          <a:solidFill>
                            <a:srgbClr val="000000"/>
                          </a:solidFill>
                          <a:effectLst/>
                          <a:latin typeface="Calibri" panose="020F0502020204030204" pitchFamily="34" charset="0"/>
                        </a:rPr>
                        <a:t> sobre i</a:t>
                      </a:r>
                      <a:r>
                        <a:rPr lang="es-EC" sz="3200" b="0" i="0" u="none" strike="noStrike" dirty="0">
                          <a:solidFill>
                            <a:srgbClr val="000000"/>
                          </a:solidFill>
                          <a:effectLst/>
                          <a:latin typeface="Calibri" panose="020F0502020204030204" pitchFamily="34" charset="0"/>
                        </a:rPr>
                        <a:t>ncrementan el índice de eficiencia en la gestión municipal.</a:t>
                      </a:r>
                    </a:p>
                  </a:txBody>
                  <a:tcPr marL="108000" marR="108000"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b="0" i="0" u="none" strike="noStrike" dirty="0">
                          <a:solidFill>
                            <a:srgbClr val="000000"/>
                          </a:solidFill>
                          <a:effectLst/>
                          <a:latin typeface="Calibri" panose="020F0502020204030204" pitchFamily="34" charset="0"/>
                        </a:rPr>
                        <a:t>Aumentar el índice de percepción de calidad de los servicios públicos de 6,08 a 8,00.</a:t>
                      </a:r>
                      <a:endParaRPr lang="es-EC" dirty="0">
                        <a:latin typeface="Calibri" panose="020F0502020204030204" pitchFamily="34" charset="0"/>
                      </a:endParaRPr>
                    </a:p>
                  </a:txBody>
                  <a:tcPr marL="108000" marR="108000" anchor="ctr"/>
                </a:tc>
                <a:extLst>
                  <a:ext uri="{0D108BD9-81ED-4DB2-BD59-A6C34878D82A}">
                    <a16:rowId xmlns:a16="http://schemas.microsoft.com/office/drawing/2014/main" val="2230988679"/>
                  </a:ext>
                </a:extLst>
              </a:tr>
              <a:tr h="151085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4 metas</a:t>
                      </a:r>
                      <a:r>
                        <a:rPr lang="es-EC" baseline="0" dirty="0">
                          <a:latin typeface="Calibri" panose="020F0502020204030204" pitchFamily="34" charset="0"/>
                        </a:rPr>
                        <a:t> sobre fortalecer los procesos de participación y formación ciudadana.</a:t>
                      </a:r>
                      <a:endParaRPr lang="es-EC" dirty="0">
                        <a:latin typeface="Calibri" panose="020F0502020204030204" pitchFamily="34" charset="0"/>
                      </a:endParaRPr>
                    </a:p>
                  </a:txBody>
                  <a:tcPr marL="108000" marR="108000"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b="0" i="0" u="none" strike="noStrike" dirty="0">
                          <a:solidFill>
                            <a:srgbClr val="000000"/>
                          </a:solidFill>
                          <a:effectLst/>
                          <a:latin typeface="Calibri" panose="020F0502020204030204" pitchFamily="34" charset="0"/>
                        </a:rPr>
                        <a:t>Aumentar el índice de percepción de calidad de los servicios públicos de 6,08 a 8,00.</a:t>
                      </a:r>
                      <a:endParaRPr lang="es-EC" dirty="0">
                        <a:latin typeface="Calibri" panose="020F0502020204030204" pitchFamily="34" charset="0"/>
                      </a:endParaRPr>
                    </a:p>
                  </a:txBody>
                  <a:tcPr marL="108000" marR="108000" anchor="ctr"/>
                </a:tc>
                <a:extLst>
                  <a:ext uri="{0D108BD9-81ED-4DB2-BD59-A6C34878D82A}">
                    <a16:rowId xmlns:a16="http://schemas.microsoft.com/office/drawing/2014/main" val="3259418709"/>
                  </a:ext>
                </a:extLst>
              </a:tr>
              <a:tr h="151085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b="0" i="0" u="none" strike="noStrike" dirty="0">
                          <a:solidFill>
                            <a:srgbClr val="000000"/>
                          </a:solidFill>
                          <a:effectLst/>
                          <a:latin typeface="Calibri" panose="020F0502020204030204" pitchFamily="34" charset="0"/>
                        </a:rPr>
                        <a:t>3 metas sobre reducir el tiempo promedio de atención en trámites del ciudadano por tipo de trámite.</a:t>
                      </a:r>
                      <a:endParaRPr lang="es-EC" dirty="0">
                        <a:latin typeface="Calibri" panose="020F0502020204030204" pitchFamily="34" charset="0"/>
                      </a:endParaRPr>
                    </a:p>
                  </a:txBody>
                  <a:tcPr marL="108000" marR="108000"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b="0" i="0" u="none" strike="noStrike" dirty="0">
                          <a:solidFill>
                            <a:srgbClr val="000000"/>
                          </a:solidFill>
                          <a:effectLst/>
                          <a:latin typeface="Calibri" panose="020F0502020204030204" pitchFamily="34" charset="0"/>
                        </a:rPr>
                        <a:t>Aumentar la tasa de resolución de 0,84 a 1,06.</a:t>
                      </a:r>
                    </a:p>
                  </a:txBody>
                  <a:tcPr marL="108000" marR="108000" anchor="ctr"/>
                </a:tc>
                <a:extLst>
                  <a:ext uri="{0D108BD9-81ED-4DB2-BD59-A6C34878D82A}">
                    <a16:rowId xmlns:a16="http://schemas.microsoft.com/office/drawing/2014/main" val="262008569"/>
                  </a:ext>
                </a:extLst>
              </a:tr>
            </a:tbl>
          </a:graphicData>
        </a:graphic>
      </p:graphicFrame>
      <p:sp>
        <p:nvSpPr>
          <p:cNvPr id="5" name="Marcador de número de diapositiva 2">
            <a:extLst>
              <a:ext uri="{FF2B5EF4-FFF2-40B4-BE49-F238E27FC236}">
                <a16:creationId xmlns:a16="http://schemas.microsoft.com/office/drawing/2014/main" id="{D21A6C2D-69EA-43F2-83CC-1028DB95156F}"/>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10</a:t>
            </a:fld>
            <a:endParaRPr lang="ja-JP" altLang="en-US" dirty="0"/>
          </a:p>
        </p:txBody>
      </p:sp>
    </p:spTree>
    <p:extLst>
      <p:ext uri="{BB962C8B-B14F-4D97-AF65-F5344CB8AC3E}">
        <p14:creationId xmlns:p14="http://schemas.microsoft.com/office/powerpoint/2010/main" val="160124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766915"/>
            <a:ext cx="18286413" cy="1246909"/>
          </a:xfrm>
        </p:spPr>
        <p:txBody>
          <a:bodyPr>
            <a:noAutofit/>
          </a:bodyPr>
          <a:lstStyle/>
          <a:p>
            <a:pPr marL="354013" algn="ctr"/>
            <a:r>
              <a:rPr lang="es-ES_tradnl" sz="4400" dirty="0">
                <a:solidFill>
                  <a:srgbClr val="C00000"/>
                </a:solidFill>
              </a:rPr>
              <a:t>Objetivo Estratégico 2: </a:t>
            </a:r>
            <a:r>
              <a:rPr lang="es-EC" sz="4400" dirty="0">
                <a:solidFill>
                  <a:srgbClr val="0060A8"/>
                </a:solidFill>
              </a:rPr>
              <a:t>Promover una gestión integral ambiental, de residuos y de riesgos, responsables y sostenibles.</a:t>
            </a:r>
            <a:endParaRPr lang="es-ES_tradnl" sz="4400" dirty="0">
              <a:solidFill>
                <a:srgbClr val="0060A8"/>
              </a:solidFill>
            </a:endParaRPr>
          </a:p>
        </p:txBody>
      </p:sp>
      <p:graphicFrame>
        <p:nvGraphicFramePr>
          <p:cNvPr id="4" name="Tabla 3"/>
          <p:cNvGraphicFramePr>
            <a:graphicFrameLocks noGrp="1"/>
          </p:cNvGraphicFramePr>
          <p:nvPr>
            <p:extLst/>
          </p:nvPr>
        </p:nvGraphicFramePr>
        <p:xfrm>
          <a:off x="1002096" y="2634869"/>
          <a:ext cx="16282220" cy="5677636"/>
        </p:xfrm>
        <a:graphic>
          <a:graphicData uri="http://schemas.openxmlformats.org/drawingml/2006/table">
            <a:tbl>
              <a:tblPr firstRow="1" bandRow="1">
                <a:tableStyleId>{5C22544A-7EE6-4342-B048-85BDC9FD1C3A}</a:tableStyleId>
              </a:tblPr>
              <a:tblGrid>
                <a:gridCol w="2005264">
                  <a:extLst>
                    <a:ext uri="{9D8B030D-6E8A-4147-A177-3AD203B41FA5}">
                      <a16:colId xmlns:a16="http://schemas.microsoft.com/office/drawing/2014/main" val="573577850"/>
                    </a:ext>
                  </a:extLst>
                </a:gridCol>
                <a:gridCol w="1982220">
                  <a:extLst>
                    <a:ext uri="{9D8B030D-6E8A-4147-A177-3AD203B41FA5}">
                      <a16:colId xmlns:a16="http://schemas.microsoft.com/office/drawing/2014/main" val="3986513137"/>
                    </a:ext>
                  </a:extLst>
                </a:gridCol>
                <a:gridCol w="2386448">
                  <a:extLst>
                    <a:ext uri="{9D8B030D-6E8A-4147-A177-3AD203B41FA5}">
                      <a16:colId xmlns:a16="http://schemas.microsoft.com/office/drawing/2014/main" val="1011677332"/>
                    </a:ext>
                  </a:extLst>
                </a:gridCol>
                <a:gridCol w="1590245">
                  <a:extLst>
                    <a:ext uri="{9D8B030D-6E8A-4147-A177-3AD203B41FA5}">
                      <a16:colId xmlns:a16="http://schemas.microsoft.com/office/drawing/2014/main" val="2999173891"/>
                    </a:ext>
                  </a:extLst>
                </a:gridCol>
                <a:gridCol w="2578487">
                  <a:extLst>
                    <a:ext uri="{9D8B030D-6E8A-4147-A177-3AD203B41FA5}">
                      <a16:colId xmlns:a16="http://schemas.microsoft.com/office/drawing/2014/main" val="3304331864"/>
                    </a:ext>
                  </a:extLst>
                </a:gridCol>
                <a:gridCol w="2883929">
                  <a:extLst>
                    <a:ext uri="{9D8B030D-6E8A-4147-A177-3AD203B41FA5}">
                      <a16:colId xmlns:a16="http://schemas.microsoft.com/office/drawing/2014/main" val="1354582679"/>
                    </a:ext>
                  </a:extLst>
                </a:gridCol>
                <a:gridCol w="1731990">
                  <a:extLst>
                    <a:ext uri="{9D8B030D-6E8A-4147-A177-3AD203B41FA5}">
                      <a16:colId xmlns:a16="http://schemas.microsoft.com/office/drawing/2014/main" val="3577322585"/>
                    </a:ext>
                  </a:extLst>
                </a:gridCol>
                <a:gridCol w="1123637">
                  <a:extLst>
                    <a:ext uri="{9D8B030D-6E8A-4147-A177-3AD203B41FA5}">
                      <a16:colId xmlns:a16="http://schemas.microsoft.com/office/drawing/2014/main" val="3695998594"/>
                    </a:ext>
                  </a:extLst>
                </a:gridCol>
              </a:tblGrid>
              <a:tr h="1977771">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Competencia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Modelo de gestión</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Estratégico de desarrollo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resultados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 Desarrollo Sostenible- ODS</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del Plan Nacional de Desarrollo-PND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del Plan Nacional de Desarrollo</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ODS</a:t>
                      </a:r>
                    </a:p>
                  </a:txBody>
                  <a:tcPr anchor="ctr"/>
                </a:tc>
                <a:extLst>
                  <a:ext uri="{0D108BD9-81ED-4DB2-BD59-A6C34878D82A}">
                    <a16:rowId xmlns:a16="http://schemas.microsoft.com/office/drawing/2014/main" val="841839752"/>
                  </a:ext>
                </a:extLst>
              </a:tr>
              <a:tr h="3699865">
                <a:tc>
                  <a:txBody>
                    <a:bodyPr/>
                    <a:lstStyle/>
                    <a:p>
                      <a:pPr algn="ctr"/>
                      <a:r>
                        <a:rPr kumimoji="1" lang="es-EC" sz="2600" kern="1200" dirty="0">
                          <a:solidFill>
                            <a:schemeClr val="dk1"/>
                          </a:solidFill>
                          <a:effectLst/>
                          <a:latin typeface="Calibri" panose="020F0502020204030204" pitchFamily="34" charset="0"/>
                          <a:ea typeface="+mn-ea"/>
                          <a:cs typeface="+mn-cs"/>
                        </a:rPr>
                        <a:t>Gestión Ambiental.</a:t>
                      </a:r>
                      <a:endParaRPr lang="es-EC" sz="26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Gestión institucional directa.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Promover una gestión integral ambiental, de residuos y de riesgos, responsables y sostenibles.</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36</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15. Vida de ecosistemas terrestres.</a:t>
                      </a:r>
                      <a:endParaRPr lang="es-EC" sz="26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11.</a:t>
                      </a:r>
                      <a:r>
                        <a:rPr kumimoji="1" lang="es-EC" sz="2600" kern="1200" baseline="0" dirty="0">
                          <a:solidFill>
                            <a:schemeClr val="dk1"/>
                          </a:solidFill>
                          <a:effectLst/>
                          <a:latin typeface="Calibri" panose="020F0502020204030204" pitchFamily="34" charset="0"/>
                          <a:ea typeface="+mn-ea"/>
                          <a:cs typeface="+mn-cs"/>
                        </a:rPr>
                        <a:t> </a:t>
                      </a:r>
                      <a:r>
                        <a:rPr kumimoji="1" lang="es-EC" sz="2600" kern="1200" dirty="0">
                          <a:solidFill>
                            <a:schemeClr val="dk1"/>
                          </a:solidFill>
                          <a:effectLst/>
                          <a:latin typeface="Calibri" panose="020F0502020204030204" pitchFamily="34" charset="0"/>
                          <a:ea typeface="+mn-ea"/>
                          <a:cs typeface="+mn-cs"/>
                        </a:rPr>
                        <a:t>Conservar, restaurar, proteger y hacer un uso sostenible de los recursos naturales.</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33</a:t>
                      </a:r>
                    </a:p>
                  </a:txBody>
                  <a:tcPr anchor="ctr"/>
                </a:tc>
                <a:tc>
                  <a:txBody>
                    <a:bodyPr/>
                    <a:lstStyle/>
                    <a:p>
                      <a:pPr algn="ctr"/>
                      <a:r>
                        <a:rPr lang="es-EC" sz="2600" dirty="0">
                          <a:latin typeface="Calibri" panose="020F0502020204030204" pitchFamily="34" charset="0"/>
                        </a:rPr>
                        <a:t>33</a:t>
                      </a:r>
                    </a:p>
                  </a:txBody>
                  <a:tcPr anchor="ctr"/>
                </a:tc>
                <a:extLst>
                  <a:ext uri="{0D108BD9-81ED-4DB2-BD59-A6C34878D82A}">
                    <a16:rowId xmlns:a16="http://schemas.microsoft.com/office/drawing/2014/main" val="2339253973"/>
                  </a:ext>
                </a:extLst>
              </a:tr>
            </a:tbl>
          </a:graphicData>
        </a:graphic>
      </p:graphicFrame>
      <p:sp>
        <p:nvSpPr>
          <p:cNvPr id="5" name="Marcador de número de diapositiva 2">
            <a:extLst>
              <a:ext uri="{FF2B5EF4-FFF2-40B4-BE49-F238E27FC236}">
                <a16:creationId xmlns:a16="http://schemas.microsoft.com/office/drawing/2014/main" id="{FA6D9F81-5753-4E0E-9F45-E6CADF100B0E}"/>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11</a:t>
            </a:fld>
            <a:endParaRPr lang="ja-JP" altLang="en-US" dirty="0"/>
          </a:p>
        </p:txBody>
      </p:sp>
    </p:spTree>
    <p:extLst>
      <p:ext uri="{BB962C8B-B14F-4D97-AF65-F5344CB8AC3E}">
        <p14:creationId xmlns:p14="http://schemas.microsoft.com/office/powerpoint/2010/main" val="281602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494088" y="783959"/>
            <a:ext cx="17396076" cy="1246909"/>
          </a:xfrm>
        </p:spPr>
        <p:txBody>
          <a:bodyPr>
            <a:noAutofit/>
          </a:bodyPr>
          <a:lstStyle/>
          <a:p>
            <a:pPr algn="ctr"/>
            <a:r>
              <a:rPr lang="es-ES_tradnl" sz="4400" dirty="0">
                <a:solidFill>
                  <a:srgbClr val="C00000"/>
                </a:solidFill>
              </a:rPr>
              <a:t>Objetivo Estratégico 2: </a:t>
            </a:r>
            <a:r>
              <a:rPr lang="es-EC" sz="4400" dirty="0">
                <a:solidFill>
                  <a:srgbClr val="0070C0"/>
                </a:solidFill>
              </a:rPr>
              <a:t>Promover una gestión integral ambiental, de residuos y de riesgos, responsables y sostenibles.</a:t>
            </a:r>
            <a:endParaRPr lang="es-ES_tradnl" sz="4400" dirty="0">
              <a:solidFill>
                <a:srgbClr val="0070C0"/>
              </a:solidFill>
            </a:endParaRPr>
          </a:p>
        </p:txBody>
      </p:sp>
      <p:graphicFrame>
        <p:nvGraphicFramePr>
          <p:cNvPr id="4" name="Tabla 3"/>
          <p:cNvGraphicFramePr>
            <a:graphicFrameLocks noGrp="1"/>
          </p:cNvGraphicFramePr>
          <p:nvPr>
            <p:extLst/>
          </p:nvPr>
        </p:nvGraphicFramePr>
        <p:xfrm>
          <a:off x="1082841" y="2442427"/>
          <a:ext cx="16218570" cy="6100822"/>
        </p:xfrm>
        <a:graphic>
          <a:graphicData uri="http://schemas.openxmlformats.org/drawingml/2006/table">
            <a:tbl>
              <a:tblPr firstRow="1" bandRow="1">
                <a:tableStyleId>{5C22544A-7EE6-4342-B048-85BDC9FD1C3A}</a:tableStyleId>
              </a:tblPr>
              <a:tblGrid>
                <a:gridCol w="8109285">
                  <a:extLst>
                    <a:ext uri="{9D8B030D-6E8A-4147-A177-3AD203B41FA5}">
                      <a16:colId xmlns:a16="http://schemas.microsoft.com/office/drawing/2014/main" val="4170442774"/>
                    </a:ext>
                  </a:extLst>
                </a:gridCol>
                <a:gridCol w="8109285">
                  <a:extLst>
                    <a:ext uri="{9D8B030D-6E8A-4147-A177-3AD203B41FA5}">
                      <a16:colId xmlns:a16="http://schemas.microsoft.com/office/drawing/2014/main" val="1244908658"/>
                    </a:ext>
                  </a:extLst>
                </a:gridCol>
              </a:tblGrid>
              <a:tr h="949702">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 resultados PDOT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del Plan</a:t>
                      </a:r>
                      <a:r>
                        <a:rPr lang="es-EC" baseline="0" dirty="0">
                          <a:latin typeface="Calibri" panose="020F0502020204030204" pitchFamily="34" charset="0"/>
                        </a:rPr>
                        <a:t> Nacional de Desarrollo</a:t>
                      </a:r>
                      <a:endParaRPr lang="es-EC" dirty="0">
                        <a:latin typeface="Calibri" panose="020F0502020204030204" pitchFamily="34" charset="0"/>
                      </a:endParaRPr>
                    </a:p>
                  </a:txBody>
                  <a:tcPr anchor="ctr"/>
                </a:tc>
                <a:extLst>
                  <a:ext uri="{0D108BD9-81ED-4DB2-BD59-A6C34878D82A}">
                    <a16:rowId xmlns:a16="http://schemas.microsoft.com/office/drawing/2014/main" val="2038384804"/>
                  </a:ext>
                </a:extLst>
              </a:tr>
              <a:tr h="370840">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b="0" i="0" u="none" strike="noStrike" dirty="0">
                          <a:solidFill>
                            <a:srgbClr val="000000"/>
                          </a:solidFill>
                          <a:effectLst/>
                          <a:latin typeface="Calibri" panose="020F0502020204030204" pitchFamily="34" charset="0"/>
                        </a:rPr>
                        <a:t>25 metas sobre recuperar</a:t>
                      </a:r>
                      <a:r>
                        <a:rPr lang="es-EC" sz="3200" b="0" i="0" u="none" strike="noStrike" baseline="0" dirty="0">
                          <a:solidFill>
                            <a:srgbClr val="000000"/>
                          </a:solidFill>
                          <a:effectLst/>
                          <a:latin typeface="Calibri" panose="020F0502020204030204" pitchFamily="34" charset="0"/>
                        </a:rPr>
                        <a:t> las áreas de conservación y su uso sostenible; y la aplicación de buenas prácticas ambientales.</a:t>
                      </a:r>
                      <a:endParaRPr lang="es-EC" dirty="0">
                        <a:latin typeface="Calibri" panose="020F0502020204030204" pitchFamily="34" charset="0"/>
                      </a:endParaRPr>
                    </a:p>
                  </a:txBody>
                  <a:tcPr anchor="ctr"/>
                </a:tc>
                <a:tc>
                  <a:txBody>
                    <a:bodyPr/>
                    <a:lstStyle/>
                    <a:p>
                      <a:pPr algn="ctr"/>
                      <a:r>
                        <a:rPr lang="es-EC" dirty="0">
                          <a:latin typeface="Calibri" panose="020F0502020204030204" pitchFamily="34" charset="0"/>
                        </a:rPr>
                        <a:t>Mantener la proporción de territorio nacional bajo conservación o manejo ambiental en 16,45%.</a:t>
                      </a:r>
                    </a:p>
                  </a:txBody>
                  <a:tcPr anchor="ctr"/>
                </a:tc>
                <a:extLst>
                  <a:ext uri="{0D108BD9-81ED-4DB2-BD59-A6C34878D82A}">
                    <a16:rowId xmlns:a16="http://schemas.microsoft.com/office/drawing/2014/main" val="2230988679"/>
                  </a:ext>
                </a:extLst>
              </a:tr>
              <a:tr h="370840">
                <a:tc>
                  <a:txBody>
                    <a:bodyPr/>
                    <a:lstStyle/>
                    <a:p>
                      <a:pPr algn="ctr"/>
                      <a:r>
                        <a:rPr lang="es-EC" dirty="0">
                          <a:latin typeface="Calibri" panose="020F0502020204030204" pitchFamily="34" charset="0"/>
                        </a:rPr>
                        <a:t>8 metas sobre</a:t>
                      </a:r>
                      <a:r>
                        <a:rPr lang="es-EC" baseline="0" dirty="0">
                          <a:latin typeface="Calibri" panose="020F0502020204030204" pitchFamily="34" charset="0"/>
                        </a:rPr>
                        <a:t> reducir la huella de carbono en zonas urbanas y rurales.</a:t>
                      </a:r>
                      <a:endParaRPr lang="es-EC" dirty="0">
                        <a:latin typeface="Calibri" panose="020F0502020204030204" pitchFamily="34" charset="0"/>
                      </a:endParaRPr>
                    </a:p>
                  </a:txBody>
                  <a:tcPr anchor="ctr"/>
                </a:tc>
                <a:tc>
                  <a:txBody>
                    <a:bodyPr/>
                    <a:lstStyle/>
                    <a:p>
                      <a:pPr algn="ctr"/>
                      <a:r>
                        <a:rPr lang="es-EC" dirty="0">
                          <a:latin typeface="Calibri" panose="020F0502020204030204" pitchFamily="34" charset="0"/>
                        </a:rPr>
                        <a:t>Reducir las emisiones de Gases de Efecto Invernadero por deforestación en el sector de Uso del Suelo, Cambio de Uso del Suelo y Silvicultura (USCUSS) de 53.782,59 a 52.706,94 </a:t>
                      </a:r>
                      <a:r>
                        <a:rPr lang="es-EC" dirty="0" err="1">
                          <a:latin typeface="Calibri" panose="020F0502020204030204" pitchFamily="34" charset="0"/>
                        </a:rPr>
                        <a:t>Gg</a:t>
                      </a:r>
                      <a:r>
                        <a:rPr lang="es-EC" dirty="0">
                          <a:latin typeface="Calibri" panose="020F0502020204030204" pitchFamily="34" charset="0"/>
                        </a:rPr>
                        <a:t> CO2eq.</a:t>
                      </a:r>
                    </a:p>
                  </a:txBody>
                  <a:tcPr anchor="ctr"/>
                </a:tc>
                <a:extLst>
                  <a:ext uri="{0D108BD9-81ED-4DB2-BD59-A6C34878D82A}">
                    <a16:rowId xmlns:a16="http://schemas.microsoft.com/office/drawing/2014/main" val="262008569"/>
                  </a:ext>
                </a:extLst>
              </a:tr>
              <a:tr h="370840">
                <a:tc>
                  <a:txBody>
                    <a:bodyPr/>
                    <a:lstStyle/>
                    <a:p>
                      <a:pPr algn="ctr"/>
                      <a:r>
                        <a:rPr lang="es-EC" dirty="0">
                          <a:latin typeface="Calibri" panose="020F0502020204030204" pitchFamily="34" charset="0"/>
                        </a:rPr>
                        <a:t>3 metas sobre</a:t>
                      </a:r>
                      <a:r>
                        <a:rPr lang="es-EC" baseline="0" dirty="0">
                          <a:latin typeface="Calibri" panose="020F0502020204030204" pitchFamily="34" charset="0"/>
                        </a:rPr>
                        <a:t> gestión de riesgos y desastres naturales.</a:t>
                      </a:r>
                      <a:endParaRPr lang="es-EC"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3200" b="0" i="0" u="none" strike="noStrike" kern="1200" cap="none" spc="0" normalizeH="0" baseline="0" noProof="0" dirty="0">
                          <a:ln>
                            <a:noFill/>
                          </a:ln>
                          <a:solidFill>
                            <a:srgbClr val="C00000"/>
                          </a:solidFill>
                          <a:effectLst/>
                          <a:uLnTx/>
                          <a:uFillTx/>
                          <a:latin typeface="Calibri" panose="020F0502020204030204" pitchFamily="34" charset="0"/>
                          <a:cs typeface="+mn-cs"/>
                        </a:rPr>
                        <a:t>*Entre las opciones permitidas no existe metas en el PND relacionadas.</a:t>
                      </a:r>
                    </a:p>
                  </a:txBody>
                  <a:tcPr anchor="ctr"/>
                </a:tc>
                <a:extLst>
                  <a:ext uri="{0D108BD9-81ED-4DB2-BD59-A6C34878D82A}">
                    <a16:rowId xmlns:a16="http://schemas.microsoft.com/office/drawing/2014/main" val="663648044"/>
                  </a:ext>
                </a:extLst>
              </a:tr>
            </a:tbl>
          </a:graphicData>
        </a:graphic>
      </p:graphicFrame>
      <p:sp>
        <p:nvSpPr>
          <p:cNvPr id="5" name="Marcador de número de diapositiva 2">
            <a:extLst>
              <a:ext uri="{FF2B5EF4-FFF2-40B4-BE49-F238E27FC236}">
                <a16:creationId xmlns:a16="http://schemas.microsoft.com/office/drawing/2014/main" id="{7CCFE857-5E69-4914-B661-E9334CA36D70}"/>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12</a:t>
            </a:fld>
            <a:endParaRPr lang="ja-JP" altLang="en-US" dirty="0"/>
          </a:p>
        </p:txBody>
      </p:sp>
    </p:spTree>
    <p:extLst>
      <p:ext uri="{BB962C8B-B14F-4D97-AF65-F5344CB8AC3E}">
        <p14:creationId xmlns:p14="http://schemas.microsoft.com/office/powerpoint/2010/main" val="274063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1150374"/>
            <a:ext cx="18286413" cy="1246909"/>
          </a:xfrm>
        </p:spPr>
        <p:txBody>
          <a:bodyPr>
            <a:noAutofit/>
          </a:bodyPr>
          <a:lstStyle/>
          <a:p>
            <a:pPr algn="ctr"/>
            <a:r>
              <a:rPr lang="es-ES_tradnl" sz="4400" dirty="0">
                <a:solidFill>
                  <a:srgbClr val="C00000"/>
                </a:solidFill>
              </a:rPr>
              <a:t>Objetivo Estratégico 3: </a:t>
            </a:r>
            <a:r>
              <a:rPr lang="es-EC" sz="4400" dirty="0">
                <a:solidFill>
                  <a:srgbClr val="0060A8"/>
                </a:solidFill>
              </a:rPr>
              <a:t>Consolidar comunidades y barrios sostenibles, inclusivos y resilientes, que cuenten con servicios y un hábitat de calidad.</a:t>
            </a:r>
            <a:endParaRPr lang="es-ES_tradnl" sz="4400" dirty="0">
              <a:solidFill>
                <a:srgbClr val="0060A8"/>
              </a:solidFill>
            </a:endParaRPr>
          </a:p>
        </p:txBody>
      </p:sp>
      <p:graphicFrame>
        <p:nvGraphicFramePr>
          <p:cNvPr id="5" name="Tabla 4"/>
          <p:cNvGraphicFramePr>
            <a:graphicFrameLocks noGrp="1"/>
          </p:cNvGraphicFramePr>
          <p:nvPr>
            <p:extLst/>
          </p:nvPr>
        </p:nvGraphicFramePr>
        <p:xfrm>
          <a:off x="1002889" y="3046750"/>
          <a:ext cx="16280631" cy="5341762"/>
        </p:xfrm>
        <a:graphic>
          <a:graphicData uri="http://schemas.openxmlformats.org/drawingml/2006/table">
            <a:tbl>
              <a:tblPr firstRow="1" bandRow="1">
                <a:tableStyleId>{5C22544A-7EE6-4342-B048-85BDC9FD1C3A}</a:tableStyleId>
              </a:tblPr>
              <a:tblGrid>
                <a:gridCol w="1946788">
                  <a:extLst>
                    <a:ext uri="{9D8B030D-6E8A-4147-A177-3AD203B41FA5}">
                      <a16:colId xmlns:a16="http://schemas.microsoft.com/office/drawing/2014/main" val="573577850"/>
                    </a:ext>
                  </a:extLst>
                </a:gridCol>
                <a:gridCol w="1740310">
                  <a:extLst>
                    <a:ext uri="{9D8B030D-6E8A-4147-A177-3AD203B41FA5}">
                      <a16:colId xmlns:a16="http://schemas.microsoft.com/office/drawing/2014/main" val="3986513137"/>
                    </a:ext>
                  </a:extLst>
                </a:gridCol>
                <a:gridCol w="2772697">
                  <a:extLst>
                    <a:ext uri="{9D8B030D-6E8A-4147-A177-3AD203B41FA5}">
                      <a16:colId xmlns:a16="http://schemas.microsoft.com/office/drawing/2014/main" val="1011677332"/>
                    </a:ext>
                  </a:extLst>
                </a:gridCol>
                <a:gridCol w="1680520">
                  <a:extLst>
                    <a:ext uri="{9D8B030D-6E8A-4147-A177-3AD203B41FA5}">
                      <a16:colId xmlns:a16="http://schemas.microsoft.com/office/drawing/2014/main" val="2999173891"/>
                    </a:ext>
                  </a:extLst>
                </a:gridCol>
                <a:gridCol w="2132176">
                  <a:extLst>
                    <a:ext uri="{9D8B030D-6E8A-4147-A177-3AD203B41FA5}">
                      <a16:colId xmlns:a16="http://schemas.microsoft.com/office/drawing/2014/main" val="3304331864"/>
                    </a:ext>
                  </a:extLst>
                </a:gridCol>
                <a:gridCol w="3197202">
                  <a:extLst>
                    <a:ext uri="{9D8B030D-6E8A-4147-A177-3AD203B41FA5}">
                      <a16:colId xmlns:a16="http://schemas.microsoft.com/office/drawing/2014/main" val="1354582679"/>
                    </a:ext>
                  </a:extLst>
                </a:gridCol>
                <a:gridCol w="1731817">
                  <a:extLst>
                    <a:ext uri="{9D8B030D-6E8A-4147-A177-3AD203B41FA5}">
                      <a16:colId xmlns:a16="http://schemas.microsoft.com/office/drawing/2014/main" val="3577322585"/>
                    </a:ext>
                  </a:extLst>
                </a:gridCol>
                <a:gridCol w="1079121">
                  <a:extLst>
                    <a:ext uri="{9D8B030D-6E8A-4147-A177-3AD203B41FA5}">
                      <a16:colId xmlns:a16="http://schemas.microsoft.com/office/drawing/2014/main" val="3695998594"/>
                    </a:ext>
                  </a:extLst>
                </a:gridCol>
              </a:tblGrid>
              <a:tr h="1684162">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Competencia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Modelo de gestión</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Estratégico de desarrollo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resultados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 Desarrollo Sostenible- ODS</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del Plan Nacional de Desarrollo-PND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del Plan Nacional de Desarrollo</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ODS</a:t>
                      </a:r>
                    </a:p>
                  </a:txBody>
                  <a:tcPr anchor="ctr"/>
                </a:tc>
                <a:extLst>
                  <a:ext uri="{0D108BD9-81ED-4DB2-BD59-A6C34878D82A}">
                    <a16:rowId xmlns:a16="http://schemas.microsoft.com/office/drawing/2014/main" val="841839752"/>
                  </a:ext>
                </a:extLst>
              </a:tr>
              <a:tr h="3469192">
                <a:tc>
                  <a:txBody>
                    <a:bodyPr/>
                    <a:lstStyle/>
                    <a:p>
                      <a:pPr algn="ctr"/>
                      <a:r>
                        <a:rPr kumimoji="1" lang="es-EC" sz="2600" kern="1200" dirty="0">
                          <a:solidFill>
                            <a:schemeClr val="dk1"/>
                          </a:solidFill>
                          <a:effectLst/>
                          <a:latin typeface="Calibri" panose="020F0502020204030204" pitchFamily="34" charset="0"/>
                          <a:ea typeface="+mn-ea"/>
                          <a:cs typeface="+mn-cs"/>
                        </a:rPr>
                        <a:t>Hábitat y vivienda.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Gestión institucional directa.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Consolidar comunidades y barrios sostenibles, inclusivos y resilientes, que cuenten con servicios y un hábitat de calidad.</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26</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11. Ciudades y comunidades sostenibles.</a:t>
                      </a:r>
                      <a:endParaRPr lang="es-EC" sz="26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5. Proteger a las familias, garantizar sus derechos y servicios, erradicar la pobreza y promover la inclusión social.</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9</a:t>
                      </a:r>
                    </a:p>
                  </a:txBody>
                  <a:tcPr anchor="ctr"/>
                </a:tc>
                <a:tc>
                  <a:txBody>
                    <a:bodyPr/>
                    <a:lstStyle/>
                    <a:p>
                      <a:pPr algn="ctr"/>
                      <a:r>
                        <a:rPr lang="es-EC" sz="2600" dirty="0">
                          <a:latin typeface="Calibri" panose="020F0502020204030204" pitchFamily="34" charset="0"/>
                        </a:rPr>
                        <a:t>9</a:t>
                      </a:r>
                    </a:p>
                  </a:txBody>
                  <a:tcPr anchor="ctr"/>
                </a:tc>
                <a:extLst>
                  <a:ext uri="{0D108BD9-81ED-4DB2-BD59-A6C34878D82A}">
                    <a16:rowId xmlns:a16="http://schemas.microsoft.com/office/drawing/2014/main" val="2339253973"/>
                  </a:ext>
                </a:extLst>
              </a:tr>
            </a:tbl>
          </a:graphicData>
        </a:graphic>
      </p:graphicFrame>
      <p:sp>
        <p:nvSpPr>
          <p:cNvPr id="4" name="Marcador de número de diapositiva 2">
            <a:extLst>
              <a:ext uri="{FF2B5EF4-FFF2-40B4-BE49-F238E27FC236}">
                <a16:creationId xmlns:a16="http://schemas.microsoft.com/office/drawing/2014/main" id="{951FA0B5-827D-4D1B-8D48-D517DF7C12F2}"/>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13</a:t>
            </a:fld>
            <a:endParaRPr lang="ja-JP" altLang="en-US" dirty="0"/>
          </a:p>
        </p:txBody>
      </p:sp>
    </p:spTree>
    <p:extLst>
      <p:ext uri="{BB962C8B-B14F-4D97-AF65-F5344CB8AC3E}">
        <p14:creationId xmlns:p14="http://schemas.microsoft.com/office/powerpoint/2010/main" val="77046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855406"/>
            <a:ext cx="18286413" cy="1246909"/>
          </a:xfrm>
        </p:spPr>
        <p:txBody>
          <a:bodyPr>
            <a:noAutofit/>
          </a:bodyPr>
          <a:lstStyle/>
          <a:p>
            <a:pPr algn="ctr"/>
            <a:r>
              <a:rPr lang="es-ES_tradnl" sz="4400" dirty="0">
                <a:solidFill>
                  <a:srgbClr val="C00000"/>
                </a:solidFill>
              </a:rPr>
              <a:t>Objetivo Estratégico 3: </a:t>
            </a:r>
            <a:r>
              <a:rPr lang="es-EC" sz="4400" dirty="0">
                <a:solidFill>
                  <a:srgbClr val="0070C0"/>
                </a:solidFill>
              </a:rPr>
              <a:t>Consolidar comunidades y barrios sostenibles, inclusivos y resilientes, que cuenten con servicios y un hábitat de calidad.</a:t>
            </a:r>
            <a:endParaRPr lang="es-ES_tradnl" sz="4400" dirty="0">
              <a:solidFill>
                <a:srgbClr val="0070C0"/>
              </a:solidFill>
            </a:endParaRPr>
          </a:p>
        </p:txBody>
      </p:sp>
      <p:graphicFrame>
        <p:nvGraphicFramePr>
          <p:cNvPr id="4" name="Tabla 3"/>
          <p:cNvGraphicFramePr>
            <a:graphicFrameLocks noGrp="1"/>
          </p:cNvGraphicFramePr>
          <p:nvPr>
            <p:extLst/>
          </p:nvPr>
        </p:nvGraphicFramePr>
        <p:xfrm>
          <a:off x="560315" y="2596128"/>
          <a:ext cx="17246422" cy="6272758"/>
        </p:xfrm>
        <a:graphic>
          <a:graphicData uri="http://schemas.openxmlformats.org/drawingml/2006/table">
            <a:tbl>
              <a:tblPr firstRow="1" bandRow="1">
                <a:tableStyleId>{5C22544A-7EE6-4342-B048-85BDC9FD1C3A}</a:tableStyleId>
              </a:tblPr>
              <a:tblGrid>
                <a:gridCol w="9788237">
                  <a:extLst>
                    <a:ext uri="{9D8B030D-6E8A-4147-A177-3AD203B41FA5}">
                      <a16:colId xmlns:a16="http://schemas.microsoft.com/office/drawing/2014/main" val="4170442774"/>
                    </a:ext>
                  </a:extLst>
                </a:gridCol>
                <a:gridCol w="7458185">
                  <a:extLst>
                    <a:ext uri="{9D8B030D-6E8A-4147-A177-3AD203B41FA5}">
                      <a16:colId xmlns:a16="http://schemas.microsoft.com/office/drawing/2014/main" val="1244908658"/>
                    </a:ext>
                  </a:extLst>
                </a:gridCol>
              </a:tblGrid>
              <a:tr h="873924">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 resultados PDOT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del Plan</a:t>
                      </a:r>
                      <a:r>
                        <a:rPr lang="es-EC" baseline="0" dirty="0">
                          <a:latin typeface="Calibri" panose="020F0502020204030204" pitchFamily="34" charset="0"/>
                        </a:rPr>
                        <a:t> Nacional de Desarrollo</a:t>
                      </a:r>
                      <a:endParaRPr lang="es-EC" dirty="0">
                        <a:latin typeface="Calibri" panose="020F0502020204030204" pitchFamily="34" charset="0"/>
                      </a:endParaRPr>
                    </a:p>
                  </a:txBody>
                  <a:tcPr anchor="ctr"/>
                </a:tc>
                <a:extLst>
                  <a:ext uri="{0D108BD9-81ED-4DB2-BD59-A6C34878D82A}">
                    <a16:rowId xmlns:a16="http://schemas.microsoft.com/office/drawing/2014/main" val="2038384804"/>
                  </a:ext>
                </a:extLst>
              </a:tr>
              <a:tr h="1192965">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8 metas</a:t>
                      </a:r>
                      <a:r>
                        <a:rPr lang="es-EC" sz="2800" baseline="0" dirty="0">
                          <a:latin typeface="Calibri" panose="020F0502020204030204" pitchFamily="34" charset="0"/>
                        </a:rPr>
                        <a:t> sobre desarrollo de proyectos de vivienda de interés social; y el uso y ocupación de suelo.</a:t>
                      </a:r>
                      <a:endParaRPr lang="es-EC" sz="2800" dirty="0">
                        <a:latin typeface="Calibri" panose="020F0502020204030204" pitchFamily="34" charset="0"/>
                      </a:endParaRPr>
                    </a:p>
                  </a:txBody>
                  <a:tcPr anchor="ctr"/>
                </a:tc>
                <a:tc>
                  <a:txBody>
                    <a:bodyPr/>
                    <a:lstStyle/>
                    <a:p>
                      <a:pPr algn="ctr"/>
                      <a:r>
                        <a:rPr lang="es-EC" sz="2800" dirty="0">
                          <a:latin typeface="Calibri" panose="020F0502020204030204" pitchFamily="34" charset="0"/>
                        </a:rPr>
                        <a:t>Reducir el déficit habitacional de vivienda del 58,00% al 48,44%.</a:t>
                      </a:r>
                    </a:p>
                  </a:txBody>
                  <a:tcPr anchor="ctr"/>
                </a:tc>
                <a:extLst>
                  <a:ext uri="{0D108BD9-81ED-4DB2-BD59-A6C34878D82A}">
                    <a16:rowId xmlns:a16="http://schemas.microsoft.com/office/drawing/2014/main" val="2230988679"/>
                  </a:ext>
                </a:extLst>
              </a:tr>
              <a:tr h="1174492">
                <a:tc>
                  <a:txBody>
                    <a:bodyPr/>
                    <a:lstStyle/>
                    <a:p>
                      <a:pPr algn="ctr"/>
                      <a:r>
                        <a:rPr lang="es-EC" sz="2800" dirty="0">
                          <a:latin typeface="Calibri" panose="020F0502020204030204" pitchFamily="34" charset="0"/>
                        </a:rPr>
                        <a:t>9 metas sobre</a:t>
                      </a:r>
                      <a:r>
                        <a:rPr lang="es-EC" sz="2800" baseline="0" dirty="0">
                          <a:latin typeface="Calibri" panose="020F0502020204030204" pitchFamily="34" charset="0"/>
                        </a:rPr>
                        <a:t> conservación e inventario del patrimonio mueble, documental, arqueológico e inmaterial.</a:t>
                      </a:r>
                      <a:endParaRPr lang="es-EC" sz="28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b="0" i="0" u="none" strike="noStrike" kern="1200" cap="none" spc="0" normalizeH="0" baseline="0" noProof="0" dirty="0">
                          <a:ln>
                            <a:noFill/>
                          </a:ln>
                          <a:solidFill>
                            <a:srgbClr val="C00000"/>
                          </a:solidFill>
                          <a:effectLst/>
                          <a:uLnTx/>
                          <a:uFillTx/>
                          <a:latin typeface="Calibri" panose="020F0502020204030204" pitchFamily="34" charset="0"/>
                          <a:cs typeface="+mn-cs"/>
                        </a:rPr>
                        <a:t>*No existe metas en el PND relacionadas.</a:t>
                      </a:r>
                    </a:p>
                  </a:txBody>
                  <a:tcPr anchor="ctr"/>
                </a:tc>
                <a:extLst>
                  <a:ext uri="{0D108BD9-81ED-4DB2-BD59-A6C34878D82A}">
                    <a16:rowId xmlns:a16="http://schemas.microsoft.com/office/drawing/2014/main" val="262008569"/>
                  </a:ext>
                </a:extLst>
              </a:tr>
              <a:tr h="1174492">
                <a:tc>
                  <a:txBody>
                    <a:bodyPr/>
                    <a:lstStyle/>
                    <a:p>
                      <a:pPr algn="ctr"/>
                      <a:r>
                        <a:rPr lang="es-EC" sz="2800" dirty="0">
                          <a:latin typeface="Calibri" panose="020F0502020204030204" pitchFamily="34" charset="0"/>
                        </a:rPr>
                        <a:t>8 metas </a:t>
                      </a:r>
                      <a:r>
                        <a:rPr lang="es-EC" sz="2800" baseline="0" dirty="0">
                          <a:latin typeface="Calibri" panose="020F0502020204030204" pitchFamily="34" charset="0"/>
                        </a:rPr>
                        <a:t>que buscan garantizar la prestación de servicios de agua potable, alcantarillado y aguas residuales.</a:t>
                      </a:r>
                      <a:endParaRPr lang="es-EC" sz="28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b="0"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*Entre las opciones permitidas no existe metas en el PND relacionadas.</a:t>
                      </a:r>
                    </a:p>
                  </a:txBody>
                  <a:tcPr anchor="ctr"/>
                </a:tc>
                <a:extLst>
                  <a:ext uri="{0D108BD9-81ED-4DB2-BD59-A6C34878D82A}">
                    <a16:rowId xmlns:a16="http://schemas.microsoft.com/office/drawing/2014/main" val="2525893161"/>
                  </a:ext>
                </a:extLst>
              </a:tr>
              <a:tr h="1856885">
                <a:tc>
                  <a:txBody>
                    <a:bodyPr/>
                    <a:lstStyle/>
                    <a:p>
                      <a:pPr algn="ctr"/>
                      <a:r>
                        <a:rPr lang="es-EC" sz="2800" dirty="0">
                          <a:latin typeface="Calibri" panose="020F0502020204030204" pitchFamily="34" charset="0"/>
                        </a:rPr>
                        <a:t>1 meta que</a:t>
                      </a:r>
                      <a:r>
                        <a:rPr lang="es-EC" sz="2800" baseline="0" dirty="0">
                          <a:latin typeface="Calibri" panose="020F0502020204030204" pitchFamily="34" charset="0"/>
                        </a:rPr>
                        <a:t> contribuye a la implementación del plan de transición ecológica del territorio en concordancia con los ODS</a:t>
                      </a:r>
                      <a:endParaRPr lang="es-EC" sz="2800" dirty="0">
                        <a:latin typeface="Calibri" panose="020F0502020204030204" pitchFamily="34" charset="0"/>
                      </a:endParaRPr>
                    </a:p>
                  </a:txBody>
                  <a:tcPr anchor="ctr"/>
                </a:tc>
                <a:tc>
                  <a:txBody>
                    <a:bodyPr/>
                    <a:lstStyle/>
                    <a:p>
                      <a:pPr algn="ctr"/>
                      <a:r>
                        <a:rPr kumimoji="1" lang="es-EC" sz="2800" b="0" i="0" u="none" strike="noStrike" kern="1200" cap="none" spc="0" normalizeH="0" baseline="0" dirty="0">
                          <a:ln>
                            <a:noFill/>
                          </a:ln>
                          <a:solidFill>
                            <a:srgbClr val="C00000"/>
                          </a:solidFill>
                          <a:effectLst/>
                          <a:uLnTx/>
                          <a:uFillTx/>
                          <a:latin typeface="Calibri" panose="020F0502020204030204" pitchFamily="34" charset="0"/>
                          <a:ea typeface="+mn-ea"/>
                          <a:cs typeface="+mn-cs"/>
                        </a:rPr>
                        <a:t>*No existe metas en el PND relacionadas.</a:t>
                      </a:r>
                    </a:p>
                  </a:txBody>
                  <a:tcPr anchor="ctr"/>
                </a:tc>
                <a:extLst>
                  <a:ext uri="{0D108BD9-81ED-4DB2-BD59-A6C34878D82A}">
                    <a16:rowId xmlns:a16="http://schemas.microsoft.com/office/drawing/2014/main" val="1143040177"/>
                  </a:ext>
                </a:extLst>
              </a:tr>
            </a:tbl>
          </a:graphicData>
        </a:graphic>
      </p:graphicFrame>
      <p:sp>
        <p:nvSpPr>
          <p:cNvPr id="5" name="Marcador de número de diapositiva 2">
            <a:extLst>
              <a:ext uri="{FF2B5EF4-FFF2-40B4-BE49-F238E27FC236}">
                <a16:creationId xmlns:a16="http://schemas.microsoft.com/office/drawing/2014/main" id="{12ADDE23-6619-4933-A60D-55DB7826C648}"/>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14</a:t>
            </a:fld>
            <a:endParaRPr lang="ja-JP" altLang="en-US" dirty="0"/>
          </a:p>
        </p:txBody>
      </p:sp>
    </p:spTree>
    <p:extLst>
      <p:ext uri="{BB962C8B-B14F-4D97-AF65-F5344CB8AC3E}">
        <p14:creationId xmlns:p14="http://schemas.microsoft.com/office/powerpoint/2010/main" val="3126128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1002890"/>
            <a:ext cx="18286413" cy="1246909"/>
          </a:xfrm>
        </p:spPr>
        <p:txBody>
          <a:bodyPr>
            <a:noAutofit/>
          </a:bodyPr>
          <a:lstStyle/>
          <a:p>
            <a:pPr algn="ctr"/>
            <a:r>
              <a:rPr lang="es-ES_tradnl" sz="4400" dirty="0">
                <a:solidFill>
                  <a:srgbClr val="C00000"/>
                </a:solidFill>
              </a:rPr>
              <a:t>Objetivo Estratégico 4: </a:t>
            </a:r>
            <a:r>
              <a:rPr lang="es-EC" sz="4400" dirty="0">
                <a:solidFill>
                  <a:srgbClr val="0060A8"/>
                </a:solidFill>
              </a:rPr>
              <a:t>Brindar Opciones de Movilidad y Conectividad confiables, de calidad, eficientes y seguras.</a:t>
            </a:r>
            <a:endParaRPr lang="es-ES_tradnl" sz="4400" dirty="0">
              <a:solidFill>
                <a:srgbClr val="0060A8"/>
              </a:solidFill>
            </a:endParaRPr>
          </a:p>
        </p:txBody>
      </p:sp>
      <p:graphicFrame>
        <p:nvGraphicFramePr>
          <p:cNvPr id="4" name="Tabla 3"/>
          <p:cNvGraphicFramePr>
            <a:graphicFrameLocks noGrp="1"/>
          </p:cNvGraphicFramePr>
          <p:nvPr>
            <p:extLst/>
          </p:nvPr>
        </p:nvGraphicFramePr>
        <p:xfrm>
          <a:off x="854611" y="2763581"/>
          <a:ext cx="16577187" cy="5731490"/>
        </p:xfrm>
        <a:graphic>
          <a:graphicData uri="http://schemas.openxmlformats.org/drawingml/2006/table">
            <a:tbl>
              <a:tblPr firstRow="1" bandRow="1">
                <a:tableStyleId>{5C22544A-7EE6-4342-B048-85BDC9FD1C3A}</a:tableStyleId>
              </a:tblPr>
              <a:tblGrid>
                <a:gridCol w="2520681">
                  <a:extLst>
                    <a:ext uri="{9D8B030D-6E8A-4147-A177-3AD203B41FA5}">
                      <a16:colId xmlns:a16="http://schemas.microsoft.com/office/drawing/2014/main" val="573577850"/>
                    </a:ext>
                  </a:extLst>
                </a:gridCol>
                <a:gridCol w="1865122">
                  <a:extLst>
                    <a:ext uri="{9D8B030D-6E8A-4147-A177-3AD203B41FA5}">
                      <a16:colId xmlns:a16="http://schemas.microsoft.com/office/drawing/2014/main" val="3986513137"/>
                    </a:ext>
                  </a:extLst>
                </a:gridCol>
                <a:gridCol w="2427952">
                  <a:extLst>
                    <a:ext uri="{9D8B030D-6E8A-4147-A177-3AD203B41FA5}">
                      <a16:colId xmlns:a16="http://schemas.microsoft.com/office/drawing/2014/main" val="1011677332"/>
                    </a:ext>
                  </a:extLst>
                </a:gridCol>
                <a:gridCol w="1578630">
                  <a:extLst>
                    <a:ext uri="{9D8B030D-6E8A-4147-A177-3AD203B41FA5}">
                      <a16:colId xmlns:a16="http://schemas.microsoft.com/office/drawing/2014/main" val="2999173891"/>
                    </a:ext>
                  </a:extLst>
                </a:gridCol>
                <a:gridCol w="2052149">
                  <a:extLst>
                    <a:ext uri="{9D8B030D-6E8A-4147-A177-3AD203B41FA5}">
                      <a16:colId xmlns:a16="http://schemas.microsoft.com/office/drawing/2014/main" val="3304331864"/>
                    </a:ext>
                  </a:extLst>
                </a:gridCol>
                <a:gridCol w="2858511">
                  <a:extLst>
                    <a:ext uri="{9D8B030D-6E8A-4147-A177-3AD203B41FA5}">
                      <a16:colId xmlns:a16="http://schemas.microsoft.com/office/drawing/2014/main" val="1354582679"/>
                    </a:ext>
                  </a:extLst>
                </a:gridCol>
                <a:gridCol w="2175364">
                  <a:extLst>
                    <a:ext uri="{9D8B030D-6E8A-4147-A177-3AD203B41FA5}">
                      <a16:colId xmlns:a16="http://schemas.microsoft.com/office/drawing/2014/main" val="3577322585"/>
                    </a:ext>
                  </a:extLst>
                </a:gridCol>
                <a:gridCol w="1098778">
                  <a:extLst>
                    <a:ext uri="{9D8B030D-6E8A-4147-A177-3AD203B41FA5}">
                      <a16:colId xmlns:a16="http://schemas.microsoft.com/office/drawing/2014/main" val="3695998594"/>
                    </a:ext>
                  </a:extLst>
                </a:gridCol>
              </a:tblGrid>
              <a:tr h="2081664">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Competencia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Modelo de gestión</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Estratégico de desarrollo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resultados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 Desarrollo Sostenible- ODS</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del Plan Nacional de Desarrollo-PND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del Plan Nacional de Desarrollo</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ODS</a:t>
                      </a:r>
                    </a:p>
                  </a:txBody>
                  <a:tcPr anchor="ctr"/>
                </a:tc>
                <a:extLst>
                  <a:ext uri="{0D108BD9-81ED-4DB2-BD59-A6C34878D82A}">
                    <a16:rowId xmlns:a16="http://schemas.microsoft.com/office/drawing/2014/main" val="841839752"/>
                  </a:ext>
                </a:extLst>
              </a:tr>
              <a:tr h="3649826">
                <a:tc>
                  <a:txBody>
                    <a:bodyPr/>
                    <a:lstStyle/>
                    <a:p>
                      <a:pPr algn="ctr"/>
                      <a:r>
                        <a:rPr kumimoji="1" lang="es-EC" sz="2600" kern="1200" dirty="0">
                          <a:solidFill>
                            <a:schemeClr val="dk1"/>
                          </a:solidFill>
                          <a:effectLst/>
                          <a:latin typeface="Calibri" panose="020F0502020204030204" pitchFamily="34" charset="0"/>
                          <a:ea typeface="+mn-ea"/>
                          <a:cs typeface="+mn-cs"/>
                        </a:rPr>
                        <a:t>Planificar, regular y controlar el tránsito,  el transporte y terrestre y seguridad vial.</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Gestión institucional directa.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Brindar Opciones de Movilidad y Conectividad confiables, de calidad, eficientes y seguras.</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20</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11. Ciudades y comunidades sostenibles.</a:t>
                      </a:r>
                    </a:p>
                    <a:p>
                      <a:pPr algn="ctr"/>
                      <a:endParaRPr lang="es-EC" sz="26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5. Proteger a las familias, garantizar sus derechos y servicios, erradicar la pobreza y promover la inclusión social.</a:t>
                      </a:r>
                    </a:p>
                    <a:p>
                      <a:pPr algn="ct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a:t>
                      </a:r>
                    </a:p>
                  </a:txBody>
                  <a:tcPr anchor="ctr"/>
                </a:tc>
                <a:tc>
                  <a:txBody>
                    <a:bodyPr/>
                    <a:lstStyle/>
                    <a:p>
                      <a:pPr algn="ctr"/>
                      <a:r>
                        <a:rPr lang="es-EC" sz="2600" dirty="0">
                          <a:latin typeface="Calibri" panose="020F0502020204030204" pitchFamily="34" charset="0"/>
                        </a:rPr>
                        <a:t>-</a:t>
                      </a:r>
                    </a:p>
                  </a:txBody>
                  <a:tcPr anchor="ctr"/>
                </a:tc>
                <a:extLst>
                  <a:ext uri="{0D108BD9-81ED-4DB2-BD59-A6C34878D82A}">
                    <a16:rowId xmlns:a16="http://schemas.microsoft.com/office/drawing/2014/main" val="2339253973"/>
                  </a:ext>
                </a:extLst>
              </a:tr>
            </a:tbl>
          </a:graphicData>
        </a:graphic>
      </p:graphicFrame>
      <p:sp>
        <p:nvSpPr>
          <p:cNvPr id="5" name="Marcador de número de diapositiva 2">
            <a:extLst>
              <a:ext uri="{FF2B5EF4-FFF2-40B4-BE49-F238E27FC236}">
                <a16:creationId xmlns:a16="http://schemas.microsoft.com/office/drawing/2014/main" id="{964CE307-6110-4A01-894A-540C3C604BDB}"/>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15</a:t>
            </a:fld>
            <a:endParaRPr lang="ja-JP" altLang="en-US" dirty="0"/>
          </a:p>
        </p:txBody>
      </p:sp>
    </p:spTree>
    <p:extLst>
      <p:ext uri="{BB962C8B-B14F-4D97-AF65-F5344CB8AC3E}">
        <p14:creationId xmlns:p14="http://schemas.microsoft.com/office/powerpoint/2010/main" val="64090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914401"/>
            <a:ext cx="18286413" cy="1246909"/>
          </a:xfrm>
        </p:spPr>
        <p:txBody>
          <a:bodyPr>
            <a:noAutofit/>
          </a:bodyPr>
          <a:lstStyle/>
          <a:p>
            <a:pPr algn="ctr"/>
            <a:r>
              <a:rPr lang="es-ES_tradnl" sz="4400" dirty="0">
                <a:solidFill>
                  <a:srgbClr val="C00000"/>
                </a:solidFill>
              </a:rPr>
              <a:t>Objetivo Estratégico 4: </a:t>
            </a:r>
            <a:r>
              <a:rPr lang="es-EC" sz="4400" dirty="0">
                <a:solidFill>
                  <a:srgbClr val="0070C0"/>
                </a:solidFill>
              </a:rPr>
              <a:t>Brindar Opciones de Movilidad y Conectividad confiables, de calidad, eficientes y seguras.</a:t>
            </a:r>
            <a:endParaRPr lang="es-ES_tradnl" sz="4400" dirty="0">
              <a:solidFill>
                <a:srgbClr val="0070C0"/>
              </a:solidFill>
            </a:endParaRPr>
          </a:p>
        </p:txBody>
      </p:sp>
      <p:graphicFrame>
        <p:nvGraphicFramePr>
          <p:cNvPr id="4" name="Tabla 3"/>
          <p:cNvGraphicFramePr>
            <a:graphicFrameLocks noGrp="1"/>
          </p:cNvGraphicFramePr>
          <p:nvPr>
            <p:extLst/>
          </p:nvPr>
        </p:nvGraphicFramePr>
        <p:xfrm>
          <a:off x="1121753" y="3710789"/>
          <a:ext cx="16203721" cy="3751895"/>
        </p:xfrm>
        <a:graphic>
          <a:graphicData uri="http://schemas.openxmlformats.org/drawingml/2006/table">
            <a:tbl>
              <a:tblPr firstRow="1" bandRow="1">
                <a:tableStyleId>{5C22544A-7EE6-4342-B048-85BDC9FD1C3A}</a:tableStyleId>
              </a:tblPr>
              <a:tblGrid>
                <a:gridCol w="9320105">
                  <a:extLst>
                    <a:ext uri="{9D8B030D-6E8A-4147-A177-3AD203B41FA5}">
                      <a16:colId xmlns:a16="http://schemas.microsoft.com/office/drawing/2014/main" val="4170442774"/>
                    </a:ext>
                  </a:extLst>
                </a:gridCol>
                <a:gridCol w="6883616">
                  <a:extLst>
                    <a:ext uri="{9D8B030D-6E8A-4147-A177-3AD203B41FA5}">
                      <a16:colId xmlns:a16="http://schemas.microsoft.com/office/drawing/2014/main" val="1244908658"/>
                    </a:ext>
                  </a:extLst>
                </a:gridCol>
              </a:tblGrid>
              <a:tr h="1287415">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 resultados PDOT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del Plan</a:t>
                      </a:r>
                      <a:r>
                        <a:rPr lang="es-EC" baseline="0" dirty="0">
                          <a:latin typeface="Calibri" panose="020F0502020204030204" pitchFamily="34" charset="0"/>
                        </a:rPr>
                        <a:t> Nacional de Desarrollo</a:t>
                      </a:r>
                      <a:endParaRPr lang="es-EC" dirty="0">
                        <a:latin typeface="Calibri" panose="020F0502020204030204" pitchFamily="34" charset="0"/>
                      </a:endParaRPr>
                    </a:p>
                  </a:txBody>
                  <a:tcPr anchor="ctr"/>
                </a:tc>
                <a:extLst>
                  <a:ext uri="{0D108BD9-81ED-4DB2-BD59-A6C34878D82A}">
                    <a16:rowId xmlns:a16="http://schemas.microsoft.com/office/drawing/2014/main" val="2038384804"/>
                  </a:ext>
                </a:extLst>
              </a:tr>
              <a:tr h="2464480">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200" dirty="0">
                          <a:latin typeface="Calibri" panose="020F0502020204030204" pitchFamily="34" charset="0"/>
                        </a:rPr>
                        <a:t>20 metas sobre soluciones de movilidad y conectividad</a:t>
                      </a:r>
                      <a:r>
                        <a:rPr lang="es-EC" sz="3200" baseline="0" dirty="0">
                          <a:latin typeface="Calibri" panose="020F0502020204030204" pitchFamily="34" charset="0"/>
                        </a:rPr>
                        <a:t> a la ciudadanía.</a:t>
                      </a:r>
                      <a:endParaRPr lang="es-EC" sz="3200" dirty="0">
                        <a:latin typeface="Calibri" panose="020F0502020204030204" pitchFamily="34" charset="0"/>
                      </a:endParaRPr>
                    </a:p>
                  </a:txBody>
                  <a:tcPr anchor="ctr"/>
                </a:tc>
                <a:tc>
                  <a:txBody>
                    <a:bodyPr/>
                    <a:lstStyle/>
                    <a:p>
                      <a:pPr algn="ctr"/>
                      <a:r>
                        <a:rPr lang="es-EC" sz="3200" dirty="0">
                          <a:solidFill>
                            <a:srgbClr val="C00000"/>
                          </a:solidFill>
                          <a:latin typeface="Calibri" panose="020F0502020204030204" pitchFamily="34" charset="0"/>
                        </a:rPr>
                        <a:t>*No existe metas en el PND relacionadas.</a:t>
                      </a:r>
                    </a:p>
                  </a:txBody>
                  <a:tcPr anchor="ctr"/>
                </a:tc>
                <a:extLst>
                  <a:ext uri="{0D108BD9-81ED-4DB2-BD59-A6C34878D82A}">
                    <a16:rowId xmlns:a16="http://schemas.microsoft.com/office/drawing/2014/main" val="2230988679"/>
                  </a:ext>
                </a:extLst>
              </a:tr>
            </a:tbl>
          </a:graphicData>
        </a:graphic>
      </p:graphicFrame>
      <p:sp>
        <p:nvSpPr>
          <p:cNvPr id="5" name="Marcador de número de diapositiva 2">
            <a:extLst>
              <a:ext uri="{FF2B5EF4-FFF2-40B4-BE49-F238E27FC236}">
                <a16:creationId xmlns:a16="http://schemas.microsoft.com/office/drawing/2014/main" id="{85D62AAC-70CF-4828-AB15-4C265460065F}"/>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16</a:t>
            </a:fld>
            <a:endParaRPr lang="ja-JP" altLang="en-US" dirty="0"/>
          </a:p>
        </p:txBody>
      </p:sp>
    </p:spTree>
    <p:extLst>
      <p:ext uri="{BB962C8B-B14F-4D97-AF65-F5344CB8AC3E}">
        <p14:creationId xmlns:p14="http://schemas.microsoft.com/office/powerpoint/2010/main" val="20614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5" y="737420"/>
            <a:ext cx="18286413" cy="1246909"/>
          </a:xfrm>
        </p:spPr>
        <p:txBody>
          <a:bodyPr>
            <a:noAutofit/>
          </a:bodyPr>
          <a:lstStyle/>
          <a:p>
            <a:pPr algn="ctr"/>
            <a:r>
              <a:rPr lang="es-ES_tradnl" sz="4400" dirty="0">
                <a:solidFill>
                  <a:srgbClr val="C00000"/>
                </a:solidFill>
              </a:rPr>
              <a:t>Objetivo Estratégico 5: </a:t>
            </a:r>
            <a:r>
              <a:rPr lang="es-EC" sz="4400" dirty="0">
                <a:solidFill>
                  <a:srgbClr val="0060A8"/>
                </a:solidFill>
              </a:rPr>
              <a:t>Impulsar la Productividad y Competitividad para un crecimiento económico, inclusivo y con responsabilidad social.</a:t>
            </a:r>
            <a:endParaRPr lang="es-ES_tradnl" sz="4400" dirty="0">
              <a:solidFill>
                <a:srgbClr val="0060A8"/>
              </a:solidFill>
            </a:endParaRPr>
          </a:p>
        </p:txBody>
      </p:sp>
      <p:graphicFrame>
        <p:nvGraphicFramePr>
          <p:cNvPr id="4" name="Tabla 3"/>
          <p:cNvGraphicFramePr>
            <a:graphicFrameLocks noGrp="1"/>
          </p:cNvGraphicFramePr>
          <p:nvPr>
            <p:extLst/>
          </p:nvPr>
        </p:nvGraphicFramePr>
        <p:xfrm>
          <a:off x="780867" y="2574804"/>
          <a:ext cx="16724671" cy="6000314"/>
        </p:xfrm>
        <a:graphic>
          <a:graphicData uri="http://schemas.openxmlformats.org/drawingml/2006/table">
            <a:tbl>
              <a:tblPr firstRow="1" bandRow="1">
                <a:tableStyleId>{5C22544A-7EE6-4342-B048-85BDC9FD1C3A}</a:tableStyleId>
              </a:tblPr>
              <a:tblGrid>
                <a:gridCol w="2286796">
                  <a:extLst>
                    <a:ext uri="{9D8B030D-6E8A-4147-A177-3AD203B41FA5}">
                      <a16:colId xmlns:a16="http://schemas.microsoft.com/office/drawing/2014/main" val="573577850"/>
                    </a:ext>
                  </a:extLst>
                </a:gridCol>
                <a:gridCol w="1909942">
                  <a:extLst>
                    <a:ext uri="{9D8B030D-6E8A-4147-A177-3AD203B41FA5}">
                      <a16:colId xmlns:a16="http://schemas.microsoft.com/office/drawing/2014/main" val="3986513137"/>
                    </a:ext>
                  </a:extLst>
                </a:gridCol>
                <a:gridCol w="2381043">
                  <a:extLst>
                    <a:ext uri="{9D8B030D-6E8A-4147-A177-3AD203B41FA5}">
                      <a16:colId xmlns:a16="http://schemas.microsoft.com/office/drawing/2014/main" val="1011677332"/>
                    </a:ext>
                  </a:extLst>
                </a:gridCol>
                <a:gridCol w="1937338">
                  <a:extLst>
                    <a:ext uri="{9D8B030D-6E8A-4147-A177-3AD203B41FA5}">
                      <a16:colId xmlns:a16="http://schemas.microsoft.com/office/drawing/2014/main" val="2999173891"/>
                    </a:ext>
                  </a:extLst>
                </a:gridCol>
                <a:gridCol w="1937800">
                  <a:extLst>
                    <a:ext uri="{9D8B030D-6E8A-4147-A177-3AD203B41FA5}">
                      <a16:colId xmlns:a16="http://schemas.microsoft.com/office/drawing/2014/main" val="3304331864"/>
                    </a:ext>
                  </a:extLst>
                </a:gridCol>
                <a:gridCol w="2836747">
                  <a:extLst>
                    <a:ext uri="{9D8B030D-6E8A-4147-A177-3AD203B41FA5}">
                      <a16:colId xmlns:a16="http://schemas.microsoft.com/office/drawing/2014/main" val="1354582679"/>
                    </a:ext>
                  </a:extLst>
                </a:gridCol>
                <a:gridCol w="1946312">
                  <a:extLst>
                    <a:ext uri="{9D8B030D-6E8A-4147-A177-3AD203B41FA5}">
                      <a16:colId xmlns:a16="http://schemas.microsoft.com/office/drawing/2014/main" val="3577322585"/>
                    </a:ext>
                  </a:extLst>
                </a:gridCol>
                <a:gridCol w="1488693">
                  <a:extLst>
                    <a:ext uri="{9D8B030D-6E8A-4147-A177-3AD203B41FA5}">
                      <a16:colId xmlns:a16="http://schemas.microsoft.com/office/drawing/2014/main" val="3695998594"/>
                    </a:ext>
                  </a:extLst>
                </a:gridCol>
              </a:tblGrid>
              <a:tr h="1946474">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Competencia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Modelo de gestión</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Estratégico de desarrollo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resultados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 Desarrollo Sostenible- ODS</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del Plan Nacional de Desarrollo-PND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del Plan Nacional de Desarrollo</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ODS</a:t>
                      </a:r>
                    </a:p>
                  </a:txBody>
                  <a:tcPr anchor="ctr"/>
                </a:tc>
                <a:extLst>
                  <a:ext uri="{0D108BD9-81ED-4DB2-BD59-A6C34878D82A}">
                    <a16:rowId xmlns:a16="http://schemas.microsoft.com/office/drawing/2014/main" val="841839752"/>
                  </a:ext>
                </a:extLst>
              </a:tr>
              <a:tr h="3758813">
                <a:tc>
                  <a:txBody>
                    <a:bodyPr/>
                    <a:lstStyle/>
                    <a:p>
                      <a:pPr algn="ctr"/>
                      <a:r>
                        <a:rPr kumimoji="1" lang="es-EC" sz="2600" kern="1200" dirty="0">
                          <a:solidFill>
                            <a:schemeClr val="dk1"/>
                          </a:solidFill>
                          <a:effectLst/>
                          <a:latin typeface="Calibri" panose="020F0502020204030204" pitchFamily="34" charset="0"/>
                          <a:ea typeface="+mn-ea"/>
                          <a:cs typeface="+mn-cs"/>
                        </a:rPr>
                        <a:t>Fomentar las actividades productivas regionales, provinciales. Incentivar el desarrollo de las actividades productivas comunitarias.</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Gestión institucional directa.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Impulsar la Productividad y Competitividad para un crecimiento económico, inclusivo y con responsabilidad social.</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14</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8. Trabajo decente y crecimiento económico.</a:t>
                      </a:r>
                    </a:p>
                    <a:p>
                      <a:pPr algn="ctr"/>
                      <a:endParaRPr lang="es-EC" sz="26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1. Incrementar y fomentar, de manera inclusiva, las oportunidades de empleo y las condiciones laborales.</a:t>
                      </a:r>
                    </a:p>
                    <a:p>
                      <a:pPr algn="ct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6</a:t>
                      </a:r>
                    </a:p>
                  </a:txBody>
                  <a:tcPr anchor="ctr"/>
                </a:tc>
                <a:tc>
                  <a:txBody>
                    <a:bodyPr/>
                    <a:lstStyle/>
                    <a:p>
                      <a:pPr algn="ctr"/>
                      <a:r>
                        <a:rPr lang="es-EC" sz="2600" dirty="0">
                          <a:latin typeface="Calibri" panose="020F0502020204030204" pitchFamily="34" charset="0"/>
                        </a:rPr>
                        <a:t>6</a:t>
                      </a:r>
                    </a:p>
                  </a:txBody>
                  <a:tcPr anchor="ctr"/>
                </a:tc>
                <a:extLst>
                  <a:ext uri="{0D108BD9-81ED-4DB2-BD59-A6C34878D82A}">
                    <a16:rowId xmlns:a16="http://schemas.microsoft.com/office/drawing/2014/main" val="2339253973"/>
                  </a:ext>
                </a:extLst>
              </a:tr>
            </a:tbl>
          </a:graphicData>
        </a:graphic>
      </p:graphicFrame>
      <p:sp>
        <p:nvSpPr>
          <p:cNvPr id="5" name="Marcador de número de diapositiva 2">
            <a:extLst>
              <a:ext uri="{FF2B5EF4-FFF2-40B4-BE49-F238E27FC236}">
                <a16:creationId xmlns:a16="http://schemas.microsoft.com/office/drawing/2014/main" id="{547D011D-724D-44DE-976A-2AE0D1C9D778}"/>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17</a:t>
            </a:fld>
            <a:endParaRPr lang="ja-JP" altLang="en-US" dirty="0"/>
          </a:p>
        </p:txBody>
      </p:sp>
    </p:spTree>
    <p:extLst>
      <p:ext uri="{BB962C8B-B14F-4D97-AF65-F5344CB8AC3E}">
        <p14:creationId xmlns:p14="http://schemas.microsoft.com/office/powerpoint/2010/main" val="177349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949059"/>
            <a:ext cx="18286413" cy="1246909"/>
          </a:xfrm>
        </p:spPr>
        <p:txBody>
          <a:bodyPr>
            <a:noAutofit/>
          </a:bodyPr>
          <a:lstStyle/>
          <a:p>
            <a:pPr algn="ctr"/>
            <a:r>
              <a:rPr lang="es-ES_tradnl" sz="4400" dirty="0">
                <a:solidFill>
                  <a:srgbClr val="C00000"/>
                </a:solidFill>
              </a:rPr>
              <a:t>Objetivo Estratégico 5: </a:t>
            </a:r>
            <a:r>
              <a:rPr lang="es-EC" sz="4400" dirty="0">
                <a:solidFill>
                  <a:srgbClr val="0070C0"/>
                </a:solidFill>
              </a:rPr>
              <a:t>Impulsar la Productividad y Competitividad para un crecimiento económico, inclusivo y con responsabilidad social.</a:t>
            </a:r>
            <a:endParaRPr lang="es-ES_tradnl" sz="4400" dirty="0">
              <a:solidFill>
                <a:srgbClr val="0070C0"/>
              </a:solidFill>
            </a:endParaRPr>
          </a:p>
        </p:txBody>
      </p:sp>
      <p:graphicFrame>
        <p:nvGraphicFramePr>
          <p:cNvPr id="4" name="Tabla 3"/>
          <p:cNvGraphicFramePr>
            <a:graphicFrameLocks noGrp="1"/>
          </p:cNvGraphicFramePr>
          <p:nvPr>
            <p:extLst/>
          </p:nvPr>
        </p:nvGraphicFramePr>
        <p:xfrm>
          <a:off x="1031592" y="2549929"/>
          <a:ext cx="15810270" cy="6088745"/>
        </p:xfrm>
        <a:graphic>
          <a:graphicData uri="http://schemas.openxmlformats.org/drawingml/2006/table">
            <a:tbl>
              <a:tblPr firstRow="1" bandRow="1">
                <a:tableStyleId>{5C22544A-7EE6-4342-B048-85BDC9FD1C3A}</a:tableStyleId>
              </a:tblPr>
              <a:tblGrid>
                <a:gridCol w="8781614">
                  <a:extLst>
                    <a:ext uri="{9D8B030D-6E8A-4147-A177-3AD203B41FA5}">
                      <a16:colId xmlns:a16="http://schemas.microsoft.com/office/drawing/2014/main" val="4170442774"/>
                    </a:ext>
                  </a:extLst>
                </a:gridCol>
                <a:gridCol w="7028656">
                  <a:extLst>
                    <a:ext uri="{9D8B030D-6E8A-4147-A177-3AD203B41FA5}">
                      <a16:colId xmlns:a16="http://schemas.microsoft.com/office/drawing/2014/main" val="1244908658"/>
                    </a:ext>
                  </a:extLst>
                </a:gridCol>
              </a:tblGrid>
              <a:tr h="943270">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 resultados PDOT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dirty="0">
                          <a:latin typeface="Calibri" panose="020F0502020204030204" pitchFamily="34" charset="0"/>
                        </a:rPr>
                        <a:t>Meta del Plan</a:t>
                      </a:r>
                      <a:r>
                        <a:rPr lang="es-EC" baseline="0" dirty="0">
                          <a:latin typeface="Calibri" panose="020F0502020204030204" pitchFamily="34" charset="0"/>
                        </a:rPr>
                        <a:t> Nacional de Desarrollo</a:t>
                      </a:r>
                      <a:endParaRPr lang="es-EC" dirty="0">
                        <a:latin typeface="Calibri" panose="020F0502020204030204" pitchFamily="34" charset="0"/>
                      </a:endParaRPr>
                    </a:p>
                  </a:txBody>
                  <a:tcPr anchor="ctr"/>
                </a:tc>
                <a:extLst>
                  <a:ext uri="{0D108BD9-81ED-4DB2-BD59-A6C34878D82A}">
                    <a16:rowId xmlns:a16="http://schemas.microsoft.com/office/drawing/2014/main" val="2038384804"/>
                  </a:ext>
                </a:extLst>
              </a:tr>
              <a:tr h="218683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5 metas sobre fortalecimiento y desarrollo</a:t>
                      </a:r>
                      <a:r>
                        <a:rPr lang="es-EC" sz="2800" baseline="0" dirty="0">
                          <a:latin typeface="Calibri" panose="020F0502020204030204" pitchFamily="34" charset="0"/>
                        </a:rPr>
                        <a:t> de emprendimientos así como el incremento del Valor Agregado Bruto Cantonal. </a:t>
                      </a:r>
                      <a:endParaRPr lang="es-EC" sz="2800" dirty="0">
                        <a:latin typeface="Calibri" panose="020F0502020204030204" pitchFamily="34" charset="0"/>
                      </a:endParaRPr>
                    </a:p>
                  </a:txBody>
                  <a:tcPr anchor="ctr"/>
                </a:tc>
                <a:tc>
                  <a:txBody>
                    <a:bodyPr/>
                    <a:lstStyle/>
                    <a:p>
                      <a:pPr algn="ctr"/>
                      <a:r>
                        <a:rPr lang="es-EC" sz="2800" dirty="0">
                          <a:latin typeface="Calibri" panose="020F0502020204030204" pitchFamily="34" charset="0"/>
                        </a:rPr>
                        <a:t> Incrementar la tasa de empleo adecuado del 30,41% al 50,00%. </a:t>
                      </a:r>
                    </a:p>
                  </a:txBody>
                  <a:tcPr anchor="ctr"/>
                </a:tc>
                <a:extLst>
                  <a:ext uri="{0D108BD9-81ED-4DB2-BD59-A6C34878D82A}">
                    <a16:rowId xmlns:a16="http://schemas.microsoft.com/office/drawing/2014/main" val="2230988679"/>
                  </a:ext>
                </a:extLst>
              </a:tr>
              <a:tr h="158416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1 meta</a:t>
                      </a:r>
                      <a:r>
                        <a:rPr lang="es-EC" sz="2800" baseline="0" dirty="0">
                          <a:latin typeface="Calibri" panose="020F0502020204030204" pitchFamily="34" charset="0"/>
                        </a:rPr>
                        <a:t> sobre fortalecimiento del desarrollo turístico y cultural.</a:t>
                      </a:r>
                      <a:endParaRPr lang="es-EC" sz="2800" dirty="0">
                        <a:latin typeface="Calibri" panose="020F0502020204030204" pitchFamily="34" charset="0"/>
                      </a:endParaRPr>
                    </a:p>
                  </a:txBody>
                  <a:tcPr anchor="ctr"/>
                </a:tc>
                <a:tc>
                  <a:txBody>
                    <a:bodyPr/>
                    <a:lstStyle/>
                    <a:p>
                      <a:pPr algn="ctr"/>
                      <a:r>
                        <a:rPr lang="es-EC" sz="2800" dirty="0">
                          <a:latin typeface="Calibri" panose="020F0502020204030204" pitchFamily="34" charset="0"/>
                        </a:rPr>
                        <a:t> Incrementar el porcentaje de personas empleadas mensualmente en actividades artísticas y culturales del 5,19% al 6,00%.</a:t>
                      </a:r>
                    </a:p>
                  </a:txBody>
                  <a:tcPr anchor="ctr"/>
                </a:tc>
                <a:extLst>
                  <a:ext uri="{0D108BD9-81ED-4DB2-BD59-A6C34878D82A}">
                    <a16:rowId xmlns:a16="http://schemas.microsoft.com/office/drawing/2014/main" val="4021640004"/>
                  </a:ext>
                </a:extLst>
              </a:tr>
              <a:tr h="1374479">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8 metas sobre proyectos de implementación de Economía Popular y Solidaria</a:t>
                      </a:r>
                      <a:r>
                        <a:rPr lang="es-EC" sz="2800" baseline="0" dirty="0">
                          <a:latin typeface="Calibri" panose="020F0502020204030204" pitchFamily="34" charset="0"/>
                        </a:rPr>
                        <a:t> y PYMES</a:t>
                      </a:r>
                      <a:endParaRPr lang="es-EC" sz="28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solidFill>
                            <a:srgbClr val="C00000"/>
                          </a:solidFill>
                          <a:latin typeface="Calibri" panose="020F0502020204030204" pitchFamily="34" charset="0"/>
                        </a:rPr>
                        <a:t>*No existe metas en el PND relacionadas.</a:t>
                      </a:r>
                    </a:p>
                  </a:txBody>
                  <a:tcPr anchor="ctr"/>
                </a:tc>
                <a:extLst>
                  <a:ext uri="{0D108BD9-81ED-4DB2-BD59-A6C34878D82A}">
                    <a16:rowId xmlns:a16="http://schemas.microsoft.com/office/drawing/2014/main" val="2234297860"/>
                  </a:ext>
                </a:extLst>
              </a:tr>
            </a:tbl>
          </a:graphicData>
        </a:graphic>
      </p:graphicFrame>
      <p:sp>
        <p:nvSpPr>
          <p:cNvPr id="5" name="Marcador de número de diapositiva 2">
            <a:extLst>
              <a:ext uri="{FF2B5EF4-FFF2-40B4-BE49-F238E27FC236}">
                <a16:creationId xmlns:a16="http://schemas.microsoft.com/office/drawing/2014/main" id="{D9EF528C-E97F-4517-B2F3-6EFC53C93317}"/>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18</a:t>
            </a:fld>
            <a:endParaRPr lang="ja-JP" altLang="en-US" dirty="0"/>
          </a:p>
        </p:txBody>
      </p:sp>
    </p:spTree>
    <p:extLst>
      <p:ext uri="{BB962C8B-B14F-4D97-AF65-F5344CB8AC3E}">
        <p14:creationId xmlns:p14="http://schemas.microsoft.com/office/powerpoint/2010/main" val="315114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678426"/>
            <a:ext cx="18286413" cy="1246909"/>
          </a:xfrm>
        </p:spPr>
        <p:txBody>
          <a:bodyPr>
            <a:noAutofit/>
          </a:bodyPr>
          <a:lstStyle/>
          <a:p>
            <a:pPr algn="ctr"/>
            <a:r>
              <a:rPr lang="es-ES_tradnl" sz="4400" dirty="0">
                <a:solidFill>
                  <a:srgbClr val="C00000"/>
                </a:solidFill>
              </a:rPr>
              <a:t>Objetivo Estratégico 6: </a:t>
            </a:r>
            <a:r>
              <a:rPr lang="es-EC" sz="4400" dirty="0">
                <a:solidFill>
                  <a:srgbClr val="0060A8"/>
                </a:solidFill>
              </a:rPr>
              <a:t>Asegurar una vida plena y justa, con igualdad de oportunidades; con acceso a salud, educación, cultura y seguridad.</a:t>
            </a:r>
            <a:endParaRPr lang="es-ES_tradnl" sz="4400" dirty="0">
              <a:solidFill>
                <a:srgbClr val="0060A8"/>
              </a:solidFill>
            </a:endParaRPr>
          </a:p>
        </p:txBody>
      </p:sp>
      <p:graphicFrame>
        <p:nvGraphicFramePr>
          <p:cNvPr id="4" name="Tabla 3"/>
          <p:cNvGraphicFramePr>
            <a:graphicFrameLocks noGrp="1"/>
          </p:cNvGraphicFramePr>
          <p:nvPr>
            <p:extLst/>
          </p:nvPr>
        </p:nvGraphicFramePr>
        <p:xfrm>
          <a:off x="884901" y="2456821"/>
          <a:ext cx="16516607" cy="6373746"/>
        </p:xfrm>
        <a:graphic>
          <a:graphicData uri="http://schemas.openxmlformats.org/drawingml/2006/table">
            <a:tbl>
              <a:tblPr firstRow="1" bandRow="1">
                <a:tableStyleId>{5C22544A-7EE6-4342-B048-85BDC9FD1C3A}</a:tableStyleId>
              </a:tblPr>
              <a:tblGrid>
                <a:gridCol w="2192397">
                  <a:extLst>
                    <a:ext uri="{9D8B030D-6E8A-4147-A177-3AD203B41FA5}">
                      <a16:colId xmlns:a16="http://schemas.microsoft.com/office/drawing/2014/main" val="573577850"/>
                    </a:ext>
                  </a:extLst>
                </a:gridCol>
                <a:gridCol w="1922100">
                  <a:extLst>
                    <a:ext uri="{9D8B030D-6E8A-4147-A177-3AD203B41FA5}">
                      <a16:colId xmlns:a16="http://schemas.microsoft.com/office/drawing/2014/main" val="3986513137"/>
                    </a:ext>
                  </a:extLst>
                </a:gridCol>
                <a:gridCol w="2417640">
                  <a:extLst>
                    <a:ext uri="{9D8B030D-6E8A-4147-A177-3AD203B41FA5}">
                      <a16:colId xmlns:a16="http://schemas.microsoft.com/office/drawing/2014/main" val="1011677332"/>
                    </a:ext>
                  </a:extLst>
                </a:gridCol>
                <a:gridCol w="1847017">
                  <a:extLst>
                    <a:ext uri="{9D8B030D-6E8A-4147-A177-3AD203B41FA5}">
                      <a16:colId xmlns:a16="http://schemas.microsoft.com/office/drawing/2014/main" val="2999173891"/>
                    </a:ext>
                  </a:extLst>
                </a:gridCol>
                <a:gridCol w="1943725">
                  <a:extLst>
                    <a:ext uri="{9D8B030D-6E8A-4147-A177-3AD203B41FA5}">
                      <a16:colId xmlns:a16="http://schemas.microsoft.com/office/drawing/2014/main" val="3304331864"/>
                    </a:ext>
                  </a:extLst>
                </a:gridCol>
                <a:gridCol w="3251948">
                  <a:extLst>
                    <a:ext uri="{9D8B030D-6E8A-4147-A177-3AD203B41FA5}">
                      <a16:colId xmlns:a16="http://schemas.microsoft.com/office/drawing/2014/main" val="1354582679"/>
                    </a:ext>
                  </a:extLst>
                </a:gridCol>
                <a:gridCol w="1862033">
                  <a:extLst>
                    <a:ext uri="{9D8B030D-6E8A-4147-A177-3AD203B41FA5}">
                      <a16:colId xmlns:a16="http://schemas.microsoft.com/office/drawing/2014/main" val="3577322585"/>
                    </a:ext>
                  </a:extLst>
                </a:gridCol>
                <a:gridCol w="1079747">
                  <a:extLst>
                    <a:ext uri="{9D8B030D-6E8A-4147-A177-3AD203B41FA5}">
                      <a16:colId xmlns:a16="http://schemas.microsoft.com/office/drawing/2014/main" val="3695998594"/>
                    </a:ext>
                  </a:extLst>
                </a:gridCol>
              </a:tblGrid>
              <a:tr h="2319906">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Competencia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Modelo de gestión</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Estratégico de desarrollo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resultados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 Desarrollo Sostenible- ODS</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del Plan Nacional de Desarrollo-PND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del Plan Nacional de Desarrollo</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ODS</a:t>
                      </a:r>
                    </a:p>
                  </a:txBody>
                  <a:tcPr anchor="ctr"/>
                </a:tc>
                <a:extLst>
                  <a:ext uri="{0D108BD9-81ED-4DB2-BD59-A6C34878D82A}">
                    <a16:rowId xmlns:a16="http://schemas.microsoft.com/office/drawing/2014/main" val="841839752"/>
                  </a:ext>
                </a:extLst>
              </a:tr>
              <a:tr h="3813179">
                <a:tc>
                  <a:txBody>
                    <a:bodyPr/>
                    <a:lstStyle/>
                    <a:p>
                      <a:pPr algn="ctr"/>
                      <a:r>
                        <a:rPr kumimoji="1" lang="es-EC" sz="2600" kern="1200" dirty="0">
                          <a:solidFill>
                            <a:schemeClr val="dk1"/>
                          </a:solidFill>
                          <a:effectLst/>
                          <a:latin typeface="Calibri" panose="020F0502020204030204" pitchFamily="34" charset="0"/>
                          <a:ea typeface="+mn-ea"/>
                          <a:cs typeface="+mn-cs"/>
                        </a:rPr>
                        <a:t>Prestación de servicios públicos.</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Gestión institucional directa.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Asegurar una vida plena y justa, con igualdad de oportunidades; con acceso a salud, educación, cultura y seguridad.</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45</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1. Fin de la pobreza.</a:t>
                      </a:r>
                    </a:p>
                    <a:p>
                      <a:pPr algn="ctr"/>
                      <a:endParaRPr lang="es-EC" sz="26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600" kern="1200" dirty="0">
                          <a:solidFill>
                            <a:schemeClr val="dk1"/>
                          </a:solidFill>
                          <a:effectLst/>
                          <a:latin typeface="Calibri" panose="020F0502020204030204" pitchFamily="34" charset="0"/>
                          <a:ea typeface="+mn-ea"/>
                          <a:cs typeface="+mn-cs"/>
                        </a:rPr>
                        <a:t>5. Proteger a las familias, garantizar sus derechos y servicios, erradicar la pobreza y promover la inclusión social.</a:t>
                      </a:r>
                    </a:p>
                    <a:p>
                      <a:pPr algn="ct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1</a:t>
                      </a:r>
                    </a:p>
                  </a:txBody>
                  <a:tcPr anchor="ctr"/>
                </a:tc>
                <a:tc>
                  <a:txBody>
                    <a:bodyPr/>
                    <a:lstStyle/>
                    <a:p>
                      <a:pPr algn="ctr"/>
                      <a:r>
                        <a:rPr lang="es-EC" sz="2600" dirty="0">
                          <a:latin typeface="Calibri" panose="020F0502020204030204" pitchFamily="34" charset="0"/>
                        </a:rPr>
                        <a:t>1</a:t>
                      </a:r>
                    </a:p>
                  </a:txBody>
                  <a:tcPr anchor="ctr"/>
                </a:tc>
                <a:extLst>
                  <a:ext uri="{0D108BD9-81ED-4DB2-BD59-A6C34878D82A}">
                    <a16:rowId xmlns:a16="http://schemas.microsoft.com/office/drawing/2014/main" val="2339253973"/>
                  </a:ext>
                </a:extLst>
              </a:tr>
            </a:tbl>
          </a:graphicData>
        </a:graphic>
      </p:graphicFrame>
      <p:sp>
        <p:nvSpPr>
          <p:cNvPr id="5" name="Marcador de número de diapositiva 2">
            <a:extLst>
              <a:ext uri="{FF2B5EF4-FFF2-40B4-BE49-F238E27FC236}">
                <a16:creationId xmlns:a16="http://schemas.microsoft.com/office/drawing/2014/main" id="{EC4FDCBE-7E1F-4DA8-8B73-867D55829357}"/>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19</a:t>
            </a:fld>
            <a:endParaRPr lang="ja-JP" altLang="en-US" dirty="0"/>
          </a:p>
        </p:txBody>
      </p:sp>
    </p:spTree>
    <p:extLst>
      <p:ext uri="{BB962C8B-B14F-4D97-AF65-F5344CB8AC3E}">
        <p14:creationId xmlns:p14="http://schemas.microsoft.com/office/powerpoint/2010/main" val="403014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3081090" y="2490952"/>
            <a:ext cx="12124231" cy="5029884"/>
          </a:xfrm>
        </p:spPr>
        <p:txBody>
          <a:bodyPr>
            <a:noAutofit/>
          </a:bodyPr>
          <a:lstStyle/>
          <a:p>
            <a:pPr algn="ctr"/>
            <a:r>
              <a:rPr lang="es-EC" dirty="0">
                <a:solidFill>
                  <a:srgbClr val="C00000"/>
                </a:solidFill>
              </a:rPr>
              <a:t>INFORME DE VIABILIDAD TÉCNICA </a:t>
            </a:r>
            <a:br>
              <a:rPr lang="es-EC" sz="4400" dirty="0">
                <a:solidFill>
                  <a:schemeClr val="accent5">
                    <a:lumMod val="90000"/>
                    <a:lumOff val="10000"/>
                  </a:schemeClr>
                </a:solidFill>
              </a:rPr>
            </a:br>
            <a:r>
              <a:rPr lang="es-EC" sz="4400" dirty="0">
                <a:solidFill>
                  <a:schemeClr val="accent5">
                    <a:lumMod val="90000"/>
                    <a:lumOff val="10000"/>
                  </a:schemeClr>
                </a:solidFill>
              </a:rPr>
              <a:t>DEL PROCESO DE ALINEACIÓN DEL PLAN METROPOLITANO DE DESARROLLO Y ORDENAMIENTO TERRITORIAL 2021-2033 AL PLAN NACIONAL DE DESARROLLO 2021-2025 </a:t>
            </a:r>
            <a:endParaRPr lang="es-ES_tradnl" sz="4400" dirty="0">
              <a:solidFill>
                <a:schemeClr val="accent5">
                  <a:lumMod val="90000"/>
                  <a:lumOff val="10000"/>
                </a:schemeClr>
              </a:solidFill>
            </a:endParaRPr>
          </a:p>
        </p:txBody>
      </p:sp>
      <p:pic>
        <p:nvPicPr>
          <p:cNvPr id="10" name="Imagen 9">
            <a:extLst>
              <a:ext uri="{FF2B5EF4-FFF2-40B4-BE49-F238E27FC236}">
                <a16:creationId xmlns:a16="http://schemas.microsoft.com/office/drawing/2014/main" id="{B93844BB-502D-4CF7-8CCB-A9753D79EB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586" y="323910"/>
            <a:ext cx="2294424" cy="2955318"/>
          </a:xfrm>
          <a:prstGeom prst="rect">
            <a:avLst/>
          </a:prstGeom>
          <a:noFill/>
          <a:ln>
            <a:noFill/>
          </a:ln>
        </p:spPr>
      </p:pic>
      <p:sp>
        <p:nvSpPr>
          <p:cNvPr id="4" name="Marcador de número de diapositiva 2">
            <a:extLst>
              <a:ext uri="{FF2B5EF4-FFF2-40B4-BE49-F238E27FC236}">
                <a16:creationId xmlns:a16="http://schemas.microsoft.com/office/drawing/2014/main" id="{99E8BFB0-D70F-409B-9F14-638AF44565DD}"/>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2</a:t>
            </a:fld>
            <a:endParaRPr lang="ja-JP" altLang="en-US" dirty="0"/>
          </a:p>
        </p:txBody>
      </p:sp>
    </p:spTree>
    <p:extLst>
      <p:ext uri="{BB962C8B-B14F-4D97-AF65-F5344CB8AC3E}">
        <p14:creationId xmlns:p14="http://schemas.microsoft.com/office/powerpoint/2010/main" val="386504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758869"/>
            <a:ext cx="18286413" cy="1246909"/>
          </a:xfrm>
        </p:spPr>
        <p:txBody>
          <a:bodyPr>
            <a:noAutofit/>
          </a:bodyPr>
          <a:lstStyle/>
          <a:p>
            <a:pPr algn="ctr"/>
            <a:r>
              <a:rPr lang="es-ES_tradnl" sz="4400" dirty="0">
                <a:solidFill>
                  <a:srgbClr val="C00000"/>
                </a:solidFill>
              </a:rPr>
              <a:t>Objetivo Estratégico 6: </a:t>
            </a:r>
            <a:r>
              <a:rPr lang="es-EC" sz="4400" dirty="0">
                <a:solidFill>
                  <a:srgbClr val="0070C0"/>
                </a:solidFill>
              </a:rPr>
              <a:t>Asegurar una vida plena y justa, con igualdad de oportunidades; con acceso a salud, educación, cultura y seguridad.</a:t>
            </a:r>
            <a:endParaRPr lang="es-ES_tradnl" sz="4400" dirty="0">
              <a:solidFill>
                <a:srgbClr val="0070C0"/>
              </a:solidFill>
            </a:endParaRPr>
          </a:p>
        </p:txBody>
      </p:sp>
      <p:graphicFrame>
        <p:nvGraphicFramePr>
          <p:cNvPr id="4" name="Tabla 3"/>
          <p:cNvGraphicFramePr>
            <a:graphicFrameLocks noGrp="1"/>
          </p:cNvGraphicFramePr>
          <p:nvPr>
            <p:extLst/>
          </p:nvPr>
        </p:nvGraphicFramePr>
        <p:xfrm>
          <a:off x="505327" y="2182760"/>
          <a:ext cx="17180000" cy="7085493"/>
        </p:xfrm>
        <a:graphic>
          <a:graphicData uri="http://schemas.openxmlformats.org/drawingml/2006/table">
            <a:tbl>
              <a:tblPr firstRow="1" bandRow="1">
                <a:tableStyleId>{5C22544A-7EE6-4342-B048-85BDC9FD1C3A}</a:tableStyleId>
              </a:tblPr>
              <a:tblGrid>
                <a:gridCol w="10582680">
                  <a:extLst>
                    <a:ext uri="{9D8B030D-6E8A-4147-A177-3AD203B41FA5}">
                      <a16:colId xmlns:a16="http://schemas.microsoft.com/office/drawing/2014/main" val="4170442774"/>
                    </a:ext>
                  </a:extLst>
                </a:gridCol>
                <a:gridCol w="6597320">
                  <a:extLst>
                    <a:ext uri="{9D8B030D-6E8A-4147-A177-3AD203B41FA5}">
                      <a16:colId xmlns:a16="http://schemas.microsoft.com/office/drawing/2014/main" val="1244908658"/>
                    </a:ext>
                  </a:extLst>
                </a:gridCol>
              </a:tblGrid>
              <a:tr h="849198">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000" dirty="0">
                          <a:latin typeface="Calibri" panose="020F0502020204030204" pitchFamily="34" charset="0"/>
                        </a:rPr>
                        <a:t>Meta de resultados PDOT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3000" dirty="0">
                          <a:latin typeface="Calibri" panose="020F0502020204030204" pitchFamily="34" charset="0"/>
                        </a:rPr>
                        <a:t>Meta del Plan</a:t>
                      </a:r>
                      <a:r>
                        <a:rPr lang="es-EC" sz="3000" baseline="0" dirty="0">
                          <a:latin typeface="Calibri" panose="020F0502020204030204" pitchFamily="34" charset="0"/>
                        </a:rPr>
                        <a:t> Nacional de Desarrollo</a:t>
                      </a:r>
                      <a:endParaRPr lang="es-EC" sz="3000" dirty="0">
                        <a:latin typeface="Calibri" panose="020F0502020204030204" pitchFamily="34" charset="0"/>
                      </a:endParaRPr>
                    </a:p>
                  </a:txBody>
                  <a:tcPr anchor="ctr"/>
                </a:tc>
                <a:extLst>
                  <a:ext uri="{0D108BD9-81ED-4DB2-BD59-A6C34878D82A}">
                    <a16:rowId xmlns:a16="http://schemas.microsoft.com/office/drawing/2014/main" val="2038384804"/>
                  </a:ext>
                </a:extLst>
              </a:tr>
              <a:tr h="73431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1 meta sobre aumentar el Índice de Calidad de Vida al 2033</a:t>
                      </a:r>
                    </a:p>
                  </a:txBody>
                  <a:tcPr anchor="ctr"/>
                </a:tc>
                <a:tc>
                  <a:txBody>
                    <a:bodyPr/>
                    <a:lstStyle/>
                    <a:p>
                      <a:pPr algn="ctr"/>
                      <a:r>
                        <a:rPr lang="es-EC" sz="2800" dirty="0">
                          <a:latin typeface="Calibri" panose="020F0502020204030204" pitchFamily="34" charset="0"/>
                        </a:rPr>
                        <a:t>5.1.1. Reducir la tasa de pobreza extrema por ingresos de 15,44% al 10,76%. </a:t>
                      </a:r>
                    </a:p>
                  </a:txBody>
                  <a:tcPr anchor="ctr"/>
                </a:tc>
                <a:extLst>
                  <a:ext uri="{0D108BD9-81ED-4DB2-BD59-A6C34878D82A}">
                    <a16:rowId xmlns:a16="http://schemas.microsoft.com/office/drawing/2014/main" val="495688069"/>
                  </a:ext>
                </a:extLst>
              </a:tr>
              <a:tr h="983950">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15</a:t>
                      </a:r>
                      <a:r>
                        <a:rPr lang="es-EC" sz="2800" baseline="0" dirty="0">
                          <a:latin typeface="Calibri" panose="020F0502020204030204" pitchFamily="34" charset="0"/>
                        </a:rPr>
                        <a:t> metas sobre programas de prevención y atención en salud; y gestión de fauna urbana.</a:t>
                      </a:r>
                      <a:endParaRPr lang="es-EC" sz="2800" dirty="0">
                        <a:latin typeface="Calibri" panose="020F0502020204030204" pitchFamily="34" charset="0"/>
                      </a:endParaRPr>
                    </a:p>
                  </a:txBody>
                  <a:tcPr anchor="ctr"/>
                </a:tc>
                <a:tc>
                  <a:txBody>
                    <a:bodyPr/>
                    <a:lstStyle/>
                    <a:p>
                      <a:pPr algn="ctr"/>
                      <a:r>
                        <a:rPr lang="es-EC" sz="2800" dirty="0">
                          <a:solidFill>
                            <a:srgbClr val="C00000"/>
                          </a:solidFill>
                          <a:latin typeface="Calibri" panose="020F0502020204030204" pitchFamily="34" charset="0"/>
                        </a:rPr>
                        <a:t>*Entre las opciones permitidas no existe metas en el PND relacionadas.</a:t>
                      </a:r>
                    </a:p>
                  </a:txBody>
                  <a:tcPr anchor="ctr"/>
                </a:tc>
                <a:extLst>
                  <a:ext uri="{0D108BD9-81ED-4DB2-BD59-A6C34878D82A}">
                    <a16:rowId xmlns:a16="http://schemas.microsoft.com/office/drawing/2014/main" val="2230988679"/>
                  </a:ext>
                </a:extLst>
              </a:tr>
              <a:tr h="1433755">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kern="1200" dirty="0">
                          <a:solidFill>
                            <a:schemeClr val="dk1"/>
                          </a:solidFill>
                          <a:latin typeface="Calibri" panose="020F0502020204030204" pitchFamily="34" charset="0"/>
                          <a:ea typeface="+mn-ea"/>
                          <a:cs typeface="+mn-cs"/>
                        </a:rPr>
                        <a:t>11 metas que buscan</a:t>
                      </a:r>
                      <a:r>
                        <a:rPr kumimoji="1" lang="es-EC" sz="2800" kern="1200" baseline="0" dirty="0">
                          <a:solidFill>
                            <a:schemeClr val="dk1"/>
                          </a:solidFill>
                          <a:latin typeface="Calibri" panose="020F0502020204030204" pitchFamily="34" charset="0"/>
                          <a:ea typeface="+mn-ea"/>
                          <a:cs typeface="+mn-cs"/>
                        </a:rPr>
                        <a:t> i</a:t>
                      </a:r>
                      <a:r>
                        <a:rPr kumimoji="1" lang="es-EC" sz="2800" kern="1200" dirty="0">
                          <a:solidFill>
                            <a:schemeClr val="dk1"/>
                          </a:solidFill>
                          <a:latin typeface="Calibri" panose="020F0502020204030204" pitchFamily="34" charset="0"/>
                          <a:ea typeface="+mn-ea"/>
                          <a:cs typeface="+mn-cs"/>
                        </a:rPr>
                        <a:t>ncrementar la cobertura de grupos de atención prioritaria, con políticas públicas de inclusión social y protección de derechos o en situación de vulnerabilidad.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b="0" i="0" u="none" strike="noStrike" kern="1200" cap="none" spc="0" normalizeH="0" baseline="0" noProof="0" dirty="0">
                          <a:ln>
                            <a:noFill/>
                          </a:ln>
                          <a:solidFill>
                            <a:srgbClr val="C00000"/>
                          </a:solidFill>
                          <a:effectLst/>
                          <a:uLnTx/>
                          <a:uFillTx/>
                          <a:latin typeface="Calibri" panose="020F0502020204030204" pitchFamily="34" charset="0"/>
                          <a:cs typeface="+mn-cs"/>
                        </a:rPr>
                        <a:t>*Entre las opciones permitidas no existe metas en el PND relacionadas.</a:t>
                      </a:r>
                    </a:p>
                  </a:txBody>
                  <a:tcPr anchor="ctr"/>
                </a:tc>
                <a:extLst>
                  <a:ext uri="{0D108BD9-81ED-4DB2-BD59-A6C34878D82A}">
                    <a16:rowId xmlns:a16="http://schemas.microsoft.com/office/drawing/2014/main" val="4021640004"/>
                  </a:ext>
                </a:extLst>
              </a:tr>
              <a:tr h="983950">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7 metas sobre la atención integral</a:t>
                      </a:r>
                      <a:r>
                        <a:rPr lang="es-EC" sz="2800" baseline="0" dirty="0">
                          <a:latin typeface="Calibri" panose="020F0502020204030204" pitchFamily="34" charset="0"/>
                        </a:rPr>
                        <a:t> de las instituciones educativas y a la intervención de escenarios deportivos y recreativos.</a:t>
                      </a:r>
                      <a:endParaRPr lang="es-EC" sz="2800" dirty="0">
                        <a:latin typeface="Calibri" panose="020F0502020204030204" pitchFamily="34" charset="0"/>
                      </a:endParaRP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b="0" i="0" u="none" strike="noStrike" kern="1200" cap="none" spc="0" normalizeH="0" baseline="0" noProof="0" dirty="0">
                          <a:ln>
                            <a:noFill/>
                          </a:ln>
                          <a:solidFill>
                            <a:srgbClr val="C00000"/>
                          </a:solidFill>
                          <a:effectLst/>
                          <a:uLnTx/>
                          <a:uFillTx/>
                          <a:latin typeface="Calibri" panose="020F0502020204030204" pitchFamily="34" charset="0"/>
                          <a:cs typeface="+mn-cs"/>
                        </a:rPr>
                        <a:t>*Entre las opciones permitidas no existe metas en el PND relacionadas.</a:t>
                      </a:r>
                    </a:p>
                  </a:txBody>
                  <a:tcPr anchor="ctr"/>
                </a:tc>
                <a:extLst>
                  <a:ext uri="{0D108BD9-81ED-4DB2-BD59-A6C34878D82A}">
                    <a16:rowId xmlns:a16="http://schemas.microsoft.com/office/drawing/2014/main" val="2234297860"/>
                  </a:ext>
                </a:extLst>
              </a:tr>
              <a:tr h="534144">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dirty="0">
                          <a:latin typeface="Calibri" panose="020F0502020204030204" pitchFamily="34" charset="0"/>
                        </a:rPr>
                        <a:t>7 metas sobre reducción de inseguridad ciudadana.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b="0" i="0" u="none" strike="noStrike" kern="1200" cap="none" spc="0" normalizeH="0" baseline="0" noProof="0" dirty="0">
                          <a:ln>
                            <a:noFill/>
                          </a:ln>
                          <a:solidFill>
                            <a:srgbClr val="C00000"/>
                          </a:solidFill>
                          <a:effectLst/>
                          <a:uLnTx/>
                          <a:uFillTx/>
                          <a:latin typeface="Calibri" panose="020F0502020204030204" pitchFamily="34" charset="0"/>
                          <a:cs typeface="+mn-cs"/>
                        </a:rPr>
                        <a:t>*Entre las opciones permitidas no existe metas en el PND relacionadas.</a:t>
                      </a:r>
                    </a:p>
                  </a:txBody>
                  <a:tcPr anchor="ctr"/>
                </a:tc>
                <a:extLst>
                  <a:ext uri="{0D108BD9-81ED-4DB2-BD59-A6C34878D82A}">
                    <a16:rowId xmlns:a16="http://schemas.microsoft.com/office/drawing/2014/main" val="369897327"/>
                  </a:ext>
                </a:extLst>
              </a:tr>
              <a:tr h="691118">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kern="1200" dirty="0">
                          <a:solidFill>
                            <a:schemeClr val="dk1"/>
                          </a:solidFill>
                          <a:latin typeface="Calibri" panose="020F0502020204030204" pitchFamily="34" charset="0"/>
                          <a:ea typeface="+mn-ea"/>
                          <a:cs typeface="+mn-cs"/>
                        </a:rPr>
                        <a:t> 4  metas sobre producción de bienes y productos artísticos y culturales.</a:t>
                      </a:r>
                    </a:p>
                  </a:txBody>
                  <a:tcPr marL="0" marR="0" marT="0" marB="0"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kumimoji="1" lang="es-EC" sz="2800" b="0" i="0" u="none" strike="noStrike" kern="1200" cap="none" spc="0" normalizeH="0" baseline="0" noProof="0" dirty="0">
                          <a:ln>
                            <a:noFill/>
                          </a:ln>
                          <a:solidFill>
                            <a:srgbClr val="C00000"/>
                          </a:solidFill>
                          <a:effectLst/>
                          <a:uLnTx/>
                          <a:uFillTx/>
                          <a:latin typeface="Calibri" panose="020F0502020204030204" pitchFamily="34" charset="0"/>
                          <a:cs typeface="+mn-cs"/>
                        </a:rPr>
                        <a:t>*Entre las opciones permitidas no existe metas en el PND relacionadas.</a:t>
                      </a:r>
                    </a:p>
                  </a:txBody>
                  <a:tcPr anchor="ctr"/>
                </a:tc>
                <a:extLst>
                  <a:ext uri="{0D108BD9-81ED-4DB2-BD59-A6C34878D82A}">
                    <a16:rowId xmlns:a16="http://schemas.microsoft.com/office/drawing/2014/main" val="1676920708"/>
                  </a:ext>
                </a:extLst>
              </a:tr>
            </a:tbl>
          </a:graphicData>
        </a:graphic>
      </p:graphicFrame>
      <p:sp>
        <p:nvSpPr>
          <p:cNvPr id="5" name="Marcador de número de diapositiva 2">
            <a:extLst>
              <a:ext uri="{FF2B5EF4-FFF2-40B4-BE49-F238E27FC236}">
                <a16:creationId xmlns:a16="http://schemas.microsoft.com/office/drawing/2014/main" id="{2C1229DA-D8A3-495F-8647-49DCDD698404}"/>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20</a:t>
            </a:fld>
            <a:endParaRPr lang="ja-JP" altLang="en-US" dirty="0"/>
          </a:p>
        </p:txBody>
      </p:sp>
    </p:spTree>
    <p:extLst>
      <p:ext uri="{BB962C8B-B14F-4D97-AF65-F5344CB8AC3E}">
        <p14:creationId xmlns:p14="http://schemas.microsoft.com/office/powerpoint/2010/main" val="18230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085147E-422D-4330-8307-EE031160B171}"/>
              </a:ext>
            </a:extLst>
          </p:cNvPr>
          <p:cNvGraphicFramePr>
            <a:graphicFrameLocks noGrp="1"/>
          </p:cNvGraphicFramePr>
          <p:nvPr>
            <p:extLst>
              <p:ext uri="{D42A27DB-BD31-4B8C-83A1-F6EECF244321}">
                <p14:modId xmlns:p14="http://schemas.microsoft.com/office/powerpoint/2010/main" val="354575784"/>
              </p:ext>
            </p:extLst>
          </p:nvPr>
        </p:nvGraphicFramePr>
        <p:xfrm>
          <a:off x="530187" y="2354412"/>
          <a:ext cx="17226038" cy="6112040"/>
        </p:xfrm>
        <a:graphic>
          <a:graphicData uri="http://schemas.openxmlformats.org/drawingml/2006/table">
            <a:tbl>
              <a:tblPr firstRow="1" bandRow="1">
                <a:tableStyleId>{5C22544A-7EE6-4342-B048-85BDC9FD1C3A}</a:tableStyleId>
              </a:tblPr>
              <a:tblGrid>
                <a:gridCol w="17226038">
                  <a:extLst>
                    <a:ext uri="{9D8B030D-6E8A-4147-A177-3AD203B41FA5}">
                      <a16:colId xmlns:a16="http://schemas.microsoft.com/office/drawing/2014/main" val="3944997477"/>
                    </a:ext>
                  </a:extLst>
                </a:gridCol>
              </a:tblGrid>
              <a:tr h="630117">
                <a:tc>
                  <a:txBody>
                    <a:bodyPr/>
                    <a:lstStyle/>
                    <a:p>
                      <a:pPr marL="0" marR="0" lvl="0" indent="0" algn="l" defTabSz="1632753" rtl="0" eaLnBrk="1" fontAlgn="auto" latinLnBrk="0" hangingPunct="1">
                        <a:lnSpc>
                          <a:spcPct val="100000"/>
                        </a:lnSpc>
                        <a:spcBef>
                          <a:spcPts val="0"/>
                        </a:spcBef>
                        <a:spcAft>
                          <a:spcPts val="0"/>
                        </a:spcAft>
                        <a:buClrTx/>
                        <a:buSzTx/>
                        <a:buFontTx/>
                        <a:buNone/>
                        <a:tabLst/>
                        <a:defRPr/>
                      </a:pPr>
                      <a:r>
                        <a:rPr lang="es-EC" sz="2800" b="1" dirty="0">
                          <a:solidFill>
                            <a:schemeClr val="tx1"/>
                          </a:solidFill>
                          <a:latin typeface="Calibri" panose="020F0502020204030204" pitchFamily="34" charset="0"/>
                          <a:cs typeface="Calibri" panose="020F0502020204030204" pitchFamily="34" charset="0"/>
                        </a:rPr>
                        <a:t>Los artículos 3, 4 y 5 están cumplidos.</a:t>
                      </a:r>
                    </a:p>
                  </a:txBody>
                  <a:tcPr marL="91432" marR="91432" marT="45716" marB="45716">
                    <a:solidFill>
                      <a:schemeClr val="accent1">
                        <a:lumMod val="20000"/>
                        <a:lumOff val="80000"/>
                      </a:schemeClr>
                    </a:solidFill>
                  </a:tcPr>
                </a:tc>
                <a:extLst>
                  <a:ext uri="{0D108BD9-81ED-4DB2-BD59-A6C34878D82A}">
                    <a16:rowId xmlns:a16="http://schemas.microsoft.com/office/drawing/2014/main" val="1200930381"/>
                  </a:ext>
                </a:extLst>
              </a:tr>
              <a:tr h="630117">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800" b="1" u="none" dirty="0">
                          <a:solidFill>
                            <a:schemeClr val="bg1"/>
                          </a:solidFill>
                          <a:latin typeface="Calibri" panose="020F0502020204030204" pitchFamily="34" charset="0"/>
                          <a:cs typeface="Calibri" panose="020F0502020204030204" pitchFamily="34" charset="0"/>
                        </a:rPr>
                        <a:t>SIGUIENTES PASOS:</a:t>
                      </a:r>
                    </a:p>
                  </a:txBody>
                  <a:tcPr marL="91432" marR="91432" marT="45716" marB="45716">
                    <a:solidFill>
                      <a:schemeClr val="accent1">
                        <a:lumMod val="50000"/>
                      </a:schemeClr>
                    </a:solidFill>
                  </a:tcPr>
                </a:tc>
                <a:extLst>
                  <a:ext uri="{0D108BD9-81ED-4DB2-BD59-A6C34878D82A}">
                    <a16:rowId xmlns:a16="http://schemas.microsoft.com/office/drawing/2014/main" val="1682429363"/>
                  </a:ext>
                </a:extLst>
              </a:tr>
              <a:tr h="2964993">
                <a:tc>
                  <a:txBody>
                    <a:bodyPr/>
                    <a:lstStyle/>
                    <a:p>
                      <a:pPr marL="0" marR="0" lvl="0" indent="0" algn="l" defTabSz="1632753" rtl="0" eaLnBrk="1" fontAlgn="auto" latinLnBrk="0" hangingPunct="1">
                        <a:lnSpc>
                          <a:spcPct val="100000"/>
                        </a:lnSpc>
                        <a:spcBef>
                          <a:spcPts val="0"/>
                        </a:spcBef>
                        <a:spcAft>
                          <a:spcPts val="0"/>
                        </a:spcAft>
                        <a:buClrTx/>
                        <a:buSzTx/>
                        <a:buFontTx/>
                        <a:buNone/>
                        <a:tabLst/>
                        <a:defRPr/>
                      </a:pPr>
                      <a:r>
                        <a:rPr lang="es-EC" sz="2400" b="1" dirty="0">
                          <a:latin typeface="Calibri" panose="020F0502020204030204" pitchFamily="34" charset="0"/>
                          <a:cs typeface="Calibri" panose="020F0502020204030204" pitchFamily="34" charset="0"/>
                        </a:rPr>
                        <a:t>Art. 6.- De la aprobación de la alineación de objetivos y metas. - </a:t>
                      </a:r>
                      <a:r>
                        <a:rPr lang="es-EC" sz="2400" b="0" dirty="0">
                          <a:latin typeface="Calibri" panose="020F0502020204030204" pitchFamily="34" charset="0"/>
                          <a:cs typeface="Calibri" panose="020F0502020204030204" pitchFamily="34" charset="0"/>
                        </a:rPr>
                        <a:t>La propuesta de alineación, así como el informe favorable serán remitidos al órgano legislativo del gobierno autónomo descentralizado para su aprobación y finalización del proceso</a:t>
                      </a:r>
                      <a:r>
                        <a:rPr lang="es-EC" sz="2400" b="1" dirty="0">
                          <a:latin typeface="Calibri" panose="020F0502020204030204" pitchFamily="34" charset="0"/>
                          <a:cs typeface="Calibri" panose="020F0502020204030204" pitchFamily="34" charset="0"/>
                        </a:rPr>
                        <a:t>, mediante la emisión de la ordenanza correspondiente</a:t>
                      </a:r>
                      <a:r>
                        <a:rPr lang="es-EC" sz="2400" dirty="0">
                          <a:latin typeface="Calibri" panose="020F0502020204030204" pitchFamily="34" charset="0"/>
                          <a:cs typeface="Calibri" panose="020F0502020204030204" pitchFamily="34" charset="0"/>
                        </a:rPr>
                        <a:t>. Una vez, finalizado el proceso de aprobación de alineación y emitida la ordenanza correspondiente, la máxima autoridad del gobierno autónomo descentralizado deberá disponer la adecuación de sus planes de inversión, presupuestos y demás instrumentos de gestión en concordancia al plan de desarrollo y ordenamiento territorial alineado al nuevo Plan Nacional de Desarrollo 2021 -2025. (</a:t>
                      </a:r>
                      <a:r>
                        <a:rPr lang="es-ES" sz="2400" dirty="0">
                          <a:latin typeface="Calibri" panose="020F0502020204030204" pitchFamily="34" charset="0"/>
                          <a:cs typeface="Calibri" panose="020F0502020204030204" pitchFamily="34" charset="0"/>
                        </a:rPr>
                        <a:t>Acuerdo Nro. SNP-SNP-2021-0010-A)</a:t>
                      </a:r>
                      <a:endParaRPr lang="es-ES" sz="2400" dirty="0">
                        <a:solidFill>
                          <a:srgbClr val="C00000"/>
                        </a:solidFill>
                        <a:latin typeface="Calibri" panose="020F0502020204030204" pitchFamily="34" charset="0"/>
                        <a:cs typeface="Calibri" panose="020F0502020204030204" pitchFamily="34" charset="0"/>
                      </a:endParaRPr>
                    </a:p>
                  </a:txBody>
                  <a:tcPr marL="91432" marR="91432" marT="45716" marB="45716" anchor="ctr"/>
                </a:tc>
                <a:extLst>
                  <a:ext uri="{0D108BD9-81ED-4DB2-BD59-A6C34878D82A}">
                    <a16:rowId xmlns:a16="http://schemas.microsoft.com/office/drawing/2014/main" val="1054605329"/>
                  </a:ext>
                </a:extLst>
              </a:tr>
              <a:tr h="1886813">
                <a:tc>
                  <a:txBody>
                    <a:bodyPr/>
                    <a:lstStyle/>
                    <a:p>
                      <a:pPr marL="0" marR="0" lvl="0" indent="0" algn="l" defTabSz="1632753" rtl="0" eaLnBrk="1" fontAlgn="auto" latinLnBrk="0" hangingPunct="1">
                        <a:lnSpc>
                          <a:spcPct val="100000"/>
                        </a:lnSpc>
                        <a:spcBef>
                          <a:spcPts val="0"/>
                        </a:spcBef>
                        <a:spcAft>
                          <a:spcPts val="0"/>
                        </a:spcAft>
                        <a:buClrTx/>
                        <a:buSzTx/>
                        <a:buFontTx/>
                        <a:buNone/>
                        <a:tabLst/>
                        <a:defRPr/>
                      </a:pPr>
                      <a:r>
                        <a:rPr lang="es-EC" sz="2400" b="1" dirty="0">
                          <a:latin typeface="Calibri" panose="020F0502020204030204" pitchFamily="34" charset="0"/>
                          <a:cs typeface="Calibri" panose="020F0502020204030204" pitchFamily="34" charset="0"/>
                        </a:rPr>
                        <a:t>Art. 7.- Del reporte de la alineación de objetivos y metas. </a:t>
                      </a:r>
                      <a:r>
                        <a:rPr lang="es-EC" sz="2400" dirty="0">
                          <a:latin typeface="Calibri" panose="020F0502020204030204" pitchFamily="34" charset="0"/>
                          <a:cs typeface="Calibri" panose="020F0502020204030204" pitchFamily="34" charset="0"/>
                        </a:rPr>
                        <a:t>- La información producida en el marco de la alineación al Plan Nacional de Desarrollo 2021 - 2025, junto con las correcciones mediante alertas generadas por la Secretaría Nacional de Planificación (eso último de existir), serán reportadas al Sistema de Información para los Gobiernos Autónomos Descentralizados SIGAD - Módulo de Cumplimiento de Metas en las fechas en que esta Secretaría disponga.” (</a:t>
                      </a:r>
                      <a:r>
                        <a:rPr lang="es-ES" sz="2400" dirty="0">
                          <a:latin typeface="Calibri" panose="020F0502020204030204" pitchFamily="34" charset="0"/>
                          <a:cs typeface="Calibri" panose="020F0502020204030204" pitchFamily="34" charset="0"/>
                        </a:rPr>
                        <a:t>Acuerdo Nro. SNP-SNP-2021-0010-A)</a:t>
                      </a:r>
                      <a:endParaRPr lang="es-ES" sz="2400" b="0" dirty="0">
                        <a:latin typeface="Calibri" panose="020F0502020204030204" pitchFamily="34" charset="0"/>
                        <a:cs typeface="Calibri" panose="020F0502020204030204" pitchFamily="34" charset="0"/>
                      </a:endParaRPr>
                    </a:p>
                  </a:txBody>
                  <a:tcPr marL="91432" marR="91432" marT="45716" marB="45716" anchor="ctr"/>
                </a:tc>
                <a:extLst>
                  <a:ext uri="{0D108BD9-81ED-4DB2-BD59-A6C34878D82A}">
                    <a16:rowId xmlns:a16="http://schemas.microsoft.com/office/drawing/2014/main" val="3144484317"/>
                  </a:ext>
                </a:extLst>
              </a:tr>
            </a:tbl>
          </a:graphicData>
        </a:graphic>
      </p:graphicFrame>
      <p:sp>
        <p:nvSpPr>
          <p:cNvPr id="4" name="CuadroTexto 3">
            <a:extLst>
              <a:ext uri="{FF2B5EF4-FFF2-40B4-BE49-F238E27FC236}">
                <a16:creationId xmlns:a16="http://schemas.microsoft.com/office/drawing/2014/main" id="{8D8D811D-5E34-4393-8F2B-8C2450E6A352}"/>
              </a:ext>
            </a:extLst>
          </p:cNvPr>
          <p:cNvSpPr txBox="1"/>
          <p:nvPr/>
        </p:nvSpPr>
        <p:spPr>
          <a:xfrm>
            <a:off x="1586752" y="465466"/>
            <a:ext cx="15102068" cy="1200329"/>
          </a:xfrm>
          <a:prstGeom prst="rect">
            <a:avLst/>
          </a:prstGeom>
          <a:noFill/>
        </p:spPr>
        <p:txBody>
          <a:bodyPr wrap="square" rtlCol="0">
            <a:spAutoFit/>
          </a:bodyPr>
          <a:lstStyle/>
          <a:p>
            <a:pPr algn="ctr">
              <a:spcBef>
                <a:spcPct val="0"/>
              </a:spcBef>
            </a:pPr>
            <a:r>
              <a:rPr lang="es-EC" sz="3600" b="1" dirty="0">
                <a:solidFill>
                  <a:srgbClr val="0070C0"/>
                </a:solidFill>
                <a:latin typeface="Calibri" panose="020F0502020204030204" pitchFamily="34" charset="0"/>
                <a:ea typeface="+mj-ea"/>
                <a:cs typeface="Calibri" panose="020F0502020204030204" pitchFamily="34" charset="0"/>
              </a:rPr>
              <a:t>3.4. Sobre el curso del proceso de alineación del PMDOT 2021 – 2033 al PND 2021 – 2025.</a:t>
            </a:r>
            <a:endParaRPr lang="es-ES" sz="3600" b="1" dirty="0">
              <a:solidFill>
                <a:srgbClr val="0070C0"/>
              </a:solidFill>
              <a:latin typeface="Calibri" panose="020F0502020204030204" pitchFamily="34" charset="0"/>
              <a:ea typeface="+mj-ea"/>
              <a:cs typeface="Calibri" panose="020F0502020204030204" pitchFamily="34" charset="0"/>
            </a:endParaRPr>
          </a:p>
        </p:txBody>
      </p:sp>
      <p:sp>
        <p:nvSpPr>
          <p:cNvPr id="7" name="Marcador de número de diapositiva 2">
            <a:extLst>
              <a:ext uri="{FF2B5EF4-FFF2-40B4-BE49-F238E27FC236}">
                <a16:creationId xmlns:a16="http://schemas.microsoft.com/office/drawing/2014/main" id="{C18B2EA2-DA5C-4940-B0C3-BA5FC3023642}"/>
              </a:ext>
            </a:extLst>
          </p:cNvPr>
          <p:cNvSpPr txBox="1">
            <a:spLocks/>
          </p:cNvSpPr>
          <p:nvPr/>
        </p:nvSpPr>
        <p:spPr>
          <a:xfrm>
            <a:off x="16021275" y="9578262"/>
            <a:ext cx="859198" cy="547688"/>
          </a:xfrm>
          <a:prstGeom prst="rect">
            <a:avLst/>
          </a:prstGeom>
        </p:spPr>
        <p:txBody>
          <a:bodyPr vert="horz" lIns="163275" tIns="81638" rIns="163275" bIns="81638" rtlCol="0" anchor="ctr"/>
          <a:lstStyle>
            <a:defPPr>
              <a:defRPr lang="ja-JP"/>
            </a:defPPr>
            <a:lvl1pPr algn="ctr">
              <a:defRPr sz="2000" b="0">
                <a:solidFill>
                  <a:srgbClr val="0060A8"/>
                </a:solidFill>
                <a:latin typeface="Arial Black" panose="020B0A04020102020204" pitchFamily="34" charset="0"/>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a:lstStyle>
          <a:p>
            <a:fld id="{E6459DFB-86F3-43FA-8567-2EA6E426AE90}" type="slidenum">
              <a:rPr lang="ja-JP" altLang="en-US" smtClean="0"/>
              <a:pPr/>
              <a:t>21</a:t>
            </a:fld>
            <a:endParaRPr lang="ja-JP" altLang="en-US" dirty="0"/>
          </a:p>
        </p:txBody>
      </p:sp>
    </p:spTree>
    <p:extLst>
      <p:ext uri="{BB962C8B-B14F-4D97-AF65-F5344CB8AC3E}">
        <p14:creationId xmlns:p14="http://schemas.microsoft.com/office/powerpoint/2010/main" val="374044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5.	Conclusiones.</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22</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2971799"/>
            <a:ext cx="16200313" cy="5856891"/>
          </a:xfrm>
        </p:spPr>
        <p:txBody>
          <a:bodyPr>
            <a:normAutofit/>
          </a:bodyPr>
          <a:lstStyle/>
          <a:p>
            <a:r>
              <a:rPr lang="es-EC" sz="3900" dirty="0"/>
              <a:t>En función de las directrices planteadas por la Secretaría Nacional de Planificación, SNP, se alinearon los objetivos estratégicos y metas del Plan de Desarrollo y Ordenamiento Territorial del Distrito Metropolitano de Quito, con el nuevo Plan Nacional de Desarrollo 2021-2025, en el marco del Sistema Nacional Descentralizado de Planificación Participativa. </a:t>
            </a:r>
            <a:endParaRPr lang="es-EC" sz="3600" dirty="0"/>
          </a:p>
        </p:txBody>
      </p:sp>
    </p:spTree>
    <p:extLst>
      <p:ext uri="{BB962C8B-B14F-4D97-AF65-F5344CB8AC3E}">
        <p14:creationId xmlns:p14="http://schemas.microsoft.com/office/powerpoint/2010/main" val="534693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6.	Recomendaciones </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23</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885950"/>
            <a:ext cx="16200313" cy="7354303"/>
          </a:xfrm>
        </p:spPr>
        <p:txBody>
          <a:bodyPr>
            <a:normAutofit/>
          </a:bodyPr>
          <a:lstStyle/>
          <a:p>
            <a:pPr>
              <a:lnSpc>
                <a:spcPct val="100000"/>
              </a:lnSpc>
              <a:spcBef>
                <a:spcPts val="0"/>
              </a:spcBef>
            </a:pPr>
            <a:r>
              <a:rPr lang="es-EC" sz="2800" dirty="0"/>
              <a:t>La Secretaria General de Planificación </a:t>
            </a:r>
            <a:r>
              <a:rPr lang="es-EC" sz="2800" b="1" dirty="0"/>
              <a:t>recomienda continuar con el proceso de aprobación de la alineación </a:t>
            </a:r>
            <a:r>
              <a:rPr lang="es-EC" sz="2800" dirty="0"/>
              <a:t>de los instrumentos de planificación local a la nacional, </a:t>
            </a:r>
            <a:r>
              <a:rPr lang="es-EC" sz="2800" b="1" dirty="0"/>
              <a:t>con la expedición de la ordenanza reformatoria a la que aprobó la actualización del PMDOT </a:t>
            </a:r>
            <a:r>
              <a:rPr lang="es-EC" sz="2800" dirty="0"/>
              <a:t>y formulación del PUGS, conforme al análisis técnico de la AME.</a:t>
            </a:r>
          </a:p>
          <a:p>
            <a:pPr>
              <a:lnSpc>
                <a:spcPct val="100000"/>
              </a:lnSpc>
              <a:spcBef>
                <a:spcPts val="0"/>
              </a:spcBef>
            </a:pPr>
            <a:endParaRPr lang="es-EC" sz="2800" dirty="0"/>
          </a:p>
          <a:p>
            <a:pPr>
              <a:lnSpc>
                <a:spcPct val="100000"/>
              </a:lnSpc>
              <a:spcBef>
                <a:spcPts val="0"/>
              </a:spcBef>
            </a:pPr>
            <a:r>
              <a:rPr lang="es-EC" sz="2800" dirty="0"/>
              <a:t>Una vez aprobado dicho proceso, </a:t>
            </a:r>
            <a:r>
              <a:rPr lang="es-EC" sz="2800" b="1" dirty="0"/>
              <a:t>la máxima autoridad del Gobierno Autónomo Descentralizado del Distrito Metropolitano de Quito, el Alcalde, podrá disponer la adecuación de su plan de inversión, presupuesto y demás instrumentos de gestión en concordancia al PMDOT 2021-2033 alineado al nuevo Plan Nacional de Desarrollo 2021 -2025, enfatizando que el PMDOT del MDMQ no ha sufrido ninguna variación producto del proceso de alineación. </a:t>
            </a:r>
          </a:p>
          <a:p>
            <a:pPr>
              <a:lnSpc>
                <a:spcPct val="100000"/>
              </a:lnSpc>
              <a:spcBef>
                <a:spcPts val="0"/>
              </a:spcBef>
            </a:pPr>
            <a:endParaRPr lang="es-EC" sz="2800" dirty="0"/>
          </a:p>
          <a:p>
            <a:pPr>
              <a:lnSpc>
                <a:spcPct val="100000"/>
              </a:lnSpc>
              <a:spcBef>
                <a:spcPts val="0"/>
              </a:spcBef>
            </a:pPr>
            <a:r>
              <a:rPr lang="es-EC" sz="2800" dirty="0"/>
              <a:t>Finalmente, </a:t>
            </a:r>
            <a:r>
              <a:rPr lang="es-EC" sz="2800" b="1" dirty="0"/>
              <a:t>el Alcalde del MDMQ podrá disponer que la información producida en el marco de la alineación al Plan Nacional de Desarrollo 2021-2025, sea reportada en el Sistema de Información de los Gobiernos Autónomos Descentralizados SIGAD </a:t>
            </a:r>
            <a:r>
              <a:rPr lang="es-EC" sz="2800" dirty="0"/>
              <a:t>- Módulo de Cumplimiento de Metas en las fechas que la Secretaría Nacional de Planificación disponga, para dar cabal cumplimento al artículo 7 del Acuerdo Nro. SNP-SNP-2021-0010-A, una vez que se habrá el sistema y se fijen las fechas para tal efecto.</a:t>
            </a:r>
          </a:p>
        </p:txBody>
      </p:sp>
    </p:spTree>
    <p:extLst>
      <p:ext uri="{BB962C8B-B14F-4D97-AF65-F5344CB8AC3E}">
        <p14:creationId xmlns:p14="http://schemas.microsoft.com/office/powerpoint/2010/main" val="1351362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2429545" y="2455333"/>
            <a:ext cx="13427321" cy="6062134"/>
          </a:xfrm>
        </p:spPr>
        <p:txBody>
          <a:bodyPr>
            <a:noAutofit/>
          </a:bodyPr>
          <a:lstStyle/>
          <a:p>
            <a:pPr algn="ctr"/>
            <a:r>
              <a:rPr lang="es-EC" dirty="0">
                <a:solidFill>
                  <a:srgbClr val="C00000"/>
                </a:solidFill>
              </a:rPr>
              <a:t>RESOLUCIONES FINALES DE LA COMISIÓN DE PLANIFICACIÓN ESTRATÉGICA E INFORME No. IC-O-CPE-2022-001</a:t>
            </a:r>
            <a:endParaRPr lang="es-ES_tradnl" sz="4400" dirty="0">
              <a:solidFill>
                <a:schemeClr val="accent5">
                  <a:lumMod val="90000"/>
                  <a:lumOff val="10000"/>
                </a:schemeClr>
              </a:solidFill>
            </a:endParaRPr>
          </a:p>
        </p:txBody>
      </p:sp>
      <p:pic>
        <p:nvPicPr>
          <p:cNvPr id="10" name="Imagen 9">
            <a:extLst>
              <a:ext uri="{FF2B5EF4-FFF2-40B4-BE49-F238E27FC236}">
                <a16:creationId xmlns:a16="http://schemas.microsoft.com/office/drawing/2014/main" id="{B93844BB-502D-4CF7-8CCB-A9753D79EB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586" y="323910"/>
            <a:ext cx="2294424" cy="2955318"/>
          </a:xfrm>
          <a:prstGeom prst="rect">
            <a:avLst/>
          </a:prstGeom>
          <a:noFill/>
          <a:ln>
            <a:noFill/>
          </a:ln>
        </p:spPr>
      </p:pic>
      <p:sp>
        <p:nvSpPr>
          <p:cNvPr id="4" name="Marcador de número de diapositiva 2">
            <a:extLst>
              <a:ext uri="{FF2B5EF4-FFF2-40B4-BE49-F238E27FC236}">
                <a16:creationId xmlns:a16="http://schemas.microsoft.com/office/drawing/2014/main" id="{99E8BFB0-D70F-409B-9F14-638AF44565DD}"/>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24</a:t>
            </a:fld>
            <a:endParaRPr lang="ja-JP" altLang="en-US" dirty="0"/>
          </a:p>
        </p:txBody>
      </p:sp>
    </p:spTree>
    <p:extLst>
      <p:ext uri="{BB962C8B-B14F-4D97-AF65-F5344CB8AC3E}">
        <p14:creationId xmlns:p14="http://schemas.microsoft.com/office/powerpoint/2010/main" val="3146967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Resolución No. 008-CPE-2022</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25</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885950"/>
            <a:ext cx="16200313" cy="7354303"/>
          </a:xfrm>
        </p:spPr>
        <p:txBody>
          <a:bodyPr>
            <a:normAutofit/>
          </a:bodyPr>
          <a:lstStyle/>
          <a:p>
            <a:pPr algn="just">
              <a:lnSpc>
                <a:spcPct val="100000"/>
              </a:lnSpc>
              <a:spcBef>
                <a:spcPts val="0"/>
              </a:spcBef>
              <a:spcAft>
                <a:spcPts val="600"/>
              </a:spcAft>
            </a:pPr>
            <a:r>
              <a:rPr lang="es-EC" sz="3200" dirty="0"/>
              <a:t>La Comisión de Planificación Estratégica, en sesión extraordinaria No. 50, llevada a cabo el lunes 7 de marzo de 2022, durante el desarrollo del primer punto del orden del día, sobre la “Presentación del oficio No. GADDMQ-SGP-2022-0309-O, suscrito por la Secretaria General de Planificación, y sus anexos referentes a los documentos remitidos por la Secretaría Nacional de Planificación (SNP) sobre el pronunciamiento de las consultas realizadas, así como de la Asociación de Municipalidades del Ecuador (AME), sobre el pronunciamiento para la emisión de la ordenanza”; resolvió: que con las recomendaciones planteadas por la Secretaría General de Planificación, en base a los documentos remitidos por la Secretaría Nacional de Planificación (SNP) y la Asociación de Municipalidades del Ecuador (AME), la Comisión de Planificación acoge estos criterios para dar cumplimiento al Acuerdo Ministerial Nro. SNP-SNP-2021-0010-A y su última reforma el Acuerdo Ministerial No. SNP-SNP-2022-0013-A.</a:t>
            </a:r>
          </a:p>
        </p:txBody>
      </p:sp>
    </p:spTree>
    <p:extLst>
      <p:ext uri="{BB962C8B-B14F-4D97-AF65-F5344CB8AC3E}">
        <p14:creationId xmlns:p14="http://schemas.microsoft.com/office/powerpoint/2010/main" val="1335624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Resolución No. 009-CPE-2022</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26</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712068"/>
            <a:ext cx="16200313" cy="7528185"/>
          </a:xfrm>
        </p:spPr>
        <p:txBody>
          <a:bodyPr>
            <a:normAutofit/>
          </a:bodyPr>
          <a:lstStyle/>
          <a:p>
            <a:pPr algn="just">
              <a:lnSpc>
                <a:spcPct val="100000"/>
              </a:lnSpc>
              <a:spcBef>
                <a:spcPts val="0"/>
              </a:spcBef>
              <a:spcAft>
                <a:spcPts val="600"/>
              </a:spcAft>
            </a:pPr>
            <a:r>
              <a:rPr lang="es-EC" sz="3200" dirty="0"/>
              <a:t>La Comisión de Planificación Estratégica, en sesión extraordinaria No. 50, llevada a cabo el lunes 7 de marzo de 2022, durante el desarrollo del primer punto del orden del día, sobre la “Conocimiento del oficio No. GADDMQ-SGCM-2022-1158-O, de 25 de febrero de 2022, suscrito por el Secretario General del Concejo Metropolitano, respecto a la Calificación Iniciativa legislativa del proyecto de ORDENANZA METROPOLITANA QUE APRUEBA LA ALINEACIÓN DEL PLAN METROPOLITANO DE DESARROLLO Y ORDENAMIENTO TERRITORIAL (PMDOT) 2021 – 2033 AL PLAN NACIONAL DE DESARROLLO 2021 –2025, así como de los documentos complementarios referentes al tema, constantes en el oficio No. GADDMQ-SGP-2022-0309-O, por parte de la Secretaría de Planificación”; resolvió: que al haber sido conocido el proyecto de ordenanza con todos sus documentos habilitantes, presentados por la Secretaría General de Planificación, con las observaciones planteadas por los miembros de la Comisión de Planificación Estratégica y en cumplimiento al procedimiento parlamentario, conforme lo determina la Resolución No. C 074, se solicita, en el término de dos (2) días, a la Procuraduría Metropolitana y a la Secretaría General de Planificación sus informes respecto al proyecto de ordenanza, y que cuando sean remitidos, pueda ser convocada la Comisión de nuevo.</a:t>
            </a:r>
          </a:p>
        </p:txBody>
      </p:sp>
    </p:spTree>
    <p:extLst>
      <p:ext uri="{BB962C8B-B14F-4D97-AF65-F5344CB8AC3E}">
        <p14:creationId xmlns:p14="http://schemas.microsoft.com/office/powerpoint/2010/main" val="2907955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Informe No. IC-O-CPE-2022-001</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27</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712068"/>
            <a:ext cx="16200313" cy="7528185"/>
          </a:xfrm>
        </p:spPr>
        <p:txBody>
          <a:bodyPr>
            <a:normAutofit/>
          </a:bodyPr>
          <a:lstStyle/>
          <a:p>
            <a:pPr algn="ctr">
              <a:lnSpc>
                <a:spcPct val="100000"/>
              </a:lnSpc>
              <a:spcBef>
                <a:spcPts val="0"/>
              </a:spcBef>
              <a:spcAft>
                <a:spcPts val="600"/>
              </a:spcAft>
            </a:pPr>
            <a:r>
              <a:rPr lang="es-EC" sz="4000" b="1" dirty="0">
                <a:solidFill>
                  <a:srgbClr val="C00000"/>
                </a:solidFill>
              </a:rPr>
              <a:t>CONCLUSIONES Y RECOMENDACIONES:</a:t>
            </a:r>
          </a:p>
          <a:p>
            <a:pPr algn="just">
              <a:lnSpc>
                <a:spcPct val="100000"/>
              </a:lnSpc>
              <a:spcBef>
                <a:spcPts val="0"/>
              </a:spcBef>
              <a:spcAft>
                <a:spcPts val="600"/>
              </a:spcAft>
            </a:pPr>
            <a:endParaRPr lang="es-EC" sz="3200" dirty="0"/>
          </a:p>
          <a:p>
            <a:pPr algn="just">
              <a:lnSpc>
                <a:spcPct val="100000"/>
              </a:lnSpc>
              <a:spcBef>
                <a:spcPts val="0"/>
              </a:spcBef>
              <a:spcAft>
                <a:spcPts val="600"/>
              </a:spcAft>
            </a:pPr>
            <a:r>
              <a:rPr lang="es-EC" sz="3200" dirty="0"/>
              <a:t>En el marco de sus competencias, la Comisión de Planificación Estratégica, aprobó el texto del proyecto de “ORDENANZA REFORMATORIA A LA ORDENANZA PMDOT-PUGS No.001-2021 PARA INCORPORAR LA ALINEACIÓN DEL PLAN METROPOLITANO DE DESARROLLO Y ORDENAMIENTO TERRITORIAL (PMDOT) 2021 – 2033 CON EL PLAN NACIONAL DE DESARROLLO 2021 - 2025”, con las modificaciones e incorporaciones que consideró pertinentes. </a:t>
            </a:r>
          </a:p>
          <a:p>
            <a:pPr algn="just">
              <a:lnSpc>
                <a:spcPct val="100000"/>
              </a:lnSpc>
              <a:spcBef>
                <a:spcPts val="0"/>
              </a:spcBef>
              <a:spcAft>
                <a:spcPts val="600"/>
              </a:spcAft>
            </a:pPr>
            <a:endParaRPr lang="es-EC" sz="3200" dirty="0"/>
          </a:p>
          <a:p>
            <a:pPr algn="just">
              <a:lnSpc>
                <a:spcPct val="100000"/>
              </a:lnSpc>
              <a:spcBef>
                <a:spcPts val="0"/>
              </a:spcBef>
              <a:spcAft>
                <a:spcPts val="600"/>
              </a:spcAft>
            </a:pPr>
            <a:r>
              <a:rPr lang="es-EC" sz="3200" dirty="0"/>
              <a:t>En virtud de lo anterior, la Comisión de Planificación Estratégica recomienda que el referido proyecto de ordenanza sea conocido en primer debate por el Concejo Metropolitano.</a:t>
            </a:r>
          </a:p>
        </p:txBody>
      </p:sp>
    </p:spTree>
    <p:extLst>
      <p:ext uri="{BB962C8B-B14F-4D97-AF65-F5344CB8AC3E}">
        <p14:creationId xmlns:p14="http://schemas.microsoft.com/office/powerpoint/2010/main" val="2082326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Informe No. IC-O-CPE-2022-001</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28</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712068"/>
            <a:ext cx="16200313" cy="7528185"/>
          </a:xfrm>
        </p:spPr>
        <p:txBody>
          <a:bodyPr>
            <a:normAutofit fontScale="85000" lnSpcReduction="10000"/>
          </a:bodyPr>
          <a:lstStyle/>
          <a:p>
            <a:pPr algn="ctr">
              <a:lnSpc>
                <a:spcPct val="100000"/>
              </a:lnSpc>
              <a:spcBef>
                <a:spcPts val="0"/>
              </a:spcBef>
              <a:spcAft>
                <a:spcPts val="600"/>
              </a:spcAft>
            </a:pPr>
            <a:r>
              <a:rPr lang="es-EC" sz="4000" b="1" dirty="0">
                <a:solidFill>
                  <a:srgbClr val="C00000"/>
                </a:solidFill>
              </a:rPr>
              <a:t>DICTAMEN DE LA COMISIÓN:</a:t>
            </a:r>
          </a:p>
          <a:p>
            <a:pPr algn="ctr">
              <a:lnSpc>
                <a:spcPct val="100000"/>
              </a:lnSpc>
              <a:spcBef>
                <a:spcPts val="0"/>
              </a:spcBef>
              <a:spcAft>
                <a:spcPts val="600"/>
              </a:spcAft>
            </a:pPr>
            <a:endParaRPr lang="es-EC" sz="900" dirty="0"/>
          </a:p>
          <a:p>
            <a:pPr algn="just">
              <a:lnSpc>
                <a:spcPts val="4000"/>
              </a:lnSpc>
              <a:spcBef>
                <a:spcPts val="0"/>
              </a:spcBef>
              <a:spcAft>
                <a:spcPts val="600"/>
              </a:spcAft>
            </a:pPr>
            <a:r>
              <a:rPr lang="es-EC" sz="3200" dirty="0"/>
              <a:t>La Comisión de Planificación Estratégica, en Sesión Nro. 051 - Extraordinaria del 14 de marzo de 2022, luego de analizar la documentación que reposa en el expediente, el texto del proyecto de ordenanza y tras haber procesado en las sesiones de la Comisión las observaciones que consideró pertinentes, amparada en los artículos 87 literales a) y x) del Código Orgánico de Organización Territorial, Autonomía y Descentralización; y Art. 51 del Código Municipal, emite DICTAMEN FAVORABLE para que el Concejo Metropolitano conozca en PRIMER DEBATE el texto del proyecto de “ORDENANZA REFORMATORIA A LA ORDENANZA PMDOT-PUGS No.001-2021 PARA INCORPORAR LA ALINEACIÓN DEL PLAN METROPOLITANO DE DESARROLLO Y ORDENAMIENTO TERRITORIAL (PMDOT) 2021 – 2033 CON EL PLAN NACIONAL DE DESARROLLO 2021 - 2025”, con todos sus documentos habilitantes y anexos.</a:t>
            </a:r>
          </a:p>
          <a:p>
            <a:pPr algn="just">
              <a:lnSpc>
                <a:spcPct val="100000"/>
              </a:lnSpc>
              <a:spcBef>
                <a:spcPts val="0"/>
              </a:spcBef>
              <a:spcAft>
                <a:spcPts val="600"/>
              </a:spcAft>
            </a:pPr>
            <a:endParaRPr lang="es-EC" sz="3200" dirty="0"/>
          </a:p>
          <a:p>
            <a:pPr algn="ctr">
              <a:lnSpc>
                <a:spcPct val="100000"/>
              </a:lnSpc>
              <a:spcBef>
                <a:spcPts val="0"/>
              </a:spcBef>
              <a:spcAft>
                <a:spcPts val="600"/>
              </a:spcAft>
            </a:pPr>
            <a:r>
              <a:rPr lang="es-EC" sz="3200" b="1" dirty="0"/>
              <a:t>SUSCRIPCIÓN DEL INFORME:</a:t>
            </a:r>
          </a:p>
          <a:p>
            <a:pPr algn="just">
              <a:lnSpc>
                <a:spcPct val="100000"/>
              </a:lnSpc>
              <a:spcBef>
                <a:spcPts val="0"/>
              </a:spcBef>
              <a:spcAft>
                <a:spcPts val="600"/>
              </a:spcAft>
            </a:pPr>
            <a:r>
              <a:rPr lang="es-EC" sz="3200" dirty="0"/>
              <a:t>Los miembros de la Comisión de Planificación Estratégica abajo firmantes aprueban el día 14 de marzo de 2022 el Informe de la Comisión y el texto del proyecto de ordenanza, suscribiendo el presente documento por duplicado</a:t>
            </a:r>
          </a:p>
          <a:p>
            <a:pPr algn="just">
              <a:lnSpc>
                <a:spcPct val="100000"/>
              </a:lnSpc>
              <a:spcBef>
                <a:spcPts val="0"/>
              </a:spcBef>
              <a:spcAft>
                <a:spcPts val="600"/>
              </a:spcAft>
            </a:pPr>
            <a:endParaRPr lang="es-EC" sz="3200" dirty="0"/>
          </a:p>
          <a:p>
            <a:pPr algn="just">
              <a:lnSpc>
                <a:spcPct val="100000"/>
              </a:lnSpc>
              <a:spcBef>
                <a:spcPts val="0"/>
              </a:spcBef>
              <a:spcAft>
                <a:spcPts val="600"/>
              </a:spcAft>
            </a:pPr>
            <a:endParaRPr lang="es-EC" sz="3200" dirty="0"/>
          </a:p>
        </p:txBody>
      </p:sp>
    </p:spTree>
    <p:extLst>
      <p:ext uri="{BB962C8B-B14F-4D97-AF65-F5344CB8AC3E}">
        <p14:creationId xmlns:p14="http://schemas.microsoft.com/office/powerpoint/2010/main" val="844968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2429545" y="2455333"/>
            <a:ext cx="13427321" cy="6062134"/>
          </a:xfrm>
        </p:spPr>
        <p:txBody>
          <a:bodyPr>
            <a:noAutofit/>
          </a:bodyPr>
          <a:lstStyle/>
          <a:p>
            <a:pPr algn="ctr"/>
            <a:r>
              <a:rPr lang="es-EC" dirty="0">
                <a:solidFill>
                  <a:srgbClr val="C00000"/>
                </a:solidFill>
              </a:rPr>
              <a:t>PROYECTO DE ORDENANZA REFORMATORIA</a:t>
            </a:r>
            <a:br>
              <a:rPr lang="es-EC" sz="4400" dirty="0">
                <a:solidFill>
                  <a:schemeClr val="accent5">
                    <a:lumMod val="90000"/>
                    <a:lumOff val="10000"/>
                  </a:schemeClr>
                </a:solidFill>
              </a:rPr>
            </a:br>
            <a:br>
              <a:rPr lang="es-EC" sz="4400" dirty="0">
                <a:solidFill>
                  <a:schemeClr val="accent5">
                    <a:lumMod val="90000"/>
                    <a:lumOff val="10000"/>
                  </a:schemeClr>
                </a:solidFill>
              </a:rPr>
            </a:br>
            <a:r>
              <a:rPr lang="es-EC" sz="4400" dirty="0">
                <a:solidFill>
                  <a:schemeClr val="accent5">
                    <a:lumMod val="90000"/>
                    <a:lumOff val="10000"/>
                  </a:schemeClr>
                </a:solidFill>
              </a:rPr>
              <a:t>A LA ORDENANZA PMDOT-PUGS No.001-2021 PARA INCORPORAR LA ALINEACIÓN DEL PLAN METROPOLITANO DE DESARROLLO Y ORDENAMIENTO TERRITORIAL (PMDOT) 2021 – 2033 CON EL PLAN NACIONAL DE DESARROLLO 2021 - 2025</a:t>
            </a:r>
            <a:endParaRPr lang="es-ES_tradnl" sz="4400" dirty="0">
              <a:solidFill>
                <a:schemeClr val="accent5">
                  <a:lumMod val="90000"/>
                  <a:lumOff val="10000"/>
                </a:schemeClr>
              </a:solidFill>
            </a:endParaRPr>
          </a:p>
        </p:txBody>
      </p:sp>
      <p:pic>
        <p:nvPicPr>
          <p:cNvPr id="10" name="Imagen 9">
            <a:extLst>
              <a:ext uri="{FF2B5EF4-FFF2-40B4-BE49-F238E27FC236}">
                <a16:creationId xmlns:a16="http://schemas.microsoft.com/office/drawing/2014/main" id="{B93844BB-502D-4CF7-8CCB-A9753D79EB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586" y="323910"/>
            <a:ext cx="2294424" cy="2955318"/>
          </a:xfrm>
          <a:prstGeom prst="rect">
            <a:avLst/>
          </a:prstGeom>
          <a:noFill/>
          <a:ln>
            <a:noFill/>
          </a:ln>
        </p:spPr>
      </p:pic>
      <p:sp>
        <p:nvSpPr>
          <p:cNvPr id="4" name="Marcador de número de diapositiva 2">
            <a:extLst>
              <a:ext uri="{FF2B5EF4-FFF2-40B4-BE49-F238E27FC236}">
                <a16:creationId xmlns:a16="http://schemas.microsoft.com/office/drawing/2014/main" id="{99E8BFB0-D70F-409B-9F14-638AF44565DD}"/>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29</a:t>
            </a:fld>
            <a:endParaRPr lang="ja-JP" altLang="en-US" dirty="0"/>
          </a:p>
        </p:txBody>
      </p:sp>
    </p:spTree>
    <p:extLst>
      <p:ext uri="{BB962C8B-B14F-4D97-AF65-F5344CB8AC3E}">
        <p14:creationId xmlns:p14="http://schemas.microsoft.com/office/powerpoint/2010/main" val="252889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Contenido</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3</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443790"/>
            <a:ext cx="16200313" cy="7748337"/>
          </a:xfrm>
        </p:spPr>
        <p:txBody>
          <a:bodyPr>
            <a:normAutofit fontScale="92500" lnSpcReduction="20000"/>
          </a:bodyPr>
          <a:lstStyle/>
          <a:p>
            <a:pPr marL="742950" indent="-742950">
              <a:buFont typeface="+mj-lt"/>
              <a:buAutoNum type="arabicPeriod"/>
            </a:pPr>
            <a:r>
              <a:rPr lang="es-EC" sz="3900" b="1" dirty="0">
                <a:solidFill>
                  <a:srgbClr val="0060A8"/>
                </a:solidFill>
              </a:rPr>
              <a:t>Antecedentes </a:t>
            </a:r>
            <a:r>
              <a:rPr lang="es-EC" sz="2800" dirty="0">
                <a:solidFill>
                  <a:srgbClr val="0060A8"/>
                </a:solidFill>
              </a:rPr>
              <a:t>(44 antecedentes y 51 anexos citados).</a:t>
            </a:r>
          </a:p>
          <a:p>
            <a:pPr marL="742950" indent="-742950">
              <a:buFont typeface="+mj-lt"/>
              <a:buAutoNum type="arabicPeriod"/>
            </a:pPr>
            <a:r>
              <a:rPr lang="es-EC" sz="3900" b="1" dirty="0">
                <a:solidFill>
                  <a:srgbClr val="0060A8"/>
                </a:solidFill>
              </a:rPr>
              <a:t>Base legal </a:t>
            </a:r>
            <a:r>
              <a:rPr lang="es-EC" sz="2800" dirty="0">
                <a:solidFill>
                  <a:srgbClr val="0060A8"/>
                </a:solidFill>
              </a:rPr>
              <a:t>(38 Art.).</a:t>
            </a:r>
          </a:p>
          <a:p>
            <a:pPr marL="742950" lvl="0" indent="-742950">
              <a:buFont typeface="+mj-lt"/>
              <a:buAutoNum type="arabicPeriod"/>
            </a:pPr>
            <a:r>
              <a:rPr lang="es-EC" sz="3900" b="1" dirty="0">
                <a:solidFill>
                  <a:srgbClr val="0060A8"/>
                </a:solidFill>
              </a:rPr>
              <a:t>Proceso de alineación del PMDOT 2021-2033 al PND 2021 - 2025.</a:t>
            </a:r>
          </a:p>
          <a:p>
            <a:pPr lvl="1">
              <a:buFont typeface="Arial" panose="020B0604020202020204" pitchFamily="34" charset="0"/>
              <a:buChar char="•"/>
            </a:pPr>
            <a:r>
              <a:rPr lang="es-EC" sz="2800" dirty="0">
                <a:solidFill>
                  <a:srgbClr val="0060A8"/>
                </a:solidFill>
                <a:latin typeface="Calibri" panose="020F0502020204030204" pitchFamily="34" charset="0"/>
                <a:cs typeface="Calibri" panose="020F0502020204030204" pitchFamily="34" charset="0"/>
              </a:rPr>
              <a:t>3.1 Metodología establecida en el Programa nacional de alineación del PDOT de los GAD al PND 2021-2025.</a:t>
            </a:r>
          </a:p>
          <a:p>
            <a:pPr lvl="1">
              <a:buFont typeface="Arial" panose="020B0604020202020204" pitchFamily="34" charset="0"/>
              <a:buChar char="•"/>
            </a:pPr>
            <a:r>
              <a:rPr lang="es-EC" sz="2800" dirty="0">
                <a:solidFill>
                  <a:srgbClr val="0060A8"/>
                </a:solidFill>
                <a:latin typeface="Calibri" panose="020F0502020204030204" pitchFamily="34" charset="0"/>
                <a:cs typeface="Calibri" panose="020F0502020204030204" pitchFamily="34" charset="0"/>
              </a:rPr>
              <a:t>3.2. Sobre el cumplimiento del proceso de alineación del PMDOT 2021-2033 al PND 2021-2025.</a:t>
            </a:r>
          </a:p>
          <a:p>
            <a:pPr lvl="1">
              <a:buFont typeface="Arial" panose="020B0604020202020204" pitchFamily="34" charset="0"/>
              <a:buChar char="•"/>
            </a:pPr>
            <a:r>
              <a:rPr lang="es-EC" sz="2800" dirty="0">
                <a:solidFill>
                  <a:srgbClr val="0060A8"/>
                </a:solidFill>
                <a:latin typeface="Calibri" panose="020F0502020204030204" pitchFamily="34" charset="0"/>
                <a:cs typeface="Calibri" panose="020F0502020204030204" pitchFamily="34" charset="0"/>
              </a:rPr>
              <a:t>3.3. Sobre la Matriz de alineación PMDOT 2021-2033 del GAD del DMQ al PND 2021-2025 (Matriz Anexada</a:t>
            </a:r>
          </a:p>
          <a:p>
            <a:pPr lvl="2"/>
            <a:r>
              <a:rPr lang="es-EC" sz="2600" dirty="0">
                <a:solidFill>
                  <a:srgbClr val="0060A8"/>
                </a:solidFill>
                <a:latin typeface="Calibri" panose="020F0502020204030204" pitchFamily="34" charset="0"/>
                <a:cs typeface="Calibri" panose="020F0502020204030204" pitchFamily="34" charset="0"/>
              </a:rPr>
              <a:t>Matriz resumen de alineación de objetivos</a:t>
            </a:r>
          </a:p>
          <a:p>
            <a:pPr lvl="2"/>
            <a:r>
              <a:rPr lang="es-EC" sz="2600" dirty="0">
                <a:solidFill>
                  <a:srgbClr val="0060A8"/>
                </a:solidFill>
                <a:latin typeface="Calibri" panose="020F0502020204030204" pitchFamily="34" charset="0"/>
                <a:cs typeface="Calibri" panose="020F0502020204030204" pitchFamily="34" charset="0"/>
              </a:rPr>
              <a:t>6 Matrices resumen de metas por objetivo estratégico del PMDOT</a:t>
            </a:r>
          </a:p>
          <a:p>
            <a:pPr lvl="1">
              <a:buFont typeface="Arial" panose="020B0604020202020204" pitchFamily="34" charset="0"/>
              <a:buChar char="•"/>
            </a:pPr>
            <a:r>
              <a:rPr lang="es-EC" sz="2800" dirty="0">
                <a:solidFill>
                  <a:srgbClr val="0060A8"/>
                </a:solidFill>
                <a:latin typeface="Calibri" panose="020F0502020204030204" pitchFamily="34" charset="0"/>
                <a:cs typeface="Calibri" panose="020F0502020204030204" pitchFamily="34" charset="0"/>
              </a:rPr>
              <a:t>3.4. Sobre el curso del proceso de alineación del PMDOT 2021 – 2033 al PND 2021 – 2025.</a:t>
            </a:r>
          </a:p>
          <a:p>
            <a:pPr marL="742950" lvl="0" indent="-742950">
              <a:buAutoNum type="arabicPeriod" startAt="4"/>
            </a:pPr>
            <a:r>
              <a:rPr lang="es-EC" sz="3900" b="1" dirty="0">
                <a:solidFill>
                  <a:srgbClr val="0060A8"/>
                </a:solidFill>
              </a:rPr>
              <a:t>Análisis de viabilidad técnica.</a:t>
            </a:r>
          </a:p>
          <a:p>
            <a:pPr marL="742950" lvl="0" indent="-742950">
              <a:buAutoNum type="arabicPeriod" startAt="4"/>
            </a:pPr>
            <a:r>
              <a:rPr lang="es-EC" sz="3900" b="1" dirty="0">
                <a:solidFill>
                  <a:srgbClr val="0060A8"/>
                </a:solidFill>
              </a:rPr>
              <a:t>Conclusiones.</a:t>
            </a:r>
          </a:p>
          <a:p>
            <a:pPr marL="742950" lvl="0" indent="-742950">
              <a:buAutoNum type="arabicPeriod" startAt="4"/>
            </a:pPr>
            <a:r>
              <a:rPr lang="es-EC" sz="3900" b="1" dirty="0">
                <a:solidFill>
                  <a:srgbClr val="0060A8"/>
                </a:solidFill>
              </a:rPr>
              <a:t>Recomendaciones. </a:t>
            </a:r>
          </a:p>
          <a:p>
            <a:pPr lvl="0"/>
            <a:r>
              <a:rPr lang="es-EC" sz="3900" b="1" dirty="0">
                <a:solidFill>
                  <a:srgbClr val="0060A8"/>
                </a:solidFill>
              </a:rPr>
              <a:t>Más 52 anexos </a:t>
            </a:r>
          </a:p>
          <a:p>
            <a:pPr marL="457200" indent="-457200">
              <a:buFont typeface="+mj-lt"/>
              <a:buAutoNum type="arabicPeriod"/>
            </a:pPr>
            <a:endParaRPr lang="es-EC" sz="3600" dirty="0"/>
          </a:p>
        </p:txBody>
      </p:sp>
    </p:spTree>
    <p:extLst>
      <p:ext uri="{BB962C8B-B14F-4D97-AF65-F5344CB8AC3E}">
        <p14:creationId xmlns:p14="http://schemas.microsoft.com/office/powerpoint/2010/main" val="553257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Exposición de motivos</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30</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507999" y="1216892"/>
            <a:ext cx="17407467" cy="8570576"/>
          </a:xfrm>
        </p:spPr>
        <p:txBody>
          <a:bodyPr>
            <a:normAutofit fontScale="92500" lnSpcReduction="20000"/>
          </a:bodyPr>
          <a:lstStyle/>
          <a:p>
            <a:pPr>
              <a:spcBef>
                <a:spcPts val="0"/>
              </a:spcBef>
            </a:pPr>
            <a:r>
              <a:rPr lang="es-ES" dirty="0"/>
              <a:t>La Constitución de la República del Ecuador (CRE) y el Código Orgánico de Organización Territorial, Autonomía y Descentralización (COOTAD) establecen las competencias de los gobiernos descentralizados municipales y metropolitanos respecto a la planificación y ordenamiento de los territorios cantonales, entre las cuales se encuentran elaborar y ejecutar los planes de desarrollo y ordenamiento territorial y las políticas públicas, en el ámbito de sus competencias, dentro de su circunscripción territorial, de manera coordinada con la planificación nacional, regional, provincial y parroquial, y realizar en forma permanente, el seguimiento y rendición de cuentas sobre el cumplimiento de las metas establecidas.</a:t>
            </a:r>
            <a:endParaRPr lang="es-EC" dirty="0"/>
          </a:p>
          <a:p>
            <a:pPr>
              <a:spcBef>
                <a:spcPts val="0"/>
              </a:spcBef>
            </a:pPr>
            <a:r>
              <a:rPr lang="es-ES" sz="1300" dirty="0"/>
              <a:t> </a:t>
            </a:r>
            <a:endParaRPr lang="es-EC" sz="1300" dirty="0"/>
          </a:p>
          <a:p>
            <a:pPr>
              <a:spcBef>
                <a:spcPts val="0"/>
              </a:spcBef>
            </a:pPr>
            <a:r>
              <a:rPr lang="es-ES" dirty="0"/>
              <a:t>Los planes de desarrollo y ordenamiento territorial son los instrumentos de planificación que contienen las directrices principales de los gobiernos autónomos descentralizados respecto de las decisiones estratégicas de desarrollo, que permiten la gestión desconcertada y articulada del territorio; en este sentido, estos planes deben propiciar un proceso armónico y equilibrado dentro del sistema territorial, de manera que los esfuerzos entre niveles de gobierno se complementen y potencien de manera integrada. Es por esto, que es necesario que dichos planes se encuentren alineados al Plan Nacional de Desarrollo del Gobierno.</a:t>
            </a:r>
            <a:endParaRPr lang="es-EC" dirty="0"/>
          </a:p>
          <a:p>
            <a:pPr>
              <a:spcBef>
                <a:spcPts val="0"/>
              </a:spcBef>
            </a:pPr>
            <a:r>
              <a:rPr lang="es-ES" sz="1300" dirty="0"/>
              <a:t> </a:t>
            </a:r>
            <a:endParaRPr lang="es-EC" sz="1300" dirty="0"/>
          </a:p>
          <a:p>
            <a:pPr>
              <a:spcBef>
                <a:spcPts val="0"/>
              </a:spcBef>
            </a:pPr>
            <a:r>
              <a:rPr lang="es-ES" dirty="0"/>
              <a:t>En función de que los planes de desarrollo y ordenamiento territorial de los gobiernos autónomos descentralizados debían ser aprobados hasta el 13 de septiembre de 2021, que el Plan Nacional de Desarrollo 2021 -2025 fue aprobado mediante Resolución Nro.002-2021-CNP el 20 de septiembre de 2021; y, que las directrices para la alineación de dichos planes fueron emitidas mediante Acuerdo Nro. SNP-SNP-2021-0010-A el 19 de noviembre de 2021, y su última reforma, el proceso de alienación de los planes de desarrollo y ordenamiento territorial de los gobiernos autónomos descentralizados, a nivel nacional, se lo realizó de forma posterior a la actualización de éstos.</a:t>
            </a:r>
            <a:endParaRPr lang="es-EC" dirty="0"/>
          </a:p>
          <a:p>
            <a:pPr>
              <a:spcBef>
                <a:spcPts val="0"/>
              </a:spcBef>
            </a:pPr>
            <a:r>
              <a:rPr lang="es-ES" sz="1400" dirty="0"/>
              <a:t> </a:t>
            </a:r>
            <a:endParaRPr lang="es-EC" sz="1400" dirty="0"/>
          </a:p>
          <a:p>
            <a:pPr>
              <a:spcBef>
                <a:spcPts val="0"/>
              </a:spcBef>
            </a:pPr>
            <a:r>
              <a:rPr lang="es-ES" dirty="0"/>
              <a:t>En este contexto, el Municipio del Distrito Metropolitano de Quito, en cumplimiento de la normativa emitida por el ente rector de la planificación nacional, ha realizado el proceso de alienación del PMDOT al PND. </a:t>
            </a:r>
            <a:endParaRPr lang="es-EC" dirty="0"/>
          </a:p>
          <a:p>
            <a:pPr>
              <a:spcBef>
                <a:spcPts val="0"/>
              </a:spcBef>
            </a:pPr>
            <a:r>
              <a:rPr lang="es-ES" sz="1400" dirty="0"/>
              <a:t> </a:t>
            </a:r>
            <a:endParaRPr lang="es-EC" sz="1400" dirty="0"/>
          </a:p>
          <a:p>
            <a:pPr>
              <a:spcBef>
                <a:spcPts val="0"/>
              </a:spcBef>
            </a:pPr>
            <a:r>
              <a:rPr lang="es-ES" dirty="0"/>
              <a:t>Con base en los motivos expuestos, las entidades a cargo de la planificación estratégica, en el marco del “Programa nacional de alineación del PDOT de los GAD al Plan Nacional de Desarrollo 2021-2025” liderado por el Concejo Nacional de Competencias y la Secretaria Nacional de Planificación, y sustentado en las disposiciones de ley, desarrollaron la propuesta de alienación del Plan Metropolitano de Desarrollo y Ordenamiento Territorial (PMDOT) 2021-2033 del Gobierno Autónomo Descentralizado del Distrito Metropolitano de Quito al Plan Nacional de Desarrollo 2021-2025. </a:t>
            </a:r>
            <a:endParaRPr lang="es-EC" dirty="0"/>
          </a:p>
          <a:p>
            <a:pPr>
              <a:spcBef>
                <a:spcPts val="0"/>
              </a:spcBef>
            </a:pPr>
            <a:r>
              <a:rPr lang="es-ES" sz="1400" dirty="0"/>
              <a:t> </a:t>
            </a:r>
            <a:endParaRPr lang="es-EC" sz="1400" dirty="0"/>
          </a:p>
          <a:p>
            <a:pPr>
              <a:spcBef>
                <a:spcPts val="0"/>
              </a:spcBef>
            </a:pPr>
            <a:r>
              <a:rPr lang="es-ES" dirty="0"/>
              <a:t>Este proceso de alineación no implicó ningún cambio al PMDOT 2021-2033 del Distritito Metropolitano de Quito, aprobado mediante ORDENANZA PMDOT-PUGS No. 001 – 2021, por lo que los planes de inversión, presupuestos y demás instrumentos de gestión vigentes a esta fecha, se encuentran en concordancia al PMDOT 2021-2033 alineado al nuevo Plan Nacional de Desarrollo 2021 -2025.</a:t>
            </a:r>
            <a:endParaRPr lang="es-EC" dirty="0"/>
          </a:p>
          <a:p>
            <a:pPr>
              <a:spcBef>
                <a:spcPts val="0"/>
              </a:spcBef>
            </a:pPr>
            <a:r>
              <a:rPr lang="es-ES" sz="1300" dirty="0"/>
              <a:t> </a:t>
            </a:r>
            <a:endParaRPr lang="es-EC" sz="1300" dirty="0"/>
          </a:p>
          <a:p>
            <a:pPr>
              <a:spcBef>
                <a:spcPts val="0"/>
              </a:spcBef>
            </a:pPr>
            <a:r>
              <a:rPr lang="es-ES" dirty="0"/>
              <a:t>Se presentan para la aprobación por parte del Concejo Metropolitano de Quito, la Matriz de Alineación del Plan Metropolitano de Desarrollo y Ordenamiento Territorial del Distrito Metropolitano de Quito 2021-2033 al PND.</a:t>
            </a:r>
            <a:endParaRPr lang="es-EC" dirty="0"/>
          </a:p>
          <a:p>
            <a:pPr>
              <a:lnSpc>
                <a:spcPct val="100000"/>
              </a:lnSpc>
              <a:spcBef>
                <a:spcPts val="0"/>
              </a:spcBef>
            </a:pPr>
            <a:endParaRPr lang="es-EC" sz="2400" dirty="0"/>
          </a:p>
        </p:txBody>
      </p:sp>
    </p:spTree>
    <p:extLst>
      <p:ext uri="{BB962C8B-B14F-4D97-AF65-F5344CB8AC3E}">
        <p14:creationId xmlns:p14="http://schemas.microsoft.com/office/powerpoint/2010/main" val="677363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Articulado y Disposiciones</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31</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109314" y="1745277"/>
            <a:ext cx="16200313" cy="7354303"/>
          </a:xfrm>
        </p:spPr>
        <p:txBody>
          <a:bodyPr>
            <a:normAutofit/>
          </a:bodyPr>
          <a:lstStyle/>
          <a:p>
            <a:r>
              <a:rPr lang="es-ES" sz="2400" b="1" dirty="0"/>
              <a:t>Agréguese después del artículo 6 el siguiente artículo:</a:t>
            </a:r>
            <a:endParaRPr lang="es-EC" sz="2400" dirty="0"/>
          </a:p>
          <a:p>
            <a:r>
              <a:rPr lang="es-ES" sz="2400" b="1" dirty="0"/>
              <a:t> </a:t>
            </a:r>
            <a:endParaRPr lang="es-EC" sz="2400" dirty="0"/>
          </a:p>
          <a:p>
            <a:r>
              <a:rPr lang="es-ES" sz="2400" b="1" dirty="0"/>
              <a:t>Artículo 7.- </a:t>
            </a:r>
            <a:r>
              <a:rPr lang="es-ES" sz="2400" dirty="0"/>
              <a:t>En función de las directrices planteadas por la Secretaría Nacional de Planificación (SNP), se aprueba la matriz de alineación de objetivos estratégicos y metas del Plan de Desarrollo y Ordenamiento Territorial del Distrito Metropolitano de Quito (PMDOT) 2021-2033, con el nuevo Plan Nacional de Desarrollo 2021-2025, en el marco del Sistema Nacional Descentralizado de Planificación Participativa y su articulación de la planificación con los diferentes gobiernos autónomos descentralizados, conforme lo previsto en los artículos 4 y 6 del Acuerdo Nro. SNP-SNP-2021-0010-A. La matriz de alineación del GAD del Distrito Metropolitano de Quito se incluye como Anexo. </a:t>
            </a:r>
            <a:endParaRPr lang="es-EC" sz="2400" dirty="0"/>
          </a:p>
          <a:p>
            <a:pPr>
              <a:lnSpc>
                <a:spcPct val="100000"/>
              </a:lnSpc>
              <a:spcBef>
                <a:spcPts val="0"/>
              </a:spcBef>
            </a:pPr>
            <a:endParaRPr lang="es-EC" sz="2400" dirty="0"/>
          </a:p>
          <a:p>
            <a:r>
              <a:rPr lang="es-ES" sz="2400" dirty="0"/>
              <a:t> </a:t>
            </a:r>
            <a:endParaRPr lang="es-EC" sz="2400" dirty="0"/>
          </a:p>
          <a:p>
            <a:r>
              <a:rPr lang="es-ES" sz="2400" b="1" dirty="0"/>
              <a:t>Agréguese después de la Disposición General Vigésima Cuarta la siguiente disposición: </a:t>
            </a:r>
            <a:endParaRPr lang="es-EC" sz="2400" dirty="0"/>
          </a:p>
          <a:p>
            <a:r>
              <a:rPr lang="es-ES" sz="2400" b="1" dirty="0"/>
              <a:t> </a:t>
            </a:r>
            <a:endParaRPr lang="es-EC" sz="2400" dirty="0"/>
          </a:p>
          <a:p>
            <a:r>
              <a:rPr lang="es-ES" sz="2400" b="1" dirty="0"/>
              <a:t>Vigésima Quinta.-</a:t>
            </a:r>
            <a:r>
              <a:rPr lang="es-ES" sz="2400" dirty="0"/>
              <a:t> Encárguese a la Secretaría General de Planificación la realización de los trámites tendientes al cumplimiento de las acciones posteriores ante las entidades nacionales competentes, en el marco del Sistema Nacional de Planificación.</a:t>
            </a:r>
            <a:endParaRPr lang="es-EC" sz="2400" dirty="0"/>
          </a:p>
          <a:p>
            <a:pPr>
              <a:lnSpc>
                <a:spcPct val="100000"/>
              </a:lnSpc>
              <a:spcBef>
                <a:spcPts val="0"/>
              </a:spcBef>
            </a:pPr>
            <a:endParaRPr lang="es-EC" sz="2400" dirty="0"/>
          </a:p>
        </p:txBody>
      </p:sp>
    </p:spTree>
    <p:extLst>
      <p:ext uri="{BB962C8B-B14F-4D97-AF65-F5344CB8AC3E}">
        <p14:creationId xmlns:p14="http://schemas.microsoft.com/office/powerpoint/2010/main" val="3491440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Articulado y Disposiciones</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32</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885950"/>
            <a:ext cx="16200313" cy="7354303"/>
          </a:xfrm>
        </p:spPr>
        <p:txBody>
          <a:bodyPr>
            <a:normAutofit/>
          </a:bodyPr>
          <a:lstStyle/>
          <a:p>
            <a:r>
              <a:rPr lang="es-ES" sz="2400" b="1" dirty="0"/>
              <a:t>Agréguese después de la Disposición Transitoria Cuadragésima Segunda las siguientes disposiciones:</a:t>
            </a:r>
            <a:endParaRPr lang="es-EC" sz="2400" dirty="0"/>
          </a:p>
          <a:p>
            <a:r>
              <a:rPr lang="es-ES" sz="2400" b="1" dirty="0"/>
              <a:t> </a:t>
            </a:r>
            <a:endParaRPr lang="es-EC" sz="2400" dirty="0"/>
          </a:p>
          <a:p>
            <a:r>
              <a:rPr lang="es-ES" sz="2400" b="1" dirty="0"/>
              <a:t>Cuadragésima Tercera. - </a:t>
            </a:r>
            <a:r>
              <a:rPr lang="es-ES" sz="2400" dirty="0"/>
              <a:t>Una vez, finalizado el proceso de aprobación de alineación y reformada la ordenanza que aprobó la actualización del PMDOT y formulación del PUGS, el Alcalde como máxima autoridad del Gobierno Autónomo Descentralizado del Distrito Metropolitano de Quito, dispondrá la adecuación de su plan de inversión, presupuesto y demás instrumentos de gestión en concordancia al PMDOT 2021-2033 alineado al nuevo Plan Nacional de Desarrollo 2021-2025. </a:t>
            </a:r>
            <a:endParaRPr lang="es-EC" sz="2400" dirty="0"/>
          </a:p>
          <a:p>
            <a:r>
              <a:rPr lang="es-ES" sz="2400" b="1" dirty="0"/>
              <a:t> </a:t>
            </a:r>
            <a:endParaRPr lang="es-EC" sz="2400" dirty="0"/>
          </a:p>
          <a:p>
            <a:r>
              <a:rPr lang="es-ES" sz="2400" b="1" dirty="0"/>
              <a:t>Cuadragésima Cuarta.- </a:t>
            </a:r>
            <a:r>
              <a:rPr lang="es-ES" sz="2400" dirty="0"/>
              <a:t>La información producida en el marco de la alineación al Plan Nacional de Desarrollo 2021 -2025, serán reportadas al Sistema de Información de los Gobiernos Autónomos Descentralizados SIGAD - Módulo de Cumplimiento de Metas, en las fechas que la Secretaría Nacional de Planificación disponga. </a:t>
            </a:r>
            <a:endParaRPr lang="es-EC" sz="2400" dirty="0"/>
          </a:p>
          <a:p>
            <a:r>
              <a:rPr lang="es-ES" sz="2400" dirty="0"/>
              <a:t> </a:t>
            </a:r>
            <a:endParaRPr lang="es-EC" sz="2400" dirty="0"/>
          </a:p>
          <a:p>
            <a:pPr>
              <a:lnSpc>
                <a:spcPct val="100000"/>
              </a:lnSpc>
              <a:spcBef>
                <a:spcPts val="0"/>
              </a:spcBef>
            </a:pPr>
            <a:endParaRPr lang="es-EC" sz="3200" dirty="0"/>
          </a:p>
        </p:txBody>
      </p:sp>
    </p:spTree>
    <p:extLst>
      <p:ext uri="{BB962C8B-B14F-4D97-AF65-F5344CB8AC3E}">
        <p14:creationId xmlns:p14="http://schemas.microsoft.com/office/powerpoint/2010/main" val="3051589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769CD-3DCA-45B1-B882-20D3A732D336}"/>
              </a:ext>
            </a:extLst>
          </p:cNvPr>
          <p:cNvSpPr>
            <a:spLocks noGrp="1"/>
          </p:cNvSpPr>
          <p:nvPr>
            <p:ph type="title"/>
          </p:nvPr>
        </p:nvSpPr>
        <p:spPr>
          <a:xfrm>
            <a:off x="1109314" y="256018"/>
            <a:ext cx="16236850" cy="1011673"/>
          </a:xfrm>
        </p:spPr>
        <p:txBody>
          <a:bodyPr>
            <a:normAutofit fontScale="90000"/>
          </a:bodyPr>
          <a:lstStyle/>
          <a:p>
            <a:r>
              <a:rPr lang="es-EC" dirty="0"/>
              <a:t>Articulado</a:t>
            </a:r>
          </a:p>
        </p:txBody>
      </p:sp>
      <p:sp>
        <p:nvSpPr>
          <p:cNvPr id="3" name="Marcador de número de diapositiva 2">
            <a:extLst>
              <a:ext uri="{FF2B5EF4-FFF2-40B4-BE49-F238E27FC236}">
                <a16:creationId xmlns:a16="http://schemas.microsoft.com/office/drawing/2014/main" id="{E99B8432-29CE-441C-8A86-D7DFF4FDDAC5}"/>
              </a:ext>
            </a:extLst>
          </p:cNvPr>
          <p:cNvSpPr>
            <a:spLocks noGrp="1"/>
          </p:cNvSpPr>
          <p:nvPr>
            <p:ph type="sldNum" sz="quarter" idx="11"/>
          </p:nvPr>
        </p:nvSpPr>
        <p:spPr/>
        <p:txBody>
          <a:bodyPr/>
          <a:lstStyle/>
          <a:p>
            <a:fld id="{E6459DFB-86F3-43FA-8567-2EA6E426AE90}" type="slidenum">
              <a:rPr lang="ja-JP" altLang="en-US" smtClean="0"/>
              <a:pPr/>
              <a:t>33</a:t>
            </a:fld>
            <a:endParaRPr lang="ja-JP" altLang="en-US" dirty="0"/>
          </a:p>
        </p:txBody>
      </p:sp>
      <p:sp>
        <p:nvSpPr>
          <p:cNvPr id="4" name="Marcador de texto 3">
            <a:extLst>
              <a:ext uri="{FF2B5EF4-FFF2-40B4-BE49-F238E27FC236}">
                <a16:creationId xmlns:a16="http://schemas.microsoft.com/office/drawing/2014/main" id="{AF9C757F-3FD4-4E2C-8C3A-516FB4616118}"/>
              </a:ext>
            </a:extLst>
          </p:cNvPr>
          <p:cNvSpPr>
            <a:spLocks noGrp="1"/>
          </p:cNvSpPr>
          <p:nvPr>
            <p:ph type="body" sz="quarter" idx="14"/>
          </p:nvPr>
        </p:nvSpPr>
        <p:spPr>
          <a:xfrm>
            <a:off x="1078310" y="1885950"/>
            <a:ext cx="16200313" cy="7354303"/>
          </a:xfrm>
        </p:spPr>
        <p:txBody>
          <a:bodyPr>
            <a:normAutofit fontScale="92500" lnSpcReduction="10000"/>
          </a:bodyPr>
          <a:lstStyle/>
          <a:p>
            <a:r>
              <a:rPr lang="es-ES" sz="2400" b="1" dirty="0"/>
              <a:t>Agréguese después de la Disposición Transitoria Cuadragésima Segunda las siguientes disposiciones:</a:t>
            </a:r>
            <a:endParaRPr lang="es-EC" sz="2400" dirty="0"/>
          </a:p>
          <a:p>
            <a:r>
              <a:rPr lang="es-ES" sz="2400" b="1" dirty="0"/>
              <a:t> </a:t>
            </a:r>
            <a:endParaRPr lang="es-EC" sz="2400" dirty="0"/>
          </a:p>
          <a:p>
            <a:r>
              <a:rPr lang="es-ES" sz="2400" b="1" dirty="0"/>
              <a:t>Cuadragésima Tercera. - </a:t>
            </a:r>
            <a:r>
              <a:rPr lang="es-ES" sz="2400" dirty="0"/>
              <a:t>Una vez, finalizado el proceso de aprobación de alineación y reformada la ordenanza que aprobó la actualización del PMDOT y formulación del PUGS, el Alcalde como máxima autoridad del Gobierno Autónomo Descentralizado del Distrito Metropolitano de Quito, dispondrá la adecuación de su plan de inversión, presupuesto y demás instrumentos de gestión en concordancia al PMDOT 2021-2033 alineado al nuevo Plan Nacional de Desarrollo 2021-2025. </a:t>
            </a:r>
            <a:endParaRPr lang="es-EC" sz="2400" dirty="0"/>
          </a:p>
          <a:p>
            <a:r>
              <a:rPr lang="es-ES" sz="2400" b="1" dirty="0"/>
              <a:t> </a:t>
            </a:r>
            <a:endParaRPr lang="es-EC" sz="2400" dirty="0"/>
          </a:p>
          <a:p>
            <a:r>
              <a:rPr lang="es-ES" sz="2400" b="1" dirty="0"/>
              <a:t>Cuadragésima Cuarta.- </a:t>
            </a:r>
            <a:r>
              <a:rPr lang="es-ES" sz="2400" dirty="0"/>
              <a:t>La información producida en el marco de la alineación al Plan Nacional de Desarrollo 2021 -2025, serán reportadas al Sistema de Información de los Gobiernos Autónomos Descentralizados SIGAD - Módulo de Cumplimiento de Metas, en las fechas que la Secretaría Nacional de Planificación disponga. </a:t>
            </a:r>
          </a:p>
          <a:p>
            <a:endParaRPr lang="es-ES" sz="2400" dirty="0"/>
          </a:p>
          <a:p>
            <a:r>
              <a:rPr lang="es-ES" sz="2400" b="1" dirty="0"/>
              <a:t>Agréguese al final de la Disposición Final el siguiente texto:</a:t>
            </a:r>
            <a:endParaRPr lang="es-EC" sz="2400" dirty="0"/>
          </a:p>
          <a:p>
            <a:r>
              <a:rPr lang="es-ES" sz="2400" dirty="0"/>
              <a:t> </a:t>
            </a:r>
            <a:endParaRPr lang="es-EC" sz="2400" dirty="0"/>
          </a:p>
          <a:p>
            <a:r>
              <a:rPr lang="es-ES" sz="2400" b="1" dirty="0"/>
              <a:t>DISPOSICIÓN FINAL.-</a:t>
            </a:r>
            <a:r>
              <a:rPr lang="es-ES" sz="2400" dirty="0"/>
              <a:t> La presente reforma a la Ordenanza PMDOT-PUGS No.001-2021, entrará en vigencia a partir de la fecha de su sanción.</a:t>
            </a:r>
            <a:endParaRPr lang="es-EC" sz="2400" dirty="0"/>
          </a:p>
          <a:p>
            <a:r>
              <a:rPr lang="es-ES" sz="2400" dirty="0"/>
              <a:t> </a:t>
            </a:r>
            <a:endParaRPr lang="es-EC" sz="2400" dirty="0"/>
          </a:p>
          <a:p>
            <a:pPr>
              <a:lnSpc>
                <a:spcPct val="100000"/>
              </a:lnSpc>
              <a:spcBef>
                <a:spcPts val="0"/>
              </a:spcBef>
            </a:pPr>
            <a:endParaRPr lang="es-EC" sz="3200" dirty="0"/>
          </a:p>
        </p:txBody>
      </p:sp>
    </p:spTree>
    <p:extLst>
      <p:ext uri="{BB962C8B-B14F-4D97-AF65-F5344CB8AC3E}">
        <p14:creationId xmlns:p14="http://schemas.microsoft.com/office/powerpoint/2010/main" val="162043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0337956-9800-4F58-8623-25DF5E70012F}"/>
              </a:ext>
            </a:extLst>
          </p:cNvPr>
          <p:cNvSpPr>
            <a:spLocks noGrp="1"/>
          </p:cNvSpPr>
          <p:nvPr>
            <p:ph type="sldNum" sz="quarter" idx="4"/>
          </p:nvPr>
        </p:nvSpPr>
        <p:spPr/>
        <p:txBody>
          <a:bodyPr/>
          <a:lstStyle/>
          <a:p>
            <a:fld id="{E6459DFB-86F3-43FA-8567-2EA6E426AE90}" type="slidenum">
              <a:rPr lang="ja-JP" altLang="en-US" smtClean="0"/>
              <a:pPr/>
              <a:t>4</a:t>
            </a:fld>
            <a:endParaRPr lang="ja-JP" altLang="en-US" dirty="0"/>
          </a:p>
        </p:txBody>
      </p:sp>
      <p:sp>
        <p:nvSpPr>
          <p:cNvPr id="4" name="Título 8">
            <a:extLst>
              <a:ext uri="{FF2B5EF4-FFF2-40B4-BE49-F238E27FC236}">
                <a16:creationId xmlns:a16="http://schemas.microsoft.com/office/drawing/2014/main" id="{5D9293C4-A331-4583-AA61-B2A6B7DB239F}"/>
              </a:ext>
            </a:extLst>
          </p:cNvPr>
          <p:cNvSpPr txBox="1">
            <a:spLocks/>
          </p:cNvSpPr>
          <p:nvPr/>
        </p:nvSpPr>
        <p:spPr>
          <a:xfrm>
            <a:off x="3081090" y="1485371"/>
            <a:ext cx="12124231" cy="682374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tx1">
                    <a:lumMod val="75000"/>
                    <a:lumOff val="25000"/>
                  </a:schemeClr>
                </a:solidFill>
                <a:latin typeface="Calibri" panose="020F0502020204030204" pitchFamily="34" charset="0"/>
                <a:ea typeface="+mj-ea"/>
                <a:cs typeface="Calibri" panose="020F0502020204030204" pitchFamily="34" charset="0"/>
              </a:defRPr>
            </a:lvl1pPr>
          </a:lstStyle>
          <a:p>
            <a:pPr algn="ctr"/>
            <a:r>
              <a:rPr lang="es-EC" sz="7200" dirty="0">
                <a:solidFill>
                  <a:srgbClr val="0070C0"/>
                </a:solidFill>
              </a:rPr>
              <a:t>3. PROCESO DE ALINEACIÓN DEL PMDOT 2021-2033 AL </a:t>
            </a:r>
          </a:p>
          <a:p>
            <a:pPr algn="ctr"/>
            <a:r>
              <a:rPr lang="es-EC" sz="7200" dirty="0">
                <a:solidFill>
                  <a:srgbClr val="0070C0"/>
                </a:solidFill>
              </a:rPr>
              <a:t>PND 2021 - 2025.</a:t>
            </a:r>
            <a:endParaRPr lang="es-ES_tradnl" sz="7200" dirty="0">
              <a:solidFill>
                <a:srgbClr val="0070C0"/>
              </a:solidFill>
            </a:endParaRPr>
          </a:p>
        </p:txBody>
      </p:sp>
    </p:spTree>
    <p:extLst>
      <p:ext uri="{BB962C8B-B14F-4D97-AF65-F5344CB8AC3E}">
        <p14:creationId xmlns:p14="http://schemas.microsoft.com/office/powerpoint/2010/main" val="108456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9"/>
          <p:cNvGrpSpPr/>
          <p:nvPr/>
        </p:nvGrpSpPr>
        <p:grpSpPr>
          <a:xfrm rot="5400000">
            <a:off x="3476877" y="5310112"/>
            <a:ext cx="11332661" cy="148240"/>
            <a:chOff x="0" y="0"/>
            <a:chExt cx="43690120" cy="571500"/>
          </a:xfrm>
        </p:grpSpPr>
        <p:sp>
          <p:nvSpPr>
            <p:cNvPr id="10" name="Freeform 10"/>
            <p:cNvSpPr/>
            <p:nvPr/>
          </p:nvSpPr>
          <p:spPr>
            <a:xfrm>
              <a:off x="0" y="255270"/>
              <a:ext cx="43690121" cy="69850"/>
            </a:xfrm>
            <a:custGeom>
              <a:avLst/>
              <a:gdLst/>
              <a:ahLst/>
              <a:cxnLst/>
              <a:rect l="l" t="t" r="r" b="b"/>
              <a:pathLst>
                <a:path w="43690121" h="69850">
                  <a:moveTo>
                    <a:pt x="43399289" y="0"/>
                  </a:moveTo>
                  <a:lnTo>
                    <a:pt x="0" y="0"/>
                  </a:lnTo>
                  <a:lnTo>
                    <a:pt x="0" y="69850"/>
                  </a:lnTo>
                  <a:lnTo>
                    <a:pt x="43690121" y="69850"/>
                  </a:lnTo>
                  <a:lnTo>
                    <a:pt x="43690121" y="0"/>
                  </a:lnTo>
                  <a:close/>
                </a:path>
              </a:pathLst>
            </a:custGeom>
            <a:solidFill>
              <a:srgbClr val="F4F4F4"/>
            </a:solidFill>
          </p:spPr>
        </p:sp>
      </p:grpSp>
      <p:sp>
        <p:nvSpPr>
          <p:cNvPr id="32" name="Título 1">
            <a:extLst>
              <a:ext uri="{FF2B5EF4-FFF2-40B4-BE49-F238E27FC236}">
                <a16:creationId xmlns:a16="http://schemas.microsoft.com/office/drawing/2014/main" id="{378283E7-4514-4E18-8862-5FAA64F837F2}"/>
              </a:ext>
            </a:extLst>
          </p:cNvPr>
          <p:cNvSpPr txBox="1">
            <a:spLocks/>
          </p:cNvSpPr>
          <p:nvPr/>
        </p:nvSpPr>
        <p:spPr>
          <a:xfrm>
            <a:off x="561876" y="485554"/>
            <a:ext cx="7577074" cy="68566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C" sz="3600" b="1" dirty="0">
              <a:solidFill>
                <a:schemeClr val="bg1"/>
              </a:solidFill>
            </a:endParaRPr>
          </a:p>
        </p:txBody>
      </p:sp>
      <p:sp>
        <p:nvSpPr>
          <p:cNvPr id="3" name="Rectángulo 2"/>
          <p:cNvSpPr/>
          <p:nvPr/>
        </p:nvSpPr>
        <p:spPr>
          <a:xfrm>
            <a:off x="347482" y="485554"/>
            <a:ext cx="5093061" cy="584775"/>
          </a:xfrm>
          <a:prstGeom prst="rect">
            <a:avLst/>
          </a:prstGeom>
        </p:spPr>
        <p:txBody>
          <a:bodyPr wrap="none">
            <a:spAutoFit/>
          </a:bodyPr>
          <a:lstStyle/>
          <a:p>
            <a:r>
              <a:rPr lang="es-ES" dirty="0">
                <a:solidFill>
                  <a:schemeClr val="bg1"/>
                </a:solidFill>
                <a:latin typeface="Calibri" panose="020F0502020204030204" pitchFamily="34" charset="0"/>
                <a:cs typeface="Calibri" panose="020F0502020204030204" pitchFamily="34" charset="0"/>
              </a:rPr>
              <a:t>Proceso de alineación técnica</a:t>
            </a:r>
          </a:p>
        </p:txBody>
      </p:sp>
      <p:sp>
        <p:nvSpPr>
          <p:cNvPr id="11" name="CuadroTexto 10">
            <a:extLst>
              <a:ext uri="{FF2B5EF4-FFF2-40B4-BE49-F238E27FC236}">
                <a16:creationId xmlns:a16="http://schemas.microsoft.com/office/drawing/2014/main" id="{C9CD6816-64D0-6E4B-AB36-6ADF4A3E6BB0}"/>
              </a:ext>
            </a:extLst>
          </p:cNvPr>
          <p:cNvSpPr txBox="1"/>
          <p:nvPr/>
        </p:nvSpPr>
        <p:spPr>
          <a:xfrm>
            <a:off x="1189190" y="351921"/>
            <a:ext cx="15102068" cy="1200329"/>
          </a:xfrm>
          <a:prstGeom prst="rect">
            <a:avLst/>
          </a:prstGeom>
          <a:noFill/>
        </p:spPr>
        <p:txBody>
          <a:bodyPr wrap="square" rtlCol="0">
            <a:spAutoFit/>
          </a:bodyPr>
          <a:lstStyle/>
          <a:p>
            <a:pPr algn="ctr">
              <a:spcBef>
                <a:spcPct val="0"/>
              </a:spcBef>
            </a:pPr>
            <a:r>
              <a:rPr lang="es-EC" sz="3600" b="1" dirty="0">
                <a:solidFill>
                  <a:srgbClr val="0070C0"/>
                </a:solidFill>
                <a:latin typeface="Calibri" panose="020F0502020204030204" pitchFamily="34" charset="0"/>
                <a:ea typeface="+mj-ea"/>
                <a:cs typeface="Calibri" panose="020F0502020204030204" pitchFamily="34" charset="0"/>
              </a:rPr>
              <a:t>3.1. Metodología establecida en el Programa nacional de alineación del PDOT de los GAD al Plan Nacional de Desarrollo 2021-2025</a:t>
            </a:r>
            <a:endParaRPr lang="es-ES" sz="3600" b="1" dirty="0">
              <a:solidFill>
                <a:srgbClr val="0070C0"/>
              </a:solidFill>
              <a:latin typeface="Calibri" panose="020F0502020204030204" pitchFamily="34" charset="0"/>
              <a:ea typeface="+mj-ea"/>
              <a:cs typeface="Calibri" panose="020F0502020204030204" pitchFamily="34" charset="0"/>
            </a:endParaRPr>
          </a:p>
        </p:txBody>
      </p:sp>
      <p:sp>
        <p:nvSpPr>
          <p:cNvPr id="5" name="CuadroTexto 4"/>
          <p:cNvSpPr txBox="1"/>
          <p:nvPr/>
        </p:nvSpPr>
        <p:spPr>
          <a:xfrm>
            <a:off x="1189190" y="1652590"/>
            <a:ext cx="15847525" cy="7525137"/>
          </a:xfrm>
          <a:prstGeom prst="rect">
            <a:avLst/>
          </a:prstGeom>
          <a:noFill/>
        </p:spPr>
        <p:txBody>
          <a:bodyPr wrap="square" rtlCol="0">
            <a:spAutoFit/>
          </a:bodyPr>
          <a:lstStyle/>
          <a:p>
            <a:pPr algn="just"/>
            <a:r>
              <a:rPr lang="es-EC" sz="2100" dirty="0">
                <a:latin typeface="Calibri" panose="020F0502020204030204" pitchFamily="34" charset="0"/>
                <a:cs typeface="Calibri" panose="020F0502020204030204" pitchFamily="34" charset="0"/>
              </a:rPr>
              <a:t>El PMDOT 2021-2033 del GAD del DMQ tiene 6 objetivos estratégicos, que agrupan varias temáticas relacionadas con el cumplimento de todas las competencias municipales; sin embargo, en función de la metodología de la Secretaria Nacional de Planificación</a:t>
            </a:r>
            <a:r>
              <a:rPr lang="es-EC" sz="2100" b="1" dirty="0">
                <a:latin typeface="Calibri" panose="020F0502020204030204" pitchFamily="34" charset="0"/>
                <a:cs typeface="Calibri" panose="020F0502020204030204" pitchFamily="34" charset="0"/>
              </a:rPr>
              <a:t>, se seleccionó para cada uno de los objetivos, una sola competencia, escogiendo la que guarda mayor peso en la relación. </a:t>
            </a:r>
          </a:p>
          <a:p>
            <a:pPr algn="just"/>
            <a:endParaRPr lang="es-EC" sz="2100" dirty="0">
              <a:latin typeface="Calibri" panose="020F0502020204030204" pitchFamily="34" charset="0"/>
              <a:cs typeface="Calibri" panose="020F0502020204030204" pitchFamily="34" charset="0"/>
            </a:endParaRPr>
          </a:p>
          <a:p>
            <a:pPr algn="just"/>
            <a:r>
              <a:rPr lang="es-EC" sz="2100" dirty="0">
                <a:latin typeface="Calibri" panose="020F0502020204030204" pitchFamily="34" charset="0"/>
                <a:cs typeface="Calibri" panose="020F0502020204030204" pitchFamily="34" charset="0"/>
              </a:rPr>
              <a:t>Para la sección del </a:t>
            </a:r>
            <a:r>
              <a:rPr lang="es-EC" sz="2100" b="1" dirty="0">
                <a:latin typeface="Calibri" panose="020F0502020204030204" pitchFamily="34" charset="0"/>
                <a:cs typeface="Calibri" panose="020F0502020204030204" pitchFamily="34" charset="0"/>
              </a:rPr>
              <a:t>Modelo de gestión de cada objetivo, en cumplimiento de la metodología, se escogió una sola opción, en este caso, debido a que en términos generales el Municipio de Quito gestiona la mayoría de las actividades de forma directa</a:t>
            </a:r>
            <a:r>
              <a:rPr lang="es-EC" sz="2100" dirty="0">
                <a:latin typeface="Calibri" panose="020F0502020204030204" pitchFamily="34" charset="0"/>
                <a:cs typeface="Calibri" panose="020F0502020204030204" pitchFamily="34" charset="0"/>
              </a:rPr>
              <a:t>, se escogió la opción de “gestión institucional directa”.</a:t>
            </a:r>
          </a:p>
          <a:p>
            <a:pPr algn="just"/>
            <a:endParaRPr lang="es-EC" sz="2100" dirty="0">
              <a:latin typeface="Calibri" panose="020F0502020204030204" pitchFamily="34" charset="0"/>
              <a:cs typeface="Calibri" panose="020F0502020204030204" pitchFamily="34" charset="0"/>
            </a:endParaRPr>
          </a:p>
          <a:p>
            <a:pPr algn="just"/>
            <a:r>
              <a:rPr lang="es-EC" sz="2100" dirty="0">
                <a:latin typeface="Calibri" panose="020F0502020204030204" pitchFamily="34" charset="0"/>
                <a:cs typeface="Calibri" panose="020F0502020204030204" pitchFamily="34" charset="0"/>
              </a:rPr>
              <a:t>Con relación a la alineación de objetivos estratégicos del PMDOT, con los Objetivos de Desarrollo Sostenible (ODS) y con los Objetivos del PND, es importante tomar en cuenta que</a:t>
            </a:r>
            <a:r>
              <a:rPr lang="es-EC" sz="2100" b="1" dirty="0">
                <a:latin typeface="Calibri" panose="020F0502020204030204" pitchFamily="34" charset="0"/>
                <a:cs typeface="Calibri" panose="020F0502020204030204" pitchFamily="34" charset="0"/>
              </a:rPr>
              <a:t>, los 6 objetivos estratégicos del PMDOT agrupan varias temáticas relacionadas a las competencias municipales; mientras que los 16 objetivos del PND son de índole más específica en el marco de las competencias del Estado central. </a:t>
            </a:r>
            <a:r>
              <a:rPr lang="es-EC" sz="2100" dirty="0">
                <a:latin typeface="Calibri" panose="020F0502020204030204" pitchFamily="34" charset="0"/>
                <a:cs typeface="Calibri" panose="020F0502020204030204" pitchFamily="34" charset="0"/>
              </a:rPr>
              <a:t>En este contexto, el proceso de alineación tiene limitaciones en función de la metodología dispuesta, pues la misma sólo permite alinear un objetivo local con un objetivo nacional; en este sentido, </a:t>
            </a:r>
            <a:r>
              <a:rPr lang="es-EC" sz="2100" b="1" dirty="0">
                <a:latin typeface="Calibri" panose="020F0502020204030204" pitchFamily="34" charset="0"/>
                <a:cs typeface="Calibri" panose="020F0502020204030204" pitchFamily="34" charset="0"/>
              </a:rPr>
              <a:t>la selección de los objetivos obedeció al que mayor cantidad de metas fue factible alinear.</a:t>
            </a:r>
          </a:p>
          <a:p>
            <a:pPr algn="just"/>
            <a:endParaRPr lang="es-EC" sz="2100" dirty="0">
              <a:latin typeface="Calibri" panose="020F0502020204030204" pitchFamily="34" charset="0"/>
              <a:cs typeface="Calibri" panose="020F0502020204030204" pitchFamily="34" charset="0"/>
            </a:endParaRPr>
          </a:p>
          <a:p>
            <a:pPr algn="just"/>
            <a:r>
              <a:rPr lang="es-EC" sz="2100" dirty="0">
                <a:latin typeface="Calibri" panose="020F0502020204030204" pitchFamily="34" charset="0"/>
                <a:cs typeface="Calibri" panose="020F0502020204030204" pitchFamily="34" charset="0"/>
              </a:rPr>
              <a:t>En cuanto a la alineación de las metas, es importante señalar que la metodología y la programación del archivo (matriz) entregado por el Concejo Nacional de Competencias (CNC) en coordinación con la Secretaria Nacional de Planificación (SNP), </a:t>
            </a:r>
            <a:r>
              <a:rPr lang="es-EC" sz="2100" b="1" dirty="0">
                <a:latin typeface="Calibri" panose="020F0502020204030204" pitchFamily="34" charset="0"/>
                <a:cs typeface="Calibri" panose="020F0502020204030204" pitchFamily="34" charset="0"/>
              </a:rPr>
              <a:t>restringe las opciones de alineación de metas del PMDOT, en función de la selección de Objetivos de Desarrollo Sostenible (ODS) y de los Objetivos del Plan Nacional de Desarrollo realizada. </a:t>
            </a:r>
            <a:r>
              <a:rPr lang="es-EC" sz="2100" dirty="0">
                <a:latin typeface="Calibri" panose="020F0502020204030204" pitchFamily="34" charset="0"/>
                <a:cs typeface="Calibri" panose="020F0502020204030204" pitchFamily="34" charset="0"/>
              </a:rPr>
              <a:t>En este sentido</a:t>
            </a:r>
            <a:r>
              <a:rPr lang="es-EC" sz="2100" b="1" dirty="0">
                <a:latin typeface="Calibri" panose="020F0502020204030204" pitchFamily="34" charset="0"/>
                <a:cs typeface="Calibri" panose="020F0502020204030204" pitchFamily="34" charset="0"/>
              </a:rPr>
              <a:t>, a pesar de que todas las metas del PMDOT aportan a la consecución de objetivos nacionales y globales; por las restricciones mencionadas, en el archivo (matriz) del CNC no fue posible alinear algunas metas del PMDOT con metas del PND</a:t>
            </a:r>
            <a:r>
              <a:rPr lang="es-EC" sz="2100" dirty="0">
                <a:latin typeface="Calibri" panose="020F0502020204030204" pitchFamily="34" charset="0"/>
                <a:cs typeface="Calibri" panose="020F0502020204030204" pitchFamily="34" charset="0"/>
              </a:rPr>
              <a:t>. Eso pasó, por ejemplo, con las metas del Objetivo Estratégico (OE) 6 del PMDOT, que debido a la alienación previa de objetivos, el archivo (matriz) solo brinda a las 45 metas sociales de dicho objetivo estratégico, la opción de alinearse con dos metas PND (Reducir la tasa de pobreza extrema e incrementar el porcentaje de personas cubiertas por alguno de los regímenes de seguridad social pública); por lo que, de las 45 metas sociales del PMDOT, sólo se pudo alinear una de ellas.</a:t>
            </a:r>
          </a:p>
        </p:txBody>
      </p:sp>
      <p:sp>
        <p:nvSpPr>
          <p:cNvPr id="12" name="Marcador de número de diapositiva 2">
            <a:extLst>
              <a:ext uri="{FF2B5EF4-FFF2-40B4-BE49-F238E27FC236}">
                <a16:creationId xmlns:a16="http://schemas.microsoft.com/office/drawing/2014/main" id="{C01FEB03-2704-4E90-993A-1D0515033BC4}"/>
              </a:ext>
            </a:extLst>
          </p:cNvPr>
          <p:cNvSpPr txBox="1">
            <a:spLocks/>
          </p:cNvSpPr>
          <p:nvPr/>
        </p:nvSpPr>
        <p:spPr>
          <a:xfrm>
            <a:off x="16021275" y="9578262"/>
            <a:ext cx="859198" cy="547688"/>
          </a:xfrm>
          <a:prstGeom prst="rect">
            <a:avLst/>
          </a:prstGeom>
        </p:spPr>
        <p:txBody>
          <a:bodyPr vert="horz" lIns="163275" tIns="81638" rIns="163275" bIns="81638" rtlCol="0" anchor="ctr"/>
          <a:lstStyle>
            <a:defPPr>
              <a:defRPr lang="ja-JP"/>
            </a:defPPr>
            <a:lvl1pPr algn="ctr">
              <a:defRPr sz="2000" b="0">
                <a:solidFill>
                  <a:srgbClr val="0060A8"/>
                </a:solidFill>
                <a:latin typeface="Arial Black" panose="020B0A04020102020204" pitchFamily="34" charset="0"/>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a:lstStyle>
          <a:p>
            <a:fld id="{E6459DFB-86F3-43FA-8567-2EA6E426AE90}" type="slidenum">
              <a:rPr lang="ja-JP" altLang="en-US" smtClean="0"/>
              <a:pPr/>
              <a:t>5</a:t>
            </a:fld>
            <a:endParaRPr lang="ja-JP" altLang="en-US" dirty="0"/>
          </a:p>
        </p:txBody>
      </p:sp>
    </p:spTree>
    <p:extLst>
      <p:ext uri="{BB962C8B-B14F-4D97-AF65-F5344CB8AC3E}">
        <p14:creationId xmlns:p14="http://schemas.microsoft.com/office/powerpoint/2010/main" val="320713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 name="Título 1">
            <a:extLst>
              <a:ext uri="{FF2B5EF4-FFF2-40B4-BE49-F238E27FC236}">
                <a16:creationId xmlns:a16="http://schemas.microsoft.com/office/drawing/2014/main" id="{378283E7-4514-4E18-8862-5FAA64F837F2}"/>
              </a:ext>
            </a:extLst>
          </p:cNvPr>
          <p:cNvSpPr txBox="1">
            <a:spLocks/>
          </p:cNvSpPr>
          <p:nvPr/>
        </p:nvSpPr>
        <p:spPr>
          <a:xfrm>
            <a:off x="561876" y="485554"/>
            <a:ext cx="7577074" cy="68566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C" sz="3600" b="1" dirty="0">
              <a:solidFill>
                <a:schemeClr val="bg1"/>
              </a:solidFill>
            </a:endParaRPr>
          </a:p>
        </p:txBody>
      </p:sp>
      <p:sp>
        <p:nvSpPr>
          <p:cNvPr id="3" name="Rectángulo 2"/>
          <p:cNvSpPr/>
          <p:nvPr/>
        </p:nvSpPr>
        <p:spPr>
          <a:xfrm>
            <a:off x="347482" y="485554"/>
            <a:ext cx="5093061" cy="584775"/>
          </a:xfrm>
          <a:prstGeom prst="rect">
            <a:avLst/>
          </a:prstGeom>
        </p:spPr>
        <p:txBody>
          <a:bodyPr wrap="none">
            <a:spAutoFit/>
          </a:bodyPr>
          <a:lstStyle/>
          <a:p>
            <a:r>
              <a:rPr lang="es-ES" dirty="0">
                <a:solidFill>
                  <a:schemeClr val="bg1"/>
                </a:solidFill>
                <a:latin typeface="Calibri" panose="020F0502020204030204" pitchFamily="34" charset="0"/>
                <a:cs typeface="Calibri" panose="020F0502020204030204" pitchFamily="34" charset="0"/>
              </a:rPr>
              <a:t>Proceso de alineación técnica</a:t>
            </a:r>
          </a:p>
        </p:txBody>
      </p:sp>
      <p:sp>
        <p:nvSpPr>
          <p:cNvPr id="11" name="CuadroTexto 10">
            <a:extLst>
              <a:ext uri="{FF2B5EF4-FFF2-40B4-BE49-F238E27FC236}">
                <a16:creationId xmlns:a16="http://schemas.microsoft.com/office/drawing/2014/main" id="{C9CD6816-64D0-6E4B-AB36-6ADF4A3E6BB0}"/>
              </a:ext>
            </a:extLst>
          </p:cNvPr>
          <p:cNvSpPr txBox="1"/>
          <p:nvPr/>
        </p:nvSpPr>
        <p:spPr>
          <a:xfrm>
            <a:off x="1586752" y="465466"/>
            <a:ext cx="15102068" cy="1200329"/>
          </a:xfrm>
          <a:prstGeom prst="rect">
            <a:avLst/>
          </a:prstGeom>
          <a:noFill/>
        </p:spPr>
        <p:txBody>
          <a:bodyPr wrap="square" rtlCol="0">
            <a:spAutoFit/>
          </a:bodyPr>
          <a:lstStyle/>
          <a:p>
            <a:pPr algn="ctr">
              <a:spcBef>
                <a:spcPct val="0"/>
              </a:spcBef>
            </a:pPr>
            <a:r>
              <a:rPr lang="es-EC" sz="3600" b="1" dirty="0">
                <a:solidFill>
                  <a:srgbClr val="0070C0"/>
                </a:solidFill>
                <a:latin typeface="Calibri" panose="020F0502020204030204" pitchFamily="34" charset="0"/>
                <a:ea typeface="+mj-ea"/>
                <a:cs typeface="Calibri" panose="020F0502020204030204" pitchFamily="34" charset="0"/>
              </a:rPr>
              <a:t>3.2 Sobre el proceso de alineación del PMDOT 2021 – 2033 al PND 2021 – 2025</a:t>
            </a:r>
          </a:p>
          <a:p>
            <a:pPr algn="ctr">
              <a:spcBef>
                <a:spcPct val="0"/>
              </a:spcBef>
            </a:pPr>
            <a:r>
              <a:rPr lang="es-EC" sz="3600" b="1" dirty="0">
                <a:solidFill>
                  <a:srgbClr val="0070C0"/>
                </a:solidFill>
                <a:latin typeface="Calibri" panose="020F0502020204030204" pitchFamily="34" charset="0"/>
                <a:ea typeface="+mj-ea"/>
                <a:cs typeface="Calibri" panose="020F0502020204030204" pitchFamily="34" charset="0"/>
              </a:rPr>
              <a:t>Avance</a:t>
            </a:r>
            <a:endParaRPr lang="es-ES" sz="3600" b="1" dirty="0">
              <a:solidFill>
                <a:srgbClr val="0070C0"/>
              </a:solidFill>
              <a:latin typeface="Calibri" panose="020F0502020204030204" pitchFamily="34" charset="0"/>
              <a:ea typeface="+mj-ea"/>
              <a:cs typeface="Calibri" panose="020F0502020204030204" pitchFamily="34" charset="0"/>
            </a:endParaRPr>
          </a:p>
        </p:txBody>
      </p:sp>
      <p:graphicFrame>
        <p:nvGraphicFramePr>
          <p:cNvPr id="2" name="Tabla 1">
            <a:extLst>
              <a:ext uri="{FF2B5EF4-FFF2-40B4-BE49-F238E27FC236}">
                <a16:creationId xmlns:a16="http://schemas.microsoft.com/office/drawing/2014/main" id="{0272C935-DF22-4689-A488-E8C3CC979F39}"/>
              </a:ext>
            </a:extLst>
          </p:cNvPr>
          <p:cNvGraphicFramePr>
            <a:graphicFrameLocks noGrp="1"/>
          </p:cNvGraphicFramePr>
          <p:nvPr>
            <p:extLst>
              <p:ext uri="{D42A27DB-BD31-4B8C-83A1-F6EECF244321}">
                <p14:modId xmlns:p14="http://schemas.microsoft.com/office/powerpoint/2010/main" val="887098170"/>
              </p:ext>
            </p:extLst>
          </p:nvPr>
        </p:nvGraphicFramePr>
        <p:xfrm>
          <a:off x="914400" y="1857650"/>
          <a:ext cx="16820527" cy="6307782"/>
        </p:xfrm>
        <a:graphic>
          <a:graphicData uri="http://schemas.openxmlformats.org/drawingml/2006/table">
            <a:tbl>
              <a:tblPr firstRow="1" firstCol="1" bandRow="1">
                <a:tableStyleId>{5C22544A-7EE6-4342-B048-85BDC9FD1C3A}</a:tableStyleId>
              </a:tblPr>
              <a:tblGrid>
                <a:gridCol w="8406063">
                  <a:extLst>
                    <a:ext uri="{9D8B030D-6E8A-4147-A177-3AD203B41FA5}">
                      <a16:colId xmlns:a16="http://schemas.microsoft.com/office/drawing/2014/main" val="692377572"/>
                    </a:ext>
                  </a:extLst>
                </a:gridCol>
                <a:gridCol w="8414464">
                  <a:extLst>
                    <a:ext uri="{9D8B030D-6E8A-4147-A177-3AD203B41FA5}">
                      <a16:colId xmlns:a16="http://schemas.microsoft.com/office/drawing/2014/main" val="903825586"/>
                    </a:ext>
                  </a:extLst>
                </a:gridCol>
              </a:tblGrid>
              <a:tr h="401019">
                <a:tc>
                  <a:txBody>
                    <a:bodyPr/>
                    <a:lstStyle/>
                    <a:p>
                      <a:pPr algn="ctr">
                        <a:spcAft>
                          <a:spcPts val="0"/>
                        </a:spcAft>
                      </a:pPr>
                      <a:r>
                        <a:rPr lang="es-ES" sz="1800" dirty="0">
                          <a:effectLst/>
                        </a:rPr>
                        <a:t>Directriz del Acuerdo Nro. SNP-SNP-2021-0010-A</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s-ES" sz="1800" dirty="0">
                          <a:effectLst/>
                        </a:rPr>
                        <a:t>Estado</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9415480"/>
                  </a:ext>
                </a:extLst>
              </a:tr>
              <a:tr h="5906763">
                <a:tc>
                  <a:txBody>
                    <a:bodyPr/>
                    <a:lstStyle/>
                    <a:p>
                      <a:pPr algn="just">
                        <a:spcAft>
                          <a:spcPts val="0"/>
                        </a:spcAft>
                      </a:pPr>
                      <a:r>
                        <a:rPr lang="es-ES" sz="2000" b="1" dirty="0">
                          <a:solidFill>
                            <a:schemeClr val="tx1"/>
                          </a:solidFill>
                          <a:effectLst/>
                          <a:latin typeface="Calibri" panose="020F0502020204030204" pitchFamily="34" charset="0"/>
                          <a:cs typeface="Calibri" panose="020F0502020204030204" pitchFamily="34" charset="0"/>
                        </a:rPr>
                        <a:t>Art. 3.- Alineación. </a:t>
                      </a:r>
                      <a:r>
                        <a:rPr lang="es-ES" sz="2000" b="0" dirty="0">
                          <a:solidFill>
                            <a:schemeClr val="tx1"/>
                          </a:solidFill>
                          <a:effectLst/>
                          <a:latin typeface="Calibri" panose="020F0502020204030204" pitchFamily="34" charset="0"/>
                          <a:cs typeface="Calibri" panose="020F0502020204030204" pitchFamily="34" charset="0"/>
                        </a:rPr>
                        <a:t>- Entiéndase por alineación al ejercicio técnico de asociar los objetivos estratégicos y metas de los planes de desarrollo y ordenamiento territorial vigentes con los nuevos objetivos y metas establecidas en el Plan Nacional de Desarrollo 2021-2025.</a:t>
                      </a:r>
                      <a:endParaRPr lang="es-EC" sz="2000" b="0" dirty="0">
                        <a:solidFill>
                          <a:schemeClr val="tx1"/>
                        </a:solidFill>
                        <a:effectLst/>
                        <a:latin typeface="Calibri" panose="020F0502020204030204" pitchFamily="34" charset="0"/>
                        <a:cs typeface="Calibri" panose="020F0502020204030204" pitchFamily="34" charset="0"/>
                      </a:endParaRPr>
                    </a:p>
                    <a:p>
                      <a:pPr algn="just">
                        <a:spcAft>
                          <a:spcPts val="0"/>
                        </a:spcAft>
                      </a:pPr>
                      <a:r>
                        <a:rPr lang="es-ES" sz="2000" b="0" dirty="0">
                          <a:solidFill>
                            <a:schemeClr val="tx1"/>
                          </a:solidFill>
                          <a:effectLst/>
                          <a:latin typeface="Calibri" panose="020F0502020204030204" pitchFamily="34" charset="0"/>
                          <a:cs typeface="Calibri" panose="020F0502020204030204" pitchFamily="34" charset="0"/>
                        </a:rPr>
                        <a:t> </a:t>
                      </a:r>
                      <a:endParaRPr lang="es-EC" sz="2000" b="0" dirty="0">
                        <a:solidFill>
                          <a:schemeClr val="tx1"/>
                        </a:solidFill>
                        <a:effectLst/>
                        <a:latin typeface="Calibri" panose="020F0502020204030204" pitchFamily="34" charset="0"/>
                        <a:cs typeface="Calibri" panose="020F0502020204030204" pitchFamily="34" charset="0"/>
                      </a:endParaRPr>
                    </a:p>
                    <a:p>
                      <a:pPr algn="just">
                        <a:spcAft>
                          <a:spcPts val="0"/>
                        </a:spcAft>
                      </a:pPr>
                      <a:r>
                        <a:rPr lang="es-ES" sz="2000" b="0" dirty="0">
                          <a:solidFill>
                            <a:schemeClr val="tx1"/>
                          </a:solidFill>
                          <a:effectLst/>
                          <a:latin typeface="Calibri" panose="020F0502020204030204" pitchFamily="34" charset="0"/>
                          <a:cs typeface="Calibri" panose="020F0502020204030204" pitchFamily="34" charset="0"/>
                        </a:rPr>
                        <a:t>Este ejercicio se realizará por una sola vez conforme el instrumento diseñado para el efecto, dentro del período de gestión de las autoridades de elección popular de los gobiernos locales, y no constituirá necesariamente una actualización integral del plan de desarrollo y ordenamiento territorial de cada gobierno autónomo descentralizado.</a:t>
                      </a:r>
                      <a:endParaRPr lang="es-EC" sz="2000" b="0" dirty="0">
                        <a:solidFill>
                          <a:schemeClr val="tx1"/>
                        </a:solidFill>
                        <a:effectLst/>
                        <a:latin typeface="Calibri" panose="020F0502020204030204" pitchFamily="34" charset="0"/>
                        <a:cs typeface="Calibri" panose="020F0502020204030204" pitchFamily="34" charset="0"/>
                      </a:endParaRPr>
                    </a:p>
                    <a:p>
                      <a:pPr algn="just">
                        <a:spcAft>
                          <a:spcPts val="0"/>
                        </a:spcAft>
                      </a:pPr>
                      <a:r>
                        <a:rPr lang="es-ES" sz="2000" b="0" dirty="0">
                          <a:solidFill>
                            <a:schemeClr val="tx1"/>
                          </a:solidFill>
                          <a:effectLst/>
                          <a:latin typeface="Calibri" panose="020F0502020204030204" pitchFamily="34" charset="0"/>
                          <a:cs typeface="Calibri" panose="020F0502020204030204" pitchFamily="34" charset="0"/>
                        </a:rPr>
                        <a:t> </a:t>
                      </a:r>
                      <a:endParaRPr lang="es-EC" sz="2000" b="0" dirty="0">
                        <a:solidFill>
                          <a:schemeClr val="tx1"/>
                        </a:solidFill>
                        <a:effectLst/>
                        <a:latin typeface="Calibri" panose="020F0502020204030204" pitchFamily="34" charset="0"/>
                        <a:cs typeface="Calibri" panose="020F0502020204030204" pitchFamily="34" charset="0"/>
                      </a:endParaRPr>
                    </a:p>
                    <a:p>
                      <a:pPr algn="just">
                        <a:spcAft>
                          <a:spcPts val="0"/>
                        </a:spcAft>
                      </a:pPr>
                      <a:r>
                        <a:rPr lang="es-ES" sz="2000" b="0" dirty="0">
                          <a:solidFill>
                            <a:schemeClr val="tx1"/>
                          </a:solidFill>
                          <a:effectLst/>
                          <a:latin typeface="Calibri" panose="020F0502020204030204" pitchFamily="34" charset="0"/>
                          <a:cs typeface="Calibri" panose="020F0502020204030204" pitchFamily="34" charset="0"/>
                        </a:rPr>
                        <a:t>Los gobiernos autónomos descentralizados podrán considerar las alertas emitidas previamente por la Secretaría Nacional de Planificación, en caso de que consideren subsanar los errores técnicos identificados en los planes de desarrollo y ordenamiento territorial, reportados al Sistema de Información para los Gobiernos Autónomos Descentralizados SIGAD.</a:t>
                      </a:r>
                      <a:endParaRPr lang="es-EC"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Con el soporte metodológico del Programa nacional de alineación del PDOT de los GAD al Plan Nacional de Desarrollo 2021-2025, se realizó la “Matriz de alineación PMDOT 2021-2033 del GAD del DMQ al PND 2021-2025”, en el formato establecido por la SNP.</a:t>
                      </a:r>
                    </a:p>
                    <a:p>
                      <a:pPr algn="ctr">
                        <a:spcAft>
                          <a:spcPts val="0"/>
                        </a:spcAft>
                      </a:pPr>
                      <a:endParaRPr lang="es-EC" sz="2000" dirty="0">
                        <a:solidFill>
                          <a:schemeClr val="tx1"/>
                        </a:solidFill>
                        <a:effectLst/>
                        <a:latin typeface="Calibri" panose="020F0502020204030204" pitchFamily="34" charset="0"/>
                        <a:cs typeface="Calibri" panose="020F0502020204030204" pitchFamily="34" charset="0"/>
                      </a:endParaRPr>
                    </a:p>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La matriz incluye la alineación de: OBJETIVOS ESTRATÉGICOS del PDMOT, a METAS DE RESULTADO PMDOT, a COMPETENCIAS, a MODALIDADES DE GESTIÓN, a ODS, a OBJETIVO PND, a META PND, y a META ODS.</a:t>
                      </a:r>
                    </a:p>
                    <a:p>
                      <a:pPr algn="ctr">
                        <a:spcAft>
                          <a:spcPts val="0"/>
                        </a:spcAft>
                      </a:pPr>
                      <a:endParaRPr lang="es-EC" sz="2000" dirty="0">
                        <a:solidFill>
                          <a:schemeClr val="tx1"/>
                        </a:solidFill>
                        <a:effectLst/>
                        <a:latin typeface="Calibri" panose="020F0502020204030204" pitchFamily="34" charset="0"/>
                        <a:cs typeface="Calibri" panose="020F0502020204030204" pitchFamily="34" charset="0"/>
                      </a:endParaRPr>
                    </a:p>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Además, en la misma, se implementaron las observaciones pertinentes de la Secretaria Nacional de Planificación.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034241"/>
                  </a:ext>
                </a:extLst>
              </a:tr>
            </a:tbl>
          </a:graphicData>
        </a:graphic>
      </p:graphicFrame>
      <p:sp>
        <p:nvSpPr>
          <p:cNvPr id="8" name="Marcador de número de diapositiva 2">
            <a:extLst>
              <a:ext uri="{FF2B5EF4-FFF2-40B4-BE49-F238E27FC236}">
                <a16:creationId xmlns:a16="http://schemas.microsoft.com/office/drawing/2014/main" id="{3304CBB0-4F56-4767-8D54-7FC60330D3CA}"/>
              </a:ext>
            </a:extLst>
          </p:cNvPr>
          <p:cNvSpPr txBox="1">
            <a:spLocks/>
          </p:cNvSpPr>
          <p:nvPr/>
        </p:nvSpPr>
        <p:spPr>
          <a:xfrm>
            <a:off x="16021275" y="9578262"/>
            <a:ext cx="859198" cy="547688"/>
          </a:xfrm>
          <a:prstGeom prst="rect">
            <a:avLst/>
          </a:prstGeom>
        </p:spPr>
        <p:txBody>
          <a:bodyPr vert="horz" lIns="163275" tIns="81638" rIns="163275" bIns="81638" rtlCol="0" anchor="ctr"/>
          <a:lstStyle>
            <a:defPPr>
              <a:defRPr lang="ja-JP"/>
            </a:defPPr>
            <a:lvl1pPr algn="ctr">
              <a:defRPr sz="2000" b="0">
                <a:solidFill>
                  <a:srgbClr val="0060A8"/>
                </a:solidFill>
                <a:latin typeface="Arial Black" panose="020B0A04020102020204" pitchFamily="34" charset="0"/>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a:lstStyle>
          <a:p>
            <a:fld id="{E6459DFB-86F3-43FA-8567-2EA6E426AE90}" type="slidenum">
              <a:rPr lang="ja-JP" altLang="en-US" smtClean="0"/>
              <a:pPr/>
              <a:t>6</a:t>
            </a:fld>
            <a:endParaRPr lang="ja-JP" altLang="en-US" dirty="0"/>
          </a:p>
        </p:txBody>
      </p:sp>
    </p:spTree>
    <p:extLst>
      <p:ext uri="{BB962C8B-B14F-4D97-AF65-F5344CB8AC3E}">
        <p14:creationId xmlns:p14="http://schemas.microsoft.com/office/powerpoint/2010/main" val="23351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9" name="Group 9"/>
          <p:cNvGrpSpPr/>
          <p:nvPr/>
        </p:nvGrpSpPr>
        <p:grpSpPr>
          <a:xfrm rot="5400000">
            <a:off x="3476877" y="5310112"/>
            <a:ext cx="11332661" cy="148240"/>
            <a:chOff x="0" y="0"/>
            <a:chExt cx="43690120" cy="571500"/>
          </a:xfrm>
        </p:grpSpPr>
        <p:sp>
          <p:nvSpPr>
            <p:cNvPr id="10" name="Freeform 10"/>
            <p:cNvSpPr/>
            <p:nvPr/>
          </p:nvSpPr>
          <p:spPr>
            <a:xfrm>
              <a:off x="0" y="255270"/>
              <a:ext cx="43690121" cy="69850"/>
            </a:xfrm>
            <a:custGeom>
              <a:avLst/>
              <a:gdLst/>
              <a:ahLst/>
              <a:cxnLst/>
              <a:rect l="l" t="t" r="r" b="b"/>
              <a:pathLst>
                <a:path w="43690121" h="69850">
                  <a:moveTo>
                    <a:pt x="43399289" y="0"/>
                  </a:moveTo>
                  <a:lnTo>
                    <a:pt x="0" y="0"/>
                  </a:lnTo>
                  <a:lnTo>
                    <a:pt x="0" y="69850"/>
                  </a:lnTo>
                  <a:lnTo>
                    <a:pt x="43690121" y="69850"/>
                  </a:lnTo>
                  <a:lnTo>
                    <a:pt x="43690121" y="0"/>
                  </a:lnTo>
                  <a:close/>
                </a:path>
              </a:pathLst>
            </a:custGeom>
            <a:solidFill>
              <a:srgbClr val="F4F4F4"/>
            </a:solidFill>
          </p:spPr>
        </p:sp>
      </p:grpSp>
      <p:sp>
        <p:nvSpPr>
          <p:cNvPr id="32" name="Título 1">
            <a:extLst>
              <a:ext uri="{FF2B5EF4-FFF2-40B4-BE49-F238E27FC236}">
                <a16:creationId xmlns:a16="http://schemas.microsoft.com/office/drawing/2014/main" id="{378283E7-4514-4E18-8862-5FAA64F837F2}"/>
              </a:ext>
            </a:extLst>
          </p:cNvPr>
          <p:cNvSpPr txBox="1">
            <a:spLocks/>
          </p:cNvSpPr>
          <p:nvPr/>
        </p:nvSpPr>
        <p:spPr>
          <a:xfrm>
            <a:off x="561876" y="485554"/>
            <a:ext cx="7577074" cy="68566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C" sz="3600" b="1" dirty="0">
              <a:solidFill>
                <a:schemeClr val="bg1"/>
              </a:solidFill>
            </a:endParaRPr>
          </a:p>
        </p:txBody>
      </p:sp>
      <p:sp>
        <p:nvSpPr>
          <p:cNvPr id="3" name="Rectángulo 2"/>
          <p:cNvSpPr/>
          <p:nvPr/>
        </p:nvSpPr>
        <p:spPr>
          <a:xfrm>
            <a:off x="347482" y="485554"/>
            <a:ext cx="5093061" cy="584775"/>
          </a:xfrm>
          <a:prstGeom prst="rect">
            <a:avLst/>
          </a:prstGeom>
        </p:spPr>
        <p:txBody>
          <a:bodyPr wrap="none">
            <a:spAutoFit/>
          </a:bodyPr>
          <a:lstStyle/>
          <a:p>
            <a:r>
              <a:rPr lang="es-ES" dirty="0">
                <a:solidFill>
                  <a:schemeClr val="bg1"/>
                </a:solidFill>
                <a:latin typeface="Calibri" panose="020F0502020204030204" pitchFamily="34" charset="0"/>
                <a:cs typeface="Calibri" panose="020F0502020204030204" pitchFamily="34" charset="0"/>
              </a:rPr>
              <a:t>Proceso de alineación técnica</a:t>
            </a:r>
          </a:p>
        </p:txBody>
      </p:sp>
      <p:graphicFrame>
        <p:nvGraphicFramePr>
          <p:cNvPr id="2" name="Tabla 1">
            <a:extLst>
              <a:ext uri="{FF2B5EF4-FFF2-40B4-BE49-F238E27FC236}">
                <a16:creationId xmlns:a16="http://schemas.microsoft.com/office/drawing/2014/main" id="{0272C935-DF22-4689-A488-E8C3CC979F39}"/>
              </a:ext>
            </a:extLst>
          </p:cNvPr>
          <p:cNvGraphicFramePr>
            <a:graphicFrameLocks noGrp="1"/>
          </p:cNvGraphicFramePr>
          <p:nvPr>
            <p:extLst>
              <p:ext uri="{D42A27DB-BD31-4B8C-83A1-F6EECF244321}">
                <p14:modId xmlns:p14="http://schemas.microsoft.com/office/powerpoint/2010/main" val="2713878715"/>
              </p:ext>
            </p:extLst>
          </p:nvPr>
        </p:nvGraphicFramePr>
        <p:xfrm>
          <a:off x="740850" y="1507243"/>
          <a:ext cx="16820527" cy="5855803"/>
        </p:xfrm>
        <a:graphic>
          <a:graphicData uri="http://schemas.openxmlformats.org/drawingml/2006/table">
            <a:tbl>
              <a:tblPr firstRow="1" firstCol="1" bandRow="1">
                <a:tableStyleId>{5C22544A-7EE6-4342-B048-85BDC9FD1C3A}</a:tableStyleId>
              </a:tblPr>
              <a:tblGrid>
                <a:gridCol w="8454189">
                  <a:extLst>
                    <a:ext uri="{9D8B030D-6E8A-4147-A177-3AD203B41FA5}">
                      <a16:colId xmlns:a16="http://schemas.microsoft.com/office/drawing/2014/main" val="692377572"/>
                    </a:ext>
                  </a:extLst>
                </a:gridCol>
                <a:gridCol w="8366338">
                  <a:extLst>
                    <a:ext uri="{9D8B030D-6E8A-4147-A177-3AD203B41FA5}">
                      <a16:colId xmlns:a16="http://schemas.microsoft.com/office/drawing/2014/main" val="903825586"/>
                    </a:ext>
                  </a:extLst>
                </a:gridCol>
              </a:tblGrid>
              <a:tr h="369403">
                <a:tc>
                  <a:txBody>
                    <a:bodyPr/>
                    <a:lstStyle/>
                    <a:p>
                      <a:pPr algn="ctr">
                        <a:spcAft>
                          <a:spcPts val="0"/>
                        </a:spcAft>
                      </a:pPr>
                      <a:r>
                        <a:rPr lang="es-ES" sz="1800" dirty="0">
                          <a:effectLst/>
                        </a:rPr>
                        <a:t>Directriz del Acuerdo Nro. SNP-SNP-2021-0010-A</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s-ES" sz="1800" dirty="0">
                          <a:effectLst/>
                        </a:rPr>
                        <a:t>Estado</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9415480"/>
                  </a:ext>
                </a:extLst>
              </a:tr>
              <a:tr h="1883346">
                <a:tc>
                  <a:txBody>
                    <a:bodyPr/>
                    <a:lstStyle/>
                    <a:p>
                      <a:pPr algn="just">
                        <a:spcAft>
                          <a:spcPts val="0"/>
                        </a:spcAft>
                      </a:pPr>
                      <a:r>
                        <a:rPr lang="es-ES" sz="2000" b="1" dirty="0">
                          <a:solidFill>
                            <a:schemeClr val="tx1"/>
                          </a:solidFill>
                          <a:effectLst/>
                          <a:latin typeface="Calibri" panose="020F0502020204030204" pitchFamily="34" charset="0"/>
                          <a:cs typeface="Calibri" panose="020F0502020204030204" pitchFamily="34" charset="0"/>
                        </a:rPr>
                        <a:t>Art. 4.- De la propuesta de alineación de objetivos y metas. - </a:t>
                      </a:r>
                      <a:r>
                        <a:rPr lang="es-ES" sz="2000" b="0" dirty="0">
                          <a:solidFill>
                            <a:schemeClr val="tx1"/>
                          </a:solidFill>
                          <a:effectLst/>
                          <a:latin typeface="Calibri" panose="020F0502020204030204" pitchFamily="34" charset="0"/>
                          <a:cs typeface="Calibri" panose="020F0502020204030204" pitchFamily="34" charset="0"/>
                        </a:rPr>
                        <a:t>Los gobiernos autónomos descentralizados deberán alinear los objetivos estratégicos y metas de sus planes de desarrollo y ordenamiento territorial con los objetivos y metas definidas en el Plan Nacional de Desarrollo 2021-2025. Para ello, las unidades o áreas responsables de la elaboración y ejecución de los planes de desarrollo y ordenamiento territorial de los gobiernos autónomos descentralizados deberán revisar el Plan Nacional de Desarrollo 2021-2025 y hacer la propuesta de alineación conforme el instrumento diseñado para el efecto.</a:t>
                      </a:r>
                      <a:endParaRPr lang="es-EC"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Mediante Memorando Nro. GADDMQ-SGP-DMCSE-2022-0033-M, la DMCSE como delegada técnica, remitió a la propuesta de “Matriz de alineación PMDOT 2021-2033 del GAD del DMQ al PND 2021-2025”; la cual está en el formato establecido por la SNP y cumple con todo lo establecido por la misma.</a:t>
                      </a:r>
                      <a:endParaRPr lang="es-EC"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0475003"/>
                  </a:ext>
                </a:extLst>
              </a:tr>
              <a:tr h="1614296">
                <a:tc>
                  <a:txBody>
                    <a:bodyPr/>
                    <a:lstStyle/>
                    <a:p>
                      <a:pPr algn="just">
                        <a:spcAft>
                          <a:spcPts val="0"/>
                        </a:spcAft>
                      </a:pPr>
                      <a:r>
                        <a:rPr lang="es-ES" sz="2000" b="1" dirty="0">
                          <a:solidFill>
                            <a:schemeClr val="tx1"/>
                          </a:solidFill>
                          <a:effectLst/>
                          <a:latin typeface="Calibri" panose="020F0502020204030204" pitchFamily="34" charset="0"/>
                          <a:cs typeface="Calibri" panose="020F0502020204030204" pitchFamily="34" charset="0"/>
                        </a:rPr>
                        <a:t>Art. 5.- De la validación de la alineación de objetivos y metas. - </a:t>
                      </a:r>
                      <a:r>
                        <a:rPr lang="es-ES" sz="2000" b="0" dirty="0">
                          <a:solidFill>
                            <a:schemeClr val="tx1"/>
                          </a:solidFill>
                          <a:effectLst/>
                          <a:latin typeface="Calibri" panose="020F0502020204030204" pitchFamily="34" charset="0"/>
                          <a:cs typeface="Calibri" panose="020F0502020204030204" pitchFamily="34" charset="0"/>
                        </a:rPr>
                        <a:t>La propuesta de alineación será puesta en conocimiento de la máxima autoridad del gobierno autónomo descentralizado, quien la validará y convocará al Consejo de Planificación del gobierno autónomo descentralizado correspondiente, para su revisión y emisión del informe favorable.</a:t>
                      </a:r>
                      <a:endParaRPr lang="es-EC"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Mediante Oficio Nro. GADDMQ-SGP-2022-0265-O, la SGP remitió a la máxima autoridad del GAD del DMQ al PND, la propuesta de la "Matriz de alineación PMDOT 2021-2033 del GAD del DMQ al PND 2021-2025" para su conocimiento y respectiva validación.</a:t>
                      </a:r>
                    </a:p>
                    <a:p>
                      <a:pPr algn="ctr">
                        <a:spcAft>
                          <a:spcPts val="0"/>
                        </a:spcAft>
                      </a:pPr>
                      <a:endParaRPr lang="es-EC" sz="2000" dirty="0">
                        <a:solidFill>
                          <a:schemeClr val="tx1"/>
                        </a:solidFill>
                        <a:effectLst/>
                        <a:latin typeface="Calibri" panose="020F0502020204030204" pitchFamily="34" charset="0"/>
                        <a:cs typeface="Calibri" panose="020F0502020204030204" pitchFamily="34" charset="0"/>
                      </a:endParaRPr>
                    </a:p>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Mediante Oficio Nro. GADDMQ-AM-2022-0328-OF, el Alcalde emitió la validación de la matriz.</a:t>
                      </a:r>
                    </a:p>
                    <a:p>
                      <a:pPr algn="ctr">
                        <a:spcAft>
                          <a:spcPts val="0"/>
                        </a:spcAft>
                      </a:pPr>
                      <a:endParaRPr lang="es-EC" sz="2000" dirty="0">
                        <a:solidFill>
                          <a:schemeClr val="tx1"/>
                        </a:solidFill>
                        <a:effectLst/>
                        <a:latin typeface="Calibri" panose="020F0502020204030204" pitchFamily="34" charset="0"/>
                        <a:cs typeface="Calibri" panose="020F0502020204030204" pitchFamily="34" charset="0"/>
                      </a:endParaRPr>
                    </a:p>
                    <a:p>
                      <a:pPr algn="ctr">
                        <a:spcAft>
                          <a:spcPts val="0"/>
                        </a:spcAft>
                      </a:pPr>
                      <a:r>
                        <a:rPr lang="es-EC" sz="2000" dirty="0">
                          <a:solidFill>
                            <a:schemeClr val="tx1"/>
                          </a:solidFill>
                          <a:effectLst/>
                          <a:latin typeface="Calibri" panose="020F0502020204030204" pitchFamily="34" charset="0"/>
                          <a:cs typeface="Calibri" panose="020F0502020204030204" pitchFamily="34" charset="0"/>
                        </a:rPr>
                        <a:t>Mediante Resolución No. 001-CPMDMQ-2022, el Consejo de Planificación del Municipio del Distrito Metropolitano de Quito emitió el informe favorable.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7416405"/>
                  </a:ext>
                </a:extLst>
              </a:tr>
            </a:tbl>
          </a:graphicData>
        </a:graphic>
      </p:graphicFrame>
      <p:sp>
        <p:nvSpPr>
          <p:cNvPr id="8" name="Marcador de número de diapositiva 2">
            <a:extLst>
              <a:ext uri="{FF2B5EF4-FFF2-40B4-BE49-F238E27FC236}">
                <a16:creationId xmlns:a16="http://schemas.microsoft.com/office/drawing/2014/main" id="{8C74A2C2-61D5-4D2D-BDCC-5C31FD6A0B3C}"/>
              </a:ext>
            </a:extLst>
          </p:cNvPr>
          <p:cNvSpPr txBox="1">
            <a:spLocks/>
          </p:cNvSpPr>
          <p:nvPr/>
        </p:nvSpPr>
        <p:spPr>
          <a:xfrm>
            <a:off x="16021275" y="9578262"/>
            <a:ext cx="859198" cy="547688"/>
          </a:xfrm>
          <a:prstGeom prst="rect">
            <a:avLst/>
          </a:prstGeom>
        </p:spPr>
        <p:txBody>
          <a:bodyPr vert="horz" lIns="163275" tIns="81638" rIns="163275" bIns="81638" rtlCol="0" anchor="ctr"/>
          <a:lstStyle>
            <a:defPPr>
              <a:defRPr lang="ja-JP"/>
            </a:defPPr>
            <a:lvl1pPr algn="ctr">
              <a:defRPr sz="2000" b="0">
                <a:solidFill>
                  <a:srgbClr val="0060A8"/>
                </a:solidFill>
                <a:latin typeface="Arial Black" panose="020B0A04020102020204" pitchFamily="34" charset="0"/>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a:lstStyle>
          <a:p>
            <a:fld id="{E6459DFB-86F3-43FA-8567-2EA6E426AE90}" type="slidenum">
              <a:rPr lang="ja-JP" altLang="en-US" smtClean="0"/>
              <a:pPr/>
              <a:t>7</a:t>
            </a:fld>
            <a:endParaRPr lang="ja-JP" altLang="en-US" dirty="0"/>
          </a:p>
        </p:txBody>
      </p:sp>
    </p:spTree>
    <p:extLst>
      <p:ext uri="{BB962C8B-B14F-4D97-AF65-F5344CB8AC3E}">
        <p14:creationId xmlns:p14="http://schemas.microsoft.com/office/powerpoint/2010/main" val="2036653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914320" y="1167320"/>
            <a:ext cx="16457772" cy="3813754"/>
          </a:xfrm>
        </p:spPr>
        <p:txBody>
          <a:bodyPr>
            <a:noAutofit/>
          </a:bodyPr>
          <a:lstStyle/>
          <a:p>
            <a:pPr algn="ctr"/>
            <a:r>
              <a:rPr lang="es-EC" sz="4400" dirty="0">
                <a:solidFill>
                  <a:srgbClr val="0070C0"/>
                </a:solidFill>
              </a:rPr>
              <a:t>3.3.	Sobre la Matriz de alineación PMDOT 2021-2033 del GAD del DMQ al PND 2021-2025</a:t>
            </a:r>
            <a:endParaRPr lang="es-ES_tradnl" sz="4400" dirty="0">
              <a:solidFill>
                <a:srgbClr val="0070C0"/>
              </a:solidFill>
              <a:latin typeface="Calibri" panose="020F0502020204030204" pitchFamily="34" charset="0"/>
              <a:cs typeface="Calibri" panose="020F0502020204030204" pitchFamily="34" charset="0"/>
            </a:endParaRPr>
          </a:p>
        </p:txBody>
      </p:sp>
      <p:pic>
        <p:nvPicPr>
          <p:cNvPr id="4" name="Google Shape;165;p4">
            <a:extLst>
              <a:ext uri="{FF2B5EF4-FFF2-40B4-BE49-F238E27FC236}">
                <a16:creationId xmlns:a16="http://schemas.microsoft.com/office/drawing/2014/main" id="{54873C85-0623-4C80-938A-44094DF2C98B}"/>
              </a:ext>
            </a:extLst>
          </p:cNvPr>
          <p:cNvPicPr/>
          <p:nvPr/>
        </p:nvPicPr>
        <p:blipFill rotWithShape="1">
          <a:blip r:embed="rId2">
            <a:alphaModFix/>
          </a:blip>
          <a:srcRect/>
          <a:stretch/>
        </p:blipFill>
        <p:spPr>
          <a:xfrm>
            <a:off x="3525855" y="5778230"/>
            <a:ext cx="4450824" cy="1547774"/>
          </a:xfrm>
          <a:prstGeom prst="rect">
            <a:avLst/>
          </a:prstGeom>
          <a:noFill/>
          <a:ln>
            <a:noFill/>
          </a:ln>
        </p:spPr>
      </p:pic>
      <p:sp>
        <p:nvSpPr>
          <p:cNvPr id="6" name="Rectángulo 5">
            <a:extLst>
              <a:ext uri="{FF2B5EF4-FFF2-40B4-BE49-F238E27FC236}">
                <a16:creationId xmlns:a16="http://schemas.microsoft.com/office/drawing/2014/main" id="{29DA82F0-3062-48DA-8CC9-DA658315A0DB}"/>
              </a:ext>
            </a:extLst>
          </p:cNvPr>
          <p:cNvSpPr/>
          <p:nvPr/>
        </p:nvSpPr>
        <p:spPr>
          <a:xfrm>
            <a:off x="4582499" y="7096283"/>
            <a:ext cx="2162772" cy="752065"/>
          </a:xfrm>
          <a:prstGeom prst="rect">
            <a:avLst/>
          </a:prstGeom>
        </p:spPr>
        <p:txBody>
          <a:bodyPr wrap="none">
            <a:spAutoFit/>
          </a:bodyPr>
          <a:lstStyle/>
          <a:p>
            <a:pPr algn="ctr">
              <a:lnSpc>
                <a:spcPct val="150000"/>
              </a:lnSpc>
              <a:spcBef>
                <a:spcPts val="900"/>
              </a:spcBef>
            </a:pPr>
            <a:r>
              <a:rPr lang="es-EC" b="1" dirty="0">
                <a:solidFill>
                  <a:srgbClr val="E21B23"/>
                </a:solidFill>
                <a:latin typeface="Calibri" panose="020F0502020204030204" pitchFamily="34" charset="0"/>
                <a:ea typeface="Cambria" panose="02040503050406030204" pitchFamily="18" charset="0"/>
              </a:rPr>
              <a:t>2021 -</a:t>
            </a:r>
            <a:r>
              <a:rPr lang="es-EC" b="1" dirty="0">
                <a:solidFill>
                  <a:srgbClr val="00629C"/>
                </a:solidFill>
                <a:latin typeface="Calibri" panose="020F0502020204030204" pitchFamily="34" charset="0"/>
                <a:ea typeface="Cambria" panose="02040503050406030204" pitchFamily="18" charset="0"/>
              </a:rPr>
              <a:t> 2033</a:t>
            </a:r>
            <a:endParaRPr lang="es-EC" sz="2800" dirty="0">
              <a:solidFill>
                <a:srgbClr val="00629C"/>
              </a:solidFill>
              <a:latin typeface="Times New Roman" panose="02020603050405020304" pitchFamily="18" charset="0"/>
              <a:ea typeface="Times New Roman" panose="02020603050405020304" pitchFamily="18" charset="0"/>
            </a:endParaRPr>
          </a:p>
        </p:txBody>
      </p:sp>
      <p:pic>
        <p:nvPicPr>
          <p:cNvPr id="7" name="Imagen 6">
            <a:extLst>
              <a:ext uri="{FF2B5EF4-FFF2-40B4-BE49-F238E27FC236}">
                <a16:creationId xmlns:a16="http://schemas.microsoft.com/office/drawing/2014/main" id="{01A9F21D-9080-48E5-B4FB-74676FF5F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5234" y="5355426"/>
            <a:ext cx="3511158" cy="2492922"/>
          </a:xfrm>
          <a:prstGeom prst="rect">
            <a:avLst/>
          </a:prstGeom>
        </p:spPr>
      </p:pic>
      <p:sp>
        <p:nvSpPr>
          <p:cNvPr id="8" name="Flecha izquierda y derecha 6">
            <a:extLst>
              <a:ext uri="{FF2B5EF4-FFF2-40B4-BE49-F238E27FC236}">
                <a16:creationId xmlns:a16="http://schemas.microsoft.com/office/drawing/2014/main" id="{0E58BB8B-6597-4811-A030-763E0837F84B}"/>
              </a:ext>
            </a:extLst>
          </p:cNvPr>
          <p:cNvSpPr/>
          <p:nvPr/>
        </p:nvSpPr>
        <p:spPr>
          <a:xfrm>
            <a:off x="8252085" y="6354556"/>
            <a:ext cx="2193835" cy="485068"/>
          </a:xfrm>
          <a:prstGeom prst="leftRightArrow">
            <a:avLst/>
          </a:prstGeom>
          <a:solidFill>
            <a:srgbClr val="FF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S" b="1">
              <a:ln w="22225">
                <a:solidFill>
                  <a:schemeClr val="accent2"/>
                </a:solidFill>
                <a:prstDash val="solid"/>
              </a:ln>
              <a:solidFill>
                <a:schemeClr val="accent2">
                  <a:lumMod val="40000"/>
                  <a:lumOff val="60000"/>
                </a:schemeClr>
              </a:solidFill>
            </a:endParaRPr>
          </a:p>
        </p:txBody>
      </p:sp>
      <p:sp>
        <p:nvSpPr>
          <p:cNvPr id="10" name="Marcador de número de diapositiva 2">
            <a:extLst>
              <a:ext uri="{FF2B5EF4-FFF2-40B4-BE49-F238E27FC236}">
                <a16:creationId xmlns:a16="http://schemas.microsoft.com/office/drawing/2014/main" id="{746D32E7-0D8C-4B26-8094-5B42B455E86C}"/>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8</a:t>
            </a:fld>
            <a:endParaRPr lang="ja-JP" altLang="en-US" dirty="0"/>
          </a:p>
        </p:txBody>
      </p:sp>
    </p:spTree>
    <p:extLst>
      <p:ext uri="{BB962C8B-B14F-4D97-AF65-F5344CB8AC3E}">
        <p14:creationId xmlns:p14="http://schemas.microsoft.com/office/powerpoint/2010/main" val="21115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0E5E01F-4D5C-5F43-B6A0-ECE15FDBD28B}"/>
              </a:ext>
            </a:extLst>
          </p:cNvPr>
          <p:cNvSpPr>
            <a:spLocks noGrp="1"/>
          </p:cNvSpPr>
          <p:nvPr>
            <p:ph type="title"/>
          </p:nvPr>
        </p:nvSpPr>
        <p:spPr>
          <a:xfrm>
            <a:off x="0" y="914400"/>
            <a:ext cx="18286413" cy="1246909"/>
          </a:xfrm>
        </p:spPr>
        <p:txBody>
          <a:bodyPr>
            <a:noAutofit/>
          </a:bodyPr>
          <a:lstStyle/>
          <a:p>
            <a:pPr algn="ctr"/>
            <a:r>
              <a:rPr lang="es-ES_tradnl" sz="4400" dirty="0">
                <a:solidFill>
                  <a:srgbClr val="C00000"/>
                </a:solidFill>
              </a:rPr>
              <a:t>Objetivo Estratégico 1: </a:t>
            </a:r>
            <a:r>
              <a:rPr lang="es-EC" sz="4400" dirty="0">
                <a:solidFill>
                  <a:srgbClr val="0060A8"/>
                </a:solidFill>
              </a:rPr>
              <a:t>Ejercer una Gobernabilidad y Gobernanza de proximidad, responsable, transparente y ágil.</a:t>
            </a:r>
            <a:endParaRPr lang="es-ES_tradnl" sz="4400" dirty="0">
              <a:solidFill>
                <a:srgbClr val="0060A8"/>
              </a:solidFill>
            </a:endParaRPr>
          </a:p>
        </p:txBody>
      </p:sp>
      <p:graphicFrame>
        <p:nvGraphicFramePr>
          <p:cNvPr id="4" name="Tabla 3"/>
          <p:cNvGraphicFramePr>
            <a:graphicFrameLocks noGrp="1"/>
          </p:cNvGraphicFramePr>
          <p:nvPr>
            <p:extLst/>
          </p:nvPr>
        </p:nvGraphicFramePr>
        <p:xfrm>
          <a:off x="960037" y="2668474"/>
          <a:ext cx="16366334" cy="5886663"/>
        </p:xfrm>
        <a:graphic>
          <a:graphicData uri="http://schemas.openxmlformats.org/drawingml/2006/table">
            <a:tbl>
              <a:tblPr firstRow="1" bandRow="1">
                <a:tableStyleId>{5C22544A-7EE6-4342-B048-85BDC9FD1C3A}</a:tableStyleId>
              </a:tblPr>
              <a:tblGrid>
                <a:gridCol w="1912734">
                  <a:extLst>
                    <a:ext uri="{9D8B030D-6E8A-4147-A177-3AD203B41FA5}">
                      <a16:colId xmlns:a16="http://schemas.microsoft.com/office/drawing/2014/main" val="573577850"/>
                    </a:ext>
                  </a:extLst>
                </a:gridCol>
                <a:gridCol w="1881375">
                  <a:extLst>
                    <a:ext uri="{9D8B030D-6E8A-4147-A177-3AD203B41FA5}">
                      <a16:colId xmlns:a16="http://schemas.microsoft.com/office/drawing/2014/main" val="3986513137"/>
                    </a:ext>
                  </a:extLst>
                </a:gridCol>
                <a:gridCol w="2341267">
                  <a:extLst>
                    <a:ext uri="{9D8B030D-6E8A-4147-A177-3AD203B41FA5}">
                      <a16:colId xmlns:a16="http://schemas.microsoft.com/office/drawing/2014/main" val="1011677332"/>
                    </a:ext>
                  </a:extLst>
                </a:gridCol>
                <a:gridCol w="1505100">
                  <a:extLst>
                    <a:ext uri="{9D8B030D-6E8A-4147-A177-3AD203B41FA5}">
                      <a16:colId xmlns:a16="http://schemas.microsoft.com/office/drawing/2014/main" val="2999173891"/>
                    </a:ext>
                  </a:extLst>
                </a:gridCol>
                <a:gridCol w="2801159">
                  <a:extLst>
                    <a:ext uri="{9D8B030D-6E8A-4147-A177-3AD203B41FA5}">
                      <a16:colId xmlns:a16="http://schemas.microsoft.com/office/drawing/2014/main" val="3304331864"/>
                    </a:ext>
                  </a:extLst>
                </a:gridCol>
                <a:gridCol w="2989297">
                  <a:extLst>
                    <a:ext uri="{9D8B030D-6E8A-4147-A177-3AD203B41FA5}">
                      <a16:colId xmlns:a16="http://schemas.microsoft.com/office/drawing/2014/main" val="1354582679"/>
                    </a:ext>
                  </a:extLst>
                </a:gridCol>
                <a:gridCol w="1693238">
                  <a:extLst>
                    <a:ext uri="{9D8B030D-6E8A-4147-A177-3AD203B41FA5}">
                      <a16:colId xmlns:a16="http://schemas.microsoft.com/office/drawing/2014/main" val="3577322585"/>
                    </a:ext>
                  </a:extLst>
                </a:gridCol>
                <a:gridCol w="1242164">
                  <a:extLst>
                    <a:ext uri="{9D8B030D-6E8A-4147-A177-3AD203B41FA5}">
                      <a16:colId xmlns:a16="http://schemas.microsoft.com/office/drawing/2014/main" val="3695998594"/>
                    </a:ext>
                  </a:extLst>
                </a:gridCol>
              </a:tblGrid>
              <a:tr h="1832823">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Competencia</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Modelo de gestión</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Estratégico de desarrollo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resultados PMDOT</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 Desarrollo Sostenible- ODS</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Objetivo del Plan Nacional de Desarrollo-PND</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del Plan Nacional de Desarrollo</a:t>
                      </a:r>
                    </a:p>
                  </a:txBody>
                  <a:tcPr anchor="ctr"/>
                </a:tc>
                <a:tc>
                  <a:txBody>
                    <a:bodyPr/>
                    <a:lstStyle/>
                    <a:p>
                      <a:pPr marL="0" marR="0" lvl="0" indent="0" algn="ctr" defTabSz="1632753" rtl="0" eaLnBrk="1" fontAlgn="auto" latinLnBrk="0" hangingPunct="1">
                        <a:lnSpc>
                          <a:spcPct val="100000"/>
                        </a:lnSpc>
                        <a:spcBef>
                          <a:spcPts val="0"/>
                        </a:spcBef>
                        <a:spcAft>
                          <a:spcPts val="0"/>
                        </a:spcAft>
                        <a:buClrTx/>
                        <a:buSzTx/>
                        <a:buFontTx/>
                        <a:buNone/>
                        <a:tabLst/>
                        <a:defRPr/>
                      </a:pPr>
                      <a:r>
                        <a:rPr lang="es-EC" sz="2400" dirty="0">
                          <a:latin typeface="Calibri" panose="020F0502020204030204" pitchFamily="34" charset="0"/>
                        </a:rPr>
                        <a:t>Metas de ODS</a:t>
                      </a:r>
                    </a:p>
                  </a:txBody>
                  <a:tcPr anchor="ctr"/>
                </a:tc>
                <a:extLst>
                  <a:ext uri="{0D108BD9-81ED-4DB2-BD59-A6C34878D82A}">
                    <a16:rowId xmlns:a16="http://schemas.microsoft.com/office/drawing/2014/main" val="841839752"/>
                  </a:ext>
                </a:extLst>
              </a:tr>
              <a:tr h="3978698">
                <a:tc>
                  <a:txBody>
                    <a:bodyPr/>
                    <a:lstStyle/>
                    <a:p>
                      <a:pPr algn="ctr"/>
                      <a:r>
                        <a:rPr kumimoji="1" lang="es-EC" sz="2600" kern="1200" dirty="0">
                          <a:solidFill>
                            <a:schemeClr val="dk1"/>
                          </a:solidFill>
                          <a:effectLst/>
                          <a:latin typeface="Calibri" panose="020F0502020204030204" pitchFamily="34" charset="0"/>
                          <a:ea typeface="+mn-ea"/>
                          <a:cs typeface="+mn-cs"/>
                        </a:rPr>
                        <a:t>Protección integral de derechos.</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Gestión institucional directa.</a:t>
                      </a:r>
                      <a:endParaRPr lang="es-EC" sz="2600" dirty="0">
                        <a:latin typeface="Calibri" panose="020F0502020204030204" pitchFamily="34" charset="0"/>
                      </a:endParaRP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Ejercer una Gobernabilidad y Gobernanza de proximidad, responsable, transparente y ágil.</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13</a:t>
                      </a:r>
                    </a:p>
                  </a:txBody>
                  <a:tcPr anchor="ctr"/>
                </a:tc>
                <a:tc>
                  <a:txBody>
                    <a:bodyPr/>
                    <a:lstStyle/>
                    <a:p>
                      <a:pPr algn="ctr"/>
                      <a:r>
                        <a:rPr lang="es-EC" sz="2600" dirty="0">
                          <a:latin typeface="Calibri" panose="020F0502020204030204" pitchFamily="34" charset="0"/>
                        </a:rPr>
                        <a:t>16. Paz, justicia e instituciones sólidas.</a:t>
                      </a:r>
                    </a:p>
                  </a:txBody>
                  <a:tcPr anchor="ctr"/>
                </a:tc>
                <a:tc>
                  <a:txBody>
                    <a:bodyPr/>
                    <a:lstStyle/>
                    <a:p>
                      <a:pPr algn="ctr"/>
                      <a:r>
                        <a:rPr kumimoji="1" lang="es-EC" sz="2600" kern="1200" dirty="0">
                          <a:solidFill>
                            <a:schemeClr val="dk1"/>
                          </a:solidFill>
                          <a:effectLst/>
                          <a:latin typeface="Calibri" panose="020F0502020204030204" pitchFamily="34" charset="0"/>
                          <a:ea typeface="+mn-ea"/>
                          <a:cs typeface="+mn-cs"/>
                        </a:rPr>
                        <a:t>14. Fortalecer las capacidades del Estado con énfasis en la administración de justicia y eficiencia en los procesos de regulación y control, con independencia y autonomía.</a:t>
                      </a:r>
                      <a:endParaRPr lang="es-EC" sz="2600" dirty="0">
                        <a:latin typeface="Calibri" panose="020F0502020204030204" pitchFamily="34" charset="0"/>
                      </a:endParaRPr>
                    </a:p>
                  </a:txBody>
                  <a:tcPr anchor="ctr"/>
                </a:tc>
                <a:tc>
                  <a:txBody>
                    <a:bodyPr/>
                    <a:lstStyle/>
                    <a:p>
                      <a:pPr algn="ctr"/>
                      <a:r>
                        <a:rPr lang="es-EC" sz="2600" dirty="0">
                          <a:latin typeface="Calibri" panose="020F0502020204030204" pitchFamily="34" charset="0"/>
                        </a:rPr>
                        <a:t>12</a:t>
                      </a:r>
                    </a:p>
                  </a:txBody>
                  <a:tcPr anchor="ctr"/>
                </a:tc>
                <a:tc>
                  <a:txBody>
                    <a:bodyPr/>
                    <a:lstStyle/>
                    <a:p>
                      <a:pPr algn="ctr"/>
                      <a:r>
                        <a:rPr lang="es-EC" sz="2600" dirty="0">
                          <a:latin typeface="Calibri" panose="020F0502020204030204" pitchFamily="34" charset="0"/>
                        </a:rPr>
                        <a:t>12</a:t>
                      </a:r>
                    </a:p>
                  </a:txBody>
                  <a:tcPr anchor="ctr"/>
                </a:tc>
                <a:extLst>
                  <a:ext uri="{0D108BD9-81ED-4DB2-BD59-A6C34878D82A}">
                    <a16:rowId xmlns:a16="http://schemas.microsoft.com/office/drawing/2014/main" val="2339253973"/>
                  </a:ext>
                </a:extLst>
              </a:tr>
            </a:tbl>
          </a:graphicData>
        </a:graphic>
      </p:graphicFrame>
      <p:sp>
        <p:nvSpPr>
          <p:cNvPr id="5" name="Marcador de número de diapositiva 2">
            <a:extLst>
              <a:ext uri="{FF2B5EF4-FFF2-40B4-BE49-F238E27FC236}">
                <a16:creationId xmlns:a16="http://schemas.microsoft.com/office/drawing/2014/main" id="{ACA19254-EFB7-4036-8A0C-5DCEEA5B5ACF}"/>
              </a:ext>
            </a:extLst>
          </p:cNvPr>
          <p:cNvSpPr>
            <a:spLocks noGrp="1"/>
          </p:cNvSpPr>
          <p:nvPr>
            <p:ph type="sldNum" sz="quarter" idx="4"/>
          </p:nvPr>
        </p:nvSpPr>
        <p:spPr>
          <a:xfrm>
            <a:off x="16021275" y="9578262"/>
            <a:ext cx="859198" cy="547688"/>
          </a:xfrm>
        </p:spPr>
        <p:txBody>
          <a:bodyPr/>
          <a:lstStyle/>
          <a:p>
            <a:fld id="{E6459DFB-86F3-43FA-8567-2EA6E426AE90}" type="slidenum">
              <a:rPr lang="ja-JP" altLang="en-US" smtClean="0"/>
              <a:pPr/>
              <a:t>9</a:t>
            </a:fld>
            <a:endParaRPr lang="ja-JP" altLang="en-US" dirty="0"/>
          </a:p>
        </p:txBody>
      </p:sp>
    </p:spTree>
    <p:extLst>
      <p:ext uri="{BB962C8B-B14F-4D97-AF65-F5344CB8AC3E}">
        <p14:creationId xmlns:p14="http://schemas.microsoft.com/office/powerpoint/2010/main" val="3924179088"/>
      </p:ext>
    </p:extLst>
  </p:cSld>
  <p:clrMapOvr>
    <a:masterClrMapping/>
  </p:clrMapOvr>
</p:sld>
</file>

<file path=ppt/theme/theme1.xml><?xml version="1.0" encoding="utf-8"?>
<a:theme xmlns:a="http://schemas.openxmlformats.org/drawingml/2006/main" name="Vega - Header">
  <a:themeElements>
    <a:clrScheme name="Personalizado 3">
      <a:dk1>
        <a:sysClr val="windowText" lastClr="000000"/>
      </a:dk1>
      <a:lt1>
        <a:sysClr val="window" lastClr="FFFFFF"/>
      </a:lt1>
      <a:dk2>
        <a:srgbClr val="323232"/>
      </a:dk2>
      <a:lt2>
        <a:srgbClr val="E3DED1"/>
      </a:lt2>
      <a:accent1>
        <a:srgbClr val="1B587C"/>
      </a:accent1>
      <a:accent2>
        <a:srgbClr val="C00000"/>
      </a:accent2>
      <a:accent3>
        <a:srgbClr val="1B587C"/>
      </a:accent3>
      <a:accent4>
        <a:srgbClr val="C00000"/>
      </a:accent4>
      <a:accent5>
        <a:srgbClr val="002060"/>
      </a:accent5>
      <a:accent6>
        <a:srgbClr val="1B587C"/>
      </a:accent6>
      <a:hlink>
        <a:srgbClr val="C00000"/>
      </a:hlink>
      <a:folHlink>
        <a:srgbClr val="1B587C"/>
      </a:folHlink>
    </a:clrScheme>
    <a:fontScheme name="Vega">
      <a:majorFont>
        <a:latin typeface="Route 159 UltraLight"/>
        <a:ea typeface="Spica Neue Light"/>
        <a:cs typeface=""/>
      </a:majorFont>
      <a:minorFont>
        <a:latin typeface="Open Sans"/>
        <a:ea typeface="Spica Neu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prstDash val="sysDot"/>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accent6"/>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27659</TotalTime>
  <Words>5624</Words>
  <Application>Microsoft Office PowerPoint</Application>
  <PresentationFormat>Personalizado</PresentationFormat>
  <Paragraphs>369</Paragraphs>
  <Slides>33</Slides>
  <Notes>5</Notes>
  <HiddenSlides>2</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33</vt:i4>
      </vt:variant>
    </vt:vector>
  </HeadingPairs>
  <TitlesOfParts>
    <vt:vector size="45" baseType="lpstr">
      <vt:lpstr>ＭＳ Ｐゴシック</vt:lpstr>
      <vt:lpstr>Arial</vt:lpstr>
      <vt:lpstr>Arial Black</vt:lpstr>
      <vt:lpstr>Calibri</vt:lpstr>
      <vt:lpstr>Cambria</vt:lpstr>
      <vt:lpstr>Open Sans</vt:lpstr>
      <vt:lpstr>Route 159 SemiBold</vt:lpstr>
      <vt:lpstr>Route 159 UltraLight</vt:lpstr>
      <vt:lpstr>Spica Neue</vt:lpstr>
      <vt:lpstr>Spica Neue Light</vt:lpstr>
      <vt:lpstr>Times New Roman</vt:lpstr>
      <vt:lpstr>Vega - Header</vt:lpstr>
      <vt:lpstr>ALINEACIÓN DEL PMDOT AL PND Sesión 210 del Concejo Metropolitano de Quito</vt:lpstr>
      <vt:lpstr>INFORME DE VIABILIDAD TÉCNICA  DEL PROCESO DE ALINEACIÓN DEL PLAN METROPOLITANO DE DESARROLLO Y ORDENAMIENTO TERRITORIAL 2021-2033 AL PLAN NACIONAL DE DESARROLLO 2021-2025 </vt:lpstr>
      <vt:lpstr>Contenido</vt:lpstr>
      <vt:lpstr>Presentación de PowerPoint</vt:lpstr>
      <vt:lpstr>Presentación de PowerPoint</vt:lpstr>
      <vt:lpstr>Presentación de PowerPoint</vt:lpstr>
      <vt:lpstr>Presentación de PowerPoint</vt:lpstr>
      <vt:lpstr>3.3. Sobre la Matriz de alineación PMDOT 2021-2033 del GAD del DMQ al PND 2021-2025</vt:lpstr>
      <vt:lpstr>Objetivo Estratégico 1: Ejercer una Gobernabilidad y Gobernanza de proximidad, responsable, transparente y ágil.</vt:lpstr>
      <vt:lpstr>Objetivo Estratégico 1: Ejercer una Gobernabilidad y Gobernanza de proximidad, responsable, transparente y ágil.</vt:lpstr>
      <vt:lpstr>Objetivo Estratégico 2: Promover una gestión integral ambiental, de residuos y de riesgos, responsables y sostenibles.</vt:lpstr>
      <vt:lpstr>Objetivo Estratégico 2: Promover una gestión integral ambiental, de residuos y de riesgos, responsables y sostenibles.</vt:lpstr>
      <vt:lpstr>Objetivo Estratégico 3: Consolidar comunidades y barrios sostenibles, inclusivos y resilientes, que cuenten con servicios y un hábitat de calidad.</vt:lpstr>
      <vt:lpstr>Objetivo Estratégico 3: Consolidar comunidades y barrios sostenibles, inclusivos y resilientes, que cuenten con servicios y un hábitat de calidad.</vt:lpstr>
      <vt:lpstr>Objetivo Estratégico 4: Brindar Opciones de Movilidad y Conectividad confiables, de calidad, eficientes y seguras.</vt:lpstr>
      <vt:lpstr>Objetivo Estratégico 4: Brindar Opciones de Movilidad y Conectividad confiables, de calidad, eficientes y seguras.</vt:lpstr>
      <vt:lpstr>Objetivo Estratégico 5: Impulsar la Productividad y Competitividad para un crecimiento económico, inclusivo y con responsabilidad social.</vt:lpstr>
      <vt:lpstr>Objetivo Estratégico 5: Impulsar la Productividad y Competitividad para un crecimiento económico, inclusivo y con responsabilidad social.</vt:lpstr>
      <vt:lpstr>Objetivo Estratégico 6: Asegurar una vida plena y justa, con igualdad de oportunidades; con acceso a salud, educación, cultura y seguridad.</vt:lpstr>
      <vt:lpstr>Objetivo Estratégico 6: Asegurar una vida plena y justa, con igualdad de oportunidades; con acceso a salud, educación, cultura y seguridad.</vt:lpstr>
      <vt:lpstr>Presentación de PowerPoint</vt:lpstr>
      <vt:lpstr>5. Conclusiones.</vt:lpstr>
      <vt:lpstr>6. Recomendaciones </vt:lpstr>
      <vt:lpstr>RESOLUCIONES FINALES DE LA COMISIÓN DE PLANIFICACIÓN ESTRATÉGICA E INFORME No. IC-O-CPE-2022-001</vt:lpstr>
      <vt:lpstr>Resolución No. 008-CPE-2022</vt:lpstr>
      <vt:lpstr>Resolución No. 009-CPE-2022</vt:lpstr>
      <vt:lpstr>Informe No. IC-O-CPE-2022-001</vt:lpstr>
      <vt:lpstr>Informe No. IC-O-CPE-2022-001</vt:lpstr>
      <vt:lpstr>PROYECTO DE ORDENANZA REFORMATORIA  A LA ORDENANZA PMDOT-PUGS No.001-2021 PARA INCORPORAR LA ALINEACIÓN DEL PLAN METROPOLITANO DE DESARROLLO Y ORDENAMIENTO TERRITORIAL (PMDOT) 2021 – 2033 CON EL PLAN NACIONAL DE DESARROLLO 2021 - 2025</vt:lpstr>
      <vt:lpstr>Exposición de motivos</vt:lpstr>
      <vt:lpstr>Articulado y Disposiciones</vt:lpstr>
      <vt:lpstr>Articulado y Disposiciones</vt:lpstr>
      <vt:lpstr>Articulado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Vega</dc:title>
  <dc:creator>Jun</dc:creator>
  <cp:lastModifiedBy>Susana Mercedes Lopez Olivares</cp:lastModifiedBy>
  <cp:revision>1125</cp:revision>
  <cp:lastPrinted>2022-03-21T22:59:24Z</cp:lastPrinted>
  <dcterms:created xsi:type="dcterms:W3CDTF">2015-09-05T11:42:45Z</dcterms:created>
  <dcterms:modified xsi:type="dcterms:W3CDTF">2022-03-22T13:54:25Z</dcterms:modified>
</cp:coreProperties>
</file>