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60" r:id="rId2"/>
    <p:sldId id="259" r:id="rId3"/>
    <p:sldId id="258" r:id="rId4"/>
    <p:sldId id="257" r:id="rId5"/>
    <p:sldId id="261" r:id="rId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38AD7-EEC5-4C86-A0BB-DE65760C4BDC}" type="datetimeFigureOut">
              <a:rPr lang="es-EC" smtClean="0"/>
              <a:t>14/3/2022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9C436E-F667-43FA-AC89-260C326FF66B}" type="slidenum">
              <a:rPr lang="es-EC" smtClean="0"/>
              <a:t>‹Nº›</a:t>
            </a:fld>
            <a:endParaRPr lang="es-EC"/>
          </a:p>
        </p:txBody>
      </p:sp>
    </p:spTree>
    <p:extLst>
      <p:ext uri="{BB962C8B-B14F-4D97-AF65-F5344CB8AC3E}">
        <p14:creationId xmlns:p14="http://schemas.microsoft.com/office/powerpoint/2010/main" val="669062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1" dirty="0"/>
              <a:t>La susceptibilidad</a:t>
            </a:r>
            <a:r>
              <a:rPr lang="es-MX" dirty="0"/>
              <a:t> expresa la facilidad con que un fenómeno puede ocurrir sobre la base de las condiciones locales del terreno. Así mismo, la susceptibilidad es una propiedad del terreno que indica qué tan favorables o desfavorables son las condiciones del terreno para que puedan ocurrir eventos de movimientos en masa.</a:t>
            </a:r>
            <a:endParaRPr lang="es-EC" dirty="0"/>
          </a:p>
        </p:txBody>
      </p:sp>
      <p:sp>
        <p:nvSpPr>
          <p:cNvPr id="4" name="Marcador de número de diapositiva 3"/>
          <p:cNvSpPr>
            <a:spLocks noGrp="1"/>
          </p:cNvSpPr>
          <p:nvPr>
            <p:ph type="sldNum" sz="quarter" idx="5"/>
          </p:nvPr>
        </p:nvSpPr>
        <p:spPr/>
        <p:txBody>
          <a:bodyPr/>
          <a:lstStyle/>
          <a:p>
            <a:fld id="{55445150-B0D9-4D76-960B-DF01913B0024}" type="slidenum">
              <a:rPr lang="es-EC" smtClean="0"/>
              <a:t>1</a:t>
            </a:fld>
            <a:endParaRPr lang="es-EC"/>
          </a:p>
        </p:txBody>
      </p:sp>
    </p:spTree>
    <p:extLst>
      <p:ext uri="{BB962C8B-B14F-4D97-AF65-F5344CB8AC3E}">
        <p14:creationId xmlns:p14="http://schemas.microsoft.com/office/powerpoint/2010/main" val="409908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55445150-B0D9-4D76-960B-DF01913B0024}" type="slidenum">
              <a:rPr lang="es-EC" smtClean="0"/>
              <a:t>3</a:t>
            </a:fld>
            <a:endParaRPr lang="es-EC"/>
          </a:p>
        </p:txBody>
      </p:sp>
    </p:spTree>
    <p:extLst>
      <p:ext uri="{BB962C8B-B14F-4D97-AF65-F5344CB8AC3E}">
        <p14:creationId xmlns:p14="http://schemas.microsoft.com/office/powerpoint/2010/main" val="373981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EC"/>
          </a:p>
        </p:txBody>
      </p:sp>
      <p:sp>
        <p:nvSpPr>
          <p:cNvPr id="4" name="Marcador de fecha 3"/>
          <p:cNvSpPr>
            <a:spLocks noGrp="1"/>
          </p:cNvSpPr>
          <p:nvPr>
            <p:ph type="dt" sz="half" idx="10"/>
          </p:nvPr>
        </p:nvSpPr>
        <p:spPr/>
        <p:txBody>
          <a:bodyPr/>
          <a:lstStyle/>
          <a:p>
            <a:fld id="{9F81141F-41FF-425C-8476-33D00A20FBCD}" type="datetimeFigureOut">
              <a:rPr lang="es-EC" smtClean="0"/>
              <a:t>14/3/2022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4273619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F81141F-41FF-425C-8476-33D00A20FBCD}" type="datetimeFigureOut">
              <a:rPr lang="es-EC" smtClean="0"/>
              <a:t>14/3/2022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1238853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F81141F-41FF-425C-8476-33D00A20FBCD}" type="datetimeFigureOut">
              <a:rPr lang="es-EC" smtClean="0"/>
              <a:t>14/3/2022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3102146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9F81141F-41FF-425C-8476-33D00A20FBCD}" type="datetimeFigureOut">
              <a:rPr lang="es-EC" smtClean="0"/>
              <a:t>14/3/2022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3079274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9F81141F-41FF-425C-8476-33D00A20FBCD}" type="datetimeFigureOut">
              <a:rPr lang="es-EC" smtClean="0"/>
              <a:t>14/3/2022</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1111643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9F81141F-41FF-425C-8476-33D00A20FBCD}" type="datetimeFigureOut">
              <a:rPr lang="es-EC" smtClean="0"/>
              <a:t>14/3/2022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2041549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9F81141F-41FF-425C-8476-33D00A20FBCD}" type="datetimeFigureOut">
              <a:rPr lang="es-EC" smtClean="0"/>
              <a:t>14/3/2022</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3811263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9F81141F-41FF-425C-8476-33D00A20FBCD}" type="datetimeFigureOut">
              <a:rPr lang="es-EC" smtClean="0"/>
              <a:t>14/3/2022</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1651066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F81141F-41FF-425C-8476-33D00A20FBCD}" type="datetimeFigureOut">
              <a:rPr lang="es-EC" smtClean="0"/>
              <a:t>14/3/2022</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127312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9F81141F-41FF-425C-8476-33D00A20FBCD}" type="datetimeFigureOut">
              <a:rPr lang="es-EC" smtClean="0"/>
              <a:t>14/3/2022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575977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9F81141F-41FF-425C-8476-33D00A20FBCD}" type="datetimeFigureOut">
              <a:rPr lang="es-EC" smtClean="0"/>
              <a:t>14/3/2022</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663F166E-ED46-4FDD-9E7B-8300AD66358F}" type="slidenum">
              <a:rPr lang="es-EC" smtClean="0"/>
              <a:t>‹Nº›</a:t>
            </a:fld>
            <a:endParaRPr lang="es-EC"/>
          </a:p>
        </p:txBody>
      </p:sp>
    </p:spTree>
    <p:extLst>
      <p:ext uri="{BB962C8B-B14F-4D97-AF65-F5344CB8AC3E}">
        <p14:creationId xmlns:p14="http://schemas.microsoft.com/office/powerpoint/2010/main" val="2589004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81141F-41FF-425C-8476-33D00A20FBCD}" type="datetimeFigureOut">
              <a:rPr lang="es-EC" smtClean="0"/>
              <a:t>14/3/2022</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F166E-ED46-4FDD-9E7B-8300AD66358F}" type="slidenum">
              <a:rPr lang="es-EC" smtClean="0"/>
              <a:t>‹Nº›</a:t>
            </a:fld>
            <a:endParaRPr lang="es-EC"/>
          </a:p>
        </p:txBody>
      </p:sp>
    </p:spTree>
    <p:extLst>
      <p:ext uri="{BB962C8B-B14F-4D97-AF65-F5344CB8AC3E}">
        <p14:creationId xmlns:p14="http://schemas.microsoft.com/office/powerpoint/2010/main" val="2043616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Mapa&#10;&#10;Descripción generada automáticamente">
            <a:extLst>
              <a:ext uri="{FF2B5EF4-FFF2-40B4-BE49-F238E27FC236}">
                <a16:creationId xmlns:a16="http://schemas.microsoft.com/office/drawing/2014/main" id="{2FC5DFAE-23C6-420B-BC2C-75DEE92E0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058" y="0"/>
            <a:ext cx="9691884" cy="6858000"/>
          </a:xfrm>
          <a:prstGeom prst="rect">
            <a:avLst/>
          </a:prstGeom>
        </p:spPr>
      </p:pic>
      <p:pic>
        <p:nvPicPr>
          <p:cNvPr id="6" name="Imagen 5" descr="Mapa&#10;&#10;Descripción generada automáticamente">
            <a:extLst>
              <a:ext uri="{FF2B5EF4-FFF2-40B4-BE49-F238E27FC236}">
                <a16:creationId xmlns:a16="http://schemas.microsoft.com/office/drawing/2014/main" id="{92294AEF-A7E5-4E86-A40A-F8014F87CEE5}"/>
              </a:ext>
            </a:extLst>
          </p:cNvPr>
          <p:cNvPicPr>
            <a:picLocks noChangeAspect="1"/>
          </p:cNvPicPr>
          <p:nvPr/>
        </p:nvPicPr>
        <p:blipFill rotWithShape="1">
          <a:blip r:embed="rId4">
            <a:extLst>
              <a:ext uri="{28A0092B-C50C-407E-A947-70E740481C1C}">
                <a14:useLocalDpi xmlns:a14="http://schemas.microsoft.com/office/drawing/2010/main" val="0"/>
              </a:ext>
            </a:extLst>
          </a:blip>
          <a:srcRect l="79876" t="51111" r="4819" b="39259"/>
          <a:stretch/>
        </p:blipFill>
        <p:spPr>
          <a:xfrm>
            <a:off x="8926107" y="3083560"/>
            <a:ext cx="2778213" cy="1236876"/>
          </a:xfrm>
          <a:prstGeom prst="rect">
            <a:avLst/>
          </a:prstGeom>
          <a:ln>
            <a:solidFill>
              <a:schemeClr val="tx1"/>
            </a:solidFill>
          </a:ln>
        </p:spPr>
      </p:pic>
      <p:grpSp>
        <p:nvGrpSpPr>
          <p:cNvPr id="9" name="Grupo 8">
            <a:extLst>
              <a:ext uri="{FF2B5EF4-FFF2-40B4-BE49-F238E27FC236}">
                <a16:creationId xmlns:a16="http://schemas.microsoft.com/office/drawing/2014/main" id="{082EB4C4-8D90-46A3-89AB-FEB7F9F8872B}"/>
              </a:ext>
            </a:extLst>
          </p:cNvPr>
          <p:cNvGrpSpPr/>
          <p:nvPr/>
        </p:nvGrpSpPr>
        <p:grpSpPr>
          <a:xfrm>
            <a:off x="1638300" y="558800"/>
            <a:ext cx="7119620" cy="5902960"/>
            <a:chOff x="1638300" y="558800"/>
            <a:chExt cx="7119620" cy="5902960"/>
          </a:xfrm>
        </p:grpSpPr>
        <p:pic>
          <p:nvPicPr>
            <p:cNvPr id="7" name="Imagen 6" descr="Mapa&#10;&#10;Descripción generada automáticamente">
              <a:extLst>
                <a:ext uri="{FF2B5EF4-FFF2-40B4-BE49-F238E27FC236}">
                  <a16:creationId xmlns:a16="http://schemas.microsoft.com/office/drawing/2014/main" id="{4F59952C-AF6E-444F-96C9-E62E010EA66E}"/>
                </a:ext>
              </a:extLst>
            </p:cNvPr>
            <p:cNvPicPr>
              <a:picLocks noChangeAspect="1"/>
            </p:cNvPicPr>
            <p:nvPr/>
          </p:nvPicPr>
          <p:blipFill rotWithShape="1">
            <a:blip r:embed="rId5">
              <a:extLst>
                <a:ext uri="{28A0092B-C50C-407E-A947-70E740481C1C}">
                  <a14:useLocalDpi xmlns:a14="http://schemas.microsoft.com/office/drawing/2010/main" val="0"/>
                </a:ext>
              </a:extLst>
            </a:blip>
            <a:srcRect l="11108" t="10370" r="53669" b="42667"/>
            <a:stretch/>
          </p:blipFill>
          <p:spPr>
            <a:xfrm>
              <a:off x="2479040" y="589280"/>
              <a:ext cx="6278880" cy="5854352"/>
            </a:xfrm>
            <a:prstGeom prst="rect">
              <a:avLst/>
            </a:prstGeom>
          </p:spPr>
        </p:pic>
        <p:sp>
          <p:nvSpPr>
            <p:cNvPr id="8" name="Rectángulo 7">
              <a:extLst>
                <a:ext uri="{FF2B5EF4-FFF2-40B4-BE49-F238E27FC236}">
                  <a16:creationId xmlns:a16="http://schemas.microsoft.com/office/drawing/2014/main" id="{7C37A9D8-80F8-4795-AE35-ECF71217D22E}"/>
                </a:ext>
              </a:extLst>
            </p:cNvPr>
            <p:cNvSpPr/>
            <p:nvPr/>
          </p:nvSpPr>
          <p:spPr>
            <a:xfrm>
              <a:off x="1638300" y="558800"/>
              <a:ext cx="840740" cy="590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0" name="Rectángulo 9">
            <a:extLst>
              <a:ext uri="{FF2B5EF4-FFF2-40B4-BE49-F238E27FC236}">
                <a16:creationId xmlns:a16="http://schemas.microsoft.com/office/drawing/2014/main" id="{B1928C03-4D52-48BF-AD73-A51C546D4FC0}"/>
              </a:ext>
            </a:extLst>
          </p:cNvPr>
          <p:cNvSpPr/>
          <p:nvPr/>
        </p:nvSpPr>
        <p:spPr>
          <a:xfrm>
            <a:off x="866775" y="103936"/>
            <a:ext cx="10458450" cy="3095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Rectángulo 10">
            <a:extLst>
              <a:ext uri="{FF2B5EF4-FFF2-40B4-BE49-F238E27FC236}">
                <a16:creationId xmlns:a16="http://schemas.microsoft.com/office/drawing/2014/main" id="{8B86E861-787C-41C0-A3D4-BB10C2640A1D}"/>
              </a:ext>
            </a:extLst>
          </p:cNvPr>
          <p:cNvSpPr/>
          <p:nvPr/>
        </p:nvSpPr>
        <p:spPr>
          <a:xfrm>
            <a:off x="1638300" y="413529"/>
            <a:ext cx="8915400" cy="62253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CuadroTexto 11">
            <a:extLst>
              <a:ext uri="{FF2B5EF4-FFF2-40B4-BE49-F238E27FC236}">
                <a16:creationId xmlns:a16="http://schemas.microsoft.com/office/drawing/2014/main" id="{44200339-4C5E-4413-AA8F-15496F626AC1}"/>
              </a:ext>
            </a:extLst>
          </p:cNvPr>
          <p:cNvSpPr txBox="1"/>
          <p:nvPr/>
        </p:nvSpPr>
        <p:spPr>
          <a:xfrm rot="16200000">
            <a:off x="-2326148" y="2732489"/>
            <a:ext cx="6037292" cy="1384995"/>
          </a:xfrm>
          <a:prstGeom prst="rect">
            <a:avLst/>
          </a:prstGeom>
          <a:noFill/>
        </p:spPr>
        <p:txBody>
          <a:bodyPr wrap="square" rtlCol="0">
            <a:spAutoFit/>
          </a:bodyPr>
          <a:lstStyle/>
          <a:p>
            <a:pPr algn="ctr"/>
            <a:r>
              <a:rPr lang="es-MX" sz="2800" b="1" dirty="0"/>
              <a:t>Susceptibilidad a movimientos en masa</a:t>
            </a:r>
          </a:p>
          <a:p>
            <a:pPr algn="ctr"/>
            <a:r>
              <a:rPr lang="es-MX" sz="2800" b="1" dirty="0"/>
              <a:t>Basado en mapas generados por el MDMQ  2012, 2018.</a:t>
            </a:r>
            <a:endParaRPr lang="es-EC" sz="2800" b="1" dirty="0"/>
          </a:p>
        </p:txBody>
      </p:sp>
    </p:spTree>
    <p:extLst>
      <p:ext uri="{BB962C8B-B14F-4D97-AF65-F5344CB8AC3E}">
        <p14:creationId xmlns:p14="http://schemas.microsoft.com/office/powerpoint/2010/main" val="250460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83DC60F9-BCBA-45CC-9AE2-EFED6774D514}"/>
              </a:ext>
            </a:extLst>
          </p:cNvPr>
          <p:cNvSpPr/>
          <p:nvPr/>
        </p:nvSpPr>
        <p:spPr>
          <a:xfrm>
            <a:off x="2122886" y="258731"/>
            <a:ext cx="8006080" cy="121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4" name="Imagen 13" descr="Mapa&#10;&#10;Descripción generada automáticamente">
            <a:extLst>
              <a:ext uri="{FF2B5EF4-FFF2-40B4-BE49-F238E27FC236}">
                <a16:creationId xmlns:a16="http://schemas.microsoft.com/office/drawing/2014/main" id="{A2B615C2-30DF-46FE-AF5B-3F30C84A0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8778" y="0"/>
            <a:ext cx="9691884" cy="6858000"/>
          </a:xfrm>
          <a:prstGeom prst="rect">
            <a:avLst/>
          </a:prstGeom>
        </p:spPr>
      </p:pic>
      <p:grpSp>
        <p:nvGrpSpPr>
          <p:cNvPr id="13" name="Grupo 12">
            <a:extLst>
              <a:ext uri="{FF2B5EF4-FFF2-40B4-BE49-F238E27FC236}">
                <a16:creationId xmlns:a16="http://schemas.microsoft.com/office/drawing/2014/main" id="{1CBE309D-978C-4210-8EBB-7440DC02ED39}"/>
              </a:ext>
            </a:extLst>
          </p:cNvPr>
          <p:cNvGrpSpPr/>
          <p:nvPr/>
        </p:nvGrpSpPr>
        <p:grpSpPr>
          <a:xfrm>
            <a:off x="1391190" y="564776"/>
            <a:ext cx="7241822" cy="6047043"/>
            <a:chOff x="1753684" y="440056"/>
            <a:chExt cx="6971710" cy="6084569"/>
          </a:xfrm>
        </p:grpSpPr>
        <p:pic>
          <p:nvPicPr>
            <p:cNvPr id="11" name="Imagen 10" descr="Mapa&#10;&#10;Descripción generada automáticamente">
              <a:extLst>
                <a:ext uri="{FF2B5EF4-FFF2-40B4-BE49-F238E27FC236}">
                  <a16:creationId xmlns:a16="http://schemas.microsoft.com/office/drawing/2014/main" id="{B970ACAE-6EF8-4A72-93BF-CCFAA9B6275D}"/>
                </a:ext>
              </a:extLst>
            </p:cNvPr>
            <p:cNvPicPr>
              <a:picLocks noChangeAspect="1"/>
            </p:cNvPicPr>
            <p:nvPr/>
          </p:nvPicPr>
          <p:blipFill rotWithShape="1">
            <a:blip r:embed="rId3">
              <a:extLst>
                <a:ext uri="{28A0092B-C50C-407E-A947-70E740481C1C}">
                  <a14:useLocalDpi xmlns:a14="http://schemas.microsoft.com/office/drawing/2010/main" val="0"/>
                </a:ext>
              </a:extLst>
            </a:blip>
            <a:srcRect l="18701" t="8610" r="52601" b="51250"/>
            <a:stretch/>
          </p:blipFill>
          <p:spPr>
            <a:xfrm>
              <a:off x="2714625" y="454493"/>
              <a:ext cx="6010769" cy="5949013"/>
            </a:xfrm>
            <a:prstGeom prst="rect">
              <a:avLst/>
            </a:prstGeom>
          </p:spPr>
        </p:pic>
        <p:sp>
          <p:nvSpPr>
            <p:cNvPr id="12" name="Rectángulo 11">
              <a:extLst>
                <a:ext uri="{FF2B5EF4-FFF2-40B4-BE49-F238E27FC236}">
                  <a16:creationId xmlns:a16="http://schemas.microsoft.com/office/drawing/2014/main" id="{26C02814-983C-431D-87B7-312B73F44E8D}"/>
                </a:ext>
              </a:extLst>
            </p:cNvPr>
            <p:cNvSpPr/>
            <p:nvPr/>
          </p:nvSpPr>
          <p:spPr>
            <a:xfrm>
              <a:off x="1753684" y="440056"/>
              <a:ext cx="893140" cy="6084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16" name="CuadroTexto 15">
            <a:extLst>
              <a:ext uri="{FF2B5EF4-FFF2-40B4-BE49-F238E27FC236}">
                <a16:creationId xmlns:a16="http://schemas.microsoft.com/office/drawing/2014/main" id="{00C01FCF-F34E-48A8-8C07-98C723E64BE9}"/>
              </a:ext>
            </a:extLst>
          </p:cNvPr>
          <p:cNvSpPr txBox="1"/>
          <p:nvPr/>
        </p:nvSpPr>
        <p:spPr>
          <a:xfrm rot="16200000">
            <a:off x="-2357570" y="2707541"/>
            <a:ext cx="6423561" cy="1384995"/>
          </a:xfrm>
          <a:prstGeom prst="rect">
            <a:avLst/>
          </a:prstGeom>
          <a:noFill/>
          <a:ln>
            <a:solidFill>
              <a:schemeClr val="tx1"/>
            </a:solidFill>
          </a:ln>
        </p:spPr>
        <p:txBody>
          <a:bodyPr wrap="square" rtlCol="0">
            <a:spAutoFit/>
          </a:bodyPr>
          <a:lstStyle/>
          <a:p>
            <a:pPr algn="ctr"/>
            <a:r>
              <a:rPr lang="es-MX" sz="2800" b="1" dirty="0"/>
              <a:t>Eventos de movimientos en masa, inundaciones y colapsos estructurales entre 2005-2016</a:t>
            </a:r>
            <a:endParaRPr lang="es-EC" sz="2800" b="1" dirty="0"/>
          </a:p>
        </p:txBody>
      </p:sp>
      <p:sp>
        <p:nvSpPr>
          <p:cNvPr id="3" name="CuadroTexto 2"/>
          <p:cNvSpPr txBox="1"/>
          <p:nvPr/>
        </p:nvSpPr>
        <p:spPr>
          <a:xfrm>
            <a:off x="10527263" y="1511454"/>
            <a:ext cx="1676399" cy="3323987"/>
          </a:xfrm>
          <a:prstGeom prst="rect">
            <a:avLst/>
          </a:prstGeom>
          <a:noFill/>
        </p:spPr>
        <p:txBody>
          <a:bodyPr wrap="square" rtlCol="0">
            <a:spAutoFit/>
          </a:bodyPr>
          <a:lstStyle/>
          <a:p>
            <a:pPr algn="ctr"/>
            <a:r>
              <a:rPr lang="es-ES" sz="3000" dirty="0">
                <a:solidFill>
                  <a:srgbClr val="FF0000"/>
                </a:solidFill>
              </a:rPr>
              <a:t>42 eventos extremos ocurridos en el lapso de 11 años</a:t>
            </a:r>
            <a:endParaRPr lang="es-EC" sz="3000" dirty="0">
              <a:solidFill>
                <a:srgbClr val="FF0000"/>
              </a:solidFill>
            </a:endParaRPr>
          </a:p>
        </p:txBody>
      </p:sp>
    </p:spTree>
    <p:extLst>
      <p:ext uri="{BB962C8B-B14F-4D97-AF65-F5344CB8AC3E}">
        <p14:creationId xmlns:p14="http://schemas.microsoft.com/office/powerpoint/2010/main" val="294391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0A5801-667C-40E6-9BCF-444B32EB63E6}"/>
              </a:ext>
            </a:extLst>
          </p:cNvPr>
          <p:cNvSpPr>
            <a:spLocks noGrp="1"/>
          </p:cNvSpPr>
          <p:nvPr>
            <p:ph type="title"/>
          </p:nvPr>
        </p:nvSpPr>
        <p:spPr/>
        <p:txBody>
          <a:bodyPr/>
          <a:lstStyle/>
          <a:p>
            <a:pPr algn="ctr"/>
            <a:r>
              <a:rPr lang="es-EC" dirty="0"/>
              <a:t>Alteración paulatina de los drenajes naturales de evacuación de aguas lluvias </a:t>
            </a:r>
          </a:p>
        </p:txBody>
      </p:sp>
      <p:pic>
        <p:nvPicPr>
          <p:cNvPr id="5" name="Imagen 4">
            <a:extLst>
              <a:ext uri="{FF2B5EF4-FFF2-40B4-BE49-F238E27FC236}">
                <a16:creationId xmlns:a16="http://schemas.microsoft.com/office/drawing/2014/main" id="{051A7276-F6C4-444F-8E41-0DAEAADC042D}"/>
              </a:ext>
            </a:extLst>
          </p:cNvPr>
          <p:cNvPicPr>
            <a:picLocks noChangeAspect="1"/>
          </p:cNvPicPr>
          <p:nvPr/>
        </p:nvPicPr>
        <p:blipFill rotWithShape="1">
          <a:blip r:embed="rId3"/>
          <a:srcRect l="18202" t="11685" r="5870" b="8764"/>
          <a:stretch/>
        </p:blipFill>
        <p:spPr>
          <a:xfrm>
            <a:off x="128437" y="2036970"/>
            <a:ext cx="5787815" cy="3411021"/>
          </a:xfrm>
          <a:prstGeom prst="rect">
            <a:avLst/>
          </a:prstGeom>
        </p:spPr>
      </p:pic>
      <p:pic>
        <p:nvPicPr>
          <p:cNvPr id="7" name="Imagen 6">
            <a:extLst>
              <a:ext uri="{FF2B5EF4-FFF2-40B4-BE49-F238E27FC236}">
                <a16:creationId xmlns:a16="http://schemas.microsoft.com/office/drawing/2014/main" id="{8174764B-12FF-4782-848C-07E778842DC0}"/>
              </a:ext>
            </a:extLst>
          </p:cNvPr>
          <p:cNvPicPr>
            <a:picLocks noChangeAspect="1"/>
          </p:cNvPicPr>
          <p:nvPr/>
        </p:nvPicPr>
        <p:blipFill rotWithShape="1">
          <a:blip r:embed="rId4"/>
          <a:srcRect l="18118" t="10337" r="5618" b="10112"/>
          <a:stretch/>
        </p:blipFill>
        <p:spPr>
          <a:xfrm>
            <a:off x="6212996" y="2036970"/>
            <a:ext cx="5813510" cy="3411021"/>
          </a:xfrm>
          <a:prstGeom prst="rect">
            <a:avLst/>
          </a:prstGeom>
        </p:spPr>
      </p:pic>
      <p:sp>
        <p:nvSpPr>
          <p:cNvPr id="8" name="CuadroTexto 7">
            <a:extLst>
              <a:ext uri="{FF2B5EF4-FFF2-40B4-BE49-F238E27FC236}">
                <a16:creationId xmlns:a16="http://schemas.microsoft.com/office/drawing/2014/main" id="{4BC4FC1F-22B7-4689-8C08-238BEFF4630D}"/>
              </a:ext>
            </a:extLst>
          </p:cNvPr>
          <p:cNvSpPr txBox="1"/>
          <p:nvPr/>
        </p:nvSpPr>
        <p:spPr>
          <a:xfrm>
            <a:off x="2568539" y="5583683"/>
            <a:ext cx="688369" cy="369332"/>
          </a:xfrm>
          <a:prstGeom prst="rect">
            <a:avLst/>
          </a:prstGeom>
          <a:noFill/>
        </p:spPr>
        <p:txBody>
          <a:bodyPr wrap="square" rtlCol="0">
            <a:spAutoFit/>
          </a:bodyPr>
          <a:lstStyle/>
          <a:p>
            <a:r>
              <a:rPr lang="es-EC" dirty="0"/>
              <a:t>2010</a:t>
            </a:r>
          </a:p>
        </p:txBody>
      </p:sp>
      <p:sp>
        <p:nvSpPr>
          <p:cNvPr id="9" name="CuadroTexto 8">
            <a:extLst>
              <a:ext uri="{FF2B5EF4-FFF2-40B4-BE49-F238E27FC236}">
                <a16:creationId xmlns:a16="http://schemas.microsoft.com/office/drawing/2014/main" id="{607139FE-930A-4221-9265-188B3D812516}"/>
              </a:ext>
            </a:extLst>
          </p:cNvPr>
          <p:cNvSpPr txBox="1"/>
          <p:nvPr/>
        </p:nvSpPr>
        <p:spPr>
          <a:xfrm>
            <a:off x="8883723" y="5603051"/>
            <a:ext cx="688369" cy="369332"/>
          </a:xfrm>
          <a:prstGeom prst="rect">
            <a:avLst/>
          </a:prstGeom>
          <a:noFill/>
        </p:spPr>
        <p:txBody>
          <a:bodyPr wrap="square" rtlCol="0">
            <a:spAutoFit/>
          </a:bodyPr>
          <a:lstStyle/>
          <a:p>
            <a:r>
              <a:rPr lang="es-EC" dirty="0"/>
              <a:t>2021</a:t>
            </a:r>
          </a:p>
        </p:txBody>
      </p:sp>
      <p:sp>
        <p:nvSpPr>
          <p:cNvPr id="3" name="Flecha: hacia arriba 2">
            <a:extLst>
              <a:ext uri="{FF2B5EF4-FFF2-40B4-BE49-F238E27FC236}">
                <a16:creationId xmlns:a16="http://schemas.microsoft.com/office/drawing/2014/main" id="{5646CFA1-584E-44DC-8964-F9F81F643DA5}"/>
              </a:ext>
            </a:extLst>
          </p:cNvPr>
          <p:cNvSpPr/>
          <p:nvPr/>
        </p:nvSpPr>
        <p:spPr>
          <a:xfrm rot="19426117">
            <a:off x="1481559" y="3229337"/>
            <a:ext cx="370390" cy="41668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Flecha: hacia arriba 9">
            <a:extLst>
              <a:ext uri="{FF2B5EF4-FFF2-40B4-BE49-F238E27FC236}">
                <a16:creationId xmlns:a16="http://schemas.microsoft.com/office/drawing/2014/main" id="{95B33F06-2064-409C-A660-DE462785A385}"/>
              </a:ext>
            </a:extLst>
          </p:cNvPr>
          <p:cNvSpPr/>
          <p:nvPr/>
        </p:nvSpPr>
        <p:spPr>
          <a:xfrm rot="19426117">
            <a:off x="8277827" y="4620227"/>
            <a:ext cx="370390" cy="41668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hacia arriba 10">
            <a:extLst>
              <a:ext uri="{FF2B5EF4-FFF2-40B4-BE49-F238E27FC236}">
                <a16:creationId xmlns:a16="http://schemas.microsoft.com/office/drawing/2014/main" id="{1A4BAA76-44E2-4CE5-8971-E48F140EBFE4}"/>
              </a:ext>
            </a:extLst>
          </p:cNvPr>
          <p:cNvSpPr/>
          <p:nvPr/>
        </p:nvSpPr>
        <p:spPr>
          <a:xfrm rot="19426117">
            <a:off x="7370816" y="3327720"/>
            <a:ext cx="370390" cy="41668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Flecha: hacia arriba 11">
            <a:extLst>
              <a:ext uri="{FF2B5EF4-FFF2-40B4-BE49-F238E27FC236}">
                <a16:creationId xmlns:a16="http://schemas.microsoft.com/office/drawing/2014/main" id="{5D2B8137-4126-4274-BB0D-8A548C6F7613}"/>
              </a:ext>
            </a:extLst>
          </p:cNvPr>
          <p:cNvSpPr/>
          <p:nvPr/>
        </p:nvSpPr>
        <p:spPr>
          <a:xfrm rot="19426117">
            <a:off x="2383345" y="4525651"/>
            <a:ext cx="370390" cy="41668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8883723" y="2268070"/>
            <a:ext cx="1102658" cy="369332"/>
          </a:xfrm>
          <a:prstGeom prst="rect">
            <a:avLst/>
          </a:prstGeom>
          <a:noFill/>
        </p:spPr>
        <p:txBody>
          <a:bodyPr wrap="square" rtlCol="0">
            <a:spAutoFit/>
          </a:bodyPr>
          <a:lstStyle/>
          <a:p>
            <a:r>
              <a:rPr lang="es-ES" dirty="0" err="1">
                <a:solidFill>
                  <a:schemeClr val="bg1"/>
                </a:solidFill>
              </a:rPr>
              <a:t>Botániqo</a:t>
            </a:r>
            <a:endParaRPr lang="es-EC" dirty="0">
              <a:solidFill>
                <a:schemeClr val="bg1"/>
              </a:solidFill>
            </a:endParaRPr>
          </a:p>
        </p:txBody>
      </p:sp>
      <p:sp>
        <p:nvSpPr>
          <p:cNvPr id="6" name="CuadroTexto 5"/>
          <p:cNvSpPr txBox="1"/>
          <p:nvPr/>
        </p:nvSpPr>
        <p:spPr>
          <a:xfrm>
            <a:off x="6610693" y="4087664"/>
            <a:ext cx="1182105" cy="646331"/>
          </a:xfrm>
          <a:prstGeom prst="rect">
            <a:avLst/>
          </a:prstGeom>
          <a:noFill/>
        </p:spPr>
        <p:txBody>
          <a:bodyPr wrap="square" rtlCol="0">
            <a:spAutoFit/>
          </a:bodyPr>
          <a:lstStyle/>
          <a:p>
            <a:pPr algn="ctr"/>
            <a:r>
              <a:rPr lang="es-ES" dirty="0">
                <a:solidFill>
                  <a:schemeClr val="bg1"/>
                </a:solidFill>
              </a:rPr>
              <a:t>San Patricio</a:t>
            </a:r>
            <a:endParaRPr lang="es-EC" dirty="0">
              <a:solidFill>
                <a:schemeClr val="bg1"/>
              </a:solidFill>
            </a:endParaRPr>
          </a:p>
        </p:txBody>
      </p:sp>
      <p:sp>
        <p:nvSpPr>
          <p:cNvPr id="13" name="CuadroTexto 12"/>
          <p:cNvSpPr txBox="1"/>
          <p:nvPr/>
        </p:nvSpPr>
        <p:spPr>
          <a:xfrm>
            <a:off x="6101379" y="4762396"/>
            <a:ext cx="1182105" cy="646331"/>
          </a:xfrm>
          <a:prstGeom prst="rect">
            <a:avLst/>
          </a:prstGeom>
          <a:noFill/>
        </p:spPr>
        <p:txBody>
          <a:bodyPr wrap="square" rtlCol="0">
            <a:spAutoFit/>
          </a:bodyPr>
          <a:lstStyle/>
          <a:p>
            <a:pPr algn="ctr"/>
            <a:r>
              <a:rPr lang="es-ES" dirty="0">
                <a:solidFill>
                  <a:schemeClr val="bg1"/>
                </a:solidFill>
              </a:rPr>
              <a:t>Santa Mónica</a:t>
            </a:r>
            <a:endParaRPr lang="es-EC" dirty="0">
              <a:solidFill>
                <a:schemeClr val="bg1"/>
              </a:solidFill>
            </a:endParaRPr>
          </a:p>
        </p:txBody>
      </p:sp>
      <p:sp>
        <p:nvSpPr>
          <p:cNvPr id="16" name="Flecha derecha 15"/>
          <p:cNvSpPr/>
          <p:nvPr/>
        </p:nvSpPr>
        <p:spPr>
          <a:xfrm>
            <a:off x="7556011" y="4222376"/>
            <a:ext cx="272527" cy="188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derecha 16"/>
          <p:cNvSpPr/>
          <p:nvPr/>
        </p:nvSpPr>
        <p:spPr>
          <a:xfrm>
            <a:off x="7146444" y="5011861"/>
            <a:ext cx="272527" cy="1884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90024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E78E89-1AAC-4954-AC4E-AF74649207BA}"/>
              </a:ext>
            </a:extLst>
          </p:cNvPr>
          <p:cNvSpPr>
            <a:spLocks noGrp="1"/>
          </p:cNvSpPr>
          <p:nvPr>
            <p:ph type="title"/>
          </p:nvPr>
        </p:nvSpPr>
        <p:spPr>
          <a:xfrm>
            <a:off x="685799" y="-133350"/>
            <a:ext cx="11287125" cy="1325563"/>
          </a:xfrm>
        </p:spPr>
        <p:txBody>
          <a:bodyPr>
            <a:normAutofit/>
          </a:bodyPr>
          <a:lstStyle/>
          <a:p>
            <a:r>
              <a:rPr lang="es-EC" sz="4000" b="1" dirty="0"/>
              <a:t>Situación actual de la quebrada del proyecto </a:t>
            </a:r>
            <a:r>
              <a:rPr lang="es-EC" sz="4000" b="1" dirty="0" err="1"/>
              <a:t>Botániqo</a:t>
            </a:r>
            <a:endParaRPr lang="es-EC" sz="4000" b="1" dirty="0"/>
          </a:p>
        </p:txBody>
      </p:sp>
      <p:pic>
        <p:nvPicPr>
          <p:cNvPr id="5" name="Imagen 4">
            <a:extLst>
              <a:ext uri="{FF2B5EF4-FFF2-40B4-BE49-F238E27FC236}">
                <a16:creationId xmlns:a16="http://schemas.microsoft.com/office/drawing/2014/main" id="{D43B6589-7907-4B0D-B438-D90BF3C97FC5}"/>
              </a:ext>
            </a:extLst>
          </p:cNvPr>
          <p:cNvPicPr>
            <a:picLocks noChangeAspect="1"/>
          </p:cNvPicPr>
          <p:nvPr/>
        </p:nvPicPr>
        <p:blipFill rotWithShape="1">
          <a:blip r:embed="rId2"/>
          <a:srcRect l="18046" t="10138" b="5325"/>
          <a:stretch/>
        </p:blipFill>
        <p:spPr>
          <a:xfrm>
            <a:off x="1135995" y="1069975"/>
            <a:ext cx="9991725" cy="5797550"/>
          </a:xfrm>
          <a:prstGeom prst="rect">
            <a:avLst/>
          </a:prstGeom>
        </p:spPr>
      </p:pic>
      <p:sp>
        <p:nvSpPr>
          <p:cNvPr id="6" name="Forma libre: forma 5">
            <a:extLst>
              <a:ext uri="{FF2B5EF4-FFF2-40B4-BE49-F238E27FC236}">
                <a16:creationId xmlns:a16="http://schemas.microsoft.com/office/drawing/2014/main" id="{FC846DE3-63D2-44B8-817E-5B9FF522A477}"/>
              </a:ext>
            </a:extLst>
          </p:cNvPr>
          <p:cNvSpPr/>
          <p:nvPr/>
        </p:nvSpPr>
        <p:spPr>
          <a:xfrm>
            <a:off x="2171700" y="4781550"/>
            <a:ext cx="858512" cy="2085975"/>
          </a:xfrm>
          <a:custGeom>
            <a:avLst/>
            <a:gdLst>
              <a:gd name="connsiteX0" fmla="*/ 0 w 858512"/>
              <a:gd name="connsiteY0" fmla="*/ 2085975 h 2085975"/>
              <a:gd name="connsiteX1" fmla="*/ 28575 w 858512"/>
              <a:gd name="connsiteY1" fmla="*/ 2028825 h 2085975"/>
              <a:gd name="connsiteX2" fmla="*/ 47625 w 858512"/>
              <a:gd name="connsiteY2" fmla="*/ 1971675 h 2085975"/>
              <a:gd name="connsiteX3" fmla="*/ 76200 w 858512"/>
              <a:gd name="connsiteY3" fmla="*/ 1933575 h 2085975"/>
              <a:gd name="connsiteX4" fmla="*/ 104775 w 858512"/>
              <a:gd name="connsiteY4" fmla="*/ 1838325 h 2085975"/>
              <a:gd name="connsiteX5" fmla="*/ 133350 w 858512"/>
              <a:gd name="connsiteY5" fmla="*/ 1790700 h 2085975"/>
              <a:gd name="connsiteX6" fmla="*/ 190500 w 858512"/>
              <a:gd name="connsiteY6" fmla="*/ 1704975 h 2085975"/>
              <a:gd name="connsiteX7" fmla="*/ 238125 w 858512"/>
              <a:gd name="connsiteY7" fmla="*/ 1647825 h 2085975"/>
              <a:gd name="connsiteX8" fmla="*/ 247650 w 858512"/>
              <a:gd name="connsiteY8" fmla="*/ 1619250 h 2085975"/>
              <a:gd name="connsiteX9" fmla="*/ 266700 w 858512"/>
              <a:gd name="connsiteY9" fmla="*/ 1571625 h 2085975"/>
              <a:gd name="connsiteX10" fmla="*/ 276225 w 858512"/>
              <a:gd name="connsiteY10" fmla="*/ 1543050 h 2085975"/>
              <a:gd name="connsiteX11" fmla="*/ 304800 w 858512"/>
              <a:gd name="connsiteY11" fmla="*/ 1495425 h 2085975"/>
              <a:gd name="connsiteX12" fmla="*/ 314325 w 858512"/>
              <a:gd name="connsiteY12" fmla="*/ 1409700 h 2085975"/>
              <a:gd name="connsiteX13" fmla="*/ 352425 w 858512"/>
              <a:gd name="connsiteY13" fmla="*/ 1323975 h 2085975"/>
              <a:gd name="connsiteX14" fmla="*/ 381000 w 858512"/>
              <a:gd name="connsiteY14" fmla="*/ 1200150 h 2085975"/>
              <a:gd name="connsiteX15" fmla="*/ 400050 w 858512"/>
              <a:gd name="connsiteY15" fmla="*/ 1152525 h 2085975"/>
              <a:gd name="connsiteX16" fmla="*/ 476250 w 858512"/>
              <a:gd name="connsiteY16" fmla="*/ 990600 h 2085975"/>
              <a:gd name="connsiteX17" fmla="*/ 504825 w 858512"/>
              <a:gd name="connsiteY17" fmla="*/ 895350 h 2085975"/>
              <a:gd name="connsiteX18" fmla="*/ 514350 w 858512"/>
              <a:gd name="connsiteY18" fmla="*/ 857250 h 2085975"/>
              <a:gd name="connsiteX19" fmla="*/ 533400 w 858512"/>
              <a:gd name="connsiteY19" fmla="*/ 809625 h 2085975"/>
              <a:gd name="connsiteX20" fmla="*/ 542925 w 858512"/>
              <a:gd name="connsiteY20" fmla="*/ 771525 h 2085975"/>
              <a:gd name="connsiteX21" fmla="*/ 600075 w 858512"/>
              <a:gd name="connsiteY21" fmla="*/ 695325 h 2085975"/>
              <a:gd name="connsiteX22" fmla="*/ 619125 w 858512"/>
              <a:gd name="connsiteY22" fmla="*/ 657225 h 2085975"/>
              <a:gd name="connsiteX23" fmla="*/ 657225 w 858512"/>
              <a:gd name="connsiteY23" fmla="*/ 609600 h 2085975"/>
              <a:gd name="connsiteX24" fmla="*/ 666750 w 858512"/>
              <a:gd name="connsiteY24" fmla="*/ 581025 h 2085975"/>
              <a:gd name="connsiteX25" fmla="*/ 695325 w 858512"/>
              <a:gd name="connsiteY25" fmla="*/ 523875 h 2085975"/>
              <a:gd name="connsiteX26" fmla="*/ 704850 w 858512"/>
              <a:gd name="connsiteY26" fmla="*/ 485775 h 2085975"/>
              <a:gd name="connsiteX27" fmla="*/ 723900 w 858512"/>
              <a:gd name="connsiteY27" fmla="*/ 438150 h 2085975"/>
              <a:gd name="connsiteX28" fmla="*/ 752475 w 858512"/>
              <a:gd name="connsiteY28" fmla="*/ 285750 h 2085975"/>
              <a:gd name="connsiteX29" fmla="*/ 781050 w 858512"/>
              <a:gd name="connsiteY29" fmla="*/ 266700 h 2085975"/>
              <a:gd name="connsiteX30" fmla="*/ 790575 w 858512"/>
              <a:gd name="connsiteY30" fmla="*/ 200025 h 2085975"/>
              <a:gd name="connsiteX31" fmla="*/ 800100 w 858512"/>
              <a:gd name="connsiteY31" fmla="*/ 171450 h 2085975"/>
              <a:gd name="connsiteX32" fmla="*/ 809625 w 858512"/>
              <a:gd name="connsiteY32" fmla="*/ 95250 h 2085975"/>
              <a:gd name="connsiteX33" fmla="*/ 857250 w 858512"/>
              <a:gd name="connsiteY33" fmla="*/ 19050 h 2085975"/>
              <a:gd name="connsiteX34" fmla="*/ 857250 w 858512"/>
              <a:gd name="connsiteY34" fmla="*/ 0 h 2085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8512" h="2085975">
                <a:moveTo>
                  <a:pt x="0" y="2085975"/>
                </a:moveTo>
                <a:cubicBezTo>
                  <a:pt x="9525" y="2066925"/>
                  <a:pt x="20383" y="2048485"/>
                  <a:pt x="28575" y="2028825"/>
                </a:cubicBezTo>
                <a:cubicBezTo>
                  <a:pt x="36298" y="2010289"/>
                  <a:pt x="38645" y="1989636"/>
                  <a:pt x="47625" y="1971675"/>
                </a:cubicBezTo>
                <a:cubicBezTo>
                  <a:pt x="54725" y="1957476"/>
                  <a:pt x="66675" y="1946275"/>
                  <a:pt x="76200" y="1933575"/>
                </a:cubicBezTo>
                <a:cubicBezTo>
                  <a:pt x="85123" y="1888960"/>
                  <a:pt x="83890" y="1880096"/>
                  <a:pt x="104775" y="1838325"/>
                </a:cubicBezTo>
                <a:cubicBezTo>
                  <a:pt x="113054" y="1821766"/>
                  <a:pt x="124485" y="1806953"/>
                  <a:pt x="133350" y="1790700"/>
                </a:cubicBezTo>
                <a:cubicBezTo>
                  <a:pt x="174869" y="1714582"/>
                  <a:pt x="142488" y="1752987"/>
                  <a:pt x="190500" y="1704975"/>
                </a:cubicBezTo>
                <a:cubicBezTo>
                  <a:pt x="212339" y="1639457"/>
                  <a:pt x="180460" y="1717023"/>
                  <a:pt x="238125" y="1647825"/>
                </a:cubicBezTo>
                <a:cubicBezTo>
                  <a:pt x="244553" y="1640112"/>
                  <a:pt x="244125" y="1628651"/>
                  <a:pt x="247650" y="1619250"/>
                </a:cubicBezTo>
                <a:cubicBezTo>
                  <a:pt x="253653" y="1603241"/>
                  <a:pt x="260697" y="1587634"/>
                  <a:pt x="266700" y="1571625"/>
                </a:cubicBezTo>
                <a:cubicBezTo>
                  <a:pt x="270225" y="1562224"/>
                  <a:pt x="271735" y="1552030"/>
                  <a:pt x="276225" y="1543050"/>
                </a:cubicBezTo>
                <a:cubicBezTo>
                  <a:pt x="284504" y="1526491"/>
                  <a:pt x="295275" y="1511300"/>
                  <a:pt x="304800" y="1495425"/>
                </a:cubicBezTo>
                <a:cubicBezTo>
                  <a:pt x="307975" y="1466850"/>
                  <a:pt x="308301" y="1437813"/>
                  <a:pt x="314325" y="1409700"/>
                </a:cubicBezTo>
                <a:cubicBezTo>
                  <a:pt x="318886" y="1388417"/>
                  <a:pt x="342141" y="1344544"/>
                  <a:pt x="352425" y="1323975"/>
                </a:cubicBezTo>
                <a:cubicBezTo>
                  <a:pt x="358560" y="1293299"/>
                  <a:pt x="371809" y="1223127"/>
                  <a:pt x="381000" y="1200150"/>
                </a:cubicBezTo>
                <a:cubicBezTo>
                  <a:pt x="387350" y="1184275"/>
                  <a:pt x="392975" y="1168090"/>
                  <a:pt x="400050" y="1152525"/>
                </a:cubicBezTo>
                <a:cubicBezTo>
                  <a:pt x="424735" y="1098219"/>
                  <a:pt x="459109" y="1047737"/>
                  <a:pt x="476250" y="990600"/>
                </a:cubicBezTo>
                <a:cubicBezTo>
                  <a:pt x="485775" y="958850"/>
                  <a:pt x="495719" y="927223"/>
                  <a:pt x="504825" y="895350"/>
                </a:cubicBezTo>
                <a:cubicBezTo>
                  <a:pt x="508421" y="882763"/>
                  <a:pt x="510210" y="869669"/>
                  <a:pt x="514350" y="857250"/>
                </a:cubicBezTo>
                <a:cubicBezTo>
                  <a:pt x="519757" y="841030"/>
                  <a:pt x="527993" y="825845"/>
                  <a:pt x="533400" y="809625"/>
                </a:cubicBezTo>
                <a:cubicBezTo>
                  <a:pt x="537540" y="797206"/>
                  <a:pt x="537608" y="783488"/>
                  <a:pt x="542925" y="771525"/>
                </a:cubicBezTo>
                <a:cubicBezTo>
                  <a:pt x="581012" y="685830"/>
                  <a:pt x="556531" y="756287"/>
                  <a:pt x="600075" y="695325"/>
                </a:cubicBezTo>
                <a:cubicBezTo>
                  <a:pt x="608328" y="683771"/>
                  <a:pt x="611249" y="669039"/>
                  <a:pt x="619125" y="657225"/>
                </a:cubicBezTo>
                <a:cubicBezTo>
                  <a:pt x="630402" y="640309"/>
                  <a:pt x="644525" y="625475"/>
                  <a:pt x="657225" y="609600"/>
                </a:cubicBezTo>
                <a:cubicBezTo>
                  <a:pt x="660400" y="600075"/>
                  <a:pt x="662672" y="590200"/>
                  <a:pt x="666750" y="581025"/>
                </a:cubicBezTo>
                <a:cubicBezTo>
                  <a:pt x="675400" y="561562"/>
                  <a:pt x="687415" y="543650"/>
                  <a:pt x="695325" y="523875"/>
                </a:cubicBezTo>
                <a:cubicBezTo>
                  <a:pt x="700187" y="511720"/>
                  <a:pt x="700710" y="498194"/>
                  <a:pt x="704850" y="485775"/>
                </a:cubicBezTo>
                <a:cubicBezTo>
                  <a:pt x="710257" y="469555"/>
                  <a:pt x="717550" y="454025"/>
                  <a:pt x="723900" y="438150"/>
                </a:cubicBezTo>
                <a:cubicBezTo>
                  <a:pt x="727394" y="396217"/>
                  <a:pt x="719005" y="325914"/>
                  <a:pt x="752475" y="285750"/>
                </a:cubicBezTo>
                <a:cubicBezTo>
                  <a:pt x="759804" y="276956"/>
                  <a:pt x="771525" y="273050"/>
                  <a:pt x="781050" y="266700"/>
                </a:cubicBezTo>
                <a:cubicBezTo>
                  <a:pt x="784225" y="244475"/>
                  <a:pt x="786172" y="222040"/>
                  <a:pt x="790575" y="200025"/>
                </a:cubicBezTo>
                <a:cubicBezTo>
                  <a:pt x="792544" y="190180"/>
                  <a:pt x="798304" y="181328"/>
                  <a:pt x="800100" y="171450"/>
                </a:cubicBezTo>
                <a:cubicBezTo>
                  <a:pt x="804679" y="146265"/>
                  <a:pt x="803417" y="120083"/>
                  <a:pt x="809625" y="95250"/>
                </a:cubicBezTo>
                <a:cubicBezTo>
                  <a:pt x="820684" y="51012"/>
                  <a:pt x="837027" y="59496"/>
                  <a:pt x="857250" y="19050"/>
                </a:cubicBezTo>
                <a:cubicBezTo>
                  <a:pt x="860090" y="13370"/>
                  <a:pt x="857250" y="6350"/>
                  <a:pt x="857250" y="0"/>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Forma libre: forma 6">
            <a:extLst>
              <a:ext uri="{FF2B5EF4-FFF2-40B4-BE49-F238E27FC236}">
                <a16:creationId xmlns:a16="http://schemas.microsoft.com/office/drawing/2014/main" id="{7214A1C5-9CBE-4673-9AF7-6997B741D7AE}"/>
              </a:ext>
            </a:extLst>
          </p:cNvPr>
          <p:cNvSpPr/>
          <p:nvPr/>
        </p:nvSpPr>
        <p:spPr>
          <a:xfrm>
            <a:off x="7458075" y="1504908"/>
            <a:ext cx="942975" cy="685842"/>
          </a:xfrm>
          <a:custGeom>
            <a:avLst/>
            <a:gdLst>
              <a:gd name="connsiteX0" fmla="*/ 0 w 942975"/>
              <a:gd name="connsiteY0" fmla="*/ 685842 h 685842"/>
              <a:gd name="connsiteX1" fmla="*/ 47625 w 942975"/>
              <a:gd name="connsiteY1" fmla="*/ 657267 h 685842"/>
              <a:gd name="connsiteX2" fmla="*/ 133350 w 942975"/>
              <a:gd name="connsiteY2" fmla="*/ 647742 h 685842"/>
              <a:gd name="connsiteX3" fmla="*/ 161925 w 942975"/>
              <a:gd name="connsiteY3" fmla="*/ 638217 h 685842"/>
              <a:gd name="connsiteX4" fmla="*/ 200025 w 942975"/>
              <a:gd name="connsiteY4" fmla="*/ 600117 h 685842"/>
              <a:gd name="connsiteX5" fmla="*/ 219075 w 942975"/>
              <a:gd name="connsiteY5" fmla="*/ 542967 h 685842"/>
              <a:gd name="connsiteX6" fmla="*/ 266700 w 942975"/>
              <a:gd name="connsiteY6" fmla="*/ 476292 h 685842"/>
              <a:gd name="connsiteX7" fmla="*/ 285750 w 942975"/>
              <a:gd name="connsiteY7" fmla="*/ 438192 h 685842"/>
              <a:gd name="connsiteX8" fmla="*/ 314325 w 942975"/>
              <a:gd name="connsiteY8" fmla="*/ 419142 h 685842"/>
              <a:gd name="connsiteX9" fmla="*/ 333375 w 942975"/>
              <a:gd name="connsiteY9" fmla="*/ 390567 h 685842"/>
              <a:gd name="connsiteX10" fmla="*/ 438150 w 942975"/>
              <a:gd name="connsiteY10" fmla="*/ 323892 h 685842"/>
              <a:gd name="connsiteX11" fmla="*/ 504825 w 942975"/>
              <a:gd name="connsiteY11" fmla="*/ 304842 h 685842"/>
              <a:gd name="connsiteX12" fmla="*/ 533400 w 942975"/>
              <a:gd name="connsiteY12" fmla="*/ 285792 h 685842"/>
              <a:gd name="connsiteX13" fmla="*/ 571500 w 942975"/>
              <a:gd name="connsiteY13" fmla="*/ 266742 h 685842"/>
              <a:gd name="connsiteX14" fmla="*/ 657225 w 942975"/>
              <a:gd name="connsiteY14" fmla="*/ 209592 h 685842"/>
              <a:gd name="connsiteX15" fmla="*/ 685800 w 942975"/>
              <a:gd name="connsiteY15" fmla="*/ 200067 h 685842"/>
              <a:gd name="connsiteX16" fmla="*/ 714375 w 942975"/>
              <a:gd name="connsiteY16" fmla="*/ 190542 h 685842"/>
              <a:gd name="connsiteX17" fmla="*/ 771525 w 942975"/>
              <a:gd name="connsiteY17" fmla="*/ 152442 h 685842"/>
              <a:gd name="connsiteX18" fmla="*/ 781050 w 942975"/>
              <a:gd name="connsiteY18" fmla="*/ 123867 h 685842"/>
              <a:gd name="connsiteX19" fmla="*/ 809625 w 942975"/>
              <a:gd name="connsiteY19" fmla="*/ 104817 h 685842"/>
              <a:gd name="connsiteX20" fmla="*/ 885825 w 942975"/>
              <a:gd name="connsiteY20" fmla="*/ 66717 h 685842"/>
              <a:gd name="connsiteX21" fmla="*/ 914400 w 942975"/>
              <a:gd name="connsiteY21" fmla="*/ 38142 h 685842"/>
              <a:gd name="connsiteX22" fmla="*/ 942975 w 942975"/>
              <a:gd name="connsiteY22" fmla="*/ 42 h 685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2975" h="685842">
                <a:moveTo>
                  <a:pt x="0" y="685842"/>
                </a:moveTo>
                <a:cubicBezTo>
                  <a:pt x="15875" y="676317"/>
                  <a:pt x="29824" y="662353"/>
                  <a:pt x="47625" y="657267"/>
                </a:cubicBezTo>
                <a:cubicBezTo>
                  <a:pt x="75270" y="649369"/>
                  <a:pt x="104990" y="652469"/>
                  <a:pt x="133350" y="647742"/>
                </a:cubicBezTo>
                <a:cubicBezTo>
                  <a:pt x="143254" y="646091"/>
                  <a:pt x="152400" y="641392"/>
                  <a:pt x="161925" y="638217"/>
                </a:cubicBezTo>
                <a:cubicBezTo>
                  <a:pt x="174625" y="625517"/>
                  <a:pt x="190784" y="615518"/>
                  <a:pt x="200025" y="600117"/>
                </a:cubicBezTo>
                <a:cubicBezTo>
                  <a:pt x="210356" y="582898"/>
                  <a:pt x="207027" y="559031"/>
                  <a:pt x="219075" y="542967"/>
                </a:cubicBezTo>
                <a:cubicBezTo>
                  <a:pt x="231341" y="526612"/>
                  <a:pt x="255558" y="495791"/>
                  <a:pt x="266700" y="476292"/>
                </a:cubicBezTo>
                <a:cubicBezTo>
                  <a:pt x="273745" y="463964"/>
                  <a:pt x="276660" y="449100"/>
                  <a:pt x="285750" y="438192"/>
                </a:cubicBezTo>
                <a:cubicBezTo>
                  <a:pt x="293079" y="429398"/>
                  <a:pt x="304800" y="425492"/>
                  <a:pt x="314325" y="419142"/>
                </a:cubicBezTo>
                <a:cubicBezTo>
                  <a:pt x="320675" y="409617"/>
                  <a:pt x="326046" y="399361"/>
                  <a:pt x="333375" y="390567"/>
                </a:cubicBezTo>
                <a:cubicBezTo>
                  <a:pt x="360771" y="357691"/>
                  <a:pt x="394720" y="334750"/>
                  <a:pt x="438150" y="323892"/>
                </a:cubicBezTo>
                <a:cubicBezTo>
                  <a:pt x="450357" y="320840"/>
                  <a:pt x="491160" y="311674"/>
                  <a:pt x="504825" y="304842"/>
                </a:cubicBezTo>
                <a:cubicBezTo>
                  <a:pt x="515064" y="299722"/>
                  <a:pt x="523461" y="291472"/>
                  <a:pt x="533400" y="285792"/>
                </a:cubicBezTo>
                <a:cubicBezTo>
                  <a:pt x="545728" y="278747"/>
                  <a:pt x="558800" y="273092"/>
                  <a:pt x="571500" y="266742"/>
                </a:cubicBezTo>
                <a:cubicBezTo>
                  <a:pt x="612123" y="212578"/>
                  <a:pt x="585015" y="233662"/>
                  <a:pt x="657225" y="209592"/>
                </a:cubicBezTo>
                <a:lnTo>
                  <a:pt x="685800" y="200067"/>
                </a:lnTo>
                <a:lnTo>
                  <a:pt x="714375" y="190542"/>
                </a:lnTo>
                <a:cubicBezTo>
                  <a:pt x="774495" y="100362"/>
                  <a:pt x="683657" y="222736"/>
                  <a:pt x="771525" y="152442"/>
                </a:cubicBezTo>
                <a:cubicBezTo>
                  <a:pt x="779365" y="146170"/>
                  <a:pt x="774778" y="131707"/>
                  <a:pt x="781050" y="123867"/>
                </a:cubicBezTo>
                <a:cubicBezTo>
                  <a:pt x="788201" y="114928"/>
                  <a:pt x="799575" y="110299"/>
                  <a:pt x="809625" y="104817"/>
                </a:cubicBezTo>
                <a:cubicBezTo>
                  <a:pt x="834556" y="91219"/>
                  <a:pt x="865745" y="86797"/>
                  <a:pt x="885825" y="66717"/>
                </a:cubicBezTo>
                <a:cubicBezTo>
                  <a:pt x="895350" y="57192"/>
                  <a:pt x="906570" y="49103"/>
                  <a:pt x="914400" y="38142"/>
                </a:cubicBezTo>
                <a:cubicBezTo>
                  <a:pt x="943643" y="-2798"/>
                  <a:pt x="917289" y="42"/>
                  <a:pt x="942975" y="42"/>
                </a:cubicBezTo>
              </a:path>
            </a:pathLst>
          </a:cu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CuadroTexto 2">
            <a:extLst>
              <a:ext uri="{FF2B5EF4-FFF2-40B4-BE49-F238E27FC236}">
                <a16:creationId xmlns:a16="http://schemas.microsoft.com/office/drawing/2014/main" id="{FCF35430-1C7E-44F0-B508-77436E386DAD}"/>
              </a:ext>
            </a:extLst>
          </p:cNvPr>
          <p:cNvSpPr txBox="1"/>
          <p:nvPr/>
        </p:nvSpPr>
        <p:spPr>
          <a:xfrm>
            <a:off x="2645081" y="5795407"/>
            <a:ext cx="1660219" cy="367268"/>
          </a:xfrm>
          <a:prstGeom prst="rect">
            <a:avLst/>
          </a:prstGeom>
          <a:noFill/>
        </p:spPr>
        <p:txBody>
          <a:bodyPr wrap="square" rtlCol="0">
            <a:spAutoFit/>
          </a:bodyPr>
          <a:lstStyle/>
          <a:p>
            <a:r>
              <a:rPr lang="es-MX" dirty="0">
                <a:solidFill>
                  <a:schemeClr val="bg1"/>
                </a:solidFill>
              </a:rPr>
              <a:t>Quebrada viva</a:t>
            </a:r>
            <a:endParaRPr lang="es-EC" dirty="0">
              <a:solidFill>
                <a:schemeClr val="bg1"/>
              </a:solidFill>
            </a:endParaRPr>
          </a:p>
        </p:txBody>
      </p:sp>
      <p:sp>
        <p:nvSpPr>
          <p:cNvPr id="8" name="CuadroTexto 7">
            <a:extLst>
              <a:ext uri="{FF2B5EF4-FFF2-40B4-BE49-F238E27FC236}">
                <a16:creationId xmlns:a16="http://schemas.microsoft.com/office/drawing/2014/main" id="{33DF98DF-2FD4-4A85-8262-F6DF5D51F400}"/>
              </a:ext>
            </a:extLst>
          </p:cNvPr>
          <p:cNvSpPr txBox="1"/>
          <p:nvPr/>
        </p:nvSpPr>
        <p:spPr>
          <a:xfrm>
            <a:off x="6740831" y="1311749"/>
            <a:ext cx="1660219" cy="367268"/>
          </a:xfrm>
          <a:prstGeom prst="rect">
            <a:avLst/>
          </a:prstGeom>
          <a:noFill/>
        </p:spPr>
        <p:txBody>
          <a:bodyPr wrap="square" rtlCol="0">
            <a:spAutoFit/>
          </a:bodyPr>
          <a:lstStyle/>
          <a:p>
            <a:r>
              <a:rPr lang="es-MX" dirty="0">
                <a:solidFill>
                  <a:schemeClr val="bg1"/>
                </a:solidFill>
              </a:rPr>
              <a:t>Quebrada viva</a:t>
            </a:r>
            <a:endParaRPr lang="es-EC" dirty="0">
              <a:solidFill>
                <a:schemeClr val="bg1"/>
              </a:solidFill>
            </a:endParaRPr>
          </a:p>
        </p:txBody>
      </p:sp>
      <p:sp>
        <p:nvSpPr>
          <p:cNvPr id="9" name="CuadroTexto 8">
            <a:extLst>
              <a:ext uri="{FF2B5EF4-FFF2-40B4-BE49-F238E27FC236}">
                <a16:creationId xmlns:a16="http://schemas.microsoft.com/office/drawing/2014/main" id="{FEB476C6-CFAB-49FA-A059-323FE7239307}"/>
              </a:ext>
            </a:extLst>
          </p:cNvPr>
          <p:cNvSpPr txBox="1"/>
          <p:nvPr/>
        </p:nvSpPr>
        <p:spPr>
          <a:xfrm rot="19454763">
            <a:off x="2891218" y="1775757"/>
            <a:ext cx="2047257" cy="369332"/>
          </a:xfrm>
          <a:prstGeom prst="rect">
            <a:avLst/>
          </a:prstGeom>
          <a:noFill/>
        </p:spPr>
        <p:txBody>
          <a:bodyPr wrap="square" rtlCol="0">
            <a:spAutoFit/>
          </a:bodyPr>
          <a:lstStyle/>
          <a:p>
            <a:r>
              <a:rPr lang="es-MX" dirty="0">
                <a:solidFill>
                  <a:schemeClr val="bg1"/>
                </a:solidFill>
              </a:rPr>
              <a:t>Quebrada rellena</a:t>
            </a:r>
            <a:endParaRPr lang="es-EC" dirty="0">
              <a:solidFill>
                <a:schemeClr val="bg1"/>
              </a:solidFill>
            </a:endParaRPr>
          </a:p>
        </p:txBody>
      </p:sp>
      <p:cxnSp>
        <p:nvCxnSpPr>
          <p:cNvPr id="10" name="Conector recto de flecha 9">
            <a:extLst>
              <a:ext uri="{FF2B5EF4-FFF2-40B4-BE49-F238E27FC236}">
                <a16:creationId xmlns:a16="http://schemas.microsoft.com/office/drawing/2014/main" id="{C18A1EE9-DACB-4056-87AD-DBD535E9976F}"/>
              </a:ext>
            </a:extLst>
          </p:cNvPr>
          <p:cNvCxnSpPr/>
          <p:nvPr/>
        </p:nvCxnSpPr>
        <p:spPr>
          <a:xfrm>
            <a:off x="3429000" y="2590800"/>
            <a:ext cx="495300" cy="102870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a:extLst>
              <a:ext uri="{FF2B5EF4-FFF2-40B4-BE49-F238E27FC236}">
                <a16:creationId xmlns:a16="http://schemas.microsoft.com/office/drawing/2014/main" id="{E28B20D7-DC7B-4EAE-B9FD-1706AF2AD0B6}"/>
              </a:ext>
            </a:extLst>
          </p:cNvPr>
          <p:cNvCxnSpPr/>
          <p:nvPr/>
        </p:nvCxnSpPr>
        <p:spPr>
          <a:xfrm>
            <a:off x="4191000" y="2190750"/>
            <a:ext cx="1000125" cy="3714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A407CFDD-F7C4-4B23-A5A8-C89E3A9526AA}"/>
              </a:ext>
            </a:extLst>
          </p:cNvPr>
          <p:cNvCxnSpPr/>
          <p:nvPr/>
        </p:nvCxnSpPr>
        <p:spPr>
          <a:xfrm>
            <a:off x="4619625" y="1752600"/>
            <a:ext cx="1752600" cy="1237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recto de flecha 15">
            <a:extLst>
              <a:ext uri="{FF2B5EF4-FFF2-40B4-BE49-F238E27FC236}">
                <a16:creationId xmlns:a16="http://schemas.microsoft.com/office/drawing/2014/main" id="{8624677A-F957-4C07-8C82-F6F50595EFF7}"/>
              </a:ext>
            </a:extLst>
          </p:cNvPr>
          <p:cNvCxnSpPr/>
          <p:nvPr/>
        </p:nvCxnSpPr>
        <p:spPr>
          <a:xfrm flipH="1" flipV="1">
            <a:off x="2976236" y="5353092"/>
            <a:ext cx="357514" cy="5238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a16="http://schemas.microsoft.com/office/drawing/2014/main" id="{91B48FD9-C099-45BB-AA2D-F7394E1BC45B}"/>
              </a:ext>
            </a:extLst>
          </p:cNvPr>
          <p:cNvCxnSpPr/>
          <p:nvPr/>
        </p:nvCxnSpPr>
        <p:spPr>
          <a:xfrm>
            <a:off x="7115175" y="1679017"/>
            <a:ext cx="609600" cy="19736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5" name="Imagen 14" descr="Vista de una ciudad desde lo alto de una montaña&#10;&#10;Descripción generada automáticamente">
            <a:extLst>
              <a:ext uri="{FF2B5EF4-FFF2-40B4-BE49-F238E27FC236}">
                <a16:creationId xmlns:a16="http://schemas.microsoft.com/office/drawing/2014/main" id="{AA12C64D-EEB4-4AEA-A51C-1E4E68D9DE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8251"/>
          <a:stretch/>
        </p:blipFill>
        <p:spPr>
          <a:xfrm>
            <a:off x="8994543" y="3442447"/>
            <a:ext cx="3197457" cy="3397021"/>
          </a:xfrm>
          <a:prstGeom prst="rect">
            <a:avLst/>
          </a:prstGeom>
          <a:ln w="76200">
            <a:solidFill>
              <a:schemeClr val="bg1"/>
            </a:solidFill>
          </a:ln>
        </p:spPr>
      </p:pic>
      <p:sp>
        <p:nvSpPr>
          <p:cNvPr id="4" name="Flecha abajo 3"/>
          <p:cNvSpPr/>
          <p:nvPr/>
        </p:nvSpPr>
        <p:spPr>
          <a:xfrm>
            <a:off x="9242612" y="4329952"/>
            <a:ext cx="161364" cy="25997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CuadroTexto 12"/>
          <p:cNvSpPr txBox="1"/>
          <p:nvPr/>
        </p:nvSpPr>
        <p:spPr>
          <a:xfrm>
            <a:off x="9020718" y="3383537"/>
            <a:ext cx="3171282" cy="523220"/>
          </a:xfrm>
          <a:prstGeom prst="rect">
            <a:avLst/>
          </a:prstGeom>
          <a:noFill/>
        </p:spPr>
        <p:txBody>
          <a:bodyPr wrap="square" rtlCol="0">
            <a:spAutoFit/>
          </a:bodyPr>
          <a:lstStyle/>
          <a:p>
            <a:r>
              <a:rPr lang="es-ES" sz="1400" dirty="0"/>
              <a:t>Ruta de escorrentía de aguas en caso de precipitaciones excesivas</a:t>
            </a:r>
            <a:endParaRPr lang="es-EC" sz="1400" dirty="0"/>
          </a:p>
        </p:txBody>
      </p:sp>
    </p:spTree>
    <p:extLst>
      <p:ext uri="{BB962C8B-B14F-4D97-AF65-F5344CB8AC3E}">
        <p14:creationId xmlns:p14="http://schemas.microsoft.com/office/powerpoint/2010/main" val="1913581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2-03-14 at 12.18.19 PM">
            <a:hlinkClick r:id="" action="ppaction://media"/>
            <a:extLst>
              <a:ext uri="{FF2B5EF4-FFF2-40B4-BE49-F238E27FC236}">
                <a16:creationId xmlns:a16="http://schemas.microsoft.com/office/drawing/2014/main" id="{FF4338B4-1A4B-4E65-9724-AA1D88E0FE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56305" y="0"/>
            <a:ext cx="3718777" cy="6761413"/>
          </a:xfrm>
          <a:prstGeom prst="rect">
            <a:avLst/>
          </a:prstGeom>
        </p:spPr>
      </p:pic>
    </p:spTree>
    <p:extLst>
      <p:ext uri="{BB962C8B-B14F-4D97-AF65-F5344CB8AC3E}">
        <p14:creationId xmlns:p14="http://schemas.microsoft.com/office/powerpoint/2010/main" val="143085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1000</TotalTime>
  <Words>135</Words>
  <Application>Microsoft Office PowerPoint</Application>
  <PresentationFormat>Panorámica</PresentationFormat>
  <Paragraphs>18</Paragraphs>
  <Slides>5</Slides>
  <Notes>2</Notes>
  <HiddenSlides>0</HiddenSlides>
  <MMClips>1</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vt:i4>
      </vt:variant>
    </vt:vector>
  </HeadingPairs>
  <TitlesOfParts>
    <vt:vector size="9" baseType="lpstr">
      <vt:lpstr>Arial</vt:lpstr>
      <vt:lpstr>Calibri</vt:lpstr>
      <vt:lpstr>Calibri Light</vt:lpstr>
      <vt:lpstr>Tema de Office</vt:lpstr>
      <vt:lpstr>Presentación de PowerPoint</vt:lpstr>
      <vt:lpstr>Presentación de PowerPoint</vt:lpstr>
      <vt:lpstr>Alteración paulatina de los drenajes naturales de evacuación de aguas lluvias </vt:lpstr>
      <vt:lpstr>Situación actual de la quebrada del proyecto Botániqo</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Analia Cecilia Ledesma Garcia</dc:creator>
  <cp:lastModifiedBy>elvis herrera cadena</cp:lastModifiedBy>
  <cp:revision>9</cp:revision>
  <dcterms:created xsi:type="dcterms:W3CDTF">2022-03-14T17:33:23Z</dcterms:created>
  <dcterms:modified xsi:type="dcterms:W3CDTF">2022-03-15T13:53:39Z</dcterms:modified>
</cp:coreProperties>
</file>