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</p:sldMasterIdLst>
  <p:notesMasterIdLst>
    <p:notesMasterId r:id="rId23"/>
  </p:notesMasterIdLst>
  <p:handoutMasterIdLst>
    <p:handoutMasterId r:id="rId24"/>
  </p:handoutMasterIdLst>
  <p:sldIdLst>
    <p:sldId id="396" r:id="rId2"/>
    <p:sldId id="401" r:id="rId3"/>
    <p:sldId id="415" r:id="rId4"/>
    <p:sldId id="412" r:id="rId5"/>
    <p:sldId id="413" r:id="rId6"/>
    <p:sldId id="414" r:id="rId7"/>
    <p:sldId id="402" r:id="rId8"/>
    <p:sldId id="420" r:id="rId9"/>
    <p:sldId id="404" r:id="rId10"/>
    <p:sldId id="418" r:id="rId11"/>
    <p:sldId id="416" r:id="rId12"/>
    <p:sldId id="417" r:id="rId13"/>
    <p:sldId id="405" r:id="rId14"/>
    <p:sldId id="419" r:id="rId15"/>
    <p:sldId id="422" r:id="rId16"/>
    <p:sldId id="406" r:id="rId17"/>
    <p:sldId id="408" r:id="rId18"/>
    <p:sldId id="409" r:id="rId19"/>
    <p:sldId id="421" r:id="rId20"/>
    <p:sldId id="407" r:id="rId21"/>
    <p:sldId id="399" r:id="rId22"/>
  </p:sldIdLst>
  <p:sldSz cx="24120475" cy="14400213"/>
  <p:notesSz cx="6858000" cy="9144000"/>
  <p:defaultTextStyle>
    <a:defPPr>
      <a:defRPr lang="es-MX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108050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216100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324150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432200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5402504" algn="l" defTabSz="216100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6483005" algn="l" defTabSz="216100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7563505" algn="l" defTabSz="216100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8644006" algn="l" defTabSz="216100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536" userDrawn="1">
          <p15:clr>
            <a:srgbClr val="A4A3A4"/>
          </p15:clr>
        </p15:guide>
        <p15:guide id="2" pos="75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186" autoAdjust="0"/>
  </p:normalViewPr>
  <p:slideViewPr>
    <p:cSldViewPr>
      <p:cViewPr varScale="1">
        <p:scale>
          <a:sx n="53" d="100"/>
          <a:sy n="53" d="100"/>
        </p:scale>
        <p:origin x="900" y="96"/>
      </p:cViewPr>
      <p:guideLst>
        <p:guide orient="horz" pos="4536"/>
        <p:guide pos="759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0_UIEIS\07_GADDMQ\03_Analitica\cvd19\data\Tabulados%20y%20graficos%20Reporte%20SE%203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0_UIEIS\07_GADDMQ\03_Analitica\cvd19\data\Tabulados%20y%20graficos%20Reporte%20SE%203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0_UIEIS\07_GADDMQ\03_Analitica\cvd19\data\Tabulados%20y%20graficos%20Reporte%20SE%203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0_UIEIS\07_GADDMQ\03_Analitica\cvd19\data\Tabulados%20y%20graficos%20Reporte%20SE%203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0_UIEIS\07_GADDMQ\03_Analitica\cvd19\data\Tabulados%20y%20graficos%20Reporte%20SE%203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 1'!$C$1</c:f>
              <c:strCache>
                <c:ptCount val="1"/>
                <c:pt idx="0">
                  <c:v>casos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B7E-4AA4-AABD-AA42BE554FC5}"/>
                </c:ext>
                <c:ext xmlns:c15="http://schemas.microsoft.com/office/drawing/2012/chart" uri="{CE6537A1-D6FC-4f65-9D91-7224C49458BB}"/>
              </c:extLst>
            </c:dLbl>
            <c:dLbl>
              <c:idx val="45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B7E-4AA4-AABD-AA42BE554FC5}"/>
                </c:ext>
                <c:ext xmlns:c15="http://schemas.microsoft.com/office/drawing/2012/chart" uri="{CE6537A1-D6FC-4f65-9D91-7224C49458BB}"/>
              </c:extLst>
            </c:dLbl>
            <c:dLbl>
              <c:idx val="58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B7E-4AA4-AABD-AA42BE554FC5}"/>
                </c:ext>
                <c:ext xmlns:c15="http://schemas.microsoft.com/office/drawing/2012/chart" uri="{CE6537A1-D6FC-4f65-9D91-7224C49458BB}"/>
              </c:extLst>
            </c:dLbl>
            <c:dLbl>
              <c:idx val="98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B7E-4AA4-AABD-AA42BE554FC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 1'!$A$2:$A$107</c:f>
              <c:numCache>
                <c:formatCode>General</c:formatCode>
                <c:ptCount val="106"/>
                <c:pt idx="0">
                  <c:v>9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  <c:pt idx="7">
                  <c:v>16</c:v>
                </c:pt>
                <c:pt idx="8">
                  <c:v>17</c:v>
                </c:pt>
                <c:pt idx="9">
                  <c:v>18</c:v>
                </c:pt>
                <c:pt idx="10">
                  <c:v>19</c:v>
                </c:pt>
                <c:pt idx="11">
                  <c:v>20</c:v>
                </c:pt>
                <c:pt idx="12">
                  <c:v>21</c:v>
                </c:pt>
                <c:pt idx="13">
                  <c:v>22</c:v>
                </c:pt>
                <c:pt idx="14">
                  <c:v>23</c:v>
                </c:pt>
                <c:pt idx="15">
                  <c:v>24</c:v>
                </c:pt>
                <c:pt idx="16">
                  <c:v>25</c:v>
                </c:pt>
                <c:pt idx="17">
                  <c:v>26</c:v>
                </c:pt>
                <c:pt idx="18">
                  <c:v>27</c:v>
                </c:pt>
                <c:pt idx="19">
                  <c:v>28</c:v>
                </c:pt>
                <c:pt idx="20">
                  <c:v>29</c:v>
                </c:pt>
                <c:pt idx="21">
                  <c:v>30</c:v>
                </c:pt>
                <c:pt idx="22">
                  <c:v>31</c:v>
                </c:pt>
                <c:pt idx="23">
                  <c:v>32</c:v>
                </c:pt>
                <c:pt idx="24">
                  <c:v>33</c:v>
                </c:pt>
                <c:pt idx="25">
                  <c:v>34</c:v>
                </c:pt>
                <c:pt idx="26">
                  <c:v>35</c:v>
                </c:pt>
                <c:pt idx="27">
                  <c:v>36</c:v>
                </c:pt>
                <c:pt idx="28">
                  <c:v>37</c:v>
                </c:pt>
                <c:pt idx="29">
                  <c:v>38</c:v>
                </c:pt>
                <c:pt idx="30">
                  <c:v>39</c:v>
                </c:pt>
                <c:pt idx="31">
                  <c:v>40</c:v>
                </c:pt>
                <c:pt idx="32">
                  <c:v>41</c:v>
                </c:pt>
                <c:pt idx="33">
                  <c:v>42</c:v>
                </c:pt>
                <c:pt idx="34">
                  <c:v>43</c:v>
                </c:pt>
                <c:pt idx="35">
                  <c:v>44</c:v>
                </c:pt>
                <c:pt idx="36">
                  <c:v>45</c:v>
                </c:pt>
                <c:pt idx="37">
                  <c:v>46</c:v>
                </c:pt>
                <c:pt idx="38">
                  <c:v>47</c:v>
                </c:pt>
                <c:pt idx="39">
                  <c:v>48</c:v>
                </c:pt>
                <c:pt idx="40">
                  <c:v>49</c:v>
                </c:pt>
                <c:pt idx="41">
                  <c:v>50</c:v>
                </c:pt>
                <c:pt idx="42">
                  <c:v>51</c:v>
                </c:pt>
                <c:pt idx="43">
                  <c:v>52</c:v>
                </c:pt>
                <c:pt idx="44">
                  <c:v>53</c:v>
                </c:pt>
                <c:pt idx="45">
                  <c:v>1</c:v>
                </c:pt>
                <c:pt idx="46">
                  <c:v>2</c:v>
                </c:pt>
                <c:pt idx="47">
                  <c:v>3</c:v>
                </c:pt>
                <c:pt idx="48">
                  <c:v>4</c:v>
                </c:pt>
                <c:pt idx="49">
                  <c:v>5</c:v>
                </c:pt>
                <c:pt idx="50">
                  <c:v>6</c:v>
                </c:pt>
                <c:pt idx="51">
                  <c:v>7</c:v>
                </c:pt>
                <c:pt idx="52">
                  <c:v>8</c:v>
                </c:pt>
                <c:pt idx="53">
                  <c:v>9</c:v>
                </c:pt>
                <c:pt idx="54">
                  <c:v>10</c:v>
                </c:pt>
                <c:pt idx="55">
                  <c:v>11</c:v>
                </c:pt>
                <c:pt idx="56">
                  <c:v>12</c:v>
                </c:pt>
                <c:pt idx="57">
                  <c:v>13</c:v>
                </c:pt>
                <c:pt idx="58">
                  <c:v>14</c:v>
                </c:pt>
                <c:pt idx="59">
                  <c:v>15</c:v>
                </c:pt>
                <c:pt idx="60">
                  <c:v>16</c:v>
                </c:pt>
                <c:pt idx="61">
                  <c:v>17</c:v>
                </c:pt>
                <c:pt idx="62">
                  <c:v>18</c:v>
                </c:pt>
                <c:pt idx="63">
                  <c:v>19</c:v>
                </c:pt>
                <c:pt idx="64">
                  <c:v>20</c:v>
                </c:pt>
                <c:pt idx="65">
                  <c:v>21</c:v>
                </c:pt>
                <c:pt idx="66">
                  <c:v>22</c:v>
                </c:pt>
                <c:pt idx="67">
                  <c:v>23</c:v>
                </c:pt>
                <c:pt idx="68">
                  <c:v>24</c:v>
                </c:pt>
                <c:pt idx="69">
                  <c:v>25</c:v>
                </c:pt>
                <c:pt idx="70">
                  <c:v>26</c:v>
                </c:pt>
                <c:pt idx="71">
                  <c:v>27</c:v>
                </c:pt>
                <c:pt idx="72">
                  <c:v>28</c:v>
                </c:pt>
                <c:pt idx="73">
                  <c:v>29</c:v>
                </c:pt>
                <c:pt idx="74">
                  <c:v>30</c:v>
                </c:pt>
                <c:pt idx="75">
                  <c:v>31</c:v>
                </c:pt>
                <c:pt idx="76">
                  <c:v>32</c:v>
                </c:pt>
                <c:pt idx="77">
                  <c:v>33</c:v>
                </c:pt>
                <c:pt idx="78">
                  <c:v>34</c:v>
                </c:pt>
                <c:pt idx="79">
                  <c:v>35</c:v>
                </c:pt>
                <c:pt idx="80">
                  <c:v>36</c:v>
                </c:pt>
                <c:pt idx="81">
                  <c:v>37</c:v>
                </c:pt>
                <c:pt idx="82">
                  <c:v>38</c:v>
                </c:pt>
                <c:pt idx="83">
                  <c:v>39</c:v>
                </c:pt>
                <c:pt idx="84">
                  <c:v>40</c:v>
                </c:pt>
                <c:pt idx="85">
                  <c:v>41</c:v>
                </c:pt>
                <c:pt idx="86">
                  <c:v>42</c:v>
                </c:pt>
                <c:pt idx="87">
                  <c:v>43</c:v>
                </c:pt>
                <c:pt idx="88">
                  <c:v>44</c:v>
                </c:pt>
                <c:pt idx="89">
                  <c:v>45</c:v>
                </c:pt>
                <c:pt idx="90">
                  <c:v>46</c:v>
                </c:pt>
                <c:pt idx="91">
                  <c:v>47</c:v>
                </c:pt>
                <c:pt idx="92">
                  <c:v>48</c:v>
                </c:pt>
                <c:pt idx="93">
                  <c:v>49</c:v>
                </c:pt>
                <c:pt idx="94">
                  <c:v>50</c:v>
                </c:pt>
                <c:pt idx="95">
                  <c:v>51</c:v>
                </c:pt>
                <c:pt idx="96">
                  <c:v>52</c:v>
                </c:pt>
                <c:pt idx="97">
                  <c:v>1</c:v>
                </c:pt>
                <c:pt idx="98">
                  <c:v>2</c:v>
                </c:pt>
                <c:pt idx="99">
                  <c:v>3</c:v>
                </c:pt>
                <c:pt idx="100">
                  <c:v>4</c:v>
                </c:pt>
                <c:pt idx="101">
                  <c:v>5</c:v>
                </c:pt>
                <c:pt idx="102">
                  <c:v>6</c:v>
                </c:pt>
                <c:pt idx="103">
                  <c:v>7</c:v>
                </c:pt>
                <c:pt idx="104">
                  <c:v>8</c:v>
                </c:pt>
                <c:pt idx="105">
                  <c:v>9</c:v>
                </c:pt>
              </c:numCache>
            </c:numRef>
          </c:cat>
          <c:val>
            <c:numRef>
              <c:f>'Sheet 1'!$C$2:$C$107</c:f>
              <c:numCache>
                <c:formatCode>General</c:formatCode>
                <c:ptCount val="106"/>
                <c:pt idx="0">
                  <c:v>5</c:v>
                </c:pt>
                <c:pt idx="1">
                  <c:v>17</c:v>
                </c:pt>
                <c:pt idx="2">
                  <c:v>68</c:v>
                </c:pt>
                <c:pt idx="3">
                  <c:v>257</c:v>
                </c:pt>
                <c:pt idx="4">
                  <c:v>290</c:v>
                </c:pt>
                <c:pt idx="5">
                  <c:v>298</c:v>
                </c:pt>
                <c:pt idx="6">
                  <c:v>397</c:v>
                </c:pt>
                <c:pt idx="7">
                  <c:v>527</c:v>
                </c:pt>
                <c:pt idx="8">
                  <c:v>626</c:v>
                </c:pt>
                <c:pt idx="9">
                  <c:v>830</c:v>
                </c:pt>
                <c:pt idx="10">
                  <c:v>876</c:v>
                </c:pt>
                <c:pt idx="11">
                  <c:v>950</c:v>
                </c:pt>
                <c:pt idx="12">
                  <c:v>945</c:v>
                </c:pt>
                <c:pt idx="13">
                  <c:v>1065</c:v>
                </c:pt>
                <c:pt idx="14">
                  <c:v>1332</c:v>
                </c:pt>
                <c:pt idx="15">
                  <c:v>1475</c:v>
                </c:pt>
                <c:pt idx="16">
                  <c:v>1968</c:v>
                </c:pt>
                <c:pt idx="17">
                  <c:v>2656</c:v>
                </c:pt>
                <c:pt idx="18">
                  <c:v>3167</c:v>
                </c:pt>
                <c:pt idx="19">
                  <c:v>3478</c:v>
                </c:pt>
                <c:pt idx="20">
                  <c:v>3125</c:v>
                </c:pt>
                <c:pt idx="21">
                  <c:v>3237</c:v>
                </c:pt>
                <c:pt idx="22">
                  <c:v>3488</c:v>
                </c:pt>
                <c:pt idx="23">
                  <c:v>3807</c:v>
                </c:pt>
                <c:pt idx="24">
                  <c:v>3272</c:v>
                </c:pt>
                <c:pt idx="25">
                  <c:v>2988</c:v>
                </c:pt>
                <c:pt idx="26">
                  <c:v>3370</c:v>
                </c:pt>
                <c:pt idx="27">
                  <c:v>3188</c:v>
                </c:pt>
                <c:pt idx="28">
                  <c:v>2831</c:v>
                </c:pt>
                <c:pt idx="29">
                  <c:v>1927</c:v>
                </c:pt>
                <c:pt idx="30">
                  <c:v>1688</c:v>
                </c:pt>
                <c:pt idx="31">
                  <c:v>1555</c:v>
                </c:pt>
                <c:pt idx="32">
                  <c:v>1417</c:v>
                </c:pt>
                <c:pt idx="33">
                  <c:v>1613</c:v>
                </c:pt>
                <c:pt idx="34">
                  <c:v>1469</c:v>
                </c:pt>
                <c:pt idx="35">
                  <c:v>1287</c:v>
                </c:pt>
                <c:pt idx="36">
                  <c:v>1694</c:v>
                </c:pt>
                <c:pt idx="37">
                  <c:v>1766</c:v>
                </c:pt>
                <c:pt idx="38">
                  <c:v>1858</c:v>
                </c:pt>
                <c:pt idx="39">
                  <c:v>1813</c:v>
                </c:pt>
                <c:pt idx="40">
                  <c:v>2702</c:v>
                </c:pt>
                <c:pt idx="41">
                  <c:v>3072</c:v>
                </c:pt>
                <c:pt idx="42">
                  <c:v>3343</c:v>
                </c:pt>
                <c:pt idx="43">
                  <c:v>3147</c:v>
                </c:pt>
                <c:pt idx="44">
                  <c:v>3736</c:v>
                </c:pt>
                <c:pt idx="45">
                  <c:v>5497</c:v>
                </c:pt>
                <c:pt idx="46">
                  <c:v>4950</c:v>
                </c:pt>
                <c:pt idx="47">
                  <c:v>3764</c:v>
                </c:pt>
                <c:pt idx="48">
                  <c:v>3270</c:v>
                </c:pt>
                <c:pt idx="49">
                  <c:v>3887</c:v>
                </c:pt>
                <c:pt idx="50">
                  <c:v>3167</c:v>
                </c:pt>
                <c:pt idx="51">
                  <c:v>2785</c:v>
                </c:pt>
                <c:pt idx="52">
                  <c:v>2938</c:v>
                </c:pt>
                <c:pt idx="53">
                  <c:v>3077</c:v>
                </c:pt>
                <c:pt idx="54">
                  <c:v>3560</c:v>
                </c:pt>
                <c:pt idx="55">
                  <c:v>3834</c:v>
                </c:pt>
                <c:pt idx="56">
                  <c:v>4452</c:v>
                </c:pt>
                <c:pt idx="57">
                  <c:v>5106</c:v>
                </c:pt>
                <c:pt idx="58">
                  <c:v>5628</c:v>
                </c:pt>
                <c:pt idx="59">
                  <c:v>5457</c:v>
                </c:pt>
                <c:pt idx="60">
                  <c:v>5449</c:v>
                </c:pt>
                <c:pt idx="61">
                  <c:v>5053</c:v>
                </c:pt>
                <c:pt idx="62">
                  <c:v>4672</c:v>
                </c:pt>
                <c:pt idx="63">
                  <c:v>3520</c:v>
                </c:pt>
                <c:pt idx="64">
                  <c:v>2999</c:v>
                </c:pt>
                <c:pt idx="65">
                  <c:v>2385</c:v>
                </c:pt>
                <c:pt idx="66">
                  <c:v>2573</c:v>
                </c:pt>
                <c:pt idx="67">
                  <c:v>2187</c:v>
                </c:pt>
                <c:pt idx="68">
                  <c:v>2432</c:v>
                </c:pt>
                <c:pt idx="69">
                  <c:v>2333</c:v>
                </c:pt>
                <c:pt idx="70">
                  <c:v>2663</c:v>
                </c:pt>
                <c:pt idx="71">
                  <c:v>2460</c:v>
                </c:pt>
                <c:pt idx="72">
                  <c:v>2818</c:v>
                </c:pt>
                <c:pt idx="73">
                  <c:v>2783</c:v>
                </c:pt>
                <c:pt idx="74">
                  <c:v>2380</c:v>
                </c:pt>
                <c:pt idx="75">
                  <c:v>1703</c:v>
                </c:pt>
                <c:pt idx="76">
                  <c:v>1411</c:v>
                </c:pt>
                <c:pt idx="77">
                  <c:v>1013</c:v>
                </c:pt>
                <c:pt idx="78">
                  <c:v>728</c:v>
                </c:pt>
                <c:pt idx="79">
                  <c:v>653</c:v>
                </c:pt>
                <c:pt idx="80">
                  <c:v>441</c:v>
                </c:pt>
                <c:pt idx="81">
                  <c:v>335</c:v>
                </c:pt>
                <c:pt idx="82">
                  <c:v>311</c:v>
                </c:pt>
                <c:pt idx="83">
                  <c:v>255</c:v>
                </c:pt>
                <c:pt idx="84">
                  <c:v>261</c:v>
                </c:pt>
                <c:pt idx="85">
                  <c:v>237</c:v>
                </c:pt>
                <c:pt idx="86">
                  <c:v>265</c:v>
                </c:pt>
                <c:pt idx="87">
                  <c:v>273</c:v>
                </c:pt>
                <c:pt idx="88">
                  <c:v>381</c:v>
                </c:pt>
                <c:pt idx="89">
                  <c:v>557</c:v>
                </c:pt>
                <c:pt idx="90">
                  <c:v>537</c:v>
                </c:pt>
                <c:pt idx="91">
                  <c:v>542</c:v>
                </c:pt>
                <c:pt idx="92">
                  <c:v>1140</c:v>
                </c:pt>
                <c:pt idx="93">
                  <c:v>897</c:v>
                </c:pt>
                <c:pt idx="94">
                  <c:v>1147</c:v>
                </c:pt>
                <c:pt idx="95">
                  <c:v>2622</c:v>
                </c:pt>
                <c:pt idx="96">
                  <c:v>6547</c:v>
                </c:pt>
                <c:pt idx="97">
                  <c:v>14507</c:v>
                </c:pt>
                <c:pt idx="98">
                  <c:v>17792</c:v>
                </c:pt>
                <c:pt idx="99">
                  <c:v>15570</c:v>
                </c:pt>
                <c:pt idx="100">
                  <c:v>10457</c:v>
                </c:pt>
                <c:pt idx="101">
                  <c:v>5123</c:v>
                </c:pt>
                <c:pt idx="102">
                  <c:v>2614</c:v>
                </c:pt>
                <c:pt idx="103">
                  <c:v>1344</c:v>
                </c:pt>
                <c:pt idx="104">
                  <c:v>836</c:v>
                </c:pt>
                <c:pt idx="105">
                  <c:v>327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7E-4AA4-AABD-AA42BE554F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787609632"/>
        <c:axId val="-1787605280"/>
      </c:barChart>
      <c:lineChart>
        <c:grouping val="standard"/>
        <c:varyColors val="0"/>
        <c:ser>
          <c:idx val="1"/>
          <c:order val="1"/>
          <c:tx>
            <c:strRef>
              <c:f>'Sheet 1'!$D$1</c:f>
              <c:strCache>
                <c:ptCount val="1"/>
                <c:pt idx="0">
                  <c:v>muertes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2"/>
              <c:layout>
                <c:manualLayout>
                  <c:x val="-7.1940106070085774E-2"/>
                  <c:y val="-3.3872248190230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B7E-4AA4-AABD-AA42BE554FC5}"/>
                </c:ext>
                <c:ext xmlns:c15="http://schemas.microsoft.com/office/drawing/2012/chart" uri="{CE6537A1-D6FC-4f65-9D91-7224C49458BB}"/>
              </c:extLst>
            </c:dLbl>
            <c:dLbl>
              <c:idx val="61"/>
              <c:layout>
                <c:manualLayout>
                  <c:x val="5.4535241698290833E-2"/>
                  <c:y val="-7.0080513497028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B7E-4AA4-AABD-AA42BE554FC5}"/>
                </c:ext>
                <c:ext xmlns:c15="http://schemas.microsoft.com/office/drawing/2012/chart" uri="{CE6537A1-D6FC-4f65-9D91-7224C49458BB}"/>
              </c:extLst>
            </c:dLbl>
            <c:dLbl>
              <c:idx val="102"/>
              <c:layout>
                <c:manualLayout>
                  <c:x val="6.3817836029914808E-3"/>
                  <c:y val="-8.7672047994455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B7E-4AA4-AABD-AA42BE554FC5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'Sheet 1'!$D$2:$D$107</c:f>
              <c:numCache>
                <c:formatCode>General</c:formatCode>
                <c:ptCount val="106"/>
                <c:pt idx="3">
                  <c:v>1</c:v>
                </c:pt>
                <c:pt idx="4">
                  <c:v>11</c:v>
                </c:pt>
                <c:pt idx="5">
                  <c:v>21</c:v>
                </c:pt>
                <c:pt idx="6">
                  <c:v>28</c:v>
                </c:pt>
                <c:pt idx="7">
                  <c:v>30</c:v>
                </c:pt>
                <c:pt idx="8">
                  <c:v>38</c:v>
                </c:pt>
                <c:pt idx="9">
                  <c:v>35</c:v>
                </c:pt>
                <c:pt idx="10">
                  <c:v>53</c:v>
                </c:pt>
                <c:pt idx="11">
                  <c:v>58</c:v>
                </c:pt>
                <c:pt idx="12">
                  <c:v>52</c:v>
                </c:pt>
                <c:pt idx="13">
                  <c:v>44</c:v>
                </c:pt>
                <c:pt idx="14">
                  <c:v>46</c:v>
                </c:pt>
                <c:pt idx="15">
                  <c:v>47</c:v>
                </c:pt>
                <c:pt idx="16">
                  <c:v>60</c:v>
                </c:pt>
                <c:pt idx="17">
                  <c:v>81</c:v>
                </c:pt>
                <c:pt idx="18">
                  <c:v>87</c:v>
                </c:pt>
                <c:pt idx="19">
                  <c:v>98</c:v>
                </c:pt>
                <c:pt idx="20">
                  <c:v>105</c:v>
                </c:pt>
                <c:pt idx="21">
                  <c:v>103</c:v>
                </c:pt>
                <c:pt idx="22">
                  <c:v>114</c:v>
                </c:pt>
                <c:pt idx="23">
                  <c:v>100</c:v>
                </c:pt>
                <c:pt idx="24">
                  <c:v>97</c:v>
                </c:pt>
                <c:pt idx="25">
                  <c:v>79</c:v>
                </c:pt>
                <c:pt idx="26">
                  <c:v>74</c:v>
                </c:pt>
                <c:pt idx="27">
                  <c:v>76</c:v>
                </c:pt>
                <c:pt idx="28">
                  <c:v>50</c:v>
                </c:pt>
                <c:pt idx="29">
                  <c:v>44</c:v>
                </c:pt>
                <c:pt idx="30">
                  <c:v>29</c:v>
                </c:pt>
                <c:pt idx="31">
                  <c:v>26</c:v>
                </c:pt>
                <c:pt idx="32">
                  <c:v>24</c:v>
                </c:pt>
                <c:pt idx="33">
                  <c:v>9</c:v>
                </c:pt>
                <c:pt idx="34">
                  <c:v>16</c:v>
                </c:pt>
                <c:pt idx="35">
                  <c:v>16</c:v>
                </c:pt>
                <c:pt idx="36">
                  <c:v>20</c:v>
                </c:pt>
                <c:pt idx="37">
                  <c:v>18</c:v>
                </c:pt>
                <c:pt idx="38">
                  <c:v>22</c:v>
                </c:pt>
                <c:pt idx="39">
                  <c:v>18</c:v>
                </c:pt>
                <c:pt idx="40">
                  <c:v>8</c:v>
                </c:pt>
                <c:pt idx="41">
                  <c:v>8</c:v>
                </c:pt>
                <c:pt idx="42">
                  <c:v>22</c:v>
                </c:pt>
                <c:pt idx="43">
                  <c:v>28</c:v>
                </c:pt>
                <c:pt idx="44">
                  <c:v>21</c:v>
                </c:pt>
                <c:pt idx="45">
                  <c:v>35</c:v>
                </c:pt>
                <c:pt idx="46">
                  <c:v>35</c:v>
                </c:pt>
                <c:pt idx="47">
                  <c:v>68</c:v>
                </c:pt>
                <c:pt idx="48">
                  <c:v>60</c:v>
                </c:pt>
                <c:pt idx="49">
                  <c:v>37</c:v>
                </c:pt>
                <c:pt idx="50">
                  <c:v>38</c:v>
                </c:pt>
                <c:pt idx="51">
                  <c:v>50</c:v>
                </c:pt>
                <c:pt idx="52">
                  <c:v>49</c:v>
                </c:pt>
                <c:pt idx="53">
                  <c:v>46</c:v>
                </c:pt>
                <c:pt idx="54">
                  <c:v>50</c:v>
                </c:pt>
                <c:pt idx="55">
                  <c:v>51</c:v>
                </c:pt>
                <c:pt idx="56">
                  <c:v>49</c:v>
                </c:pt>
                <c:pt idx="57">
                  <c:v>76</c:v>
                </c:pt>
                <c:pt idx="58">
                  <c:v>60</c:v>
                </c:pt>
                <c:pt idx="59">
                  <c:v>64</c:v>
                </c:pt>
                <c:pt idx="60">
                  <c:v>92</c:v>
                </c:pt>
                <c:pt idx="61">
                  <c:v>95</c:v>
                </c:pt>
                <c:pt idx="62">
                  <c:v>78</c:v>
                </c:pt>
                <c:pt idx="63">
                  <c:v>91</c:v>
                </c:pt>
                <c:pt idx="64">
                  <c:v>71</c:v>
                </c:pt>
                <c:pt idx="65">
                  <c:v>61</c:v>
                </c:pt>
                <c:pt idx="66">
                  <c:v>31</c:v>
                </c:pt>
                <c:pt idx="67">
                  <c:v>49</c:v>
                </c:pt>
                <c:pt idx="68">
                  <c:v>29</c:v>
                </c:pt>
                <c:pt idx="69">
                  <c:v>32</c:v>
                </c:pt>
                <c:pt idx="70">
                  <c:v>25</c:v>
                </c:pt>
                <c:pt idx="71">
                  <c:v>25</c:v>
                </c:pt>
                <c:pt idx="72">
                  <c:v>16</c:v>
                </c:pt>
                <c:pt idx="73">
                  <c:v>26</c:v>
                </c:pt>
                <c:pt idx="74">
                  <c:v>20</c:v>
                </c:pt>
                <c:pt idx="75">
                  <c:v>25</c:v>
                </c:pt>
                <c:pt idx="76">
                  <c:v>17</c:v>
                </c:pt>
                <c:pt idx="77">
                  <c:v>14</c:v>
                </c:pt>
                <c:pt idx="78">
                  <c:v>13</c:v>
                </c:pt>
                <c:pt idx="79">
                  <c:v>11</c:v>
                </c:pt>
                <c:pt idx="80">
                  <c:v>7</c:v>
                </c:pt>
                <c:pt idx="81">
                  <c:v>3</c:v>
                </c:pt>
                <c:pt idx="82">
                  <c:v>1</c:v>
                </c:pt>
                <c:pt idx="83">
                  <c:v>1</c:v>
                </c:pt>
                <c:pt idx="84">
                  <c:v>3</c:v>
                </c:pt>
                <c:pt idx="85">
                  <c:v>1</c:v>
                </c:pt>
                <c:pt idx="86">
                  <c:v>2</c:v>
                </c:pt>
                <c:pt idx="87">
                  <c:v>2</c:v>
                </c:pt>
                <c:pt idx="88">
                  <c:v>1</c:v>
                </c:pt>
                <c:pt idx="89">
                  <c:v>1</c:v>
                </c:pt>
                <c:pt idx="90">
                  <c:v>3</c:v>
                </c:pt>
                <c:pt idx="91">
                  <c:v>2</c:v>
                </c:pt>
                <c:pt idx="93">
                  <c:v>1</c:v>
                </c:pt>
                <c:pt idx="94">
                  <c:v>2</c:v>
                </c:pt>
                <c:pt idx="95">
                  <c:v>1</c:v>
                </c:pt>
                <c:pt idx="96">
                  <c:v>1</c:v>
                </c:pt>
                <c:pt idx="98">
                  <c:v>2</c:v>
                </c:pt>
                <c:pt idx="99">
                  <c:v>6</c:v>
                </c:pt>
                <c:pt idx="100">
                  <c:v>10</c:v>
                </c:pt>
                <c:pt idx="101">
                  <c:v>7</c:v>
                </c:pt>
                <c:pt idx="102">
                  <c:v>13</c:v>
                </c:pt>
                <c:pt idx="103">
                  <c:v>1</c:v>
                </c:pt>
                <c:pt idx="104">
                  <c:v>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B7E-4AA4-AABD-AA42BE554F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87595488"/>
        <c:axId val="-1787594944"/>
      </c:lineChart>
      <c:catAx>
        <c:axId val="-178760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05280"/>
        <c:crosses val="autoZero"/>
        <c:auto val="1"/>
        <c:lblAlgn val="ctr"/>
        <c:lblOffset val="100"/>
        <c:noMultiLvlLbl val="0"/>
      </c:catAx>
      <c:valAx>
        <c:axId val="-1787605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09632"/>
        <c:crosses val="autoZero"/>
        <c:crossBetween val="between"/>
      </c:valAx>
      <c:valAx>
        <c:axId val="-1787594944"/>
        <c:scaling>
          <c:orientation val="minMax"/>
          <c:max val="30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595488"/>
        <c:crosses val="max"/>
        <c:crossBetween val="between"/>
      </c:valAx>
      <c:catAx>
        <c:axId val="-1787595488"/>
        <c:scaling>
          <c:orientation val="minMax"/>
        </c:scaling>
        <c:delete val="1"/>
        <c:axPos val="b"/>
        <c:majorTickMark val="none"/>
        <c:minorTickMark val="none"/>
        <c:tickLblPos val="nextTo"/>
        <c:crossAx val="-17875949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86609327764751"/>
          <c:y val="0.94646069494853768"/>
          <c:w val="0.14267813444704974"/>
          <c:h val="5.35393050514622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'L29 Vacunación'!$B$805:$B$808</c:f>
              <c:strCache>
                <c:ptCount val="4"/>
                <c:pt idx="0">
                  <c:v>18 a 19 años</c:v>
                </c:pt>
                <c:pt idx="1">
                  <c:v>20 a 49 años</c:v>
                </c:pt>
                <c:pt idx="2">
                  <c:v>50 a 64 años</c:v>
                </c:pt>
                <c:pt idx="3">
                  <c:v>65 años y más</c:v>
                </c:pt>
              </c:strCache>
            </c:strRef>
          </c:cat>
          <c:val>
            <c:numRef>
              <c:f>'L29 Vacunación'!$P$915:$P$918</c:f>
              <c:numCache>
                <c:formatCode>0%</c:formatCode>
                <c:ptCount val="4"/>
                <c:pt idx="0">
                  <c:v>0.35506211775736785</c:v>
                </c:pt>
                <c:pt idx="1">
                  <c:v>0.47498625313123122</c:v>
                </c:pt>
                <c:pt idx="2">
                  <c:v>0.7300066225693973</c:v>
                </c:pt>
                <c:pt idx="3">
                  <c:v>0.91804182601752971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DF-43C5-B77C-F8021621F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1787604736"/>
        <c:axId val="-1787606912"/>
      </c:barChart>
      <c:catAx>
        <c:axId val="-1787604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06912"/>
        <c:crosses val="autoZero"/>
        <c:auto val="1"/>
        <c:lblAlgn val="ctr"/>
        <c:lblOffset val="100"/>
        <c:noMultiLvlLbl val="0"/>
      </c:catAx>
      <c:valAx>
        <c:axId val="-178760691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04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'incidencias semanal (2)'!$AF$2</c:f>
              <c:strCache>
                <c:ptCount val="1"/>
                <c:pt idx="0">
                  <c:v>CORTE SE 09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53"/>
              <c:layout>
                <c:manualLayout>
                  <c:x val="4.1207817350081008E-3"/>
                  <c:y val="-4.4575401748970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09E-409F-A284-BBE9C464D061}"/>
                </c:ext>
                <c:ext xmlns:c15="http://schemas.microsoft.com/office/drawing/2012/chart" uri="{CE6537A1-D6FC-4f65-9D91-7224C49458BB}"/>
              </c:extLst>
            </c:dLbl>
            <c:dLbl>
              <c:idx val="54"/>
              <c:layout>
                <c:manualLayout>
                  <c:x val="-5.1509771687601263E-2"/>
                  <c:y val="7.42923145185609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09E-409F-A284-BBE9C464D061}"/>
                </c:ext>
                <c:ext xmlns:c15="http://schemas.microsoft.com/office/drawing/2012/chart" uri="{CE6537A1-D6FC-4f65-9D91-7224C49458BB}"/>
              </c:extLst>
            </c:dLbl>
            <c:dLbl>
              <c:idx val="55"/>
              <c:layout>
                <c:manualLayout>
                  <c:x val="-5.769094429011342E-2"/>
                  <c:y val="-1.3620104304911521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09E-409F-A284-BBE9C464D061}"/>
                </c:ext>
                <c:ext xmlns:c15="http://schemas.microsoft.com/office/drawing/2012/chart" uri="{CE6537A1-D6FC-4f65-9D91-7224C49458BB}"/>
              </c:extLst>
            </c:dLbl>
            <c:dLbl>
              <c:idx val="56"/>
              <c:layout>
                <c:manualLayout>
                  <c:x val="-5.288235000190736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09E-409F-A284-BBE9C464D061}"/>
                </c:ext>
                <c:ext xmlns:c15="http://schemas.microsoft.com/office/drawing/2012/chart" uri="{CE6537A1-D6FC-4f65-9D91-7224C49458BB}"/>
              </c:extLst>
            </c:dLbl>
            <c:dLbl>
              <c:idx val="57"/>
              <c:layout>
                <c:manualLayout>
                  <c:x val="-4.21271110942624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09E-409F-A284-BBE9C464D06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'incidencias semanal (2)'!$AA$3:$AA$64</c:f>
              <c:strCache>
                <c:ptCount val="6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</c:strCache>
            </c:strRef>
          </c:cat>
          <c:val>
            <c:numRef>
              <c:f>'incidencias semanal (2)'!$AF$3:$AF$63</c:f>
              <c:numCache>
                <c:formatCode>0.0</c:formatCode>
                <c:ptCount val="61"/>
                <c:pt idx="0">
                  <c:v>230.62856286590116</c:v>
                </c:pt>
                <c:pt idx="1">
                  <c:v>174.90598838458871</c:v>
                </c:pt>
                <c:pt idx="2">
                  <c:v>132.99922025850344</c:v>
                </c:pt>
                <c:pt idx="3">
                  <c:v>115.54395596315254</c:v>
                </c:pt>
                <c:pt idx="4">
                  <c:v>137.34536906078714</c:v>
                </c:pt>
                <c:pt idx="5">
                  <c:v>111.90449802302878</c:v>
                </c:pt>
                <c:pt idx="6">
                  <c:v>98.406702555773663</c:v>
                </c:pt>
                <c:pt idx="7">
                  <c:v>103.8128876512973</c:v>
                </c:pt>
                <c:pt idx="8">
                  <c:v>108.724389143309</c:v>
                </c:pt>
                <c:pt idx="9">
                  <c:v>125.79097346447189</c:v>
                </c:pt>
                <c:pt idx="10">
                  <c:v>135.47263827606326</c:v>
                </c:pt>
                <c:pt idx="11">
                  <c:v>157.30938591680587</c:v>
                </c:pt>
                <c:pt idx="12">
                  <c:v>180.41817710943636</c:v>
                </c:pt>
                <c:pt idx="13">
                  <c:v>198.86280861181118</c:v>
                </c:pt>
                <c:pt idx="14">
                  <c:v>192.82060174034356</c:v>
                </c:pt>
                <c:pt idx="15">
                  <c:v>192.53792539547959</c:v>
                </c:pt>
                <c:pt idx="16">
                  <c:v>178.54544632471251</c:v>
                </c:pt>
                <c:pt idx="17">
                  <c:v>165.08298540056538</c:v>
                </c:pt>
                <c:pt idx="18">
                  <c:v>124.37759174015198</c:v>
                </c:pt>
                <c:pt idx="19">
                  <c:v>105.96829478088517</c:v>
                </c:pt>
                <c:pt idx="20">
                  <c:v>84.272885312574573</c:v>
                </c:pt>
                <c:pt idx="21">
                  <c:v>90.915779416878138</c:v>
                </c:pt>
                <c:pt idx="22">
                  <c:v>77.276645777191021</c:v>
                </c:pt>
                <c:pt idx="23">
                  <c:v>85.933608838650471</c:v>
                </c:pt>
                <c:pt idx="24">
                  <c:v>82.435489070958681</c:v>
                </c:pt>
                <c:pt idx="25">
                  <c:v>94.095888296597934</c:v>
                </c:pt>
                <c:pt idx="26">
                  <c:v>86.922976045674403</c:v>
                </c:pt>
                <c:pt idx="27">
                  <c:v>99.572742478337588</c:v>
                </c:pt>
                <c:pt idx="28">
                  <c:v>98.336033469557663</c:v>
                </c:pt>
                <c:pt idx="29">
                  <c:v>84.09621259703458</c:v>
                </c:pt>
                <c:pt idx="30">
                  <c:v>60.174726912920129</c:v>
                </c:pt>
                <c:pt idx="31">
                  <c:v>49.857040325384787</c:v>
                </c:pt>
                <c:pt idx="32">
                  <c:v>35.793892168401698</c:v>
                </c:pt>
                <c:pt idx="33">
                  <c:v>25.723547382622339</c:v>
                </c:pt>
                <c:pt idx="34">
                  <c:v>23.073456649522512</c:v>
                </c:pt>
                <c:pt idx="35">
                  <c:v>15.582533510626996</c:v>
                </c:pt>
                <c:pt idx="36">
                  <c:v>11.837071941179236</c:v>
                </c:pt>
                <c:pt idx="37">
                  <c:v>10.989042906587292</c:v>
                </c:pt>
                <c:pt idx="38">
                  <c:v>9.0103084925394192</c:v>
                </c:pt>
                <c:pt idx="39">
                  <c:v>9.2223157511874057</c:v>
                </c:pt>
                <c:pt idx="40">
                  <c:v>8.37428671659546</c:v>
                </c:pt>
                <c:pt idx="41">
                  <c:v>9.3636539236193972</c:v>
                </c:pt>
                <c:pt idx="42">
                  <c:v>9.6463302684833785</c:v>
                </c:pt>
                <c:pt idx="43">
                  <c:v>13.462460924147134</c:v>
                </c:pt>
                <c:pt idx="44">
                  <c:v>19.68134051115473</c:v>
                </c:pt>
                <c:pt idx="45">
                  <c:v>18.974649648994777</c:v>
                </c:pt>
                <c:pt idx="46">
                  <c:v>19.151322364534767</c:v>
                </c:pt>
                <c:pt idx="47">
                  <c:v>40.281379143117405</c:v>
                </c:pt>
                <c:pt idx="48">
                  <c:v>31.695085167873955</c:v>
                </c:pt>
                <c:pt idx="49">
                  <c:v>40.528720944873385</c:v>
                </c:pt>
                <c:pt idx="50">
                  <c:v>92.647172029170036</c:v>
                </c:pt>
                <c:pt idx="51">
                  <c:v>231.3352537280611</c:v>
                </c:pt>
                <c:pt idx="52">
                  <c:v>512.59821686772295</c:v>
                </c:pt>
                <c:pt idx="53">
                  <c:v>628.67219097749546</c:v>
                </c:pt>
                <c:pt idx="54">
                  <c:v>550.15883619152453</c:v>
                </c:pt>
                <c:pt idx="55">
                  <c:v>369.49331728033223</c:v>
                </c:pt>
                <c:pt idx="56">
                  <c:v>181.01886434227234</c:v>
                </c:pt>
                <c:pt idx="57">
                  <c:v>92.36449568430605</c:v>
                </c:pt>
                <c:pt idx="58">
                  <c:v>47.489625937148936</c:v>
                </c:pt>
                <c:pt idx="59">
                  <c:v>29.539678038286095</c:v>
                </c:pt>
                <c:pt idx="60">
                  <c:v>11.554395596315254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209E-409F-A284-BBE9C464D061}"/>
            </c:ext>
          </c:extLst>
        </c:ser>
        <c:ser>
          <c:idx val="1"/>
          <c:order val="1"/>
          <c:tx>
            <c:strRef>
              <c:f>'incidencias semanal (2)'!$AG$2</c:f>
              <c:strCache>
                <c:ptCount val="1"/>
                <c:pt idx="0">
                  <c:v>CORTE SE 10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53"/>
              <c:layout>
                <c:manualLayout>
                  <c:x val="3.0090793638758839E-2"/>
                  <c:y val="2.5494508141681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09E-409F-A284-BBE9C464D061}"/>
                </c:ext>
                <c:ext xmlns:c15="http://schemas.microsoft.com/office/drawing/2012/chart" uri="{CE6537A1-D6FC-4f65-9D91-7224C49458BB}"/>
              </c:extLst>
            </c:dLbl>
            <c:dLbl>
              <c:idx val="54"/>
              <c:layout>
                <c:manualLayout>
                  <c:x val="2.528100536421597E-3"/>
                  <c:y val="-2.2815577345218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09E-409F-A284-BBE9C464D061}"/>
                </c:ext>
                <c:ext xmlns:c15="http://schemas.microsoft.com/office/drawing/2012/chart" uri="{CE6537A1-D6FC-4f65-9D91-7224C49458BB}"/>
              </c:extLst>
            </c:dLbl>
            <c:dLbl>
              <c:idx val="55"/>
              <c:layout>
                <c:manualLayout>
                  <c:x val="-8.1117750689135847E-8"/>
                  <c:y val="-0.109581049721462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209E-409F-A284-BBE9C464D061}"/>
                </c:ext>
                <c:ext xmlns:c15="http://schemas.microsoft.com/office/drawing/2012/chart" uri="{CE6537A1-D6FC-4f65-9D91-7224C49458BB}">
                  <c15:layout>
                    <c:manualLayout>
                      <c:w val="5.456953324359546E-2"/>
                      <c:h val="8.5380613678096559E-2"/>
                    </c:manualLayout>
                  </c15:layout>
                </c:ext>
              </c:extLst>
            </c:dLbl>
            <c:dLbl>
              <c:idx val="56"/>
              <c:layout>
                <c:manualLayout>
                  <c:x val="-1.2509658713612706E-16"/>
                  <c:y val="-7.42923362482838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09E-409F-A284-BBE9C464D061}"/>
                </c:ext>
                <c:ext xmlns:c15="http://schemas.microsoft.com/office/drawing/2012/chart" uri="{CE6537A1-D6FC-4f65-9D91-7224C49458BB}"/>
              </c:extLst>
            </c:dLbl>
            <c:dLbl>
              <c:idx val="57"/>
              <c:layout>
                <c:manualLayout>
                  <c:x val="0"/>
                  <c:y val="-2.9716934499313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209E-409F-A284-BBE9C464D061}"/>
                </c:ext>
                <c:ext xmlns:c15="http://schemas.microsoft.com/office/drawing/2012/chart" uri="{CE6537A1-D6FC-4f65-9D91-7224C49458BB}"/>
              </c:extLst>
            </c:dLbl>
            <c:dLbl>
              <c:idx val="58"/>
              <c:layout>
                <c:manualLayout>
                  <c:x val="-1.1033163544831474E-16"/>
                  <c:y val="-3.8241762212521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09E-409F-A284-BBE9C464D061}"/>
                </c:ext>
                <c:ext xmlns:c15="http://schemas.microsoft.com/office/drawing/2012/chart" uri="{CE6537A1-D6FC-4f65-9D91-7224C49458BB}"/>
              </c:extLst>
            </c:dLbl>
            <c:dLbl>
              <c:idx val="59"/>
              <c:layout>
                <c:manualLayout>
                  <c:x val="-3.9118031730386596E-2"/>
                  <c:y val="1.9120881106260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209E-409F-A284-BBE9C464D061}"/>
                </c:ext>
                <c:ext xmlns:c15="http://schemas.microsoft.com/office/drawing/2012/chart" uri="{CE6537A1-D6FC-4f65-9D91-7224C49458BB}"/>
              </c:extLst>
            </c:dLbl>
            <c:dLbl>
              <c:idx val="60"/>
              <c:layout>
                <c:manualLayout>
                  <c:x val="-1.1033163544831474E-16"/>
                  <c:y val="-1.9120881106261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209E-409F-A284-BBE9C464D061}"/>
                </c:ext>
                <c:ext xmlns:c15="http://schemas.microsoft.com/office/drawing/2012/chart" uri="{CE6537A1-D6FC-4f65-9D91-7224C49458BB}"/>
              </c:extLst>
            </c:dLbl>
            <c:dLbl>
              <c:idx val="61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209E-409F-A284-BBE9C464D06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'incidencias semanal (2)'!$AA$3:$AA$64</c:f>
              <c:strCache>
                <c:ptCount val="6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</c:strCache>
            </c:strRef>
          </c:cat>
          <c:val>
            <c:numRef>
              <c:f>'incidencias semanal (2)'!$AG$3:$AG$64</c:f>
              <c:numCache>
                <c:formatCode>0.0</c:formatCode>
                <c:ptCount val="62"/>
                <c:pt idx="0">
                  <c:v>231.93594096089706</c:v>
                </c:pt>
                <c:pt idx="1">
                  <c:v>175.78935196228869</c:v>
                </c:pt>
                <c:pt idx="2">
                  <c:v>133.52923840512341</c:v>
                </c:pt>
                <c:pt idx="3">
                  <c:v>115.96797048044853</c:v>
                </c:pt>
                <c:pt idx="4">
                  <c:v>138.58207806956707</c:v>
                </c:pt>
                <c:pt idx="5">
                  <c:v>112.25784345410878</c:v>
                </c:pt>
                <c:pt idx="6">
                  <c:v>98.936720702393629</c:v>
                </c:pt>
                <c:pt idx="7">
                  <c:v>104.48424397034927</c:v>
                </c:pt>
                <c:pt idx="8">
                  <c:v>109.18373820371296</c:v>
                </c:pt>
                <c:pt idx="9">
                  <c:v>126.28565706798386</c:v>
                </c:pt>
                <c:pt idx="10">
                  <c:v>135.68464553471125</c:v>
                </c:pt>
                <c:pt idx="11">
                  <c:v>157.80406952031785</c:v>
                </c:pt>
                <c:pt idx="12">
                  <c:v>180.91286071294834</c:v>
                </c:pt>
                <c:pt idx="13">
                  <c:v>199.60483401707916</c:v>
                </c:pt>
                <c:pt idx="14">
                  <c:v>193.42128897317954</c:v>
                </c:pt>
                <c:pt idx="15">
                  <c:v>193.20928171453156</c:v>
                </c:pt>
                <c:pt idx="16">
                  <c:v>179.11079901444046</c:v>
                </c:pt>
                <c:pt idx="17">
                  <c:v>165.78967626272529</c:v>
                </c:pt>
                <c:pt idx="18">
                  <c:v>124.80160625744794</c:v>
                </c:pt>
                <c:pt idx="19">
                  <c:v>106.60431655682913</c:v>
                </c:pt>
                <c:pt idx="20">
                  <c:v>84.732234372978539</c:v>
                </c:pt>
                <c:pt idx="21">
                  <c:v>91.445797563498104</c:v>
                </c:pt>
                <c:pt idx="22">
                  <c:v>77.91266755313498</c:v>
                </c:pt>
                <c:pt idx="23">
                  <c:v>86.35762335594643</c:v>
                </c:pt>
                <c:pt idx="24">
                  <c:v>82.965507217578647</c:v>
                </c:pt>
                <c:pt idx="25">
                  <c:v>94.449233727677907</c:v>
                </c:pt>
                <c:pt idx="26">
                  <c:v>87.170317847430383</c:v>
                </c:pt>
                <c:pt idx="27">
                  <c:v>99.890753366309553</c:v>
                </c:pt>
                <c:pt idx="28">
                  <c:v>98.972055245501608</c:v>
                </c:pt>
                <c:pt idx="29">
                  <c:v>84.484892571222559</c:v>
                </c:pt>
                <c:pt idx="30">
                  <c:v>60.740079602648088</c:v>
                </c:pt>
                <c:pt idx="31">
                  <c:v>50.28105484268076</c:v>
                </c:pt>
                <c:pt idx="32">
                  <c:v>36.18257214258967</c:v>
                </c:pt>
                <c:pt idx="33">
                  <c:v>26.147561899918312</c:v>
                </c:pt>
                <c:pt idx="34">
                  <c:v>23.462136623710485</c:v>
                </c:pt>
                <c:pt idx="35">
                  <c:v>15.935878941706973</c:v>
                </c:pt>
                <c:pt idx="36">
                  <c:v>12.155082829151215</c:v>
                </c:pt>
                <c:pt idx="37">
                  <c:v>11.342388337667268</c:v>
                </c:pt>
                <c:pt idx="38">
                  <c:v>9.1163121218634124</c:v>
                </c:pt>
                <c:pt idx="39">
                  <c:v>9.2929848374034005</c:v>
                </c:pt>
                <c:pt idx="40">
                  <c:v>8.5509594321354481</c:v>
                </c:pt>
                <c:pt idx="41">
                  <c:v>9.4343230098353921</c:v>
                </c:pt>
                <c:pt idx="42">
                  <c:v>9.6816648115913768</c:v>
                </c:pt>
                <c:pt idx="43">
                  <c:v>13.639133639687122</c:v>
                </c:pt>
                <c:pt idx="44">
                  <c:v>19.822678683586723</c:v>
                </c:pt>
                <c:pt idx="45">
                  <c:v>19.080653278318771</c:v>
                </c:pt>
                <c:pt idx="46">
                  <c:v>19.151322364534767</c:v>
                </c:pt>
                <c:pt idx="47">
                  <c:v>40.564055487981385</c:v>
                </c:pt>
                <c:pt idx="48">
                  <c:v>31.942426969629942</c:v>
                </c:pt>
                <c:pt idx="49">
                  <c:v>40.882066375953364</c:v>
                </c:pt>
                <c:pt idx="50">
                  <c:v>94.060553753489941</c:v>
                </c:pt>
                <c:pt idx="51">
                  <c:v>234.69203532332088</c:v>
                </c:pt>
                <c:pt idx="52">
                  <c:v>518.14574013567858</c:v>
                </c:pt>
                <c:pt idx="53">
                  <c:v>650.50893861823806</c:v>
                </c:pt>
                <c:pt idx="54">
                  <c:v>569.52216581470725</c:v>
                </c:pt>
                <c:pt idx="55">
                  <c:v>380.90637470421547</c:v>
                </c:pt>
                <c:pt idx="56">
                  <c:v>204.30432825044284</c:v>
                </c:pt>
                <c:pt idx="57">
                  <c:v>113.45921791978068</c:v>
                </c:pt>
                <c:pt idx="58">
                  <c:v>52.507131058484617</c:v>
                </c:pt>
                <c:pt idx="59">
                  <c:v>31.801088797197949</c:v>
                </c:pt>
                <c:pt idx="60">
                  <c:v>19.928682312910716</c:v>
                </c:pt>
                <c:pt idx="61">
                  <c:v>9.0456430356474176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209E-409F-A284-BBE9C464D0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87596576"/>
        <c:axId val="-1787597664"/>
      </c:lineChart>
      <c:catAx>
        <c:axId val="-178759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597664"/>
        <c:crosses val="autoZero"/>
        <c:auto val="1"/>
        <c:lblAlgn val="ctr"/>
        <c:lblOffset val="100"/>
        <c:noMultiLvlLbl val="0"/>
      </c:catAx>
      <c:valAx>
        <c:axId val="-1787597664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59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POSITIVOS!$I$2</c:f>
              <c:strCache>
                <c:ptCount val="1"/>
                <c:pt idx="0">
                  <c:v>Test</c:v>
                </c:pt>
              </c:strCache>
            </c:strRef>
          </c:tx>
          <c:spPr>
            <a:noFill/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POSITIVOS!$B$3:$B$64</c:f>
              <c:strCache>
                <c:ptCount val="6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</c:strCache>
            </c:strRef>
          </c:cat>
          <c:val>
            <c:numRef>
              <c:f>POSITIVOS!$I$3:$I$64</c:f>
              <c:numCache>
                <c:formatCode>General</c:formatCode>
                <c:ptCount val="62"/>
                <c:pt idx="0">
                  <c:v>18512</c:v>
                </c:pt>
                <c:pt idx="1">
                  <c:v>14783</c:v>
                </c:pt>
                <c:pt idx="2">
                  <c:v>11089</c:v>
                </c:pt>
                <c:pt idx="3">
                  <c:v>10867</c:v>
                </c:pt>
                <c:pt idx="4">
                  <c:v>16583</c:v>
                </c:pt>
                <c:pt idx="5">
                  <c:v>10192</c:v>
                </c:pt>
                <c:pt idx="6">
                  <c:v>9213</c:v>
                </c:pt>
                <c:pt idx="7">
                  <c:v>10425</c:v>
                </c:pt>
                <c:pt idx="8">
                  <c:v>9804</c:v>
                </c:pt>
                <c:pt idx="9">
                  <c:v>10173</c:v>
                </c:pt>
                <c:pt idx="10">
                  <c:v>10492</c:v>
                </c:pt>
                <c:pt idx="11">
                  <c:v>11039</c:v>
                </c:pt>
                <c:pt idx="12">
                  <c:v>11738</c:v>
                </c:pt>
                <c:pt idx="13">
                  <c:v>12958</c:v>
                </c:pt>
                <c:pt idx="14">
                  <c:v>13014</c:v>
                </c:pt>
                <c:pt idx="15">
                  <c:v>12787</c:v>
                </c:pt>
                <c:pt idx="16">
                  <c:v>11982</c:v>
                </c:pt>
                <c:pt idx="17">
                  <c:v>13220</c:v>
                </c:pt>
                <c:pt idx="18">
                  <c:v>9073</c:v>
                </c:pt>
                <c:pt idx="19">
                  <c:v>8811</c:v>
                </c:pt>
                <c:pt idx="20">
                  <c:v>7153</c:v>
                </c:pt>
                <c:pt idx="21">
                  <c:v>7631</c:v>
                </c:pt>
                <c:pt idx="22">
                  <c:v>7020</c:v>
                </c:pt>
                <c:pt idx="23">
                  <c:v>7359</c:v>
                </c:pt>
                <c:pt idx="24">
                  <c:v>6988</c:v>
                </c:pt>
                <c:pt idx="25">
                  <c:v>8935</c:v>
                </c:pt>
                <c:pt idx="26">
                  <c:v>7328</c:v>
                </c:pt>
                <c:pt idx="27">
                  <c:v>8035</c:v>
                </c:pt>
                <c:pt idx="28">
                  <c:v>8506</c:v>
                </c:pt>
                <c:pt idx="29">
                  <c:v>7891</c:v>
                </c:pt>
                <c:pt idx="30">
                  <c:v>6699</c:v>
                </c:pt>
                <c:pt idx="31">
                  <c:v>5813</c:v>
                </c:pt>
                <c:pt idx="32">
                  <c:v>5593</c:v>
                </c:pt>
                <c:pt idx="33">
                  <c:v>5193</c:v>
                </c:pt>
                <c:pt idx="34">
                  <c:v>6161</c:v>
                </c:pt>
                <c:pt idx="35">
                  <c:v>5613</c:v>
                </c:pt>
                <c:pt idx="36">
                  <c:v>4224</c:v>
                </c:pt>
                <c:pt idx="37">
                  <c:v>3854</c:v>
                </c:pt>
                <c:pt idx="38">
                  <c:v>3999</c:v>
                </c:pt>
                <c:pt idx="39">
                  <c:v>3838</c:v>
                </c:pt>
                <c:pt idx="40">
                  <c:v>4810</c:v>
                </c:pt>
                <c:pt idx="41">
                  <c:v>5276</c:v>
                </c:pt>
                <c:pt idx="42">
                  <c:v>4616</c:v>
                </c:pt>
                <c:pt idx="43">
                  <c:v>4934</c:v>
                </c:pt>
                <c:pt idx="44">
                  <c:v>5898</c:v>
                </c:pt>
                <c:pt idx="45">
                  <c:v>5700</c:v>
                </c:pt>
                <c:pt idx="46">
                  <c:v>5159</c:v>
                </c:pt>
                <c:pt idx="47">
                  <c:v>8951</c:v>
                </c:pt>
                <c:pt idx="48">
                  <c:v>7476</c:v>
                </c:pt>
                <c:pt idx="49">
                  <c:v>9486</c:v>
                </c:pt>
                <c:pt idx="50">
                  <c:v>12791</c:v>
                </c:pt>
                <c:pt idx="51">
                  <c:v>18819</c:v>
                </c:pt>
                <c:pt idx="52">
                  <c:v>33608</c:v>
                </c:pt>
                <c:pt idx="53">
                  <c:v>32581</c:v>
                </c:pt>
                <c:pt idx="54">
                  <c:v>27154</c:v>
                </c:pt>
                <c:pt idx="55">
                  <c:v>20297</c:v>
                </c:pt>
                <c:pt idx="56">
                  <c:v>12800</c:v>
                </c:pt>
                <c:pt idx="57">
                  <c:v>9014</c:v>
                </c:pt>
                <c:pt idx="58">
                  <c:v>5556</c:v>
                </c:pt>
                <c:pt idx="59">
                  <c:v>4139</c:v>
                </c:pt>
                <c:pt idx="60">
                  <c:v>3766</c:v>
                </c:pt>
                <c:pt idx="61">
                  <c:v>2344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42-42DB-9E42-B1B53259B5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-1787609088"/>
        <c:axId val="-1787608544"/>
      </c:barChart>
      <c:lineChart>
        <c:grouping val="standard"/>
        <c:varyColors val="0"/>
        <c:ser>
          <c:idx val="1"/>
          <c:order val="1"/>
          <c:tx>
            <c:strRef>
              <c:f>POSITIVOS!$J$2</c:f>
              <c:strCache>
                <c:ptCount val="1"/>
                <c:pt idx="0">
                  <c:v>Positividad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52"/>
              <c:layout>
                <c:manualLayout>
                  <c:x val="-5.1612896233965457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942-42DB-9E42-B1B53259B5AE}"/>
                </c:ext>
                <c:ext xmlns:c15="http://schemas.microsoft.com/office/drawing/2012/chart" uri="{CE6537A1-D6FC-4f65-9D91-7224C49458BB}"/>
              </c:extLst>
            </c:dLbl>
            <c:dLbl>
              <c:idx val="53"/>
              <c:layout>
                <c:manualLayout>
                  <c:x val="-8.0860204099879221E-2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942-42DB-9E42-B1B53259B5AE}"/>
                </c:ext>
                <c:ext xmlns:c15="http://schemas.microsoft.com/office/drawing/2012/chart" uri="{CE6537A1-D6FC-4f65-9D91-7224C49458BB}"/>
              </c:extLst>
            </c:dLbl>
            <c:dLbl>
              <c:idx val="54"/>
              <c:layout>
                <c:manualLayout>
                  <c:x val="-3.6129027363775823E-2"/>
                  <c:y val="-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942-42DB-9E42-B1B53259B5AE}"/>
                </c:ext>
                <c:ext xmlns:c15="http://schemas.microsoft.com/office/drawing/2012/chart" uri="{CE6537A1-D6FC-4f65-9D91-7224C49458BB}"/>
              </c:extLst>
            </c:dLbl>
            <c:dLbl>
              <c:idx val="55"/>
              <c:layout>
                <c:manualLayout>
                  <c:x val="-4.6451606610568914E-2"/>
                  <c:y val="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942-42DB-9E42-B1B53259B5AE}"/>
                </c:ext>
                <c:ext xmlns:c15="http://schemas.microsoft.com/office/drawing/2012/chart" uri="{CE6537A1-D6FC-4f65-9D91-7224C49458BB}"/>
              </c:extLst>
            </c:dLbl>
            <c:dLbl>
              <c:idx val="56"/>
              <c:layout>
                <c:manualLayout>
                  <c:x val="-2.7526877991448245E-2"/>
                  <c:y val="4.1666666666666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942-42DB-9E42-B1B53259B5AE}"/>
                </c:ext>
                <c:ext xmlns:c15="http://schemas.microsoft.com/office/drawing/2012/chart" uri="{CE6537A1-D6FC-4f65-9D91-7224C49458BB}"/>
              </c:extLst>
            </c:dLbl>
            <c:dLbl>
              <c:idx val="57"/>
              <c:layout>
                <c:manualLayout>
                  <c:x val="-4.3279228617872319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942-42DB-9E42-B1B53259B5AE}"/>
                </c:ext>
                <c:ext xmlns:c15="http://schemas.microsoft.com/office/drawing/2012/chart" uri="{CE6537A1-D6FC-4f65-9D91-7224C49458BB}"/>
              </c:extLst>
            </c:dLbl>
            <c:dLbl>
              <c:idx val="58"/>
              <c:layout>
                <c:manualLayout>
                  <c:x val="-4.6608400050016215E-2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942-42DB-9E42-B1B53259B5AE}"/>
                </c:ext>
                <c:ext xmlns:c15="http://schemas.microsoft.com/office/drawing/2012/chart" uri="{CE6537A1-D6FC-4f65-9D91-7224C49458BB}"/>
              </c:extLst>
            </c:dLbl>
            <c:dLbl>
              <c:idx val="59"/>
              <c:layout>
                <c:manualLayout>
                  <c:x val="-4.4943814333944204E-2"/>
                  <c:y val="5.5555555555555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942-42DB-9E42-B1B53259B5AE}"/>
                </c:ext>
                <c:ext xmlns:c15="http://schemas.microsoft.com/office/drawing/2012/chart" uri="{CE6537A1-D6FC-4f65-9D91-7224C49458BB}"/>
              </c:extLst>
            </c:dLbl>
            <c:dLbl>
              <c:idx val="60"/>
              <c:layout>
                <c:manualLayout>
                  <c:x val="-5.1602157198232239E-2"/>
                  <c:y val="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942-42DB-9E42-B1B53259B5AE}"/>
                </c:ext>
                <c:ext xmlns:c15="http://schemas.microsoft.com/office/drawing/2012/chart" uri="{CE6537A1-D6FC-4f65-9D91-7224C49458BB}"/>
              </c:extLst>
            </c:dLbl>
            <c:dLbl>
              <c:idx val="61"/>
              <c:layout>
                <c:manualLayout>
                  <c:x val="-2.3304200025008107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942-42DB-9E42-B1B53259B5A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POSITIVOS!$J$3:$J$64</c:f>
              <c:numCache>
                <c:formatCode>0.0%</c:formatCode>
                <c:ptCount val="62"/>
                <c:pt idx="0">
                  <c:v>0.354580812445981</c:v>
                </c:pt>
                <c:pt idx="1">
                  <c:v>0.33653520936210513</c:v>
                </c:pt>
                <c:pt idx="2">
                  <c:v>0.34078816845522591</c:v>
                </c:pt>
                <c:pt idx="3">
                  <c:v>0.30201527560504277</c:v>
                </c:pt>
                <c:pt idx="4">
                  <c:v>0.23650726647771814</c:v>
                </c:pt>
                <c:pt idx="5">
                  <c:v>0.31171507064364207</c:v>
                </c:pt>
                <c:pt idx="6">
                  <c:v>0.30391837620753281</c:v>
                </c:pt>
                <c:pt idx="7">
                  <c:v>0.2836450839328537</c:v>
                </c:pt>
                <c:pt idx="8">
                  <c:v>0.31517747858017137</c:v>
                </c:pt>
                <c:pt idx="9">
                  <c:v>0.3513221271994495</c:v>
                </c:pt>
                <c:pt idx="10">
                  <c:v>0.36599313762866947</c:v>
                </c:pt>
                <c:pt idx="11">
                  <c:v>0.40456563094483194</c:v>
                </c:pt>
                <c:pt idx="12">
                  <c:v>0.43619015164423242</c:v>
                </c:pt>
                <c:pt idx="13">
                  <c:v>0.43594690538663372</c:v>
                </c:pt>
                <c:pt idx="14">
                  <c:v>0.42062394344552023</c:v>
                </c:pt>
                <c:pt idx="15">
                  <c:v>0.42762180339407213</c:v>
                </c:pt>
                <c:pt idx="16">
                  <c:v>0.4230512435319646</c:v>
                </c:pt>
                <c:pt idx="17">
                  <c:v>0.35491679273827537</c:v>
                </c:pt>
                <c:pt idx="18">
                  <c:v>0.38928689518351151</c:v>
                </c:pt>
                <c:pt idx="19">
                  <c:v>0.34241289297469074</c:v>
                </c:pt>
                <c:pt idx="20">
                  <c:v>0.33524395358590803</c:v>
                </c:pt>
                <c:pt idx="21">
                  <c:v>0.33914296946664918</c:v>
                </c:pt>
                <c:pt idx="22">
                  <c:v>0.3141025641025641</c:v>
                </c:pt>
                <c:pt idx="23">
                  <c:v>0.33211034107895093</c:v>
                </c:pt>
                <c:pt idx="24">
                  <c:v>0.33600457927876359</c:v>
                </c:pt>
                <c:pt idx="25">
                  <c:v>0.29916060436485731</c:v>
                </c:pt>
                <c:pt idx="26">
                  <c:v>0.33665393013100436</c:v>
                </c:pt>
                <c:pt idx="27">
                  <c:v>0.3518357187305538</c:v>
                </c:pt>
                <c:pt idx="28">
                  <c:v>0.3292969668469316</c:v>
                </c:pt>
                <c:pt idx="29">
                  <c:v>0.30300342161956662</c:v>
                </c:pt>
                <c:pt idx="30">
                  <c:v>0.25660546350201524</c:v>
                </c:pt>
                <c:pt idx="31">
                  <c:v>0.24479614656803717</c:v>
                </c:pt>
                <c:pt idx="32">
                  <c:v>0.18308600035758985</c:v>
                </c:pt>
                <c:pt idx="33">
                  <c:v>0.14249951858270749</c:v>
                </c:pt>
                <c:pt idx="34">
                  <c:v>0.10777471189741925</c:v>
                </c:pt>
                <c:pt idx="35">
                  <c:v>8.0349189381792266E-2</c:v>
                </c:pt>
                <c:pt idx="36">
                  <c:v>8.1439393939393936E-2</c:v>
                </c:pt>
                <c:pt idx="37">
                  <c:v>8.329008822003113E-2</c:v>
                </c:pt>
                <c:pt idx="38">
                  <c:v>6.4516129032258063E-2</c:v>
                </c:pt>
                <c:pt idx="39">
                  <c:v>6.8525273579989582E-2</c:v>
                </c:pt>
                <c:pt idx="40">
                  <c:v>5.0311850311850315E-2</c:v>
                </c:pt>
                <c:pt idx="41">
                  <c:v>5.0606520090978012E-2</c:v>
                </c:pt>
                <c:pt idx="42">
                  <c:v>5.9358752166377815E-2</c:v>
                </c:pt>
                <c:pt idx="43">
                  <c:v>7.8232671260640457E-2</c:v>
                </c:pt>
                <c:pt idx="44">
                  <c:v>9.5116988809766018E-2</c:v>
                </c:pt>
                <c:pt idx="45">
                  <c:v>9.4736842105263161E-2</c:v>
                </c:pt>
                <c:pt idx="46">
                  <c:v>0.10505911998449312</c:v>
                </c:pt>
                <c:pt idx="47">
                  <c:v>0.12825382638811306</c:v>
                </c:pt>
                <c:pt idx="48">
                  <c:v>0.12092027822364901</c:v>
                </c:pt>
                <c:pt idx="49">
                  <c:v>0.12196921779464474</c:v>
                </c:pt>
                <c:pt idx="50">
                  <c:v>0.20811508091626926</c:v>
                </c:pt>
                <c:pt idx="51">
                  <c:v>0.35294117647058826</c:v>
                </c:pt>
                <c:pt idx="52">
                  <c:v>0.436324684598905</c:v>
                </c:pt>
                <c:pt idx="53">
                  <c:v>0.56505325189527644</c:v>
                </c:pt>
                <c:pt idx="54">
                  <c:v>0.59357737349930029</c:v>
                </c:pt>
                <c:pt idx="55">
                  <c:v>0.53111297236044741</c:v>
                </c:pt>
                <c:pt idx="56">
                  <c:v>0.45171875</c:v>
                </c:pt>
                <c:pt idx="57">
                  <c:v>0.3562236520967384</c:v>
                </c:pt>
                <c:pt idx="58">
                  <c:v>0.26745860331173504</c:v>
                </c:pt>
                <c:pt idx="59">
                  <c:v>0.2174438270113554</c:v>
                </c:pt>
                <c:pt idx="60">
                  <c:v>0.14976101964949548</c:v>
                </c:pt>
                <c:pt idx="61">
                  <c:v>0.10921501706484642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942-42DB-9E42-B1B53259B5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87600384"/>
        <c:axId val="-1787622144"/>
      </c:lineChart>
      <c:catAx>
        <c:axId val="-178760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08544"/>
        <c:crosses val="autoZero"/>
        <c:auto val="1"/>
        <c:lblAlgn val="ctr"/>
        <c:lblOffset val="100"/>
        <c:noMultiLvlLbl val="0"/>
      </c:catAx>
      <c:valAx>
        <c:axId val="-1787608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09088"/>
        <c:crosses val="autoZero"/>
        <c:crossBetween val="between"/>
      </c:valAx>
      <c:valAx>
        <c:axId val="-1787622144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00384"/>
        <c:crosses val="max"/>
        <c:crossBetween val="between"/>
      </c:valAx>
      <c:catAx>
        <c:axId val="-1787600384"/>
        <c:scaling>
          <c:orientation val="minMax"/>
        </c:scaling>
        <c:delete val="1"/>
        <c:axPos val="b"/>
        <c:majorTickMark val="none"/>
        <c:minorTickMark val="none"/>
        <c:tickLblPos val="nextTo"/>
        <c:crossAx val="-17876221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 gedad semanas'!$C$18</c:f>
              <c:strCache>
                <c:ptCount val="1"/>
                <c:pt idx="0">
                  <c:v>Menores de 10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'inci gedad semanas'!$B$19:$B$26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'inci gedad semanas'!$C$19:$C$26</c:f>
              <c:numCache>
                <c:formatCode>0.0</c:formatCode>
                <c:ptCount val="8"/>
                <c:pt idx="0">
                  <c:v>10.831648236086817</c:v>
                </c:pt>
                <c:pt idx="1">
                  <c:v>7.2826422799447341</c:v>
                </c:pt>
                <c:pt idx="2">
                  <c:v>4.7593605885836014</c:v>
                </c:pt>
                <c:pt idx="3">
                  <c:v>3.3233466178902731</c:v>
                </c:pt>
                <c:pt idx="4">
                  <c:v>1.6001298530582797</c:v>
                </c:pt>
                <c:pt idx="5">
                  <c:v>1.2718980883283761</c:v>
                </c:pt>
                <c:pt idx="6">
                  <c:v>0.8616083824159968</c:v>
                </c:pt>
                <c:pt idx="7">
                  <c:v>0.24617382354742764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F38-4F51-90F1-47477B753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87617248"/>
        <c:axId val="-1787599840"/>
      </c:lineChart>
      <c:catAx>
        <c:axId val="-178761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599840"/>
        <c:crosses val="autoZero"/>
        <c:auto val="1"/>
        <c:lblAlgn val="ctr"/>
        <c:lblOffset val="100"/>
        <c:noMultiLvlLbl val="0"/>
      </c:catAx>
      <c:valAx>
        <c:axId val="-1787599840"/>
        <c:scaling>
          <c:orientation val="minMax"/>
          <c:max val="11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Tasa de incidencia por 10.000  habitantes</a:t>
                </a:r>
              </a:p>
            </c:rich>
          </c:tx>
          <c:layout>
            <c:manualLayout>
              <c:xMode val="edge"/>
              <c:yMode val="edge"/>
              <c:x val="1.2698412698412698E-2"/>
              <c:y val="0.166459259259259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1724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 gedad semanas'!$D$18</c:f>
              <c:strCache>
                <c:ptCount val="1"/>
                <c:pt idx="0">
                  <c:v>10 a 19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'inci gedad semanas'!$B$19:$B$26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'inci gedad semanas'!$D$19:$D$26</c:f>
              <c:numCache>
                <c:formatCode>0.0</c:formatCode>
                <c:ptCount val="8"/>
                <c:pt idx="0">
                  <c:v>19.97190714987099</c:v>
                </c:pt>
                <c:pt idx="1">
                  <c:v>14.134606521516211</c:v>
                </c:pt>
                <c:pt idx="2">
                  <c:v>9.8400210592266273</c:v>
                </c:pt>
                <c:pt idx="3">
                  <c:v>8.3598483998938065</c:v>
                </c:pt>
                <c:pt idx="4">
                  <c:v>4.9825530363456849</c:v>
                </c:pt>
                <c:pt idx="5">
                  <c:v>3.5232278792569911</c:v>
                </c:pt>
                <c:pt idx="6">
                  <c:v>2.7727177984685198</c:v>
                </c:pt>
                <c:pt idx="7">
                  <c:v>1.2300026324033284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A40-4ED7-9570-ACF924F09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87596032"/>
        <c:axId val="-1787608000"/>
      </c:lineChart>
      <c:catAx>
        <c:axId val="-178759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08000"/>
        <c:crosses val="autoZero"/>
        <c:auto val="1"/>
        <c:lblAlgn val="ctr"/>
        <c:lblOffset val="100"/>
        <c:noMultiLvlLbl val="0"/>
      </c:catAx>
      <c:valAx>
        <c:axId val="-1787608000"/>
        <c:scaling>
          <c:orientation val="minMax"/>
          <c:max val="110"/>
          <c:min val="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59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 gedad semanas'!$E$18</c:f>
              <c:strCache>
                <c:ptCount val="1"/>
                <c:pt idx="0">
                  <c:v>20 a 39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'inci gedad semanas'!$B$19:$B$26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'inci gedad semanas'!$E$19:$E$26</c:f>
              <c:numCache>
                <c:formatCode>0.0</c:formatCode>
                <c:ptCount val="8"/>
                <c:pt idx="0">
                  <c:v>88.592666004848709</c:v>
                </c:pt>
                <c:pt idx="1">
                  <c:v>56.745120449697872</c:v>
                </c:pt>
                <c:pt idx="2">
                  <c:v>28.900757995054825</c:v>
                </c:pt>
                <c:pt idx="3">
                  <c:v>14.378099302657134</c:v>
                </c:pt>
                <c:pt idx="4">
                  <c:v>6.4162129138694244</c:v>
                </c:pt>
                <c:pt idx="5">
                  <c:v>3.4694253537734152</c:v>
                </c:pt>
                <c:pt idx="6">
                  <c:v>1.9459917849690631</c:v>
                </c:pt>
                <c:pt idx="7">
                  <c:v>0.91183615067121793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3C9-41A8-A3DF-460E246921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87624320"/>
        <c:axId val="-1787613440"/>
      </c:lineChart>
      <c:catAx>
        <c:axId val="-178762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13440"/>
        <c:crosses val="autoZero"/>
        <c:auto val="1"/>
        <c:lblAlgn val="ctr"/>
        <c:lblOffset val="100"/>
        <c:noMultiLvlLbl val="0"/>
      </c:catAx>
      <c:valAx>
        <c:axId val="-1787613440"/>
        <c:scaling>
          <c:orientation val="minMax"/>
          <c:max val="110"/>
          <c:min val="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2432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 gedad semanas'!$G$18</c:f>
              <c:strCache>
                <c:ptCount val="1"/>
                <c:pt idx="0">
                  <c:v>Mayores de 64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'inci gedad semanas'!$B$19:$B$26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'inci gedad semanas'!$G$19:$G$26</c:f>
              <c:numCache>
                <c:formatCode>0.0</c:formatCode>
                <c:ptCount val="8"/>
                <c:pt idx="0">
                  <c:v>47.286960206244103</c:v>
                </c:pt>
                <c:pt idx="1">
                  <c:v>35.818107917416242</c:v>
                </c:pt>
                <c:pt idx="2">
                  <c:v>24.172811747221797</c:v>
                </c:pt>
                <c:pt idx="3">
                  <c:v>12.615737517710647</c:v>
                </c:pt>
                <c:pt idx="4">
                  <c:v>5.1168725596308917</c:v>
                </c:pt>
                <c:pt idx="5">
                  <c:v>3.6612105383565861</c:v>
                </c:pt>
                <c:pt idx="6">
                  <c:v>2.0291046357156981</c:v>
                </c:pt>
                <c:pt idx="7">
                  <c:v>0.74988649580797551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9B8-4AD3-9852-06899400B8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87599296"/>
        <c:axId val="-1787623776"/>
      </c:lineChart>
      <c:catAx>
        <c:axId val="-178759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23776"/>
        <c:crosses val="autoZero"/>
        <c:auto val="1"/>
        <c:lblAlgn val="ctr"/>
        <c:lblOffset val="100"/>
        <c:noMultiLvlLbl val="0"/>
      </c:catAx>
      <c:valAx>
        <c:axId val="-1787623776"/>
        <c:scaling>
          <c:orientation val="minMax"/>
          <c:max val="110"/>
          <c:min val="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5992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 gedad semanas'!$F$18</c:f>
              <c:strCache>
                <c:ptCount val="1"/>
                <c:pt idx="0">
                  <c:v>40 a 64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'inci gedad semanas'!$B$19:$B$26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'inci gedad semanas'!$F$19:$F$26</c:f>
              <c:numCache>
                <c:formatCode>0.0</c:formatCode>
                <c:ptCount val="8"/>
                <c:pt idx="0">
                  <c:v>75.889795985439875</c:v>
                </c:pt>
                <c:pt idx="1">
                  <c:v>51.995297374612122</c:v>
                </c:pt>
                <c:pt idx="2">
                  <c:v>26.201179339868478</c:v>
                </c:pt>
                <c:pt idx="3">
                  <c:v>14.504951172614918</c:v>
                </c:pt>
                <c:pt idx="4">
                  <c:v>6.4587060413140325</c:v>
                </c:pt>
                <c:pt idx="5">
                  <c:v>3.717826586806817</c:v>
                </c:pt>
                <c:pt idx="6">
                  <c:v>2.2795433086990706</c:v>
                </c:pt>
                <c:pt idx="7">
                  <c:v>1.1669090746911908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FCC-46B7-90F5-DCAE772E6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87603104"/>
        <c:axId val="-1787607456"/>
      </c:lineChart>
      <c:catAx>
        <c:axId val="-178760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07456"/>
        <c:crosses val="autoZero"/>
        <c:auto val="1"/>
        <c:lblAlgn val="ctr"/>
        <c:lblOffset val="100"/>
        <c:noMultiLvlLbl val="0"/>
      </c:catAx>
      <c:valAx>
        <c:axId val="-1787607456"/>
        <c:scaling>
          <c:orientation val="minMax"/>
          <c:max val="11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Tasa de incidencia por 10.000 habitantes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0310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70895393077908"/>
          <c:y val="6.4814814814814811E-2"/>
          <c:w val="0.8295667570023223"/>
          <c:h val="0.841674686497521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'L29 Vacunación'!$B$877:$B$882</c:f>
              <c:strCache>
                <c:ptCount val="6"/>
                <c:pt idx="0">
                  <c:v>5 a 11 años</c:v>
                </c:pt>
                <c:pt idx="1">
                  <c:v>12 a 17 años</c:v>
                </c:pt>
                <c:pt idx="2">
                  <c:v>18 a 19 años</c:v>
                </c:pt>
                <c:pt idx="3">
                  <c:v>20 a 49 años</c:v>
                </c:pt>
                <c:pt idx="4">
                  <c:v>50 a 64 años</c:v>
                </c:pt>
                <c:pt idx="5">
                  <c:v>65 y más años</c:v>
                </c:pt>
              </c:strCache>
            </c:strRef>
          </c:cat>
          <c:val>
            <c:numRef>
              <c:f>'L29 Vacunación'!$G$913:$G$918</c:f>
              <c:numCache>
                <c:formatCode>0%</c:formatCode>
                <c:ptCount val="6"/>
                <c:pt idx="0">
                  <c:v>0.82416967781457251</c:v>
                </c:pt>
                <c:pt idx="1">
                  <c:v>0.92706795446705759</c:v>
                </c:pt>
                <c:pt idx="2">
                  <c:v>0.94378502780915041</c:v>
                </c:pt>
                <c:pt idx="3">
                  <c:v>0.97340129668877007</c:v>
                </c:pt>
                <c:pt idx="4">
                  <c:v>0.92626340804336316</c:v>
                </c:pt>
                <c:pt idx="5">
                  <c:v>1.0519891839912483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E0-4CFF-8EA5-51F8C83429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1787615616"/>
        <c:axId val="-1787598752"/>
      </c:barChart>
      <c:catAx>
        <c:axId val="-1787615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598752"/>
        <c:crosses val="autoZero"/>
        <c:auto val="1"/>
        <c:lblAlgn val="ctr"/>
        <c:lblOffset val="100"/>
        <c:noMultiLvlLbl val="0"/>
      </c:catAx>
      <c:valAx>
        <c:axId val="-1787598752"/>
        <c:scaling>
          <c:orientation val="minMax"/>
          <c:max val="1.1000000000000001"/>
          <c:min val="0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787615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07339FA4-26D7-4138-A4FB-94F93C8018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CFA0ED8-41CD-4137-9951-58B05D38FE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C4D9682-0F4E-4E07-B548-161A658355EF}" type="datetimeFigureOut">
              <a:rPr lang="es-ES"/>
              <a:pPr>
                <a:defRPr/>
              </a:pPr>
              <a:t>15/03/2022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52BB2EB-C666-4DD1-92BF-651828961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ABBB672-9A43-427B-89CE-51675DAC3B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286FD61-9984-41E1-B4B1-D581FC68113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534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xmlns="" id="{646C31CC-78C7-474A-808E-6FD155A125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xmlns="" id="{F5A18C8B-F5C5-406A-BD72-B8E4CD07490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2EDFEF-89D5-4B3F-8319-3C36026A1F29}" type="datetimeFigureOut">
              <a:rPr lang="es-MX"/>
              <a:pPr>
                <a:defRPr/>
              </a:pPr>
              <a:t>15/03/2022</a:t>
            </a:fld>
            <a:endParaRPr lang="es-MX" dirty="0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xmlns="" id="{55DEC951-83A0-402A-8DF8-1BB3404127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57213" y="685800"/>
            <a:ext cx="57435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 dirty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xmlns="" id="{57653982-3D2A-417D-9E7F-CD85B541F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xmlns="" id="{85216A56-27B2-4F40-8076-1C907D5AA1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xmlns="" id="{062300BD-51A6-432F-BABE-E29D8F9A2D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F45813-DA65-4B2F-A008-830A6A0279A6}" type="slidenum">
              <a:rPr lang="es-MX" altLang="es-EC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813324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1pPr>
    <a:lvl2pPr marL="1080501"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2pPr>
    <a:lvl3pPr marL="2161002"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3pPr>
    <a:lvl4pPr marL="3241502"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4pPr>
    <a:lvl5pPr marL="4322003"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5pPr>
    <a:lvl6pPr marL="5402504" algn="l" defTabSz="2161002" rtl="0" eaLnBrk="1" latinLnBrk="0" hangingPunct="1">
      <a:defRPr sz="2836" kern="1200">
        <a:solidFill>
          <a:schemeClr val="tx1"/>
        </a:solidFill>
        <a:latin typeface="+mn-lt"/>
        <a:ea typeface="+mn-ea"/>
        <a:cs typeface="+mn-cs"/>
      </a:defRPr>
    </a:lvl6pPr>
    <a:lvl7pPr marL="6483005" algn="l" defTabSz="2161002" rtl="0" eaLnBrk="1" latinLnBrk="0" hangingPunct="1">
      <a:defRPr sz="2836" kern="1200">
        <a:solidFill>
          <a:schemeClr val="tx1"/>
        </a:solidFill>
        <a:latin typeface="+mn-lt"/>
        <a:ea typeface="+mn-ea"/>
        <a:cs typeface="+mn-cs"/>
      </a:defRPr>
    </a:lvl7pPr>
    <a:lvl8pPr marL="7563505" algn="l" defTabSz="2161002" rtl="0" eaLnBrk="1" latinLnBrk="0" hangingPunct="1">
      <a:defRPr sz="2836" kern="1200">
        <a:solidFill>
          <a:schemeClr val="tx1"/>
        </a:solidFill>
        <a:latin typeface="+mn-lt"/>
        <a:ea typeface="+mn-ea"/>
        <a:cs typeface="+mn-cs"/>
      </a:defRPr>
    </a:lvl8pPr>
    <a:lvl9pPr marL="8644006" algn="l" defTabSz="2161002" rtl="0" eaLnBrk="1" latinLnBrk="0" hangingPunct="1">
      <a:defRPr sz="28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F45813-DA65-4B2F-A008-830A6A0279A6}" type="slidenum">
              <a:rPr kumimoji="0" lang="es-MX" alt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MX" alt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298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17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4246052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18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287168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19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171449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20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21108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8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661823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9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15925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10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764340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11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094409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12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755931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r>
              <a:rPr lang="es-ES" baseline="0" dirty="0"/>
              <a:t>  SMS AL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13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368820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14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056254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16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190381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5060" y="2356703"/>
            <a:ext cx="18090356" cy="5013407"/>
          </a:xfrm>
        </p:spPr>
        <p:txBody>
          <a:bodyPr anchor="b"/>
          <a:lstStyle>
            <a:lvl1pPr algn="ctr">
              <a:defRPr sz="1187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5060" y="7563446"/>
            <a:ext cx="18090356" cy="3476717"/>
          </a:xfrm>
        </p:spPr>
        <p:txBody>
          <a:bodyPr/>
          <a:lstStyle>
            <a:lvl1pPr marL="0" indent="0" algn="ctr">
              <a:buNone/>
              <a:defRPr sz="4748"/>
            </a:lvl1pPr>
            <a:lvl2pPr marL="904524" indent="0" algn="ctr">
              <a:buNone/>
              <a:defRPr sz="3957"/>
            </a:lvl2pPr>
            <a:lvl3pPr marL="1809049" indent="0" algn="ctr">
              <a:buNone/>
              <a:defRPr sz="3561"/>
            </a:lvl3pPr>
            <a:lvl4pPr marL="2713573" indent="0" algn="ctr">
              <a:buNone/>
              <a:defRPr sz="3165"/>
            </a:lvl4pPr>
            <a:lvl5pPr marL="3618098" indent="0" algn="ctr">
              <a:buNone/>
              <a:defRPr sz="3165"/>
            </a:lvl5pPr>
            <a:lvl6pPr marL="4522622" indent="0" algn="ctr">
              <a:buNone/>
              <a:defRPr sz="3165"/>
            </a:lvl6pPr>
            <a:lvl7pPr marL="5427147" indent="0" algn="ctr">
              <a:buNone/>
              <a:defRPr sz="3165"/>
            </a:lvl7pPr>
            <a:lvl8pPr marL="6331671" indent="0" algn="ctr">
              <a:buNone/>
              <a:defRPr sz="3165"/>
            </a:lvl8pPr>
            <a:lvl9pPr marL="7236196" indent="0" algn="ctr">
              <a:buNone/>
              <a:defRPr sz="3165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B03CF-7A5C-4695-B21D-793F6C683612}" type="datetime1">
              <a:rPr lang="es-MX" smtClean="0"/>
              <a:pPr>
                <a:defRPr/>
              </a:pPr>
              <a:t>15/03/2022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F3D25E-C60C-442F-B493-F8524FC0AAC8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15832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351A30-5E45-45A7-816F-C8B4FEAD4752}" type="datetime1">
              <a:rPr lang="es-MX" smtClean="0"/>
              <a:pPr>
                <a:defRPr/>
              </a:pPr>
              <a:t>15/03/2022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93D72-C691-4DEA-84DE-4F02C469A2AD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17980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261215" y="766678"/>
            <a:ext cx="5200977" cy="1220351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8283" y="766678"/>
            <a:ext cx="15301426" cy="1220351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B340FD-C0D4-4BEE-A726-A03FE1E8A2AC}" type="datetime1">
              <a:rPr lang="es-MX" smtClean="0"/>
              <a:pPr>
                <a:defRPr/>
              </a:pPr>
              <a:t>15/03/2022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564C80-11AF-470F-B996-9ACC131DD2F8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545592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AEA59-78C5-4AB7-8376-D6B8C0316123}" type="datetime1">
              <a:rPr lang="es-MX" smtClean="0"/>
              <a:pPr>
                <a:defRPr/>
              </a:pPr>
              <a:t>15/03/2022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4FE5C-08EA-4C34-93A3-66D66E418E47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89550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20" y="3590055"/>
            <a:ext cx="20803910" cy="5990088"/>
          </a:xfrm>
        </p:spPr>
        <p:txBody>
          <a:bodyPr anchor="b"/>
          <a:lstStyle>
            <a:lvl1pPr>
              <a:defRPr sz="1187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720" y="9636811"/>
            <a:ext cx="20803910" cy="3150046"/>
          </a:xfrm>
        </p:spPr>
        <p:txBody>
          <a:bodyPr/>
          <a:lstStyle>
            <a:lvl1pPr marL="0" indent="0">
              <a:buNone/>
              <a:defRPr sz="4748">
                <a:solidFill>
                  <a:schemeClr val="tx1">
                    <a:tint val="75000"/>
                  </a:schemeClr>
                </a:solidFill>
              </a:defRPr>
            </a:lvl1pPr>
            <a:lvl2pPr marL="904524" indent="0">
              <a:buNone/>
              <a:defRPr sz="3957">
                <a:solidFill>
                  <a:schemeClr val="tx1">
                    <a:tint val="75000"/>
                  </a:schemeClr>
                </a:solidFill>
              </a:defRPr>
            </a:lvl2pPr>
            <a:lvl3pPr marL="1809049" indent="0">
              <a:buNone/>
              <a:defRPr sz="3561">
                <a:solidFill>
                  <a:schemeClr val="tx1">
                    <a:tint val="75000"/>
                  </a:schemeClr>
                </a:solidFill>
              </a:defRPr>
            </a:lvl3pPr>
            <a:lvl4pPr marL="2713573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4pPr>
            <a:lvl5pPr marL="3618098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5pPr>
            <a:lvl6pPr marL="4522622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6pPr>
            <a:lvl7pPr marL="5427147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7pPr>
            <a:lvl8pPr marL="6331671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8pPr>
            <a:lvl9pPr marL="7236196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DA86CF-EC43-4669-B52D-DD50816BE96A}" type="datetime1">
              <a:rPr lang="es-MX" smtClean="0"/>
              <a:pPr>
                <a:defRPr/>
              </a:pPr>
              <a:t>15/03/2022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DE67B5-1B48-464F-92C0-A96C0EE4B945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73196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8283" y="3833390"/>
            <a:ext cx="10251202" cy="913680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10990" y="3833390"/>
            <a:ext cx="10251202" cy="913680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708F48-959D-494F-80DC-1C7B34B2F9DE}" type="datetime1">
              <a:rPr lang="es-MX" smtClean="0"/>
              <a:pPr>
                <a:defRPr/>
              </a:pPr>
              <a:t>15/03/2022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AF86A-CC57-4572-888D-AD9F4C7D3F22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70236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424" y="766679"/>
            <a:ext cx="20803910" cy="27833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1425" y="3530053"/>
            <a:ext cx="10204091" cy="1730025"/>
          </a:xfrm>
        </p:spPr>
        <p:txBody>
          <a:bodyPr anchor="b"/>
          <a:lstStyle>
            <a:lvl1pPr marL="0" indent="0">
              <a:buNone/>
              <a:defRPr sz="4748" b="1"/>
            </a:lvl1pPr>
            <a:lvl2pPr marL="904524" indent="0">
              <a:buNone/>
              <a:defRPr sz="3957" b="1"/>
            </a:lvl2pPr>
            <a:lvl3pPr marL="1809049" indent="0">
              <a:buNone/>
              <a:defRPr sz="3561" b="1"/>
            </a:lvl3pPr>
            <a:lvl4pPr marL="2713573" indent="0">
              <a:buNone/>
              <a:defRPr sz="3165" b="1"/>
            </a:lvl4pPr>
            <a:lvl5pPr marL="3618098" indent="0">
              <a:buNone/>
              <a:defRPr sz="3165" b="1"/>
            </a:lvl5pPr>
            <a:lvl6pPr marL="4522622" indent="0">
              <a:buNone/>
              <a:defRPr sz="3165" b="1"/>
            </a:lvl6pPr>
            <a:lvl7pPr marL="5427147" indent="0">
              <a:buNone/>
              <a:defRPr sz="3165" b="1"/>
            </a:lvl7pPr>
            <a:lvl8pPr marL="6331671" indent="0">
              <a:buNone/>
              <a:defRPr sz="3165" b="1"/>
            </a:lvl8pPr>
            <a:lvl9pPr marL="7236196" indent="0">
              <a:buNone/>
              <a:defRPr sz="316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1425" y="5260078"/>
            <a:ext cx="10204091" cy="773678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210990" y="3530053"/>
            <a:ext cx="10254344" cy="1730025"/>
          </a:xfrm>
        </p:spPr>
        <p:txBody>
          <a:bodyPr anchor="b"/>
          <a:lstStyle>
            <a:lvl1pPr marL="0" indent="0">
              <a:buNone/>
              <a:defRPr sz="4748" b="1"/>
            </a:lvl1pPr>
            <a:lvl2pPr marL="904524" indent="0">
              <a:buNone/>
              <a:defRPr sz="3957" b="1"/>
            </a:lvl2pPr>
            <a:lvl3pPr marL="1809049" indent="0">
              <a:buNone/>
              <a:defRPr sz="3561" b="1"/>
            </a:lvl3pPr>
            <a:lvl4pPr marL="2713573" indent="0">
              <a:buNone/>
              <a:defRPr sz="3165" b="1"/>
            </a:lvl4pPr>
            <a:lvl5pPr marL="3618098" indent="0">
              <a:buNone/>
              <a:defRPr sz="3165" b="1"/>
            </a:lvl5pPr>
            <a:lvl6pPr marL="4522622" indent="0">
              <a:buNone/>
              <a:defRPr sz="3165" b="1"/>
            </a:lvl6pPr>
            <a:lvl7pPr marL="5427147" indent="0">
              <a:buNone/>
              <a:defRPr sz="3165" b="1"/>
            </a:lvl7pPr>
            <a:lvl8pPr marL="6331671" indent="0">
              <a:buNone/>
              <a:defRPr sz="3165" b="1"/>
            </a:lvl8pPr>
            <a:lvl9pPr marL="7236196" indent="0">
              <a:buNone/>
              <a:defRPr sz="316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210990" y="5260078"/>
            <a:ext cx="10254344" cy="773678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C62234-1AC0-48E8-9406-C42CE8AF9469}" type="datetime1">
              <a:rPr lang="es-MX" smtClean="0"/>
              <a:pPr>
                <a:defRPr/>
              </a:pPr>
              <a:t>15/03/2022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2F5F3-E386-40BF-B5A3-4020914D2A85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71713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9F555D-CEDF-4F79-BD4C-E7154AD46237}" type="datetime1">
              <a:rPr lang="es-MX" smtClean="0"/>
              <a:pPr>
                <a:defRPr/>
              </a:pPr>
              <a:t>15/03/2022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52DC5-CC40-473A-A245-051658082FD6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46523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87DCB-20E4-43A1-8F65-FAE5BD9E63C8}" type="datetime1">
              <a:rPr lang="es-MX" smtClean="0"/>
              <a:pPr>
                <a:defRPr/>
              </a:pPr>
              <a:t>15/03/2022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10BF8-9AB7-4F1D-883E-6C92F08E097F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14567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425" y="960014"/>
            <a:ext cx="7779480" cy="3360050"/>
          </a:xfrm>
        </p:spPr>
        <p:txBody>
          <a:bodyPr anchor="b"/>
          <a:lstStyle>
            <a:lvl1pPr>
              <a:defRPr sz="633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4344" y="2073365"/>
            <a:ext cx="12210990" cy="10233485"/>
          </a:xfrm>
        </p:spPr>
        <p:txBody>
          <a:bodyPr/>
          <a:lstStyle>
            <a:lvl1pPr>
              <a:defRPr sz="6331"/>
            </a:lvl1pPr>
            <a:lvl2pPr>
              <a:defRPr sz="5540"/>
            </a:lvl2pPr>
            <a:lvl3pPr>
              <a:defRPr sz="4748"/>
            </a:lvl3pPr>
            <a:lvl4pPr>
              <a:defRPr sz="3957"/>
            </a:lvl4pPr>
            <a:lvl5pPr>
              <a:defRPr sz="3957"/>
            </a:lvl5pPr>
            <a:lvl6pPr>
              <a:defRPr sz="3957"/>
            </a:lvl6pPr>
            <a:lvl7pPr>
              <a:defRPr sz="3957"/>
            </a:lvl7pPr>
            <a:lvl8pPr>
              <a:defRPr sz="3957"/>
            </a:lvl8pPr>
            <a:lvl9pPr>
              <a:defRPr sz="395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1425" y="4320064"/>
            <a:ext cx="7779480" cy="8003453"/>
          </a:xfrm>
        </p:spPr>
        <p:txBody>
          <a:bodyPr/>
          <a:lstStyle>
            <a:lvl1pPr marL="0" indent="0">
              <a:buNone/>
              <a:defRPr sz="3165"/>
            </a:lvl1pPr>
            <a:lvl2pPr marL="904524" indent="0">
              <a:buNone/>
              <a:defRPr sz="2770"/>
            </a:lvl2pPr>
            <a:lvl3pPr marL="1809049" indent="0">
              <a:buNone/>
              <a:defRPr sz="2374"/>
            </a:lvl3pPr>
            <a:lvl4pPr marL="2713573" indent="0">
              <a:buNone/>
              <a:defRPr sz="1978"/>
            </a:lvl4pPr>
            <a:lvl5pPr marL="3618098" indent="0">
              <a:buNone/>
              <a:defRPr sz="1978"/>
            </a:lvl5pPr>
            <a:lvl6pPr marL="4522622" indent="0">
              <a:buNone/>
              <a:defRPr sz="1978"/>
            </a:lvl6pPr>
            <a:lvl7pPr marL="5427147" indent="0">
              <a:buNone/>
              <a:defRPr sz="1978"/>
            </a:lvl7pPr>
            <a:lvl8pPr marL="6331671" indent="0">
              <a:buNone/>
              <a:defRPr sz="1978"/>
            </a:lvl8pPr>
            <a:lvl9pPr marL="7236196" indent="0">
              <a:buNone/>
              <a:defRPr sz="1978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C596C5-7FC8-4FF6-817E-00A94C882579}" type="datetime1">
              <a:rPr lang="es-MX" smtClean="0"/>
              <a:pPr>
                <a:defRPr/>
              </a:pPr>
              <a:t>15/03/2022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646747-7BCD-4B69-B26E-0D3810EB4DFD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31475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425" y="960014"/>
            <a:ext cx="7779480" cy="3360050"/>
          </a:xfrm>
        </p:spPr>
        <p:txBody>
          <a:bodyPr anchor="b"/>
          <a:lstStyle>
            <a:lvl1pPr>
              <a:defRPr sz="633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54344" y="2073365"/>
            <a:ext cx="12210990" cy="10233485"/>
          </a:xfrm>
        </p:spPr>
        <p:txBody>
          <a:bodyPr anchor="t"/>
          <a:lstStyle>
            <a:lvl1pPr marL="0" indent="0">
              <a:buNone/>
              <a:defRPr sz="6331"/>
            </a:lvl1pPr>
            <a:lvl2pPr marL="904524" indent="0">
              <a:buNone/>
              <a:defRPr sz="5540"/>
            </a:lvl2pPr>
            <a:lvl3pPr marL="1809049" indent="0">
              <a:buNone/>
              <a:defRPr sz="4748"/>
            </a:lvl3pPr>
            <a:lvl4pPr marL="2713573" indent="0">
              <a:buNone/>
              <a:defRPr sz="3957"/>
            </a:lvl4pPr>
            <a:lvl5pPr marL="3618098" indent="0">
              <a:buNone/>
              <a:defRPr sz="3957"/>
            </a:lvl5pPr>
            <a:lvl6pPr marL="4522622" indent="0">
              <a:buNone/>
              <a:defRPr sz="3957"/>
            </a:lvl6pPr>
            <a:lvl7pPr marL="5427147" indent="0">
              <a:buNone/>
              <a:defRPr sz="3957"/>
            </a:lvl7pPr>
            <a:lvl8pPr marL="6331671" indent="0">
              <a:buNone/>
              <a:defRPr sz="3957"/>
            </a:lvl8pPr>
            <a:lvl9pPr marL="7236196" indent="0">
              <a:buNone/>
              <a:defRPr sz="3957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1425" y="4320064"/>
            <a:ext cx="7779480" cy="8003453"/>
          </a:xfrm>
        </p:spPr>
        <p:txBody>
          <a:bodyPr/>
          <a:lstStyle>
            <a:lvl1pPr marL="0" indent="0">
              <a:buNone/>
              <a:defRPr sz="3165"/>
            </a:lvl1pPr>
            <a:lvl2pPr marL="904524" indent="0">
              <a:buNone/>
              <a:defRPr sz="2770"/>
            </a:lvl2pPr>
            <a:lvl3pPr marL="1809049" indent="0">
              <a:buNone/>
              <a:defRPr sz="2374"/>
            </a:lvl3pPr>
            <a:lvl4pPr marL="2713573" indent="0">
              <a:buNone/>
              <a:defRPr sz="1978"/>
            </a:lvl4pPr>
            <a:lvl5pPr marL="3618098" indent="0">
              <a:buNone/>
              <a:defRPr sz="1978"/>
            </a:lvl5pPr>
            <a:lvl6pPr marL="4522622" indent="0">
              <a:buNone/>
              <a:defRPr sz="1978"/>
            </a:lvl6pPr>
            <a:lvl7pPr marL="5427147" indent="0">
              <a:buNone/>
              <a:defRPr sz="1978"/>
            </a:lvl7pPr>
            <a:lvl8pPr marL="6331671" indent="0">
              <a:buNone/>
              <a:defRPr sz="1978"/>
            </a:lvl8pPr>
            <a:lvl9pPr marL="7236196" indent="0">
              <a:buNone/>
              <a:defRPr sz="1978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2CEEE2-36F6-41E9-A0C8-CFAAEB53B3D4}" type="datetime1">
              <a:rPr lang="es-MX" smtClean="0"/>
              <a:pPr>
                <a:defRPr/>
              </a:pPr>
              <a:t>15/03/2022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4F85A-5FAA-4210-ACBE-02521CB98D81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42997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8283" y="766679"/>
            <a:ext cx="20803910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8283" y="3833390"/>
            <a:ext cx="20803910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58283" y="13346865"/>
            <a:ext cx="5427107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346F93-1B4E-41DF-B5F1-817227E28FAA}" type="datetime1">
              <a:rPr lang="es-MX" smtClean="0"/>
              <a:pPr>
                <a:defRPr/>
              </a:pPr>
              <a:t>15/03/2022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89908" y="13346865"/>
            <a:ext cx="8140660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035085" y="13346865"/>
            <a:ext cx="5427107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727D08-AC9D-4ADD-AAF1-94106EC7AB94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43866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hf sldNum="0" hdr="0" ftr="0" dt="0"/>
  <p:txStyles>
    <p:titleStyle>
      <a:lvl1pPr algn="l" defTabSz="1809049" rtl="0" eaLnBrk="1" latinLnBrk="0" hangingPunct="1">
        <a:lnSpc>
          <a:spcPct val="90000"/>
        </a:lnSpc>
        <a:spcBef>
          <a:spcPct val="0"/>
        </a:spcBef>
        <a:buNone/>
        <a:defRPr sz="87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262" indent="-452262" algn="l" defTabSz="1809049" rtl="0" eaLnBrk="1" latinLnBrk="0" hangingPunct="1">
        <a:lnSpc>
          <a:spcPct val="90000"/>
        </a:lnSpc>
        <a:spcBef>
          <a:spcPts val="1978"/>
        </a:spcBef>
        <a:buFont typeface="Arial" panose="020B0604020202020204" pitchFamily="34" charset="0"/>
        <a:buChar char="•"/>
        <a:defRPr sz="5540" kern="1200">
          <a:solidFill>
            <a:schemeClr val="tx1"/>
          </a:solidFill>
          <a:latin typeface="+mn-lt"/>
          <a:ea typeface="+mn-ea"/>
          <a:cs typeface="+mn-cs"/>
        </a:defRPr>
      </a:lvl1pPr>
      <a:lvl2pPr marL="1356787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4748" kern="1200">
          <a:solidFill>
            <a:schemeClr val="tx1"/>
          </a:solidFill>
          <a:latin typeface="+mn-lt"/>
          <a:ea typeface="+mn-ea"/>
          <a:cs typeface="+mn-cs"/>
        </a:defRPr>
      </a:lvl2pPr>
      <a:lvl3pPr marL="2261311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957" kern="1200">
          <a:solidFill>
            <a:schemeClr val="tx1"/>
          </a:solidFill>
          <a:latin typeface="+mn-lt"/>
          <a:ea typeface="+mn-ea"/>
          <a:cs typeface="+mn-cs"/>
        </a:defRPr>
      </a:lvl3pPr>
      <a:lvl4pPr marL="3165836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4pPr>
      <a:lvl5pPr marL="4070360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5pPr>
      <a:lvl6pPr marL="4974885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6pPr>
      <a:lvl7pPr marL="5879409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7pPr>
      <a:lvl8pPr marL="6783934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8pPr>
      <a:lvl9pPr marL="7688458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1pPr>
      <a:lvl2pPr marL="904524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2pPr>
      <a:lvl3pPr marL="1809049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3pPr>
      <a:lvl4pPr marL="2713573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4pPr>
      <a:lvl5pPr marL="3618098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5pPr>
      <a:lvl6pPr marL="4522622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6pPr>
      <a:lvl7pPr marL="5427147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7pPr>
      <a:lvl8pPr marL="6331671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8pPr>
      <a:lvl9pPr marL="7236196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3.png"/><Relationship Id="rId7" Type="http://schemas.openxmlformats.org/officeDocument/2006/relationships/image" Target="../media/image91.svg"/><Relationship Id="rId12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chart" Target="../charts/chart7.xml"/><Relationship Id="rId5" Type="http://schemas.openxmlformats.org/officeDocument/2006/relationships/image" Target="../media/image15.png"/><Relationship Id="rId10" Type="http://schemas.openxmlformats.org/officeDocument/2006/relationships/chart" Target="../charts/chart6.xml"/><Relationship Id="rId4" Type="http://schemas.openxmlformats.org/officeDocument/2006/relationships/image" Target="../media/image111.svg"/><Relationship Id="rId9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svg"/><Relationship Id="rId5" Type="http://schemas.openxmlformats.org/officeDocument/2006/relationships/image" Target="../media/image2.png"/><Relationship Id="rId4" Type="http://schemas.openxmlformats.org/officeDocument/2006/relationships/image" Target="../media/image11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svg"/><Relationship Id="rId5" Type="http://schemas.openxmlformats.org/officeDocument/2006/relationships/image" Target="../media/image2.png"/><Relationship Id="rId4" Type="http://schemas.openxmlformats.org/officeDocument/2006/relationships/image" Target="../media/image1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svg"/><Relationship Id="rId5" Type="http://schemas.openxmlformats.org/officeDocument/2006/relationships/image" Target="../media/image2.png"/><Relationship Id="rId4" Type="http://schemas.openxmlformats.org/officeDocument/2006/relationships/image" Target="../media/image1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ijid.2022.01.034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doi.org/10.1016/j.jinf.2021.06.01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svg"/><Relationship Id="rId5" Type="http://schemas.openxmlformats.org/officeDocument/2006/relationships/image" Target="../media/image2.png"/><Relationship Id="rId10" Type="http://schemas.openxmlformats.org/officeDocument/2006/relationships/hyperlink" Target="https://doi.org/10.3201/eid2803.212607" TargetMode="External"/><Relationship Id="rId4" Type="http://schemas.openxmlformats.org/officeDocument/2006/relationships/image" Target="../media/image111.svg"/><Relationship Id="rId9" Type="http://schemas.openxmlformats.org/officeDocument/2006/relationships/hyperlink" Target="https://doi.org/10.1016/j.eclinm.2021.10112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.pn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1.sv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1.sv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0.svg"/><Relationship Id="rId10" Type="http://schemas.openxmlformats.org/officeDocument/2006/relationships/image" Target="../media/image15.png"/><Relationship Id="rId9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chart" Target="../charts/chart2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svg"/><Relationship Id="rId5" Type="http://schemas.openxmlformats.org/officeDocument/2006/relationships/image" Target="../media/image2.png"/><Relationship Id="rId4" Type="http://schemas.openxmlformats.org/officeDocument/2006/relationships/image" Target="../media/image1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0B3444B8-8E30-461C-81D9-73DE44AF3F12}"/>
              </a:ext>
            </a:extLst>
          </p:cNvPr>
          <p:cNvGrpSpPr/>
          <p:nvPr/>
        </p:nvGrpSpPr>
        <p:grpSpPr>
          <a:xfrm>
            <a:off x="4224886" y="4093258"/>
            <a:ext cx="15670705" cy="6213698"/>
            <a:chOff x="736404" y="1897104"/>
            <a:chExt cx="7463063" cy="2959230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xmlns="" id="{AAFB6530-2234-47E0-8138-A4BA4D9BA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36404" y="1897104"/>
              <a:ext cx="2289375" cy="2959230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xmlns="" id="{BC161E4D-AB08-43C1-9286-7815443B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060305" y="1897104"/>
              <a:ext cx="5139162" cy="2929711"/>
            </a:xfrm>
            <a:prstGeom prst="rect">
              <a:avLst/>
            </a:prstGeom>
          </p:spPr>
        </p:pic>
      </p:grpSp>
      <p:pic>
        <p:nvPicPr>
          <p:cNvPr id="5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31300" y="14073310"/>
            <a:ext cx="8390538" cy="32690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58682"/>
            <a:ext cx="22761102" cy="126897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C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Muertes por COVID-19 en el DMQ, según inicio de la ola </a:t>
            </a:r>
            <a:br>
              <a:rPr lang="es-EC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(Muertes diarios, media móvil 7 días)</a:t>
            </a:r>
            <a:endParaRPr lang="es-EC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7107" y="14073309"/>
            <a:ext cx="8390538" cy="32690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2419142" y="11417134"/>
            <a:ext cx="3326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7966282" y="9170417"/>
            <a:ext cx="3776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21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660378" y="13139339"/>
            <a:ext cx="2193620" cy="1240558"/>
          </a:xfrm>
          <a:prstGeom prst="rect">
            <a:avLst/>
          </a:prstGeom>
        </p:spPr>
      </p:pic>
      <p:sp>
        <p:nvSpPr>
          <p:cNvPr id="22" name="Marcador de texto 7"/>
          <p:cNvSpPr txBox="1">
            <a:spLocks/>
          </p:cNvSpPr>
          <p:nvPr/>
        </p:nvSpPr>
        <p:spPr>
          <a:xfrm>
            <a:off x="8353431" y="13433214"/>
            <a:ext cx="15057164" cy="80354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marzo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7" y="13039576"/>
            <a:ext cx="5400600" cy="913502"/>
          </a:xfrm>
          <a:prstGeom prst="rect">
            <a:avLst/>
          </a:prstGeom>
        </p:spPr>
      </p:pic>
      <p:sp>
        <p:nvSpPr>
          <p:cNvPr id="2" name="AutoShape 2" descr="blob:https://web.whatsapp.com/e0f59512-d010-4ad3-bbb1-17458e5a53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269" y="2013449"/>
            <a:ext cx="18938104" cy="1099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7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0095" y="14073306"/>
            <a:ext cx="8390538" cy="326903"/>
          </a:xfrm>
          <a:prstGeom prst="rect">
            <a:avLst/>
          </a:prstGeom>
        </p:spPr>
      </p:pic>
      <p:sp>
        <p:nvSpPr>
          <p:cNvPr id="14" name="Marcador de texto 7"/>
          <p:cNvSpPr txBox="1">
            <a:spLocks/>
          </p:cNvSpPr>
          <p:nvPr/>
        </p:nvSpPr>
        <p:spPr>
          <a:xfrm>
            <a:off x="8387800" y="13433300"/>
            <a:ext cx="12307659" cy="69325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 de marzo de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9" y="13039576"/>
            <a:ext cx="5776018" cy="913502"/>
          </a:xfrm>
          <a:prstGeom prst="rect">
            <a:avLst/>
          </a:prstGeom>
        </p:spPr>
      </p:pic>
      <p:pic>
        <p:nvPicPr>
          <p:cNvPr id="11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620898" y="13159651"/>
            <a:ext cx="2193620" cy="1240558"/>
          </a:xfrm>
          <a:prstGeom prst="rect">
            <a:avLst/>
          </a:prstGeom>
        </p:spPr>
      </p:pic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986" y="348498"/>
            <a:ext cx="18974549" cy="1595024"/>
          </a:xfrm>
        </p:spPr>
        <p:txBody>
          <a:bodyPr/>
          <a:lstStyle/>
          <a:p>
            <a:pPr algn="ctr" eaLnBrk="1" hangingPunct="1"/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Positividad por semanas epidemiológica. DMQ 2021 - 2022</a:t>
            </a:r>
            <a:endParaRPr lang="es-EC" altLang="en-US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2411165" y="2231554"/>
          <a:ext cx="19586176" cy="993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24221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195" y="244900"/>
            <a:ext cx="18974549" cy="1268978"/>
          </a:xfrm>
        </p:spPr>
        <p:txBody>
          <a:bodyPr/>
          <a:lstStyle/>
          <a:p>
            <a:pPr algn="ctr" eaLnBrk="1" hangingPunct="1"/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 de incidencia acumulada (por 10.000 habitantes) </a:t>
            </a:r>
            <a:r>
              <a:rPr lang="es-ES" alt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S" alt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– SE10</a:t>
            </a:r>
            <a:r>
              <a:rPr lang="es-ES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 grupos de edad. DMQ 2021</a:t>
            </a:r>
            <a:endParaRPr lang="es-EC" alt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901" y="14073309"/>
            <a:ext cx="8390538" cy="326903"/>
          </a:xfrm>
          <a:prstGeom prst="rect">
            <a:avLst/>
          </a:prstGeom>
        </p:spPr>
      </p:pic>
      <p:sp>
        <p:nvSpPr>
          <p:cNvPr id="16" name="Marcador de texto 7"/>
          <p:cNvSpPr txBox="1">
            <a:spLocks/>
          </p:cNvSpPr>
          <p:nvPr/>
        </p:nvSpPr>
        <p:spPr>
          <a:xfrm>
            <a:off x="6006237" y="13159651"/>
            <a:ext cx="9450795" cy="79342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 de marzo de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" y="13039576"/>
            <a:ext cx="5776018" cy="913502"/>
          </a:xfrm>
          <a:prstGeom prst="rect">
            <a:avLst/>
          </a:prstGeom>
        </p:spPr>
      </p:pic>
      <p:pic>
        <p:nvPicPr>
          <p:cNvPr id="23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914600" y="13158385"/>
            <a:ext cx="2193620" cy="124055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0422461" y="12377443"/>
            <a:ext cx="3381054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9" dirty="0"/>
              <a:t>Semana Epidemiológica</a:t>
            </a:r>
            <a:endParaRPr lang="es-EC" sz="2309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0044013" y="6829039"/>
            <a:ext cx="3381054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9" dirty="0"/>
              <a:t>Semana Epidemiológica</a:t>
            </a:r>
            <a:endParaRPr lang="es-EC" sz="2309" dirty="0"/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xmlns="" id="{00000000-0008-0000-25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8997" y="2375013"/>
          <a:ext cx="7851252" cy="4320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00000000-0008-0000-25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042968" y="2440668"/>
          <a:ext cx="6434589" cy="4152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xmlns="" id="{00000000-0008-0000-25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380717" y="2439518"/>
          <a:ext cx="6912768" cy="396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xmlns="" id="{00000000-0008-0000-2500-000006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425067" y="7733132"/>
          <a:ext cx="8788298" cy="4075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xmlns="" id="{00000000-0008-0000-25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86957" y="7733131"/>
          <a:ext cx="9881192" cy="3931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47755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92208"/>
            <a:ext cx="7905500" cy="30800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E59009EF-0FBD-4F30-953C-2AD31F4B908C}"/>
              </a:ext>
            </a:extLst>
          </p:cNvPr>
          <p:cNvSpPr txBox="1"/>
          <p:nvPr/>
        </p:nvSpPr>
        <p:spPr>
          <a:xfrm>
            <a:off x="4414331" y="2632654"/>
            <a:ext cx="6151298" cy="6309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3500" b="1" dirty="0">
                <a:solidFill>
                  <a:srgbClr val="FF0000"/>
                </a:solidFill>
                <a:latin typeface="+mj-lt"/>
              </a:rPr>
              <a:t>Cobertura </a:t>
            </a:r>
            <a:r>
              <a:rPr lang="es-MX" sz="3500" b="1" dirty="0" smtClean="0">
                <a:solidFill>
                  <a:srgbClr val="FF0000"/>
                </a:solidFill>
                <a:latin typeface="+mj-lt"/>
              </a:rPr>
              <a:t>segundas </a:t>
            </a:r>
            <a:r>
              <a:rPr lang="es-MX" sz="3500" b="1" dirty="0">
                <a:solidFill>
                  <a:srgbClr val="FF0000"/>
                </a:solidFill>
                <a:latin typeface="+mj-lt"/>
              </a:rPr>
              <a:t>dosis DMQ*</a:t>
            </a:r>
          </a:p>
        </p:txBody>
      </p:sp>
      <p:sp>
        <p:nvSpPr>
          <p:cNvPr id="22" name="Título 9">
            <a:extLst>
              <a:ext uri="{FF2B5EF4-FFF2-40B4-BE49-F238E27FC236}">
                <a16:creationId xmlns:a16="http://schemas.microsoft.com/office/drawing/2014/main" xmlns="" id="{540CFB6C-2AE9-4DF3-8884-EF2993D3055E}"/>
              </a:ext>
            </a:extLst>
          </p:cNvPr>
          <p:cNvSpPr txBox="1">
            <a:spLocks/>
          </p:cNvSpPr>
          <p:nvPr/>
        </p:nvSpPr>
        <p:spPr>
          <a:xfrm>
            <a:off x="1266909" y="1163771"/>
            <a:ext cx="10923105" cy="7187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C" sz="452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Inmunizaciones COVID-19 en el DMQ </a:t>
            </a:r>
          </a:p>
        </p:txBody>
      </p:sp>
      <p:sp>
        <p:nvSpPr>
          <p:cNvPr id="21" name="Marcador de texto 7"/>
          <p:cNvSpPr txBox="1">
            <a:spLocks/>
          </p:cNvSpPr>
          <p:nvPr/>
        </p:nvSpPr>
        <p:spPr>
          <a:xfrm>
            <a:off x="7972367" y="13176734"/>
            <a:ext cx="10405324" cy="89492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*Las coberturas superiores al 100% podrían deberse a personas de otros lugares que vinieron a recibir la vacuna en el DMQ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583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Fuente: : </a:t>
            </a:r>
            <a:r>
              <a:rPr lang="es-ES" sz="1583" dirty="0">
                <a:latin typeface="Arial" panose="020B0604020202020204" pitchFamily="34" charset="0"/>
                <a:cs typeface="Arial" panose="020B0604020202020204" pitchFamily="34" charset="0"/>
              </a:rPr>
              <a:t>: Ministerio de Salud Pública (MSP) –CZS9.  SMS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583" dirty="0">
                <a:latin typeface="Arial" panose="020B0604020202020204" pitchFamily="34" charset="0"/>
                <a:cs typeface="Arial" panose="020B0604020202020204" pitchFamily="34" charset="0"/>
              </a:rPr>
              <a:t>SS 05 de marzo del 2022. MSP  07 de marzo de 2022</a:t>
            </a:r>
            <a:endParaRPr lang="es-ES_tradnl" sz="158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6488" y="12781055"/>
            <a:ext cx="2066811" cy="1168844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E59009EF-0FBD-4F30-953C-2AD31F4B908C}"/>
              </a:ext>
            </a:extLst>
          </p:cNvPr>
          <p:cNvSpPr txBox="1"/>
          <p:nvPr/>
        </p:nvSpPr>
        <p:spPr>
          <a:xfrm>
            <a:off x="13714778" y="2545819"/>
            <a:ext cx="6151298" cy="6309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3500" b="1" dirty="0">
                <a:solidFill>
                  <a:srgbClr val="FF0000"/>
                </a:solidFill>
                <a:latin typeface="+mj-lt"/>
              </a:rPr>
              <a:t>Cobertura d</a:t>
            </a:r>
            <a:r>
              <a:rPr lang="es-MX" sz="3500" b="1" dirty="0" smtClean="0">
                <a:solidFill>
                  <a:srgbClr val="FF0000"/>
                </a:solidFill>
                <a:latin typeface="+mj-lt"/>
              </a:rPr>
              <a:t>osis </a:t>
            </a:r>
            <a:r>
              <a:rPr lang="es-MX" sz="3500" b="1" dirty="0">
                <a:solidFill>
                  <a:srgbClr val="FF0000"/>
                </a:solidFill>
                <a:latin typeface="+mj-lt"/>
              </a:rPr>
              <a:t>de refuerzo DMQ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138574"/>
              </p:ext>
            </p:extLst>
          </p:nvPr>
        </p:nvGraphicFramePr>
        <p:xfrm>
          <a:off x="682973" y="12049751"/>
          <a:ext cx="5492270" cy="1437282"/>
        </p:xfrm>
        <a:graphic>
          <a:graphicData uri="http://schemas.openxmlformats.org/drawingml/2006/table">
            <a:tbl>
              <a:tblPr firstRow="1" bandRow="1"/>
              <a:tblGrid>
                <a:gridCol w="3805910">
                  <a:extLst>
                    <a:ext uri="{9D8B030D-6E8A-4147-A177-3AD203B41FA5}">
                      <a16:colId xmlns:a16="http://schemas.microsoft.com/office/drawing/2014/main" xmlns="" val="4102597857"/>
                    </a:ext>
                  </a:extLst>
                </a:gridCol>
                <a:gridCol w="1686360">
                  <a:extLst>
                    <a:ext uri="{9D8B030D-6E8A-4147-A177-3AD203B41FA5}">
                      <a16:colId xmlns:a16="http://schemas.microsoft.com/office/drawing/2014/main" xmlns="" val="2932007225"/>
                    </a:ext>
                  </a:extLst>
                </a:gridCol>
              </a:tblGrid>
              <a:tr h="4790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Segunda dosis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2.449.348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4557251"/>
                  </a:ext>
                </a:extLst>
              </a:tr>
              <a:tr h="4790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Dosis de refuerzo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1.121.214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6053344"/>
                  </a:ext>
                </a:extLst>
              </a:tr>
              <a:tr h="4790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Población &gt;= 3 años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2.682.806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4816421"/>
                  </a:ext>
                </a:extLst>
              </a:tr>
            </a:tbl>
          </a:graphicData>
        </a:graphic>
      </p:graphicFrame>
      <p:pic>
        <p:nvPicPr>
          <p:cNvPr id="30" name="Imagen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695" y="3558102"/>
            <a:ext cx="4951934" cy="2549330"/>
          </a:xfrm>
          <a:prstGeom prst="rect">
            <a:avLst/>
          </a:prstGeom>
        </p:spPr>
      </p:pic>
      <p:cxnSp>
        <p:nvCxnSpPr>
          <p:cNvPr id="31" name="Conector recto de flecha 30"/>
          <p:cNvCxnSpPr/>
          <p:nvPr/>
        </p:nvCxnSpPr>
        <p:spPr>
          <a:xfrm flipV="1">
            <a:off x="8163147" y="5245843"/>
            <a:ext cx="644449" cy="213701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1111" y="3671714"/>
            <a:ext cx="4951934" cy="2549330"/>
          </a:xfrm>
          <a:prstGeom prst="rect">
            <a:avLst/>
          </a:prstGeom>
        </p:spPr>
      </p:pic>
      <p:sp>
        <p:nvSpPr>
          <p:cNvPr id="36" name="CuadroTexto 35"/>
          <p:cNvSpPr txBox="1"/>
          <p:nvPr/>
        </p:nvSpPr>
        <p:spPr>
          <a:xfrm>
            <a:off x="15222451" y="4640754"/>
            <a:ext cx="1505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/>
              <a:t>42%</a:t>
            </a:r>
            <a:endParaRPr lang="es-EC" sz="2600" dirty="0"/>
          </a:p>
        </p:txBody>
      </p:sp>
      <p:cxnSp>
        <p:nvCxnSpPr>
          <p:cNvPr id="37" name="Conector recto de flecha 36"/>
          <p:cNvCxnSpPr/>
          <p:nvPr/>
        </p:nvCxnSpPr>
        <p:spPr>
          <a:xfrm flipH="1" flipV="1">
            <a:off x="16097341" y="5182396"/>
            <a:ext cx="693086" cy="35533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/>
          <p:cNvSpPr txBox="1"/>
          <p:nvPr/>
        </p:nvSpPr>
        <p:spPr>
          <a:xfrm>
            <a:off x="17825532" y="5102989"/>
            <a:ext cx="710337" cy="30097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s-EC" sz="1695" dirty="0"/>
          </a:p>
        </p:txBody>
      </p:sp>
      <p:graphicFrame>
        <p:nvGraphicFramePr>
          <p:cNvPr id="33" name="Gráfico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743825"/>
              </p:ext>
            </p:extLst>
          </p:nvPr>
        </p:nvGraphicFramePr>
        <p:xfrm>
          <a:off x="3203253" y="6040336"/>
          <a:ext cx="8148868" cy="496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Gráfico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7949303"/>
              </p:ext>
            </p:extLst>
          </p:nvPr>
        </p:nvGraphicFramePr>
        <p:xfrm>
          <a:off x="13101398" y="6283696"/>
          <a:ext cx="7311767" cy="4721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476547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586" y="808365"/>
            <a:ext cx="15390404" cy="106138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C" sz="351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Ocupación hospitalizaría y UCI/UCIP (adultos y pediátricas) destinadas para COVID-19, por establecimiento de salud que reporta*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" y="14085784"/>
            <a:ext cx="7017919" cy="273423"/>
          </a:xfrm>
          <a:prstGeom prst="rect">
            <a:avLst/>
          </a:prstGeom>
        </p:spPr>
      </p:pic>
      <p:sp>
        <p:nvSpPr>
          <p:cNvPr id="16" name="Marcador de texto 7"/>
          <p:cNvSpPr txBox="1">
            <a:spLocks/>
          </p:cNvSpPr>
          <p:nvPr/>
        </p:nvSpPr>
        <p:spPr>
          <a:xfrm>
            <a:off x="7373598" y="13497631"/>
            <a:ext cx="11705784" cy="69494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405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405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405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405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405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405" b="1" dirty="0" smtClean="0">
                <a:latin typeface="Arial" panose="020B0604020202020204" pitchFamily="34" charset="0"/>
                <a:cs typeface="Arial" panose="020B0604020202020204" pitchFamily="34" charset="0"/>
              </a:rPr>
              <a:t>13-03-2022</a:t>
            </a:r>
            <a:endParaRPr lang="es-ES_tradnl" sz="140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9" y="13123667"/>
            <a:ext cx="4831110" cy="764060"/>
          </a:xfrm>
          <a:prstGeom prst="rect">
            <a:avLst/>
          </a:prstGeom>
        </p:spPr>
      </p:pic>
      <p:pic>
        <p:nvPicPr>
          <p:cNvPr id="19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34984" y="13097914"/>
            <a:ext cx="1834763" cy="103761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D40F71E-9772-4634-B651-D6C242DBE000}"/>
              </a:ext>
            </a:extLst>
          </p:cNvPr>
          <p:cNvSpPr txBox="1"/>
          <p:nvPr/>
        </p:nvSpPr>
        <p:spPr>
          <a:xfrm>
            <a:off x="2158507" y="6281496"/>
            <a:ext cx="1966112" cy="6069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72" b="1" dirty="0">
                <a:solidFill>
                  <a:srgbClr val="002060"/>
                </a:solidFill>
              </a:rPr>
              <a:t>% DE OCUPACIÓN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9331A689-6805-498E-800E-35986980A06E}"/>
              </a:ext>
            </a:extLst>
          </p:cNvPr>
          <p:cNvSpPr txBox="1"/>
          <p:nvPr/>
        </p:nvSpPr>
        <p:spPr>
          <a:xfrm>
            <a:off x="2272566" y="7383153"/>
            <a:ext cx="2074125" cy="6069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72" b="1" dirty="0">
                <a:solidFill>
                  <a:srgbClr val="002060"/>
                </a:solidFill>
              </a:rPr>
              <a:t>PACIENTES EN ESPERA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FD40F71E-9772-4634-B651-D6C242DBE000}"/>
              </a:ext>
            </a:extLst>
          </p:cNvPr>
          <p:cNvSpPr txBox="1"/>
          <p:nvPr/>
        </p:nvSpPr>
        <p:spPr>
          <a:xfrm>
            <a:off x="2158507" y="5272808"/>
            <a:ext cx="1966112" cy="6069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672" b="1" dirty="0">
                <a:solidFill>
                  <a:srgbClr val="002060"/>
                </a:solidFill>
              </a:rPr>
              <a:t> CAMAS ASIGNADAS</a:t>
            </a:r>
            <a:endParaRPr lang="es-EC" sz="1672" b="1" dirty="0">
              <a:solidFill>
                <a:srgbClr val="002060"/>
              </a:solidFill>
            </a:endParaRPr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xmlns="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4276139" y="5332701"/>
            <a:ext cx="1651433" cy="799143"/>
          </a:xfrm>
          <a:prstGeom prst="rect">
            <a:avLst/>
          </a:prstGeom>
        </p:spPr>
        <p:txBody>
          <a:bodyPr vert="horz" lIns="120446" tIns="60222" rIns="120446" bIns="6022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161" dirty="0">
                <a:solidFill>
                  <a:srgbClr val="002060"/>
                </a:solidFill>
              </a:rPr>
              <a:t>51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4006972" y="6537083"/>
            <a:ext cx="2220425" cy="776423"/>
          </a:xfrm>
          <a:prstGeom prst="rect">
            <a:avLst/>
          </a:prstGeom>
        </p:spPr>
        <p:txBody>
          <a:bodyPr vert="horz" lIns="160593" tIns="80297" rIns="160593" bIns="80297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3161" dirty="0"/>
              <a:t>14%</a:t>
            </a:r>
            <a:endParaRPr lang="es-ES_tradnl" sz="3161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9257F2FC-33D6-4C48-9651-6C65C9577B2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30832" y="8425393"/>
            <a:ext cx="1629262" cy="1328442"/>
          </a:xfrm>
          <a:prstGeom prst="rect">
            <a:avLst/>
          </a:prstGeom>
        </p:spPr>
      </p:pic>
      <p:sp>
        <p:nvSpPr>
          <p:cNvPr id="23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3984523" y="7519827"/>
            <a:ext cx="1937532" cy="1065527"/>
          </a:xfrm>
          <a:prstGeom prst="rect">
            <a:avLst/>
          </a:prstGeom>
        </p:spPr>
        <p:txBody>
          <a:bodyPr vert="horz" lIns="160593" tIns="80297" rIns="160593" bIns="80297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161" dirty="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FD40F71E-9772-4634-B651-D6C242DBE000}"/>
              </a:ext>
            </a:extLst>
          </p:cNvPr>
          <p:cNvSpPr txBox="1"/>
          <p:nvPr/>
        </p:nvSpPr>
        <p:spPr>
          <a:xfrm>
            <a:off x="13999143" y="3018779"/>
            <a:ext cx="5781897" cy="5043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677" b="1" dirty="0">
                <a:solidFill>
                  <a:srgbClr val="FF0000"/>
                </a:solidFill>
              </a:rPr>
              <a:t>UCI/UCIP– COVID-19</a:t>
            </a:r>
          </a:p>
        </p:txBody>
      </p:sp>
      <p:sp>
        <p:nvSpPr>
          <p:cNvPr id="25" name="Marcador de texto 3">
            <a:extLst>
              <a:ext uri="{FF2B5EF4-FFF2-40B4-BE49-F238E27FC236}">
                <a16:creationId xmlns:a16="http://schemas.microsoft.com/office/drawing/2014/main" xmlns="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7373598" y="5384946"/>
            <a:ext cx="1651433" cy="799143"/>
          </a:xfrm>
          <a:prstGeom prst="rect">
            <a:avLst/>
          </a:prstGeom>
        </p:spPr>
        <p:txBody>
          <a:bodyPr vert="horz" lIns="120446" tIns="60222" rIns="120446" bIns="6022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sz="3161" dirty="0">
              <a:solidFill>
                <a:srgbClr val="002060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07CFBB27-95EE-45C1-B32E-B270EB7BB0D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93865" y="8447932"/>
            <a:ext cx="1949879" cy="1387214"/>
          </a:xfrm>
          <a:prstGeom prst="rect">
            <a:avLst/>
          </a:prstGeom>
        </p:spPr>
      </p:pic>
      <p:sp>
        <p:nvSpPr>
          <p:cNvPr id="28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12613896" y="6558521"/>
            <a:ext cx="2220425" cy="866855"/>
          </a:xfrm>
          <a:prstGeom prst="rect">
            <a:avLst/>
          </a:prstGeom>
        </p:spPr>
        <p:txBody>
          <a:bodyPr vert="horz" lIns="160593" tIns="80297" rIns="160593" bIns="80297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3161" dirty="0"/>
              <a:t>17%</a:t>
            </a:r>
            <a:endParaRPr lang="es-ES_tradnl" sz="3161" dirty="0"/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12773862" y="7580055"/>
            <a:ext cx="1937532" cy="1065527"/>
          </a:xfrm>
          <a:prstGeom prst="rect">
            <a:avLst/>
          </a:prstGeom>
        </p:spPr>
        <p:txBody>
          <a:bodyPr vert="horz" lIns="160593" tIns="80297" rIns="160593" bIns="80297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161" dirty="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FD40F71E-9772-4634-B651-D6C242DBE000}"/>
              </a:ext>
            </a:extLst>
          </p:cNvPr>
          <p:cNvSpPr txBox="1"/>
          <p:nvPr/>
        </p:nvSpPr>
        <p:spPr>
          <a:xfrm>
            <a:off x="4276139" y="2947076"/>
            <a:ext cx="6646370" cy="91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677" b="1" dirty="0">
                <a:solidFill>
                  <a:srgbClr val="FF0000"/>
                </a:solidFill>
              </a:rPr>
              <a:t>HOSPITALIZACIÓN</a:t>
            </a:r>
          </a:p>
          <a:p>
            <a:pPr algn="ctr"/>
            <a:r>
              <a:rPr lang="es-ES" sz="2677" b="1" dirty="0">
                <a:solidFill>
                  <a:srgbClr val="FF0000"/>
                </a:solidFill>
              </a:rPr>
              <a:t>COVID-19</a:t>
            </a:r>
            <a:endParaRPr lang="es-EC" sz="2677" b="1" dirty="0">
              <a:solidFill>
                <a:srgbClr val="FF0000"/>
              </a:solidFill>
            </a:endParaRPr>
          </a:p>
        </p:txBody>
      </p:sp>
      <p:sp>
        <p:nvSpPr>
          <p:cNvPr id="27" name="Marcador de texto 3">
            <a:extLst>
              <a:ext uri="{FF2B5EF4-FFF2-40B4-BE49-F238E27FC236}">
                <a16:creationId xmlns:a16="http://schemas.microsoft.com/office/drawing/2014/main" xmlns="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12852149" y="5412331"/>
            <a:ext cx="1651433" cy="799143"/>
          </a:xfrm>
          <a:prstGeom prst="rect">
            <a:avLst/>
          </a:prstGeom>
        </p:spPr>
        <p:txBody>
          <a:bodyPr vert="horz" lIns="120446" tIns="60222" rIns="120446" bIns="6022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161" dirty="0">
                <a:solidFill>
                  <a:srgbClr val="002060"/>
                </a:solidFill>
              </a:rPr>
              <a:t>29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234895" y="10024959"/>
            <a:ext cx="8724569" cy="323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4" dirty="0"/>
              <a:t>*Resto de Red Pública se refiere a ISSFA, Policía Nacional, IESS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6502235" y="4159194"/>
            <a:ext cx="2868831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77" dirty="0">
                <a:solidFill>
                  <a:srgbClr val="002060"/>
                </a:solidFill>
              </a:rPr>
              <a:t>Resto de Red </a:t>
            </a:r>
          </a:p>
          <a:p>
            <a:pPr algn="ctr"/>
            <a:r>
              <a:rPr lang="es-ES" sz="2677" dirty="0">
                <a:solidFill>
                  <a:srgbClr val="002060"/>
                </a:solidFill>
              </a:rPr>
              <a:t>Pública*</a:t>
            </a:r>
            <a:endParaRPr lang="es-EC" sz="2677" dirty="0">
              <a:solidFill>
                <a:srgbClr val="002060"/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9058017" y="4103985"/>
            <a:ext cx="325058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77" dirty="0">
                <a:solidFill>
                  <a:srgbClr val="002060"/>
                </a:solidFill>
              </a:rPr>
              <a:t>Red Complementaria</a:t>
            </a:r>
            <a:endParaRPr lang="es-EC" sz="2677" dirty="0">
              <a:solidFill>
                <a:srgbClr val="002060"/>
              </a:solidFill>
            </a:endParaRPr>
          </a:p>
        </p:txBody>
      </p:sp>
      <p:sp>
        <p:nvSpPr>
          <p:cNvPr id="34" name="Marcador de texto 3">
            <a:extLst>
              <a:ext uri="{FF2B5EF4-FFF2-40B4-BE49-F238E27FC236}">
                <a16:creationId xmlns:a16="http://schemas.microsoft.com/office/drawing/2014/main" xmlns="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7079090" y="5320210"/>
            <a:ext cx="1651433" cy="799143"/>
          </a:xfrm>
          <a:prstGeom prst="rect">
            <a:avLst/>
          </a:prstGeom>
        </p:spPr>
        <p:txBody>
          <a:bodyPr vert="horz" lIns="120446" tIns="60222" rIns="120446" bIns="6022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161" dirty="0">
                <a:solidFill>
                  <a:srgbClr val="002060"/>
                </a:solidFill>
              </a:rPr>
              <a:t>104</a:t>
            </a:r>
          </a:p>
        </p:txBody>
      </p:sp>
      <p:sp>
        <p:nvSpPr>
          <p:cNvPr id="36" name="Marcador de texto 3">
            <a:extLst>
              <a:ext uri="{FF2B5EF4-FFF2-40B4-BE49-F238E27FC236}">
                <a16:creationId xmlns:a16="http://schemas.microsoft.com/office/drawing/2014/main" xmlns="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9817203" y="5320210"/>
            <a:ext cx="1651433" cy="799143"/>
          </a:xfrm>
          <a:prstGeom prst="rect">
            <a:avLst/>
          </a:prstGeom>
        </p:spPr>
        <p:txBody>
          <a:bodyPr vert="horz" lIns="120446" tIns="60222" rIns="120446" bIns="6022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161" dirty="0">
                <a:solidFill>
                  <a:srgbClr val="002060"/>
                </a:solidFill>
              </a:rPr>
              <a:t>34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6911364" y="6508841"/>
            <a:ext cx="2220425" cy="776423"/>
          </a:xfrm>
          <a:prstGeom prst="rect">
            <a:avLst/>
          </a:prstGeom>
        </p:spPr>
        <p:txBody>
          <a:bodyPr vert="horz" lIns="160593" tIns="80297" rIns="160593" bIns="80297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3161" dirty="0"/>
              <a:t>59%</a:t>
            </a:r>
            <a:endParaRPr lang="es-ES_tradnl" sz="3161" dirty="0"/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9562502" y="6508843"/>
            <a:ext cx="2220425" cy="776423"/>
          </a:xfrm>
          <a:prstGeom prst="rect">
            <a:avLst/>
          </a:prstGeom>
        </p:spPr>
        <p:txBody>
          <a:bodyPr vert="horz" lIns="160593" tIns="80297" rIns="160593" bIns="80297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3161" dirty="0"/>
              <a:t>6%</a:t>
            </a:r>
            <a:endParaRPr lang="es-ES_tradnl" sz="3161" dirty="0"/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6912357" y="7568008"/>
            <a:ext cx="1937532" cy="1065527"/>
          </a:xfrm>
          <a:prstGeom prst="rect">
            <a:avLst/>
          </a:prstGeom>
        </p:spPr>
        <p:txBody>
          <a:bodyPr vert="horz" lIns="160593" tIns="80297" rIns="160593" bIns="80297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161" dirty="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9653011" y="7568008"/>
            <a:ext cx="1937532" cy="1065527"/>
          </a:xfrm>
          <a:prstGeom prst="rect">
            <a:avLst/>
          </a:prstGeom>
        </p:spPr>
        <p:txBody>
          <a:bodyPr vert="horz" lIns="160593" tIns="80297" rIns="160593" bIns="80297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161" dirty="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2375117" y="2743226"/>
            <a:ext cx="9707682" cy="78898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04"/>
          </a:p>
        </p:txBody>
      </p:sp>
      <p:sp>
        <p:nvSpPr>
          <p:cNvPr id="41" name="CuadroTexto 40"/>
          <p:cNvSpPr txBox="1"/>
          <p:nvPr/>
        </p:nvSpPr>
        <p:spPr>
          <a:xfrm>
            <a:off x="12255820" y="4188473"/>
            <a:ext cx="3273472" cy="555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9" dirty="0">
                <a:solidFill>
                  <a:srgbClr val="002060"/>
                </a:solidFill>
              </a:rPr>
              <a:t>MSP</a:t>
            </a:r>
            <a:endParaRPr lang="es-EC" sz="3009" dirty="0">
              <a:solidFill>
                <a:srgbClr val="002060"/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15266024" y="4145731"/>
            <a:ext cx="2868831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77" dirty="0">
                <a:solidFill>
                  <a:srgbClr val="002060"/>
                </a:solidFill>
              </a:rPr>
              <a:t>Resto de Red </a:t>
            </a:r>
          </a:p>
          <a:p>
            <a:pPr algn="ctr"/>
            <a:r>
              <a:rPr lang="es-ES" sz="2677" dirty="0">
                <a:solidFill>
                  <a:srgbClr val="002060"/>
                </a:solidFill>
              </a:rPr>
              <a:t>Pública*</a:t>
            </a:r>
            <a:endParaRPr lang="es-EC" sz="2677" dirty="0">
              <a:solidFill>
                <a:srgbClr val="002060"/>
              </a:solidFill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18346625" y="4008199"/>
            <a:ext cx="312080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77" dirty="0">
                <a:solidFill>
                  <a:srgbClr val="002060"/>
                </a:solidFill>
              </a:rPr>
              <a:t>Red Complementaria**</a:t>
            </a:r>
            <a:endParaRPr lang="es-EC" sz="2677" dirty="0">
              <a:solidFill>
                <a:srgbClr val="002060"/>
              </a:solidFill>
            </a:endParaRPr>
          </a:p>
        </p:txBody>
      </p:sp>
      <p:sp>
        <p:nvSpPr>
          <p:cNvPr id="44" name="Marcador de texto 3">
            <a:extLst>
              <a:ext uri="{FF2B5EF4-FFF2-40B4-BE49-F238E27FC236}">
                <a16:creationId xmlns:a16="http://schemas.microsoft.com/office/drawing/2014/main" xmlns="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18642399" y="5412331"/>
            <a:ext cx="1651433" cy="799143"/>
          </a:xfrm>
          <a:prstGeom prst="rect">
            <a:avLst/>
          </a:prstGeom>
        </p:spPr>
        <p:txBody>
          <a:bodyPr vert="horz" lIns="120446" tIns="60222" rIns="120446" bIns="6022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16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45" name="Marcador de texto 3">
            <a:extLst>
              <a:ext uri="{FF2B5EF4-FFF2-40B4-BE49-F238E27FC236}">
                <a16:creationId xmlns:a16="http://schemas.microsoft.com/office/drawing/2014/main" xmlns="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15709539" y="5412331"/>
            <a:ext cx="1651433" cy="799143"/>
          </a:xfrm>
          <a:prstGeom prst="rect">
            <a:avLst/>
          </a:prstGeom>
        </p:spPr>
        <p:txBody>
          <a:bodyPr vert="horz" lIns="120446" tIns="60222" rIns="120446" bIns="6022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161" dirty="0">
                <a:solidFill>
                  <a:srgbClr val="002060"/>
                </a:solidFill>
              </a:rPr>
              <a:t>33</a:t>
            </a:r>
          </a:p>
        </p:txBody>
      </p:sp>
      <p:sp>
        <p:nvSpPr>
          <p:cNvPr id="46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15590227" y="6517032"/>
            <a:ext cx="2220425" cy="866855"/>
          </a:xfrm>
          <a:prstGeom prst="rect">
            <a:avLst/>
          </a:prstGeom>
        </p:spPr>
        <p:txBody>
          <a:bodyPr vert="horz" lIns="160593" tIns="80297" rIns="160593" bIns="80297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3161" dirty="0"/>
              <a:t>73%</a:t>
            </a:r>
            <a:endParaRPr lang="es-ES_tradnl" sz="3161" dirty="0"/>
          </a:p>
        </p:txBody>
      </p:sp>
      <p:sp>
        <p:nvSpPr>
          <p:cNvPr id="47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18499351" y="6463625"/>
            <a:ext cx="2220425" cy="866855"/>
          </a:xfrm>
          <a:prstGeom prst="rect">
            <a:avLst/>
          </a:prstGeom>
        </p:spPr>
        <p:txBody>
          <a:bodyPr vert="horz" lIns="160593" tIns="80297" rIns="160593" bIns="80297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3161" dirty="0"/>
              <a:t>0%</a:t>
            </a:r>
            <a:endParaRPr lang="es-ES_tradnl" sz="3161" dirty="0"/>
          </a:p>
        </p:txBody>
      </p:sp>
      <p:sp>
        <p:nvSpPr>
          <p:cNvPr id="48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15651272" y="7588572"/>
            <a:ext cx="1937532" cy="1065527"/>
          </a:xfrm>
          <a:prstGeom prst="rect">
            <a:avLst/>
          </a:prstGeom>
        </p:spPr>
        <p:txBody>
          <a:bodyPr vert="horz" lIns="160593" tIns="80297" rIns="160593" bIns="80297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161" dirty="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49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18499349" y="7647397"/>
            <a:ext cx="1937532" cy="1065527"/>
          </a:xfrm>
          <a:prstGeom prst="rect">
            <a:avLst/>
          </a:prstGeom>
        </p:spPr>
        <p:txBody>
          <a:bodyPr vert="horz" lIns="160593" tIns="80297" rIns="160593" bIns="80297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161" dirty="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2361380" y="2683000"/>
            <a:ext cx="9106047" cy="79501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04"/>
          </a:p>
        </p:txBody>
      </p:sp>
      <p:sp>
        <p:nvSpPr>
          <p:cNvPr id="50" name="CuadroTexto 49"/>
          <p:cNvSpPr txBox="1"/>
          <p:nvPr/>
        </p:nvSpPr>
        <p:spPr>
          <a:xfrm>
            <a:off x="3520093" y="4332173"/>
            <a:ext cx="3273472" cy="555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9" dirty="0">
                <a:solidFill>
                  <a:srgbClr val="002060"/>
                </a:solidFill>
              </a:rPr>
              <a:t>MSP</a:t>
            </a:r>
            <a:endParaRPr lang="es-EC" sz="3009" dirty="0">
              <a:solidFill>
                <a:srgbClr val="002060"/>
              </a:solidFill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xmlns="" id="{FD40F71E-9772-4634-B651-D6C242DBE000}"/>
              </a:ext>
            </a:extLst>
          </p:cNvPr>
          <p:cNvSpPr txBox="1"/>
          <p:nvPr/>
        </p:nvSpPr>
        <p:spPr>
          <a:xfrm>
            <a:off x="5125832" y="11212366"/>
            <a:ext cx="1966112" cy="6069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72" b="1" dirty="0">
                <a:solidFill>
                  <a:srgbClr val="002060"/>
                </a:solidFill>
              </a:rPr>
              <a:t>% GENERAL DE OCUPACIÓN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xmlns="" id="{FD40F71E-9772-4634-B651-D6C242DBE000}"/>
              </a:ext>
            </a:extLst>
          </p:cNvPr>
          <p:cNvSpPr txBox="1"/>
          <p:nvPr/>
        </p:nvSpPr>
        <p:spPr>
          <a:xfrm>
            <a:off x="14546236" y="11067685"/>
            <a:ext cx="1966112" cy="6069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72" b="1" dirty="0">
                <a:solidFill>
                  <a:srgbClr val="002060"/>
                </a:solidFill>
              </a:rPr>
              <a:t>% GENERAL DE OCUPACIÓN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881122" y="11145358"/>
            <a:ext cx="2168211" cy="71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14" b="1" dirty="0">
                <a:solidFill>
                  <a:srgbClr val="FF0000"/>
                </a:solidFill>
              </a:rPr>
              <a:t>37%</a:t>
            </a:r>
            <a:endParaRPr lang="es-EC" sz="4014" b="1" dirty="0">
              <a:solidFill>
                <a:srgbClr val="FF0000"/>
              </a:solidFill>
            </a:endParaRPr>
          </a:p>
        </p:txBody>
      </p:sp>
      <p:sp>
        <p:nvSpPr>
          <p:cNvPr id="53" name="CuadroTexto 52"/>
          <p:cNvSpPr txBox="1"/>
          <p:nvPr/>
        </p:nvSpPr>
        <p:spPr>
          <a:xfrm>
            <a:off x="16493865" y="11067686"/>
            <a:ext cx="2316383" cy="71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14" b="1" dirty="0">
                <a:solidFill>
                  <a:srgbClr val="FF0000"/>
                </a:solidFill>
              </a:rPr>
              <a:t>41%</a:t>
            </a:r>
            <a:endParaRPr lang="es-EC" sz="4014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1917F06-12C1-4636-864A-F9E92E62F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9957" y="1439466"/>
            <a:ext cx="4914602" cy="276446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86A8965B-A2BE-40EE-A340-292D99EBB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4198424"/>
            <a:ext cx="6292903" cy="24517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435501" y="5615930"/>
            <a:ext cx="126734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4400" dirty="0" smtClean="0"/>
              <a:t>Resolución AQ 010</a:t>
            </a:r>
            <a:endParaRPr lang="es-ES" sz="4400" dirty="0"/>
          </a:p>
        </p:txBody>
      </p:sp>
      <p:pic>
        <p:nvPicPr>
          <p:cNvPr id="6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620898" y="13159651"/>
            <a:ext cx="2193620" cy="12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86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58682"/>
            <a:ext cx="22761102" cy="126897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C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Evidencia Científica</a:t>
            </a:r>
            <a:endParaRPr lang="es-EC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7107" y="14073309"/>
            <a:ext cx="8390538" cy="32690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2419142" y="11417134"/>
            <a:ext cx="3326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7966282" y="9170417"/>
            <a:ext cx="3776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21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660378" y="13139339"/>
            <a:ext cx="2193620" cy="1240558"/>
          </a:xfrm>
          <a:prstGeom prst="rect">
            <a:avLst/>
          </a:prstGeom>
        </p:spPr>
      </p:pic>
      <p:sp>
        <p:nvSpPr>
          <p:cNvPr id="22" name="Marcador de texto 7"/>
          <p:cNvSpPr txBox="1">
            <a:spLocks/>
          </p:cNvSpPr>
          <p:nvPr/>
        </p:nvSpPr>
        <p:spPr>
          <a:xfrm>
            <a:off x="8796834" y="13880106"/>
            <a:ext cx="15057164" cy="80354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blob:https://web.whatsapp.com/e0f59512-d010-4ad3-bbb1-17458e5a53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aphicFrame>
        <p:nvGraphicFramePr>
          <p:cNvPr id="11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3556705"/>
              </p:ext>
            </p:extLst>
          </p:nvPr>
        </p:nvGraphicFramePr>
        <p:xfrm>
          <a:off x="1979116" y="2125578"/>
          <a:ext cx="20594288" cy="9291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85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485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485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1485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464062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SARS CoV-</a:t>
                      </a:r>
                      <a:r>
                        <a:rPr lang="es-ES" baseline="0" dirty="0" smtClean="0"/>
                        <a:t>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Delta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Ómicron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1968">
                <a:tc>
                  <a:txBody>
                    <a:bodyPr/>
                    <a:lstStyle/>
                    <a:p>
                      <a:r>
                        <a:rPr lang="es-ES" dirty="0" smtClean="0"/>
                        <a:t>Incubación (mediana)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 5 días (1 a 14 días)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 días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3.53 días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1429">
                <a:tc>
                  <a:txBody>
                    <a:bodyPr/>
                    <a:lstStyle/>
                    <a:p>
                      <a:r>
                        <a:rPr lang="es-ES" dirty="0" smtClean="0"/>
                        <a:t>Aislamiento recomendado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14 días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 días***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 a 7 días***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14401">
                <a:tc>
                  <a:txBody>
                    <a:bodyPr/>
                    <a:lstStyle/>
                    <a:p>
                      <a:r>
                        <a:rPr lang="es-EC" dirty="0" smtClean="0"/>
                        <a:t>Intervalo</a:t>
                      </a:r>
                      <a:r>
                        <a:rPr lang="es-EC" baseline="0" dirty="0" smtClean="0"/>
                        <a:t> Serial¹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4.6 días (4 – 13 días)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 días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2.9 días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55128203"/>
                  </a:ext>
                </a:extLst>
              </a:tr>
              <a:tr h="1137817">
                <a:tc>
                  <a:txBody>
                    <a:bodyPr/>
                    <a:lstStyle/>
                    <a:p>
                      <a:r>
                        <a:rPr lang="es-EC" dirty="0" smtClean="0"/>
                        <a:t>Tasa de Ataque²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17.9% (17.5%-18.4%)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19.4% (19.0%-19.8%)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25.1% (24.4%-25.9%)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27605174"/>
                  </a:ext>
                </a:extLst>
              </a:tr>
              <a:tr h="1464062">
                <a:tc>
                  <a:txBody>
                    <a:bodyPr/>
                    <a:lstStyle/>
                    <a:p>
                      <a:r>
                        <a:rPr lang="es-EC" dirty="0" smtClean="0"/>
                        <a:t>Tasa de Ataque hogares ³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38.0% (36.0%-40.0%)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30.8% (23.5%-39.3%)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pl-PL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s-EC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pl-PL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(48</a:t>
                      </a:r>
                      <a:r>
                        <a:rPr lang="es-EC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pl-PL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s-EC" sz="3561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r>
                        <a:rPr lang="es-EC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pl-PL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97003272"/>
                  </a:ext>
                </a:extLst>
              </a:tr>
              <a:tr h="1137817">
                <a:tc>
                  <a:txBody>
                    <a:bodyPr/>
                    <a:lstStyle/>
                    <a:p>
                      <a:r>
                        <a:rPr lang="es-EC" dirty="0" smtClean="0"/>
                        <a:t>R0 </a:t>
                      </a:r>
                      <a:r>
                        <a:rPr lang="es-EC" sz="2400" b="1" dirty="0" smtClean="0"/>
                        <a:t>4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2.2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5-8***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4.2</a:t>
                      </a:r>
                      <a:r>
                        <a:rPr lang="es-EC" baseline="0" dirty="0" smtClean="0"/>
                        <a:t> (</a:t>
                      </a:r>
                      <a:r>
                        <a:rPr lang="es-EC" sz="3561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2.1, 9.1)</a:t>
                      </a:r>
                      <a:endParaRPr lang="es-EC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8481453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979116" y="12002289"/>
            <a:ext cx="20594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¹ </a:t>
            </a:r>
            <a:r>
              <a:rPr lang="es-ES" sz="1600" dirty="0" smtClean="0"/>
              <a:t>En </a:t>
            </a:r>
            <a:r>
              <a:rPr lang="es-ES" sz="1600" dirty="0"/>
              <a:t>enfermedades infecciosas, uno de los indicadores clave es el </a:t>
            </a:r>
            <a:r>
              <a:rPr lang="es-ES" sz="1600" b="1" dirty="0"/>
              <a:t>intervalo serial</a:t>
            </a:r>
            <a:r>
              <a:rPr lang="es-ES" sz="1600" dirty="0"/>
              <a:t> (IS de aquí en adelante), definido como la fecha de aparición de síntomas de un infectado (caso secundario) y la fecha de síntomas de su </a:t>
            </a:r>
            <a:r>
              <a:rPr lang="es-ES" sz="1600" dirty="0" err="1"/>
              <a:t>infector</a:t>
            </a:r>
            <a:r>
              <a:rPr lang="es-ES" sz="1600" dirty="0"/>
              <a:t> (caso primario o índice</a:t>
            </a:r>
            <a:r>
              <a:rPr lang="es-ES" sz="1600" dirty="0" smtClean="0"/>
              <a:t>).</a:t>
            </a:r>
          </a:p>
          <a:p>
            <a:r>
              <a:rPr lang="es-ES" sz="1600" dirty="0" smtClean="0"/>
              <a:t>² </a:t>
            </a:r>
            <a:r>
              <a:rPr lang="es-ES" sz="1600" dirty="0"/>
              <a:t>Es la </a:t>
            </a:r>
            <a:r>
              <a:rPr lang="es-ES" sz="1600" b="1" dirty="0"/>
              <a:t>tasa</a:t>
            </a:r>
            <a:r>
              <a:rPr lang="es-ES" sz="1600" dirty="0"/>
              <a:t> de incidencia que se registra en el curso de un brote de una determinada patología, relacionando el número de casos con la población expuesta al riesgo</a:t>
            </a:r>
            <a:r>
              <a:rPr lang="es-ES" sz="1600" dirty="0" smtClean="0"/>
              <a:t>.</a:t>
            </a:r>
          </a:p>
          <a:p>
            <a:r>
              <a:rPr lang="es-ES" sz="1600" dirty="0" smtClean="0"/>
              <a:t>³ El concepto anterior en el ámbito</a:t>
            </a:r>
          </a:p>
          <a:p>
            <a:r>
              <a:rPr lang="es-ES" sz="1200" dirty="0" smtClean="0"/>
              <a:t>4</a:t>
            </a:r>
            <a:r>
              <a:rPr lang="es-ES" sz="1600" dirty="0" smtClean="0"/>
              <a:t> R0 </a:t>
            </a:r>
            <a:r>
              <a:rPr lang="es-ES" sz="1600" dirty="0"/>
              <a:t>de una enfermedad es el número de casos, en promedio, que van a ser causados por una persona infectada durante el período de contagio.</a:t>
            </a:r>
            <a:endParaRPr lang="es-ES" sz="1600" dirty="0" smtClean="0"/>
          </a:p>
        </p:txBody>
      </p:sp>
    </p:spTree>
    <p:extLst>
      <p:ext uri="{BB962C8B-B14F-4D97-AF65-F5344CB8AC3E}">
        <p14:creationId xmlns:p14="http://schemas.microsoft.com/office/powerpoint/2010/main" val="3422449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58682"/>
            <a:ext cx="22761102" cy="126897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C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Evidencia Científica</a:t>
            </a:r>
            <a:endParaRPr lang="es-EC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7107" y="14073309"/>
            <a:ext cx="8390538" cy="32690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2419142" y="11417134"/>
            <a:ext cx="3326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7966282" y="9170417"/>
            <a:ext cx="3776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21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660378" y="13139339"/>
            <a:ext cx="2193620" cy="1240558"/>
          </a:xfrm>
          <a:prstGeom prst="rect">
            <a:avLst/>
          </a:prstGeom>
        </p:spPr>
      </p:pic>
      <p:sp>
        <p:nvSpPr>
          <p:cNvPr id="22" name="Marcador de texto 7"/>
          <p:cNvSpPr txBox="1">
            <a:spLocks/>
          </p:cNvSpPr>
          <p:nvPr/>
        </p:nvSpPr>
        <p:spPr>
          <a:xfrm>
            <a:off x="8796834" y="13880106"/>
            <a:ext cx="15057164" cy="80354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blob:https://web.whatsapp.com/e0f59512-d010-4ad3-bbb1-17458e5a53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26" name="Picture 2" descr="https://www.nejm.org/na101/home/literatum/publisher/mms/journals/content/nejm/2022/nejm_2022.386.issue-7/nejmp2119682/20220214/images/img_xlarge/nejmp2119682_f1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209" y="1703519"/>
            <a:ext cx="12170730" cy="113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02187" y="4246804"/>
            <a:ext cx="8735028" cy="57708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38088" rIns="0" bIns="-38088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s-EC" sz="3200" b="0" i="0" u="none" strike="noStrike" cap="none" normalizeH="0" baseline="0" dirty="0" smtClean="0">
                <a:ln>
                  <a:noFill/>
                </a:ln>
                <a:effectLst/>
                <a:latin typeface="inherit"/>
              </a:rPr>
              <a:t>En comparación con las personas infectadas con variantes anteriores, una mayor proporción de personas infectadas actualmente con </a:t>
            </a:r>
            <a:r>
              <a:rPr lang="es-ES" altLang="es-EC" sz="3200" dirty="0" err="1">
                <a:latin typeface="inherit"/>
              </a:rPr>
              <a:t>ó</a:t>
            </a:r>
            <a:r>
              <a:rPr kumimoji="0" lang="es-ES" altLang="es-EC" sz="3200" b="0" i="0" u="none" strike="noStrike" cap="none" normalizeH="0" baseline="0" dirty="0" err="1" smtClean="0">
                <a:ln>
                  <a:noFill/>
                </a:ln>
                <a:effectLst/>
                <a:latin typeface="inherit"/>
              </a:rPr>
              <a:t>micron</a:t>
            </a:r>
            <a:r>
              <a:rPr kumimoji="0" lang="es-ES" altLang="es-EC" sz="3200" b="0" i="0" u="none" strike="noStrike" cap="none" normalizeH="0" baseline="0" dirty="0" smtClean="0">
                <a:ln>
                  <a:noFill/>
                </a:ln>
                <a:effectLst/>
                <a:latin typeface="inherit"/>
              </a:rPr>
              <a:t> tienen inmunidad preexistente</a:t>
            </a:r>
            <a:r>
              <a:rPr lang="es-ES" altLang="es-EC" sz="3200" dirty="0" smtClean="0">
                <a:latin typeface="inherit"/>
              </a:rPr>
              <a:t> natural o adquirida.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s-ES" altLang="es-EC" sz="3200" b="0" i="0" u="none" strike="noStrike" cap="none" normalizeH="0" baseline="0" dirty="0" smtClean="0">
              <a:ln>
                <a:noFill/>
              </a:ln>
              <a:effectLst/>
              <a:latin typeface="inherit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altLang="es-EC" sz="3200" dirty="0" smtClean="0">
                <a:latin typeface="inherit"/>
              </a:rPr>
              <a:t>La proporción de personas que se han agravado o fallecido ha sido sustancialmente menor a lo observado con variantes anteriores.</a:t>
            </a:r>
            <a:endParaRPr kumimoji="0" lang="es-ES" altLang="es-EC" sz="3200" b="0" i="0" u="none" strike="noStrike" cap="none" normalizeH="0" baseline="0" dirty="0" smtClean="0">
              <a:ln>
                <a:noFill/>
              </a:ln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C" sz="3200" dirty="0"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C" sz="2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0804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58682"/>
            <a:ext cx="22761102" cy="126897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C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Resolución A040-2021 – Resolución AQ010-2022</a:t>
            </a:r>
            <a:endParaRPr lang="es-EC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7107" y="14073309"/>
            <a:ext cx="8390538" cy="32690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2419142" y="11417134"/>
            <a:ext cx="3326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7966282" y="9170417"/>
            <a:ext cx="3776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21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660378" y="13139339"/>
            <a:ext cx="2193620" cy="1240558"/>
          </a:xfrm>
          <a:prstGeom prst="rect">
            <a:avLst/>
          </a:prstGeom>
        </p:spPr>
      </p:pic>
      <p:sp>
        <p:nvSpPr>
          <p:cNvPr id="22" name="Marcador de texto 7"/>
          <p:cNvSpPr txBox="1">
            <a:spLocks/>
          </p:cNvSpPr>
          <p:nvPr/>
        </p:nvSpPr>
        <p:spPr>
          <a:xfrm>
            <a:off x="8796834" y="13880106"/>
            <a:ext cx="15057164" cy="80354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blob:https://web.whatsapp.com/e0f59512-d010-4ad3-bbb1-17458e5a53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332679"/>
              </p:ext>
            </p:extLst>
          </p:nvPr>
        </p:nvGraphicFramePr>
        <p:xfrm>
          <a:off x="2158002" y="1567928"/>
          <a:ext cx="20522280" cy="11155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3603">
                  <a:extLst>
                    <a:ext uri="{9D8B030D-6E8A-4147-A177-3AD203B41FA5}">
                      <a16:colId xmlns:a16="http://schemas.microsoft.com/office/drawing/2014/main" xmlns="" val="4126157033"/>
                    </a:ext>
                  </a:extLst>
                </a:gridCol>
                <a:gridCol w="7488832">
                  <a:extLst>
                    <a:ext uri="{9D8B030D-6E8A-4147-A177-3AD203B41FA5}">
                      <a16:colId xmlns:a16="http://schemas.microsoft.com/office/drawing/2014/main" xmlns="" val="3859511332"/>
                    </a:ext>
                  </a:extLst>
                </a:gridCol>
                <a:gridCol w="8819845">
                  <a:extLst>
                    <a:ext uri="{9D8B030D-6E8A-4147-A177-3AD203B41FA5}">
                      <a16:colId xmlns:a16="http://schemas.microsoft.com/office/drawing/2014/main" xmlns="" val="657146540"/>
                    </a:ext>
                  </a:extLst>
                </a:gridCol>
              </a:tblGrid>
              <a:tr h="1596189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Resolución A040-2021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Resolución A010-2022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6737795"/>
                  </a:ext>
                </a:extLst>
              </a:tr>
              <a:tr h="1596189">
                <a:tc>
                  <a:txBody>
                    <a:bodyPr/>
                    <a:lstStyle/>
                    <a:p>
                      <a:r>
                        <a:rPr lang="es-EC" b="1" dirty="0" smtClean="0"/>
                        <a:t>Niveles de Alerta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Bajo</a:t>
                      </a:r>
                    </a:p>
                    <a:p>
                      <a:r>
                        <a:rPr lang="es-EC" dirty="0" smtClean="0"/>
                        <a:t>Medio</a:t>
                      </a:r>
                    </a:p>
                    <a:p>
                      <a:r>
                        <a:rPr lang="es-EC" dirty="0" smtClean="0"/>
                        <a:t>Alto</a:t>
                      </a:r>
                    </a:p>
                    <a:p>
                      <a:r>
                        <a:rPr lang="es-EC" dirty="0" smtClean="0"/>
                        <a:t>Muy</a:t>
                      </a:r>
                      <a:r>
                        <a:rPr lang="es-EC" baseline="0" dirty="0" smtClean="0"/>
                        <a:t> Alto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Bajo</a:t>
                      </a:r>
                      <a:endParaRPr lang="es-EC" baseline="0" dirty="0" smtClean="0"/>
                    </a:p>
                    <a:p>
                      <a:r>
                        <a:rPr lang="es-EC" baseline="0" dirty="0" smtClean="0"/>
                        <a:t>Medio</a:t>
                      </a:r>
                    </a:p>
                    <a:p>
                      <a:r>
                        <a:rPr lang="es-EC" baseline="0" dirty="0" smtClean="0"/>
                        <a:t>Alto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3564048"/>
                  </a:ext>
                </a:extLst>
              </a:tr>
              <a:tr h="1596189">
                <a:tc>
                  <a:txBody>
                    <a:bodyPr/>
                    <a:lstStyle/>
                    <a:p>
                      <a:r>
                        <a:rPr lang="es-EC" b="1" dirty="0" smtClean="0"/>
                        <a:t>Estimación del nivel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Transmisión del virus,</a:t>
                      </a:r>
                      <a:r>
                        <a:rPr lang="es-EC" baseline="0" dirty="0" smtClean="0"/>
                        <a:t> capacidad hospitalaria y vacunación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Capacidad diagnóstica temprana, transmisión del virus</a:t>
                      </a:r>
                      <a:r>
                        <a:rPr lang="es-EC" baseline="0" dirty="0" smtClean="0"/>
                        <a:t>, nivel de gravedad, capacidad hospitalaria y vacunación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9944564"/>
                  </a:ext>
                </a:extLst>
              </a:tr>
              <a:tr h="1596189">
                <a:tc>
                  <a:txBody>
                    <a:bodyPr/>
                    <a:lstStyle/>
                    <a:p>
                      <a:r>
                        <a:rPr lang="es-EC" b="1" dirty="0" smtClean="0"/>
                        <a:t>Cálculo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Determinado</a:t>
                      </a:r>
                      <a:r>
                        <a:rPr lang="es-EC" baseline="0" dirty="0" smtClean="0"/>
                        <a:t> por concurrencia de indicadores en un nivel determinado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Cálculo</a:t>
                      </a:r>
                      <a:r>
                        <a:rPr lang="es-EC" baseline="0" dirty="0" smtClean="0"/>
                        <a:t> ponderado con pesos para 5 estratos de cada indicador y sintetizados en un índice (0 a 1)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333161"/>
                  </a:ext>
                </a:extLst>
              </a:tr>
              <a:tr h="1596189">
                <a:tc>
                  <a:txBody>
                    <a:bodyPr/>
                    <a:lstStyle/>
                    <a:p>
                      <a:r>
                        <a:rPr lang="es-EC" b="1" dirty="0" smtClean="0"/>
                        <a:t>Análisis de Indicadores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14 días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7 días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6834443"/>
                  </a:ext>
                </a:extLst>
              </a:tr>
              <a:tr h="1596189">
                <a:tc>
                  <a:txBody>
                    <a:bodyPr/>
                    <a:lstStyle/>
                    <a:p>
                      <a:r>
                        <a:rPr lang="es-EC" b="1" dirty="0" smtClean="0"/>
                        <a:t>Certificado</a:t>
                      </a:r>
                      <a:r>
                        <a:rPr lang="es-EC" b="1" baseline="0" dirty="0" smtClean="0"/>
                        <a:t> de vacunación (carnet)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-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Carnet de vacunación físico o digital con el esquema completo previo al ingreso, con excepción de los niños y niñas menores a 3 años.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8565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8675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71" y="14016539"/>
            <a:ext cx="8390538" cy="326903"/>
          </a:xfrm>
          <a:prstGeom prst="rect">
            <a:avLst/>
          </a:prstGeom>
        </p:spPr>
      </p:pic>
      <p:pic>
        <p:nvPicPr>
          <p:cNvPr id="23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855" y="13123472"/>
            <a:ext cx="2193620" cy="1240558"/>
          </a:xfrm>
          <a:prstGeom prst="rect">
            <a:avLst/>
          </a:prstGeom>
        </p:spPr>
      </p:pic>
      <p:sp>
        <p:nvSpPr>
          <p:cNvPr id="30" name="Marcador de texto 7"/>
          <p:cNvSpPr txBox="1">
            <a:spLocks/>
          </p:cNvSpPr>
          <p:nvPr/>
        </p:nvSpPr>
        <p:spPr>
          <a:xfrm>
            <a:off x="25464" y="13194332"/>
            <a:ext cx="8747869" cy="130538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Fuente: :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DMPPS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marzo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de 2022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724425"/>
              </p:ext>
            </p:extLst>
          </p:nvPr>
        </p:nvGraphicFramePr>
        <p:xfrm>
          <a:off x="610967" y="1627659"/>
          <a:ext cx="22466495" cy="11339535"/>
        </p:xfrm>
        <a:graphic>
          <a:graphicData uri="http://schemas.openxmlformats.org/drawingml/2006/table">
            <a:tbl>
              <a:tblPr/>
              <a:tblGrid>
                <a:gridCol w="2043970"/>
                <a:gridCol w="2043970"/>
                <a:gridCol w="2043970"/>
                <a:gridCol w="2043970"/>
                <a:gridCol w="2043970"/>
                <a:gridCol w="2043970"/>
                <a:gridCol w="2043970"/>
                <a:gridCol w="2043970"/>
                <a:gridCol w="2043970"/>
                <a:gridCol w="274820"/>
                <a:gridCol w="1288216"/>
                <a:gridCol w="2507729"/>
              </a:tblGrid>
              <a:tr h="530397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s-EC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PARÁMETROS EPIDEMIOLÓGICOS Y SANITARIOS - FÓRMULA DE CÁLCULO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5791"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4987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Estratos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Capacidad diagnóstica temprana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Transmisión del virus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Nivel de Gravedad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Capacidad del Servicio Hospitalario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Cobertura de Vacunación (Esquema completo)</a:t>
                      </a:r>
                      <a:br>
                        <a:rPr lang="es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&gt;= 3 años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579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705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Retraso Diagnóstico </a:t>
                      </a:r>
                      <a:b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(días)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Positividad en los últimos 7 días (Inlcuyendo factor de corrección)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Tasa de incidencia por 100.000 habitantes en los últimos 7 días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Letalidad en casos confirmados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Exceso de mortalidad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Porcentaje de Ocupación de camas de UCI – COVID-19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Porcentaje de Ocupación de camas de hospitalización COVID-19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Porcentaje de Cobertura de Vacunación (Esquema completo)</a:t>
                      </a:r>
                      <a:br>
                        <a:rPr lang="es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&gt;=3 años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526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≤ 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&lt;= 0.5%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2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ÍNDICE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4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0,27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58526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1 - &lt;= 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a 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26 - 50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0.5 - 1%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&gt;1 - 3%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11 - 30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21 - 50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86 - 90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8526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&gt;2 - ≤ 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10% - 20%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51 - 150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&gt;1 - 3%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&gt;3 - 13%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31 - 60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51 - 70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83 - 85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8526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&gt;5 - ≤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&gt;20% - 30%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151 - 250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&gt;3 a &lt;=5%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a 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a 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 a 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80 - 82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8526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&gt;= 251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75528">
                <a:tc>
                  <a:txBody>
                    <a:bodyPr/>
                    <a:lstStyle/>
                    <a:p>
                      <a:pPr algn="ctr" fontAlgn="ctr"/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75528"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29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Niveles y Umbrales para la Alerta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1329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BLANCO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0,10 - 0,20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29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0,21 - 0,50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29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AMARILLO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0,50 - 0,75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29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ROJO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0,76 - 0,90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29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NEGRO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0,91 - 1,00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58682"/>
            <a:ext cx="22761102" cy="126897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C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Resolución AQ010-2022</a:t>
            </a:r>
            <a:br>
              <a:rPr lang="es-EC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Matriz de cálculo</a:t>
            </a:r>
            <a:endParaRPr lang="es-EC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4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1917F06-12C1-4636-864A-F9E92E62F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9957" y="1439466"/>
            <a:ext cx="4914602" cy="276446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86A8965B-A2BE-40EE-A340-292D99EBB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4198424"/>
            <a:ext cx="6292903" cy="24517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031843" y="5615930"/>
            <a:ext cx="206662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ES" sz="3600" dirty="0"/>
              <a:t>Informe respecto a Resolución Nro. AQ 010-2022 de 10 de marzo de 2022; por medio de la cual el Alcalde Metropolitano emitió “</a:t>
            </a:r>
            <a:r>
              <a:rPr lang="es-ES" sz="3600" b="1" i="1" dirty="0"/>
              <a:t>LAS MEDIDAS TRANSITORIAS PARA EVITAR LA APARICIÓN DE BROTES Y MITIGAR EL IMPACTO EN LA SALUD DE LA POBLACIÓN PROVOCADO POR EL VIRUS SARS-COV-2, AGENTE ETIOLÓGICO DE LA ENFERMEDAD COVID-19, Y PROCURAR LA REACTIVACIÓN ECONÓMICA EN CONDICIONES DE BIOSEGURIDAD PARA EL DISTRITO METROPOLITANO DE QUITO</a:t>
            </a:r>
            <a:r>
              <a:rPr lang="es-ES" sz="3600" dirty="0"/>
              <a:t>.”, de conformidad con lo establecido en la letra p) del artículo 90 del Código Orgánico de Organización Territorial, Autonomía y Descentralización. </a:t>
            </a:r>
          </a:p>
        </p:txBody>
      </p:sp>
      <p:pic>
        <p:nvPicPr>
          <p:cNvPr id="6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620898" y="13159651"/>
            <a:ext cx="2193620" cy="12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19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71820"/>
            <a:ext cx="22761102" cy="126897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C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EC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7107" y="14073309"/>
            <a:ext cx="8390538" cy="32690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2419142" y="11417134"/>
            <a:ext cx="3326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7966282" y="9170417"/>
            <a:ext cx="3776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21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660378" y="13139339"/>
            <a:ext cx="2193620" cy="1240558"/>
          </a:xfrm>
          <a:prstGeom prst="rect">
            <a:avLst/>
          </a:prstGeom>
        </p:spPr>
      </p:pic>
      <p:sp>
        <p:nvSpPr>
          <p:cNvPr id="22" name="Marcador de texto 7"/>
          <p:cNvSpPr txBox="1">
            <a:spLocks/>
          </p:cNvSpPr>
          <p:nvPr/>
        </p:nvSpPr>
        <p:spPr>
          <a:xfrm>
            <a:off x="8353431" y="13433214"/>
            <a:ext cx="15057164" cy="80354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Dirección Metropolitana de Políticas y Planeamiento de la Salud (DMPPS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marzo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blob:https://web.whatsapp.com/e0f59512-d010-4ad3-bbb1-17458e5a53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340543" y="1114881"/>
            <a:ext cx="20803910" cy="10815032"/>
          </a:xfrm>
        </p:spPr>
        <p:txBody>
          <a:bodyPr>
            <a:noAutofit/>
          </a:bodyPr>
          <a:lstStyle/>
          <a:p>
            <a:r>
              <a:rPr lang="en-US" sz="3200" dirty="0"/>
              <a:t>Homma, Y., Katsuta, T., Oka, H., Inoue, K., Toyoshima, C., Iwaki, H., Yamashita, Y., &amp; </a:t>
            </a:r>
            <a:r>
              <a:rPr lang="en-US" sz="3200" dirty="0" err="1"/>
              <a:t>Shinomiya</a:t>
            </a:r>
            <a:r>
              <a:rPr lang="en-US" sz="3200" dirty="0"/>
              <a:t>, H. (2021). The incubation period of the SARS-CoV-2 B1.1.7 variant is shorter than that of other strains. </a:t>
            </a:r>
            <a:r>
              <a:rPr lang="en-US" sz="3200" i="1" dirty="0"/>
              <a:t>The Journal of infection</a:t>
            </a:r>
            <a:r>
              <a:rPr lang="en-US" sz="3200" dirty="0"/>
              <a:t>, </a:t>
            </a:r>
            <a:r>
              <a:rPr lang="en-US" sz="3200" i="1" dirty="0"/>
              <a:t>83</a:t>
            </a:r>
            <a:r>
              <a:rPr lang="en-US" sz="3200" dirty="0"/>
              <a:t>(2), e15–e17. </a:t>
            </a:r>
            <a:r>
              <a:rPr lang="en-US" sz="3200" dirty="0">
                <a:hlinkClick r:id="rId7"/>
              </a:rPr>
              <a:t>https://</a:t>
            </a:r>
            <a:r>
              <a:rPr lang="en-US" sz="3200" dirty="0" smtClean="0">
                <a:hlinkClick r:id="rId7"/>
              </a:rPr>
              <a:t>doi.org/10.1016/j.jinf.2021.06.011</a:t>
            </a:r>
            <a:r>
              <a:rPr lang="en-US" sz="3200" dirty="0" smtClean="0"/>
              <a:t> (OMICRON)</a:t>
            </a:r>
          </a:p>
          <a:p>
            <a:r>
              <a:rPr lang="es-EC" sz="3200" dirty="0" err="1"/>
              <a:t>Ma</a:t>
            </a:r>
            <a:r>
              <a:rPr lang="es-EC" sz="3200" dirty="0"/>
              <a:t>, X., </a:t>
            </a:r>
            <a:r>
              <a:rPr lang="es-EC" sz="3200" dirty="0" err="1"/>
              <a:t>Wu</a:t>
            </a:r>
            <a:r>
              <a:rPr lang="es-EC" sz="3200" dirty="0"/>
              <a:t>, K., Li, Y., Li, S., Cao, L., </a:t>
            </a:r>
            <a:r>
              <a:rPr lang="es-EC" sz="3200" dirty="0" err="1"/>
              <a:t>Xie</a:t>
            </a:r>
            <a:r>
              <a:rPr lang="es-EC" sz="3200" dirty="0"/>
              <a:t>, H., </a:t>
            </a:r>
            <a:r>
              <a:rPr lang="es-EC" sz="3200" dirty="0" err="1"/>
              <a:t>Zheng</a:t>
            </a:r>
            <a:r>
              <a:rPr lang="es-EC" sz="3200" dirty="0"/>
              <a:t>, J., </a:t>
            </a:r>
            <a:r>
              <a:rPr lang="es-EC" sz="3200" dirty="0" err="1"/>
              <a:t>Zhou</a:t>
            </a:r>
            <a:r>
              <a:rPr lang="es-EC" sz="3200" dirty="0"/>
              <a:t>, R., Yuan, Z., </a:t>
            </a:r>
            <a:r>
              <a:rPr lang="es-EC" sz="3200" dirty="0" err="1"/>
              <a:t>Huang</a:t>
            </a:r>
            <a:r>
              <a:rPr lang="es-EC" sz="3200" dirty="0"/>
              <a:t>, Z., Yuan, J., &amp; </a:t>
            </a:r>
            <a:r>
              <a:rPr lang="es-EC" sz="3200" dirty="0" err="1"/>
              <a:t>Wu</a:t>
            </a:r>
            <a:r>
              <a:rPr lang="es-EC" sz="3200" dirty="0"/>
              <a:t>, X. (2022). </a:t>
            </a:r>
            <a:r>
              <a:rPr lang="es-EC" sz="3200" dirty="0" err="1"/>
              <a:t>Contact</a:t>
            </a:r>
            <a:r>
              <a:rPr lang="es-EC" sz="3200" dirty="0"/>
              <a:t> </a:t>
            </a:r>
            <a:r>
              <a:rPr lang="es-EC" sz="3200" dirty="0" err="1"/>
              <a:t>tracing</a:t>
            </a:r>
            <a:r>
              <a:rPr lang="es-EC" sz="3200" dirty="0"/>
              <a:t> </a:t>
            </a:r>
            <a:r>
              <a:rPr lang="es-EC" sz="3200" dirty="0" err="1"/>
              <a:t>period</a:t>
            </a:r>
            <a:r>
              <a:rPr lang="es-EC" sz="3200" dirty="0"/>
              <a:t> and </a:t>
            </a:r>
            <a:r>
              <a:rPr lang="es-EC" sz="3200" dirty="0" err="1"/>
              <a:t>epidemiological</a:t>
            </a:r>
            <a:r>
              <a:rPr lang="es-EC" sz="3200" dirty="0"/>
              <a:t> </a:t>
            </a:r>
            <a:r>
              <a:rPr lang="es-EC" sz="3200" dirty="0" err="1"/>
              <a:t>characteristics</a:t>
            </a:r>
            <a:r>
              <a:rPr lang="es-EC" sz="3200" dirty="0"/>
              <a:t> of </a:t>
            </a:r>
            <a:r>
              <a:rPr lang="es-EC" sz="3200" dirty="0" err="1"/>
              <a:t>an</a:t>
            </a:r>
            <a:r>
              <a:rPr lang="es-EC" sz="3200" dirty="0"/>
              <a:t> </a:t>
            </a:r>
            <a:r>
              <a:rPr lang="es-EC" sz="3200" dirty="0" err="1"/>
              <a:t>outbreak</a:t>
            </a:r>
            <a:r>
              <a:rPr lang="es-EC" sz="3200" dirty="0"/>
              <a:t> of </a:t>
            </a:r>
            <a:r>
              <a:rPr lang="es-EC" sz="3200" dirty="0" err="1"/>
              <a:t>the</a:t>
            </a:r>
            <a:r>
              <a:rPr lang="es-EC" sz="3200" dirty="0"/>
              <a:t> SARS-CoV-2 Delta </a:t>
            </a:r>
            <a:r>
              <a:rPr lang="es-EC" sz="3200" dirty="0" err="1"/>
              <a:t>variant</a:t>
            </a:r>
            <a:r>
              <a:rPr lang="es-EC" sz="3200" dirty="0"/>
              <a:t> in </a:t>
            </a:r>
            <a:r>
              <a:rPr lang="es-EC" sz="3200" dirty="0" err="1"/>
              <a:t>Guangzhou</a:t>
            </a:r>
            <a:r>
              <a:rPr lang="es-EC" sz="3200" dirty="0"/>
              <a:t>. </a:t>
            </a:r>
            <a:r>
              <a:rPr lang="es-EC" sz="3200" i="1" dirty="0"/>
              <a:t>International </a:t>
            </a:r>
            <a:r>
              <a:rPr lang="es-EC" sz="3200" i="1" dirty="0" err="1"/>
              <a:t>journal</a:t>
            </a:r>
            <a:r>
              <a:rPr lang="es-EC" sz="3200" i="1" dirty="0"/>
              <a:t> of </a:t>
            </a:r>
            <a:r>
              <a:rPr lang="es-EC" sz="3200" i="1" dirty="0" err="1"/>
              <a:t>infectious</a:t>
            </a:r>
            <a:r>
              <a:rPr lang="es-EC" sz="3200" i="1" dirty="0"/>
              <a:t> </a:t>
            </a:r>
            <a:r>
              <a:rPr lang="es-EC" sz="3200" i="1" dirty="0" err="1"/>
              <a:t>diseases</a:t>
            </a:r>
            <a:r>
              <a:rPr lang="es-EC" sz="3200" i="1" dirty="0"/>
              <a:t> : IJID : </a:t>
            </a:r>
            <a:r>
              <a:rPr lang="es-EC" sz="3200" i="1" dirty="0" err="1"/>
              <a:t>official</a:t>
            </a:r>
            <a:r>
              <a:rPr lang="es-EC" sz="3200" i="1" dirty="0"/>
              <a:t> </a:t>
            </a:r>
            <a:r>
              <a:rPr lang="es-EC" sz="3200" i="1" dirty="0" err="1"/>
              <a:t>publication</a:t>
            </a:r>
            <a:r>
              <a:rPr lang="es-EC" sz="3200" i="1" dirty="0"/>
              <a:t> of </a:t>
            </a:r>
            <a:r>
              <a:rPr lang="es-EC" sz="3200" i="1" dirty="0" err="1"/>
              <a:t>the</a:t>
            </a:r>
            <a:r>
              <a:rPr lang="es-EC" sz="3200" i="1" dirty="0"/>
              <a:t> International </a:t>
            </a:r>
            <a:r>
              <a:rPr lang="es-EC" sz="3200" i="1" dirty="0" err="1"/>
              <a:t>Society</a:t>
            </a:r>
            <a:r>
              <a:rPr lang="es-EC" sz="3200" i="1" dirty="0"/>
              <a:t> </a:t>
            </a:r>
            <a:r>
              <a:rPr lang="es-EC" sz="3200" i="1" dirty="0" err="1"/>
              <a:t>for</a:t>
            </a:r>
            <a:r>
              <a:rPr lang="es-EC" sz="3200" i="1" dirty="0"/>
              <a:t> </a:t>
            </a:r>
            <a:r>
              <a:rPr lang="es-EC" sz="3200" i="1" dirty="0" err="1"/>
              <a:t>Infectious</a:t>
            </a:r>
            <a:r>
              <a:rPr lang="es-EC" sz="3200" i="1" dirty="0"/>
              <a:t> </a:t>
            </a:r>
            <a:r>
              <a:rPr lang="es-EC" sz="3200" i="1" dirty="0" err="1"/>
              <a:t>Diseases</a:t>
            </a:r>
            <a:r>
              <a:rPr lang="es-EC" sz="3200" dirty="0"/>
              <a:t>, </a:t>
            </a:r>
            <a:r>
              <a:rPr lang="es-EC" sz="3200" i="1" dirty="0"/>
              <a:t>117</a:t>
            </a:r>
            <a:r>
              <a:rPr lang="es-EC" sz="3200" dirty="0"/>
              <a:t>, 18–23. </a:t>
            </a:r>
            <a:r>
              <a:rPr lang="es-EC" sz="3200" dirty="0" err="1"/>
              <a:t>Advance</a:t>
            </a:r>
            <a:r>
              <a:rPr lang="es-EC" sz="3200" dirty="0"/>
              <a:t> online </a:t>
            </a:r>
            <a:r>
              <a:rPr lang="es-EC" sz="3200" dirty="0" err="1"/>
              <a:t>publication</a:t>
            </a:r>
            <a:r>
              <a:rPr lang="es-EC" sz="3200" dirty="0"/>
              <a:t>. </a:t>
            </a:r>
            <a:r>
              <a:rPr lang="es-EC" sz="3200" dirty="0">
                <a:hlinkClick r:id="rId8"/>
              </a:rPr>
              <a:t>https://</a:t>
            </a:r>
            <a:r>
              <a:rPr lang="es-EC" sz="3200" dirty="0" smtClean="0">
                <a:hlinkClick r:id="rId8"/>
              </a:rPr>
              <a:t>doi.org/10.1016/j.ijid.2022.01.034</a:t>
            </a:r>
            <a:r>
              <a:rPr lang="es-EC" sz="3200" dirty="0" smtClean="0"/>
              <a:t> (DELTA)</a:t>
            </a:r>
          </a:p>
          <a:p>
            <a:r>
              <a:rPr lang="es-EC" sz="3200" dirty="0"/>
              <a:t>Wang, Y., </a:t>
            </a:r>
            <a:r>
              <a:rPr lang="es-EC" sz="3200" dirty="0" err="1"/>
              <a:t>Chen</a:t>
            </a:r>
            <a:r>
              <a:rPr lang="es-EC" sz="3200" dirty="0"/>
              <a:t>, R., </a:t>
            </a:r>
            <a:r>
              <a:rPr lang="es-EC" sz="3200" dirty="0" err="1"/>
              <a:t>Hu</a:t>
            </a:r>
            <a:r>
              <a:rPr lang="es-EC" sz="3200" dirty="0"/>
              <a:t>, F., </a:t>
            </a:r>
            <a:r>
              <a:rPr lang="es-EC" sz="3200" dirty="0" err="1"/>
              <a:t>Lan</a:t>
            </a:r>
            <a:r>
              <a:rPr lang="es-EC" sz="3200" dirty="0"/>
              <a:t>, Y., Yang, Z., </a:t>
            </a:r>
            <a:r>
              <a:rPr lang="es-EC" sz="3200" dirty="0" err="1"/>
              <a:t>Zhan</a:t>
            </a:r>
            <a:r>
              <a:rPr lang="es-EC" sz="3200" dirty="0"/>
              <a:t>, C., </a:t>
            </a:r>
            <a:r>
              <a:rPr lang="es-EC" sz="3200" dirty="0" err="1"/>
              <a:t>Shi</a:t>
            </a:r>
            <a:r>
              <a:rPr lang="es-EC" sz="3200" dirty="0"/>
              <a:t>, J., </a:t>
            </a:r>
            <a:r>
              <a:rPr lang="es-EC" sz="3200" dirty="0" err="1"/>
              <a:t>Deng</a:t>
            </a:r>
            <a:r>
              <a:rPr lang="es-EC" sz="3200" dirty="0"/>
              <a:t>, X., </a:t>
            </a:r>
            <a:r>
              <a:rPr lang="es-EC" sz="3200" dirty="0" err="1"/>
              <a:t>Jiang</a:t>
            </a:r>
            <a:r>
              <a:rPr lang="es-EC" sz="3200" dirty="0"/>
              <a:t>, M., </a:t>
            </a:r>
            <a:r>
              <a:rPr lang="es-EC" sz="3200" dirty="0" err="1"/>
              <a:t>Zhong</a:t>
            </a:r>
            <a:r>
              <a:rPr lang="es-EC" sz="3200" dirty="0"/>
              <a:t>, S., </a:t>
            </a:r>
            <a:r>
              <a:rPr lang="es-EC" sz="3200" dirty="0" err="1"/>
              <a:t>Liao</a:t>
            </a:r>
            <a:r>
              <a:rPr lang="es-EC" sz="3200" dirty="0"/>
              <a:t>, B., </a:t>
            </a:r>
            <a:r>
              <a:rPr lang="es-EC" sz="3200" dirty="0" err="1"/>
              <a:t>Deng</a:t>
            </a:r>
            <a:r>
              <a:rPr lang="es-EC" sz="3200" dirty="0"/>
              <a:t>, K., </a:t>
            </a:r>
            <a:r>
              <a:rPr lang="es-EC" sz="3200" dirty="0" err="1"/>
              <a:t>Tang</a:t>
            </a:r>
            <a:r>
              <a:rPr lang="es-EC" sz="3200" dirty="0"/>
              <a:t>, J., </a:t>
            </a:r>
            <a:r>
              <a:rPr lang="es-EC" sz="3200" dirty="0" err="1"/>
              <a:t>Guo</a:t>
            </a:r>
            <a:r>
              <a:rPr lang="es-EC" sz="3200" dirty="0"/>
              <a:t>, L., </a:t>
            </a:r>
            <a:r>
              <a:rPr lang="es-EC" sz="3200" dirty="0" err="1"/>
              <a:t>Jiang</a:t>
            </a:r>
            <a:r>
              <a:rPr lang="es-EC" sz="3200" dirty="0"/>
              <a:t>, M., Fan, Q., Li, M., </a:t>
            </a:r>
            <a:r>
              <a:rPr lang="es-EC" sz="3200" dirty="0" err="1"/>
              <a:t>Liu</a:t>
            </a:r>
            <a:r>
              <a:rPr lang="es-EC" sz="3200" dirty="0"/>
              <a:t>, J., </a:t>
            </a:r>
            <a:r>
              <a:rPr lang="es-EC" sz="3200" dirty="0" err="1"/>
              <a:t>Shi</a:t>
            </a:r>
            <a:r>
              <a:rPr lang="es-EC" sz="3200" dirty="0"/>
              <a:t>, Y., </a:t>
            </a:r>
            <a:r>
              <a:rPr lang="es-EC" sz="3200" dirty="0" err="1"/>
              <a:t>Deng</a:t>
            </a:r>
            <a:r>
              <a:rPr lang="es-EC" sz="3200" dirty="0"/>
              <a:t>, X., … </a:t>
            </a:r>
            <a:r>
              <a:rPr lang="es-EC" sz="3200" dirty="0" err="1"/>
              <a:t>Tang</a:t>
            </a:r>
            <a:r>
              <a:rPr lang="es-EC" sz="3200" dirty="0"/>
              <a:t>, X. (2021). </a:t>
            </a:r>
            <a:r>
              <a:rPr lang="es-EC" sz="3200" dirty="0" err="1"/>
              <a:t>Transmission</a:t>
            </a:r>
            <a:r>
              <a:rPr lang="es-EC" sz="3200" dirty="0"/>
              <a:t>, viral </a:t>
            </a:r>
            <a:r>
              <a:rPr lang="es-EC" sz="3200" dirty="0" err="1"/>
              <a:t>kinetics</a:t>
            </a:r>
            <a:r>
              <a:rPr lang="es-EC" sz="3200" dirty="0"/>
              <a:t> and </a:t>
            </a:r>
            <a:r>
              <a:rPr lang="es-EC" sz="3200" dirty="0" err="1"/>
              <a:t>clinical</a:t>
            </a:r>
            <a:r>
              <a:rPr lang="es-EC" sz="3200" dirty="0"/>
              <a:t> </a:t>
            </a:r>
            <a:r>
              <a:rPr lang="es-EC" sz="3200" dirty="0" err="1"/>
              <a:t>characteristics</a:t>
            </a:r>
            <a:r>
              <a:rPr lang="es-EC" sz="3200" dirty="0"/>
              <a:t> of </a:t>
            </a:r>
            <a:r>
              <a:rPr lang="es-EC" sz="3200" dirty="0" err="1"/>
              <a:t>the</a:t>
            </a:r>
            <a:r>
              <a:rPr lang="es-EC" sz="3200" dirty="0"/>
              <a:t> </a:t>
            </a:r>
            <a:r>
              <a:rPr lang="es-EC" sz="3200" dirty="0" err="1"/>
              <a:t>emergent</a:t>
            </a:r>
            <a:r>
              <a:rPr lang="es-EC" sz="3200" dirty="0"/>
              <a:t> SARS-CoV-2 Delta VOC in </a:t>
            </a:r>
            <a:r>
              <a:rPr lang="es-EC" sz="3200" dirty="0" err="1"/>
              <a:t>Guangzhou</a:t>
            </a:r>
            <a:r>
              <a:rPr lang="es-EC" sz="3200" dirty="0"/>
              <a:t>, China. </a:t>
            </a:r>
            <a:r>
              <a:rPr lang="es-EC" sz="3200" i="1" dirty="0" err="1"/>
              <a:t>EClinicalMedicine</a:t>
            </a:r>
            <a:r>
              <a:rPr lang="es-EC" sz="3200" dirty="0"/>
              <a:t>, </a:t>
            </a:r>
            <a:r>
              <a:rPr lang="es-EC" sz="3200" i="1" dirty="0"/>
              <a:t>40</a:t>
            </a:r>
            <a:r>
              <a:rPr lang="es-EC" sz="3200" dirty="0"/>
              <a:t>, 101129. </a:t>
            </a:r>
            <a:r>
              <a:rPr lang="es-EC" sz="3200" dirty="0">
                <a:hlinkClick r:id="rId9"/>
              </a:rPr>
              <a:t>https://</a:t>
            </a:r>
            <a:r>
              <a:rPr lang="es-EC" sz="3200" dirty="0" smtClean="0">
                <a:hlinkClick r:id="rId9"/>
              </a:rPr>
              <a:t>doi.org/10.1016/j.eclinm.2021.101129</a:t>
            </a:r>
            <a:endParaRPr lang="es-EC" sz="3200" dirty="0" smtClean="0"/>
          </a:p>
          <a:p>
            <a:r>
              <a:rPr lang="es-EC" sz="3200" dirty="0"/>
              <a:t>Li Q, </a:t>
            </a:r>
            <a:r>
              <a:rPr lang="es-EC" sz="3200" dirty="0" err="1"/>
              <a:t>Guan</a:t>
            </a:r>
            <a:r>
              <a:rPr lang="es-EC" sz="3200" dirty="0"/>
              <a:t> X, </a:t>
            </a:r>
            <a:r>
              <a:rPr lang="es-EC" sz="3200" dirty="0" err="1"/>
              <a:t>Wu</a:t>
            </a:r>
            <a:r>
              <a:rPr lang="es-EC" sz="3200" dirty="0"/>
              <a:t> P, Wang X, </a:t>
            </a:r>
            <a:r>
              <a:rPr lang="es-EC" sz="3200" dirty="0" err="1"/>
              <a:t>Zhou</a:t>
            </a:r>
            <a:r>
              <a:rPr lang="es-EC" sz="3200" dirty="0"/>
              <a:t> L, </a:t>
            </a:r>
            <a:r>
              <a:rPr lang="es-EC" sz="3200" dirty="0" err="1"/>
              <a:t>Tong</a:t>
            </a:r>
            <a:r>
              <a:rPr lang="es-EC" sz="3200" dirty="0"/>
              <a:t> Y, </a:t>
            </a:r>
            <a:r>
              <a:rPr lang="es-EC" sz="3200" dirty="0" err="1"/>
              <a:t>Ren</a:t>
            </a:r>
            <a:r>
              <a:rPr lang="es-EC" sz="3200" dirty="0"/>
              <a:t> R, </a:t>
            </a:r>
            <a:r>
              <a:rPr lang="es-EC" sz="3200" dirty="0" err="1"/>
              <a:t>Leung</a:t>
            </a:r>
            <a:r>
              <a:rPr lang="es-EC" sz="3200" dirty="0"/>
              <a:t> KSM, </a:t>
            </a:r>
            <a:r>
              <a:rPr lang="es-EC" sz="3200" dirty="0" err="1"/>
              <a:t>Lau</a:t>
            </a:r>
            <a:r>
              <a:rPr lang="es-EC" sz="3200" dirty="0"/>
              <a:t> EHY, Wong JY, </a:t>
            </a:r>
            <a:r>
              <a:rPr lang="es-EC" sz="3200" dirty="0" err="1"/>
              <a:t>Xing</a:t>
            </a:r>
            <a:r>
              <a:rPr lang="es-EC" sz="3200" dirty="0"/>
              <a:t> X, </a:t>
            </a:r>
            <a:r>
              <a:rPr lang="es-EC" sz="3200" dirty="0" err="1"/>
              <a:t>Xiang</a:t>
            </a:r>
            <a:r>
              <a:rPr lang="es-EC" sz="3200" dirty="0"/>
              <a:t> N, </a:t>
            </a:r>
            <a:r>
              <a:rPr lang="es-EC" sz="3200" dirty="0" err="1"/>
              <a:t>Wu</a:t>
            </a:r>
            <a:r>
              <a:rPr lang="es-EC" sz="3200" dirty="0"/>
              <a:t> Y, Li C, </a:t>
            </a:r>
            <a:r>
              <a:rPr lang="es-EC" sz="3200" dirty="0" err="1"/>
              <a:t>Chen</a:t>
            </a:r>
            <a:r>
              <a:rPr lang="es-EC" sz="3200" dirty="0"/>
              <a:t> Q, Li D, </a:t>
            </a:r>
            <a:r>
              <a:rPr lang="es-EC" sz="3200" dirty="0" err="1"/>
              <a:t>Liu</a:t>
            </a:r>
            <a:r>
              <a:rPr lang="es-EC" sz="3200" dirty="0"/>
              <a:t> T, </a:t>
            </a:r>
            <a:r>
              <a:rPr lang="es-EC" sz="3200" dirty="0" err="1"/>
              <a:t>Zhao</a:t>
            </a:r>
            <a:r>
              <a:rPr lang="es-EC" sz="3200" dirty="0"/>
              <a:t> J, </a:t>
            </a:r>
            <a:r>
              <a:rPr lang="es-EC" sz="3200" dirty="0" err="1"/>
              <a:t>Liu</a:t>
            </a:r>
            <a:r>
              <a:rPr lang="es-EC" sz="3200" dirty="0"/>
              <a:t> M, Tu W, </a:t>
            </a:r>
            <a:r>
              <a:rPr lang="es-EC" sz="3200" dirty="0" err="1"/>
              <a:t>Chen</a:t>
            </a:r>
            <a:r>
              <a:rPr lang="es-EC" sz="3200" dirty="0"/>
              <a:t> C, </a:t>
            </a:r>
            <a:r>
              <a:rPr lang="es-EC" sz="3200" dirty="0" err="1"/>
              <a:t>Jin</a:t>
            </a:r>
            <a:r>
              <a:rPr lang="es-EC" sz="3200" dirty="0"/>
              <a:t> L, Yang R, Wang Q, </a:t>
            </a:r>
            <a:r>
              <a:rPr lang="es-EC" sz="3200" dirty="0" err="1"/>
              <a:t>Zhou</a:t>
            </a:r>
            <a:r>
              <a:rPr lang="es-EC" sz="3200" dirty="0"/>
              <a:t> S, Wang R, </a:t>
            </a:r>
            <a:r>
              <a:rPr lang="es-EC" sz="3200" dirty="0" err="1"/>
              <a:t>Liu</a:t>
            </a:r>
            <a:r>
              <a:rPr lang="es-EC" sz="3200" dirty="0"/>
              <a:t> H, </a:t>
            </a:r>
            <a:r>
              <a:rPr lang="es-EC" sz="3200" dirty="0" err="1"/>
              <a:t>Luo</a:t>
            </a:r>
            <a:r>
              <a:rPr lang="es-EC" sz="3200" dirty="0"/>
              <a:t> Y, </a:t>
            </a:r>
            <a:r>
              <a:rPr lang="es-EC" sz="3200" dirty="0" err="1"/>
              <a:t>Liu</a:t>
            </a:r>
            <a:r>
              <a:rPr lang="es-EC" sz="3200" dirty="0"/>
              <a:t> Y, </a:t>
            </a:r>
            <a:r>
              <a:rPr lang="es-EC" sz="3200" dirty="0" err="1"/>
              <a:t>Shao</a:t>
            </a:r>
            <a:r>
              <a:rPr lang="es-EC" sz="3200" dirty="0"/>
              <a:t> G, Li H, Tao Z, Yang Y, </a:t>
            </a:r>
            <a:r>
              <a:rPr lang="es-EC" sz="3200" dirty="0" err="1"/>
              <a:t>Deng</a:t>
            </a:r>
            <a:r>
              <a:rPr lang="es-EC" sz="3200" dirty="0"/>
              <a:t> Z, </a:t>
            </a:r>
            <a:r>
              <a:rPr lang="es-EC" sz="3200" dirty="0" err="1"/>
              <a:t>Liu</a:t>
            </a:r>
            <a:r>
              <a:rPr lang="es-EC" sz="3200" dirty="0"/>
              <a:t> B, </a:t>
            </a:r>
            <a:r>
              <a:rPr lang="es-EC" sz="3200" dirty="0" err="1"/>
              <a:t>Ma</a:t>
            </a:r>
            <a:r>
              <a:rPr lang="es-EC" sz="3200" dirty="0"/>
              <a:t> Z, Zhang Y, </a:t>
            </a:r>
            <a:r>
              <a:rPr lang="es-EC" sz="3200" dirty="0" err="1"/>
              <a:t>Shi</a:t>
            </a:r>
            <a:r>
              <a:rPr lang="es-EC" sz="3200" dirty="0"/>
              <a:t> G, Lam TTY, </a:t>
            </a:r>
            <a:r>
              <a:rPr lang="es-EC" sz="3200" dirty="0" err="1"/>
              <a:t>Wu</a:t>
            </a:r>
            <a:r>
              <a:rPr lang="es-EC" sz="3200" dirty="0"/>
              <a:t> JT, </a:t>
            </a:r>
            <a:r>
              <a:rPr lang="es-EC" sz="3200" dirty="0" err="1"/>
              <a:t>Gao</a:t>
            </a:r>
            <a:r>
              <a:rPr lang="es-EC" sz="3200" dirty="0"/>
              <a:t> GF, </a:t>
            </a:r>
            <a:r>
              <a:rPr lang="es-EC" sz="3200" dirty="0" err="1"/>
              <a:t>Cowling</a:t>
            </a:r>
            <a:r>
              <a:rPr lang="es-EC" sz="3200" dirty="0"/>
              <a:t> BJ, Yang B, </a:t>
            </a:r>
            <a:r>
              <a:rPr lang="es-EC" sz="3200" dirty="0" err="1"/>
              <a:t>Leung</a:t>
            </a:r>
            <a:r>
              <a:rPr lang="es-EC" sz="3200" dirty="0"/>
              <a:t> GM, Feng Z. </a:t>
            </a:r>
            <a:r>
              <a:rPr lang="es-EC" sz="3200" dirty="0" err="1"/>
              <a:t>Early</a:t>
            </a:r>
            <a:r>
              <a:rPr lang="es-EC" sz="3200" dirty="0"/>
              <a:t> </a:t>
            </a:r>
            <a:r>
              <a:rPr lang="es-EC" sz="3200" dirty="0" err="1"/>
              <a:t>Transmission</a:t>
            </a:r>
            <a:r>
              <a:rPr lang="es-EC" sz="3200" dirty="0"/>
              <a:t> Dynamics in Wuhan, China, of Novel Coronavirus-</a:t>
            </a:r>
            <a:r>
              <a:rPr lang="es-EC" sz="3200" dirty="0" err="1"/>
              <a:t>Infected</a:t>
            </a:r>
            <a:r>
              <a:rPr lang="es-EC" sz="3200" dirty="0"/>
              <a:t> </a:t>
            </a:r>
            <a:r>
              <a:rPr lang="es-EC" sz="3200" dirty="0" err="1"/>
              <a:t>Pneumonia</a:t>
            </a:r>
            <a:r>
              <a:rPr lang="es-EC" sz="3200" dirty="0"/>
              <a:t>. N </a:t>
            </a:r>
            <a:r>
              <a:rPr lang="es-EC" sz="3200" dirty="0" err="1"/>
              <a:t>Engl</a:t>
            </a:r>
            <a:r>
              <a:rPr lang="es-EC" sz="3200" dirty="0"/>
              <a:t> J </a:t>
            </a:r>
            <a:r>
              <a:rPr lang="es-EC" sz="3200" dirty="0" err="1"/>
              <a:t>Med</a:t>
            </a:r>
            <a:r>
              <a:rPr lang="es-EC" sz="3200" dirty="0"/>
              <a:t>. 2020 Mar 26;382(13):1199-1207. </a:t>
            </a:r>
            <a:r>
              <a:rPr lang="es-EC" sz="3200" dirty="0" err="1"/>
              <a:t>doi</a:t>
            </a:r>
            <a:r>
              <a:rPr lang="es-EC" sz="3200" dirty="0"/>
              <a:t>: 10.1056/NEJMoa2001316. </a:t>
            </a:r>
            <a:r>
              <a:rPr lang="es-EC" sz="3200" dirty="0" err="1"/>
              <a:t>Epub</a:t>
            </a:r>
            <a:r>
              <a:rPr lang="es-EC" sz="3200" dirty="0"/>
              <a:t> 2020 </a:t>
            </a:r>
            <a:r>
              <a:rPr lang="es-EC" sz="3200" dirty="0" err="1"/>
              <a:t>Jan</a:t>
            </a:r>
            <a:r>
              <a:rPr lang="es-EC" sz="3200" dirty="0"/>
              <a:t> 29. PMID: 31995857; PMCID: PMC7121484</a:t>
            </a:r>
            <a:r>
              <a:rPr lang="es-EC" sz="3200" dirty="0" smtClean="0"/>
              <a:t>.</a:t>
            </a:r>
          </a:p>
          <a:p>
            <a:r>
              <a:rPr lang="es-EC" sz="3200" dirty="0" err="1"/>
              <a:t>Madewell</a:t>
            </a:r>
            <a:r>
              <a:rPr lang="es-EC" sz="3200" dirty="0"/>
              <a:t> ZJ, Yang Y, </a:t>
            </a:r>
            <a:r>
              <a:rPr lang="es-EC" sz="3200" dirty="0" err="1"/>
              <a:t>Longini</a:t>
            </a:r>
            <a:r>
              <a:rPr lang="es-EC" sz="3200" dirty="0"/>
              <a:t> IM, </a:t>
            </a:r>
            <a:r>
              <a:rPr lang="es-EC" sz="3200" dirty="0" err="1"/>
              <a:t>Halloran</a:t>
            </a:r>
            <a:r>
              <a:rPr lang="es-EC" sz="3200" dirty="0"/>
              <a:t> ME, </a:t>
            </a:r>
            <a:r>
              <a:rPr lang="es-EC" sz="3200" dirty="0" err="1"/>
              <a:t>Dean</a:t>
            </a:r>
            <a:r>
              <a:rPr lang="es-EC" sz="3200" dirty="0"/>
              <a:t> NE. </a:t>
            </a:r>
            <a:r>
              <a:rPr lang="es-EC" sz="3200" dirty="0" err="1"/>
              <a:t>Household</a:t>
            </a:r>
            <a:r>
              <a:rPr lang="es-EC" sz="3200" dirty="0"/>
              <a:t> </a:t>
            </a:r>
            <a:r>
              <a:rPr lang="es-EC" sz="3200" dirty="0" err="1"/>
              <a:t>secondary</a:t>
            </a:r>
            <a:r>
              <a:rPr lang="es-EC" sz="3200" dirty="0"/>
              <a:t> </a:t>
            </a:r>
            <a:r>
              <a:rPr lang="es-EC" sz="3200" dirty="0" err="1"/>
              <a:t>attack</a:t>
            </a:r>
            <a:r>
              <a:rPr lang="es-EC" sz="3200" dirty="0"/>
              <a:t> </a:t>
            </a:r>
            <a:r>
              <a:rPr lang="es-EC" sz="3200" dirty="0" err="1"/>
              <a:t>rates</a:t>
            </a:r>
            <a:r>
              <a:rPr lang="es-EC" sz="3200" dirty="0"/>
              <a:t> of SARS-CoV-2 </a:t>
            </a:r>
            <a:r>
              <a:rPr lang="es-EC" sz="3200" dirty="0" err="1"/>
              <a:t>by</a:t>
            </a:r>
            <a:r>
              <a:rPr lang="es-EC" sz="3200" dirty="0"/>
              <a:t> </a:t>
            </a:r>
            <a:r>
              <a:rPr lang="es-EC" sz="3200" dirty="0" err="1"/>
              <a:t>variant</a:t>
            </a:r>
            <a:r>
              <a:rPr lang="es-EC" sz="3200" dirty="0"/>
              <a:t> and </a:t>
            </a:r>
            <a:r>
              <a:rPr lang="es-EC" sz="3200" dirty="0" err="1"/>
              <a:t>vaccination</a:t>
            </a:r>
            <a:r>
              <a:rPr lang="es-EC" sz="3200" dirty="0"/>
              <a:t> status: </a:t>
            </a:r>
            <a:r>
              <a:rPr lang="es-EC" sz="3200" dirty="0" err="1"/>
              <a:t>an</a:t>
            </a:r>
            <a:r>
              <a:rPr lang="es-EC" sz="3200" dirty="0"/>
              <a:t> </a:t>
            </a:r>
            <a:r>
              <a:rPr lang="es-EC" sz="3200" dirty="0" err="1"/>
              <a:t>updated</a:t>
            </a:r>
            <a:r>
              <a:rPr lang="es-EC" sz="3200" dirty="0"/>
              <a:t> </a:t>
            </a:r>
            <a:r>
              <a:rPr lang="es-EC" sz="3200" dirty="0" err="1"/>
              <a:t>systematic</a:t>
            </a:r>
            <a:r>
              <a:rPr lang="es-EC" sz="3200" dirty="0"/>
              <a:t> </a:t>
            </a:r>
            <a:r>
              <a:rPr lang="es-EC" sz="3200" dirty="0" err="1"/>
              <a:t>review</a:t>
            </a:r>
            <a:r>
              <a:rPr lang="es-EC" sz="3200" dirty="0"/>
              <a:t> and meta-</a:t>
            </a:r>
            <a:r>
              <a:rPr lang="es-EC" sz="3200" dirty="0" err="1"/>
              <a:t>analysis</a:t>
            </a:r>
            <a:r>
              <a:rPr lang="es-EC" sz="3200" dirty="0"/>
              <a:t>. </a:t>
            </a:r>
            <a:r>
              <a:rPr lang="es-EC" sz="3200" dirty="0" err="1"/>
              <a:t>medRxiv</a:t>
            </a:r>
            <a:r>
              <a:rPr lang="es-EC" sz="3200" dirty="0"/>
              <a:t> [</a:t>
            </a:r>
            <a:r>
              <a:rPr lang="es-EC" sz="3200" dirty="0" err="1"/>
              <a:t>Preprint</a:t>
            </a:r>
            <a:r>
              <a:rPr lang="es-EC" sz="3200" dirty="0"/>
              <a:t>]. 2022 </a:t>
            </a:r>
            <a:r>
              <a:rPr lang="es-EC" sz="3200" dirty="0" err="1"/>
              <a:t>Jan</a:t>
            </a:r>
            <a:r>
              <a:rPr lang="es-EC" sz="3200" dirty="0"/>
              <a:t> 11:2022.01.09.22268984. </a:t>
            </a:r>
            <a:r>
              <a:rPr lang="es-EC" sz="3200" dirty="0" err="1"/>
              <a:t>doi</a:t>
            </a:r>
            <a:r>
              <a:rPr lang="es-EC" sz="3200" dirty="0"/>
              <a:t>: 10.1101/2022.01.09.22268984</a:t>
            </a:r>
            <a:r>
              <a:rPr lang="es-EC" sz="3200" dirty="0" smtClean="0"/>
              <a:t>.</a:t>
            </a:r>
          </a:p>
          <a:p>
            <a:r>
              <a:rPr lang="es-EC" sz="3200" dirty="0" err="1"/>
              <a:t>Song</a:t>
            </a:r>
            <a:r>
              <a:rPr lang="es-EC" sz="3200" dirty="0"/>
              <a:t>, J. S., Lee, J., Kim, M., </a:t>
            </a:r>
            <a:r>
              <a:rPr lang="es-EC" sz="3200" dirty="0" err="1"/>
              <a:t>Jeong</a:t>
            </a:r>
            <a:r>
              <a:rPr lang="es-EC" sz="3200" dirty="0"/>
              <a:t>, H., Kim, M. S., Kim, S....Park, Y. (2022). Serial </a:t>
            </a:r>
            <a:r>
              <a:rPr lang="es-EC" sz="3200" dirty="0" err="1"/>
              <a:t>Intervals</a:t>
            </a:r>
            <a:r>
              <a:rPr lang="es-EC" sz="3200" dirty="0"/>
              <a:t> and </a:t>
            </a:r>
            <a:r>
              <a:rPr lang="es-EC" sz="3200" dirty="0" err="1"/>
              <a:t>Household</a:t>
            </a:r>
            <a:r>
              <a:rPr lang="es-EC" sz="3200" dirty="0"/>
              <a:t> </a:t>
            </a:r>
            <a:r>
              <a:rPr lang="es-EC" sz="3200" dirty="0" err="1"/>
              <a:t>Transmission</a:t>
            </a:r>
            <a:r>
              <a:rPr lang="es-EC" sz="3200" dirty="0"/>
              <a:t> of SARS-CoV-2 </a:t>
            </a:r>
            <a:r>
              <a:rPr lang="es-EC" sz="3200" dirty="0" err="1"/>
              <a:t>Omicron</a:t>
            </a:r>
            <a:r>
              <a:rPr lang="es-EC" sz="3200" dirty="0"/>
              <a:t> </a:t>
            </a:r>
            <a:r>
              <a:rPr lang="es-EC" sz="3200" dirty="0" err="1"/>
              <a:t>Variant</a:t>
            </a:r>
            <a:r>
              <a:rPr lang="es-EC" sz="3200" dirty="0"/>
              <a:t>, South </a:t>
            </a:r>
            <a:r>
              <a:rPr lang="es-EC" sz="3200" dirty="0" err="1"/>
              <a:t>Korea</a:t>
            </a:r>
            <a:r>
              <a:rPr lang="es-EC" sz="3200" dirty="0"/>
              <a:t>, 2021. </a:t>
            </a:r>
            <a:r>
              <a:rPr lang="es-EC" sz="3200" i="1" dirty="0" err="1"/>
              <a:t>Emerging</a:t>
            </a:r>
            <a:r>
              <a:rPr lang="es-EC" sz="3200" i="1" dirty="0"/>
              <a:t> </a:t>
            </a:r>
            <a:r>
              <a:rPr lang="es-EC" sz="3200" i="1" dirty="0" err="1"/>
              <a:t>Infectious</a:t>
            </a:r>
            <a:r>
              <a:rPr lang="es-EC" sz="3200" i="1" dirty="0"/>
              <a:t> </a:t>
            </a:r>
            <a:r>
              <a:rPr lang="es-EC" sz="3200" i="1" dirty="0" err="1"/>
              <a:t>Diseases</a:t>
            </a:r>
            <a:r>
              <a:rPr lang="es-EC" sz="3200" dirty="0"/>
              <a:t>, </a:t>
            </a:r>
            <a:r>
              <a:rPr lang="es-EC" sz="3200" i="1" dirty="0"/>
              <a:t>28</a:t>
            </a:r>
            <a:r>
              <a:rPr lang="es-EC" sz="3200" dirty="0"/>
              <a:t>(3), 756-759. </a:t>
            </a:r>
            <a:r>
              <a:rPr lang="es-EC" sz="3200" dirty="0">
                <a:hlinkClick r:id="rId10"/>
              </a:rPr>
              <a:t>https://doi.org/10.3201/eid2803.212607</a:t>
            </a:r>
            <a:r>
              <a:rPr lang="es-EC" sz="3200" dirty="0" smtClean="0"/>
              <a:t>.</a:t>
            </a:r>
          </a:p>
          <a:p>
            <a:r>
              <a:rPr lang="es-EC" sz="3200" dirty="0" err="1"/>
              <a:t>Bhattacharyya</a:t>
            </a:r>
            <a:r>
              <a:rPr lang="es-EC" sz="3200" dirty="0"/>
              <a:t> RP, </a:t>
            </a:r>
            <a:r>
              <a:rPr lang="es-EC" sz="3200" dirty="0" err="1"/>
              <a:t>Hanage</a:t>
            </a:r>
            <a:r>
              <a:rPr lang="es-EC" sz="3200" dirty="0"/>
              <a:t> WP. </a:t>
            </a:r>
            <a:r>
              <a:rPr lang="es-EC" sz="3200" dirty="0" err="1"/>
              <a:t>Challenges</a:t>
            </a:r>
            <a:r>
              <a:rPr lang="es-EC" sz="3200" dirty="0"/>
              <a:t> in </a:t>
            </a:r>
            <a:r>
              <a:rPr lang="es-EC" sz="3200" dirty="0" err="1"/>
              <a:t>Inferring</a:t>
            </a:r>
            <a:r>
              <a:rPr lang="es-EC" sz="3200" dirty="0"/>
              <a:t> </a:t>
            </a:r>
            <a:r>
              <a:rPr lang="es-EC" sz="3200" dirty="0" err="1"/>
              <a:t>Intrinsic</a:t>
            </a:r>
            <a:r>
              <a:rPr lang="es-EC" sz="3200" dirty="0"/>
              <a:t> </a:t>
            </a:r>
            <a:r>
              <a:rPr lang="es-EC" sz="3200" dirty="0" err="1"/>
              <a:t>Severity</a:t>
            </a:r>
            <a:r>
              <a:rPr lang="es-EC" sz="3200" dirty="0"/>
              <a:t> of </a:t>
            </a:r>
            <a:r>
              <a:rPr lang="es-EC" sz="3200" dirty="0" err="1"/>
              <a:t>the</a:t>
            </a:r>
            <a:r>
              <a:rPr lang="es-EC" sz="3200" dirty="0"/>
              <a:t> SARS-CoV-2 </a:t>
            </a:r>
            <a:r>
              <a:rPr lang="es-EC" sz="3200" dirty="0" err="1"/>
              <a:t>Omicron</a:t>
            </a:r>
            <a:r>
              <a:rPr lang="es-EC" sz="3200" dirty="0"/>
              <a:t> </a:t>
            </a:r>
            <a:r>
              <a:rPr lang="es-EC" sz="3200" dirty="0" err="1"/>
              <a:t>Variant</a:t>
            </a:r>
            <a:r>
              <a:rPr lang="es-EC" sz="3200" dirty="0"/>
              <a:t>. N </a:t>
            </a:r>
            <a:r>
              <a:rPr lang="es-EC" sz="3200" dirty="0" err="1"/>
              <a:t>Engl</a:t>
            </a:r>
            <a:r>
              <a:rPr lang="es-EC" sz="3200" dirty="0"/>
              <a:t> J </a:t>
            </a:r>
            <a:r>
              <a:rPr lang="es-EC" sz="3200" dirty="0" err="1"/>
              <a:t>Med</a:t>
            </a:r>
            <a:r>
              <a:rPr lang="es-EC" sz="3200" dirty="0"/>
              <a:t>. 2022 Feb 17;386(7):e14. </a:t>
            </a:r>
            <a:r>
              <a:rPr lang="es-EC" sz="3200" dirty="0" err="1"/>
              <a:t>doi</a:t>
            </a:r>
            <a:r>
              <a:rPr lang="es-EC" sz="3200" dirty="0"/>
              <a:t>: </a:t>
            </a:r>
            <a:r>
              <a:rPr lang="es-EC" sz="3200" dirty="0" smtClean="0"/>
              <a:t>10.1056/NEJMp2119682</a:t>
            </a:r>
          </a:p>
        </p:txBody>
      </p:sp>
    </p:spTree>
    <p:extLst>
      <p:ext uri="{BB962C8B-B14F-4D97-AF65-F5344CB8AC3E}">
        <p14:creationId xmlns:p14="http://schemas.microsoft.com/office/powerpoint/2010/main" val="2604134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4E1AE1D7-058F-488E-AFFB-E6E9EBACA981}"/>
              </a:ext>
            </a:extLst>
          </p:cNvPr>
          <p:cNvSpPr/>
          <p:nvPr/>
        </p:nvSpPr>
        <p:spPr>
          <a:xfrm>
            <a:off x="1" y="-1"/>
            <a:ext cx="24120474" cy="14400213"/>
          </a:xfrm>
          <a:prstGeom prst="rect">
            <a:avLst/>
          </a:prstGeom>
          <a:solidFill>
            <a:srgbClr val="3127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3D7C259A-B434-4F48-A349-F478FE470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80149" y="3790056"/>
            <a:ext cx="11960176" cy="682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30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1917F06-12C1-4636-864A-F9E92E62F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9957" y="1439466"/>
            <a:ext cx="4914602" cy="276446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86A8965B-A2BE-40EE-A340-292D99EBB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4198424"/>
            <a:ext cx="6292903" cy="24517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435501" y="5615930"/>
            <a:ext cx="126734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4400" dirty="0" smtClean="0"/>
              <a:t>Situación Epidemiológica de la pandemia causada por la COVID 19 en el</a:t>
            </a:r>
          </a:p>
          <a:p>
            <a:pPr marL="0" indent="0" algn="ctr">
              <a:buNone/>
            </a:pPr>
            <a:r>
              <a:rPr lang="es-ES" sz="4400" dirty="0" smtClean="0"/>
              <a:t>Contexto internacional y nacional</a:t>
            </a:r>
            <a:endParaRPr lang="es-ES" sz="4400" dirty="0"/>
          </a:p>
        </p:txBody>
      </p:sp>
      <p:pic>
        <p:nvPicPr>
          <p:cNvPr id="6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620898" y="13159651"/>
            <a:ext cx="2193620" cy="12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45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86A8965B-A2BE-40EE-A340-292D99EB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4198424"/>
            <a:ext cx="6292903" cy="245178"/>
          </a:xfrm>
          <a:prstGeom prst="rect">
            <a:avLst/>
          </a:prstGeom>
        </p:spPr>
      </p:pic>
      <p:pic>
        <p:nvPicPr>
          <p:cNvPr id="6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620898" y="13159651"/>
            <a:ext cx="2193620" cy="124055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989" y="1223442"/>
            <a:ext cx="14630400" cy="61150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789" y="8482458"/>
            <a:ext cx="14325600" cy="4572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85945" y="503362"/>
            <a:ext cx="4648200" cy="23241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64092" y="2827462"/>
            <a:ext cx="4591050" cy="23431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19295" y="5175616"/>
            <a:ext cx="4514850" cy="22574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25111" y="7494712"/>
            <a:ext cx="4533900" cy="22764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36924" y="9804395"/>
            <a:ext cx="452437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0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86A8965B-A2BE-40EE-A340-292D99EB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4198424"/>
            <a:ext cx="6292903" cy="245178"/>
          </a:xfrm>
          <a:prstGeom prst="rect">
            <a:avLst/>
          </a:prstGeom>
        </p:spPr>
      </p:pic>
      <p:pic>
        <p:nvPicPr>
          <p:cNvPr id="6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620898" y="13159651"/>
            <a:ext cx="2193620" cy="12405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005" y="863402"/>
            <a:ext cx="14411325" cy="59817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36701" y="5255890"/>
            <a:ext cx="7445710" cy="496855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680" y="6922596"/>
            <a:ext cx="1434465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7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1917F06-12C1-4636-864A-F9E92E62F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9957" y="1439466"/>
            <a:ext cx="4914602" cy="276446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86A8965B-A2BE-40EE-A340-292D99EBB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4198424"/>
            <a:ext cx="6292903" cy="24517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435501" y="5615930"/>
            <a:ext cx="126734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4400" dirty="0" smtClean="0"/>
              <a:t>Situación Epidemiológica de la pandemia causada por la COVID 19 en el</a:t>
            </a:r>
          </a:p>
          <a:p>
            <a:pPr marL="0" indent="0" algn="ctr">
              <a:buNone/>
            </a:pPr>
            <a:r>
              <a:rPr lang="es-ES" sz="4400" dirty="0" smtClean="0"/>
              <a:t>Distrito Metropolitano de Quito</a:t>
            </a:r>
            <a:endParaRPr lang="es-ES" sz="4400" dirty="0"/>
          </a:p>
        </p:txBody>
      </p:sp>
      <p:pic>
        <p:nvPicPr>
          <p:cNvPr id="6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620898" y="13159651"/>
            <a:ext cx="2193620" cy="12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00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0095" y="14073306"/>
            <a:ext cx="8390538" cy="326903"/>
          </a:xfrm>
          <a:prstGeom prst="rect">
            <a:avLst/>
          </a:prstGeom>
        </p:spPr>
      </p:pic>
      <p:pic>
        <p:nvPicPr>
          <p:cNvPr id="11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620898" y="13159651"/>
            <a:ext cx="2193620" cy="1240558"/>
          </a:xfrm>
          <a:prstGeom prst="rect">
            <a:avLst/>
          </a:prstGeom>
        </p:spPr>
      </p:pic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986" y="348498"/>
            <a:ext cx="18974549" cy="1595024"/>
          </a:xfrm>
        </p:spPr>
        <p:txBody>
          <a:bodyPr/>
          <a:lstStyle/>
          <a:p>
            <a:pPr algn="ctr" eaLnBrk="1" hangingPunct="1"/>
            <a:r>
              <a:rPr lang="es-ES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Tiempo: Número de casos y muertes en el DMQ 2020-202</a:t>
            </a:r>
            <a:endParaRPr lang="es-EC" altLang="en-US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715822"/>
              </p:ext>
            </p:extLst>
          </p:nvPr>
        </p:nvGraphicFramePr>
        <p:xfrm>
          <a:off x="1331046" y="1943521"/>
          <a:ext cx="21890432" cy="11216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6" name="Marcador de texto 7"/>
          <p:cNvSpPr txBox="1">
            <a:spLocks/>
          </p:cNvSpPr>
          <p:nvPr/>
        </p:nvSpPr>
        <p:spPr>
          <a:xfrm>
            <a:off x="8747869" y="13586318"/>
            <a:ext cx="8904465" cy="97397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583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583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583" b="1" dirty="0" smtClean="0">
                <a:latin typeface="Arial" panose="020B0604020202020204" pitchFamily="34" charset="0"/>
                <a:cs typeface="Arial" panose="020B0604020202020204" pitchFamily="34" charset="0"/>
              </a:rPr>
              <a:t>06 </a:t>
            </a: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_tradnl" sz="1583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marzo </a:t>
            </a: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_tradnl" sz="1583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_tradnl" sz="158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7" y="13039576"/>
            <a:ext cx="5400600" cy="91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64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áfico 12"/>
          <p:cNvGraphicFramePr>
            <a:graphicFrameLocks/>
          </p:cNvGraphicFramePr>
          <p:nvPr>
            <p:extLst/>
          </p:nvPr>
        </p:nvGraphicFramePr>
        <p:xfrm>
          <a:off x="1763093" y="2519586"/>
          <a:ext cx="20666295" cy="9505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0095" y="14073306"/>
            <a:ext cx="8390538" cy="326903"/>
          </a:xfrm>
          <a:prstGeom prst="rect">
            <a:avLst/>
          </a:prstGeom>
        </p:spPr>
      </p:pic>
      <p:sp>
        <p:nvSpPr>
          <p:cNvPr id="14" name="Marcador de texto 7"/>
          <p:cNvSpPr txBox="1">
            <a:spLocks/>
          </p:cNvSpPr>
          <p:nvPr/>
        </p:nvSpPr>
        <p:spPr>
          <a:xfrm>
            <a:off x="8846841" y="13149697"/>
            <a:ext cx="12307659" cy="69325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*Denominador corresponde a la población del DMQ estimada por el MSP proporcionado por la CZS9.</a:t>
            </a:r>
          </a:p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corte: 13 de marzo de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9" y="13039576"/>
            <a:ext cx="5776018" cy="913502"/>
          </a:xfrm>
          <a:prstGeom prst="rect">
            <a:avLst/>
          </a:prstGeom>
        </p:spPr>
      </p:pic>
      <p:pic>
        <p:nvPicPr>
          <p:cNvPr id="11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620898" y="13159651"/>
            <a:ext cx="2193620" cy="1240558"/>
          </a:xfrm>
          <a:prstGeom prst="rect">
            <a:avLst/>
          </a:prstGeom>
        </p:spPr>
      </p:pic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986" y="348498"/>
            <a:ext cx="18974549" cy="1595024"/>
          </a:xfrm>
        </p:spPr>
        <p:txBody>
          <a:bodyPr/>
          <a:lstStyle/>
          <a:p>
            <a:pPr algn="ctr" eaLnBrk="1" hangingPunct="1"/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Incidencia acumulada* (por cada 100.000 habitantes) de casos por semana epidemiológica. DMQ 2021 - 2022</a:t>
            </a:r>
            <a:endParaRPr lang="es-EC" altLang="en-US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708309" y="6912074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La línea en color rojo representa la incidencia con los datos con corte a la semana </a:t>
            </a:r>
            <a:r>
              <a:rPr lang="es-MX" sz="2000" dirty="0" smtClean="0"/>
              <a:t>9 </a:t>
            </a:r>
            <a:r>
              <a:rPr lang="es-MX" sz="2000" dirty="0"/>
              <a:t>del </a:t>
            </a:r>
            <a:r>
              <a:rPr lang="es-MX" sz="2000" dirty="0" smtClean="0"/>
              <a:t>2022. 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57501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58682"/>
            <a:ext cx="22761102" cy="126897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C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COVID-19 en el DMQ, según inicio de la ola </a:t>
            </a:r>
            <a:br>
              <a:rPr lang="es-EC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(Casos diarios, media móvil 7 días)</a:t>
            </a:r>
            <a:endParaRPr lang="es-EC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7107" y="14073309"/>
            <a:ext cx="8390538" cy="32690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2419142" y="11417134"/>
            <a:ext cx="3326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7966282" y="9170417"/>
            <a:ext cx="3776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21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660378" y="13139339"/>
            <a:ext cx="2193620" cy="1240558"/>
          </a:xfrm>
          <a:prstGeom prst="rect">
            <a:avLst/>
          </a:prstGeom>
        </p:spPr>
      </p:pic>
      <p:sp>
        <p:nvSpPr>
          <p:cNvPr id="22" name="Marcador de texto 7"/>
          <p:cNvSpPr txBox="1">
            <a:spLocks/>
          </p:cNvSpPr>
          <p:nvPr/>
        </p:nvSpPr>
        <p:spPr>
          <a:xfrm>
            <a:off x="8353431" y="13433214"/>
            <a:ext cx="15057164" cy="80354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marzo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7" y="13039576"/>
            <a:ext cx="5400600" cy="913502"/>
          </a:xfrm>
          <a:prstGeom prst="rect">
            <a:avLst/>
          </a:prstGeom>
        </p:spPr>
      </p:pic>
      <p:sp>
        <p:nvSpPr>
          <p:cNvPr id="2" name="AutoShape 2" descr="blob:https://web.whatsapp.com/e0f59512-d010-4ad3-bbb1-17458e5a53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t="8418" b="4480"/>
          <a:stretch/>
        </p:blipFill>
        <p:spPr>
          <a:xfrm>
            <a:off x="1331046" y="1921535"/>
            <a:ext cx="22079550" cy="109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273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18547</TotalTime>
  <Words>1556</Words>
  <Application>Microsoft Office PowerPoint</Application>
  <PresentationFormat>Personalizado</PresentationFormat>
  <Paragraphs>333</Paragraphs>
  <Slides>21</Slides>
  <Notes>13</Notes>
  <HiddenSlides>1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Bambino-Bold ☞</vt:lpstr>
      <vt:lpstr>Calibri</vt:lpstr>
      <vt:lpstr>Calibri Light</vt:lpstr>
      <vt:lpstr>inherit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Línea de Tiempo: Número de casos y muertes en el DMQ 2020-202</vt:lpstr>
      <vt:lpstr>Incidencia acumulada* (por cada 100.000 habitantes) de casos por semana epidemiológica. DMQ 2021 - 2022</vt:lpstr>
      <vt:lpstr>Casos de COVID-19 en el DMQ, según inicio de la ola  (Casos diarios, media móvil 7 días)</vt:lpstr>
      <vt:lpstr>Muertes por COVID-19 en el DMQ, según inicio de la ola  (Muertes diarios, media móvil 7 días)</vt:lpstr>
      <vt:lpstr>Positividad por semanas epidemiológica. DMQ 2021 - 2022</vt:lpstr>
      <vt:lpstr>Tasa de incidencia acumulada (por 10.000 habitantes) SE 03 – SE10, según grupos de edad. DMQ 2021</vt:lpstr>
      <vt:lpstr>Presentación de PowerPoint</vt:lpstr>
      <vt:lpstr>Ocupación hospitalizaría y UCI/UCIP (adultos y pediátricas) destinadas para COVID-19, por establecimiento de salud que reporta*</vt:lpstr>
      <vt:lpstr>Presentación de PowerPoint</vt:lpstr>
      <vt:lpstr>Evidencia Científica</vt:lpstr>
      <vt:lpstr>Evidencia Científica</vt:lpstr>
      <vt:lpstr>Resolución A040-2021 – Resolución AQ010-2022</vt:lpstr>
      <vt:lpstr>Resolución AQ010-2022 Matriz de cálculo</vt:lpstr>
      <vt:lpstr>Referencias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 Figueroa Parra</dc:creator>
  <cp:lastModifiedBy>Hernan Francisco Viteri Torres</cp:lastModifiedBy>
  <cp:revision>1308</cp:revision>
  <dcterms:created xsi:type="dcterms:W3CDTF">2009-03-22T18:53:33Z</dcterms:created>
  <dcterms:modified xsi:type="dcterms:W3CDTF">2022-03-15T12:51:14Z</dcterms:modified>
</cp:coreProperties>
</file>