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60" r:id="rId5"/>
    <p:sldId id="283" r:id="rId6"/>
    <p:sldId id="286" r:id="rId7"/>
    <p:sldId id="297" r:id="rId8"/>
    <p:sldId id="285" r:id="rId9"/>
    <p:sldId id="290" r:id="rId10"/>
    <p:sldId id="287" r:id="rId11"/>
    <p:sldId id="293" r:id="rId12"/>
    <p:sldId id="284" r:id="rId13"/>
    <p:sldId id="292" r:id="rId14"/>
    <p:sldId id="298" r:id="rId15"/>
    <p:sldId id="299" r:id="rId16"/>
    <p:sldId id="300" r:id="rId17"/>
    <p:sldId id="301" r:id="rId18"/>
    <p:sldId id="302" r:id="rId19"/>
    <p:sldId id="296" r:id="rId20"/>
    <p:sldId id="295" r:id="rId21"/>
    <p:sldId id="303" r:id="rId22"/>
    <p:sldId id="304" r:id="rId23"/>
    <p:sldId id="294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C2E4D0-BA52-B4ED-D83F-431FC8510B94}" name="Usuario invitado" initials="Ui" userId="S::urn:spo:anon#b752a33d288405a71e3d52d54c6fda523b725e9a32b2c935cbbc055ee21ad3e9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A9DE-51E7-4D00-8E46-D9416F602CFE}" type="datetimeFigureOut">
              <a:t>14/3/22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6724-52C0-4105-8258-64184EDB9B60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30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C4261F-38A5-A347-A3B4-673DE01B1A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08412" y="-1075936"/>
            <a:ext cx="18065198" cy="6972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88" y="2184400"/>
            <a:ext cx="4495812" cy="25423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4400" b="1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Title in here like this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EDA3-8181-9644-B090-DD82EF554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88" y="5000717"/>
            <a:ext cx="4495812" cy="103930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Subtitle, author and date in here like this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A31F4-C91B-AC49-952D-4AA8E50EA3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1725" y="329680"/>
            <a:ext cx="3712842" cy="14330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D84CFA-30DB-574E-AC08-0CDED52D7397}"/>
              </a:ext>
            </a:extLst>
          </p:cNvPr>
          <p:cNvSpPr txBox="1"/>
          <p:nvPr userDrawn="1"/>
        </p:nvSpPr>
        <p:spPr>
          <a:xfrm>
            <a:off x="838188" y="6272346"/>
            <a:ext cx="4495812" cy="407963"/>
          </a:xfrm>
          <a:prstGeom prst="rect">
            <a:avLst/>
          </a:prstGeom>
        </p:spPr>
        <p:txBody>
          <a:bodyPr vert="horz" wrap="square" lIns="36000" tIns="0" rIns="0" bIns="0" rtlCol="0" anchor="ctr">
            <a:norm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TomorrowsQuito.org</a:t>
            </a:r>
            <a:r>
              <a:rPr lang="en-US" baseline="0">
                <a:solidFill>
                  <a:schemeClr val="accent1"/>
                </a:solidFill>
              </a:rPr>
              <a:t>     </a:t>
            </a:r>
            <a:r>
              <a:rPr lang="en-US">
                <a:solidFill>
                  <a:schemeClr val="accent1"/>
                </a:solidFill>
              </a:rPr>
              <a:t>@</a:t>
            </a:r>
            <a:r>
              <a:rPr lang="en-US" err="1">
                <a:solidFill>
                  <a:schemeClr val="accent1"/>
                </a:solidFill>
              </a:rPr>
              <a:t>UrbanRiskHub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149" y="5957932"/>
            <a:ext cx="2660909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26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9848A19-81DF-354A-8890-B40723751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38" y="329680"/>
            <a:ext cx="3712834" cy="143302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27D3E62-2EBF-BD44-9353-70BDF902A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88" y="2095500"/>
            <a:ext cx="4013608" cy="1979172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80000"/>
              </a:lnSpc>
              <a:defRPr sz="4000" b="1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Title in here like this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BAF39-572F-324A-8EBB-8319A305BF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4330" y="0"/>
            <a:ext cx="6757670" cy="6858000"/>
          </a:xfrm>
          <a:solidFill>
            <a:schemeClr val="bg1">
              <a:lumMod val="85000"/>
            </a:schemeClr>
          </a:solidFill>
        </p:spPr>
        <p:txBody>
          <a:bodyPr lIns="720000" tIns="720000" rIns="720000" bIns="720000" anchor="ctr" anchorCtr="0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On normal view </a:t>
            </a:r>
            <a:br>
              <a:rPr lang="en-US"/>
            </a:br>
            <a:r>
              <a:rPr lang="en-US"/>
              <a:t>click icon to insert picture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DE88FEE-8750-B246-A701-A09E75F0CFA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38188" y="4281140"/>
            <a:ext cx="4013608" cy="103930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Subtitle, author and date in here like this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 t="-508"/>
          <a:stretch/>
        </p:blipFill>
        <p:spPr>
          <a:xfrm>
            <a:off x="5435600" y="-35727"/>
            <a:ext cx="6809655" cy="68937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D84CFA-30DB-574E-AC08-0CDED52D7397}"/>
              </a:ext>
            </a:extLst>
          </p:cNvPr>
          <p:cNvSpPr txBox="1"/>
          <p:nvPr userDrawn="1"/>
        </p:nvSpPr>
        <p:spPr>
          <a:xfrm>
            <a:off x="797420" y="5409349"/>
            <a:ext cx="4495812" cy="407963"/>
          </a:xfrm>
          <a:prstGeom prst="rect">
            <a:avLst/>
          </a:prstGeom>
        </p:spPr>
        <p:txBody>
          <a:bodyPr vert="horz" wrap="square" lIns="36000" tIns="0" rIns="0" bIns="0" rtlCol="0" anchor="ctr">
            <a:norm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TomorrowsQuito.org</a:t>
            </a:r>
            <a:r>
              <a:rPr lang="en-US" baseline="0">
                <a:solidFill>
                  <a:schemeClr val="accent1"/>
                </a:solidFill>
              </a:rPr>
              <a:t>  </a:t>
            </a:r>
            <a:r>
              <a:rPr lang="en-US">
                <a:solidFill>
                  <a:schemeClr val="accent1"/>
                </a:solidFill>
              </a:rPr>
              <a:t>@</a:t>
            </a:r>
            <a:r>
              <a:rPr lang="en-US" err="1">
                <a:solidFill>
                  <a:schemeClr val="accent1"/>
                </a:solidFill>
              </a:rPr>
              <a:t>UrbanRiskHub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2"/>
          <a:stretch/>
        </p:blipFill>
        <p:spPr>
          <a:xfrm>
            <a:off x="797420" y="5911273"/>
            <a:ext cx="2644305" cy="7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975A9-5C79-D743-A9A3-042E7786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>
            <a:off x="3418449" y="-1553922"/>
            <a:ext cx="10578904" cy="9697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36" y="2406943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Sky </a:t>
            </a:r>
            <a:br>
              <a:rPr lang="en-US"/>
            </a:br>
            <a:r>
              <a:rPr lang="en-US"/>
              <a:t>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296631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hapter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0975A9-5C79-D743-A9A3-042E7786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>
            <a:off x="3418449" y="-1553922"/>
            <a:ext cx="10578904" cy="96973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36" y="2406943"/>
            <a:ext cx="5350599" cy="2179071"/>
          </a:xfrm>
        </p:spPr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 Key points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0" y="250825"/>
            <a:ext cx="5497513" cy="6359525"/>
          </a:xfrm>
        </p:spPr>
        <p:txBody>
          <a:bodyPr anchor="ctr"/>
          <a:lstStyle>
            <a:lvl1pPr marL="457200" indent="-457200" algn="l">
              <a:buFont typeface="Arial" panose="020B0604020202020204" pitchFamily="34" charset="0"/>
              <a:buChar char="•"/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here to edit</a:t>
            </a:r>
          </a:p>
        </p:txBody>
      </p:sp>
    </p:spTree>
    <p:extLst>
      <p:ext uri="{BB962C8B-B14F-4D97-AF65-F5344CB8AC3E}">
        <p14:creationId xmlns:p14="http://schemas.microsoft.com/office/powerpoint/2010/main" val="28473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BAF39-572F-324A-8EBB-8319A305BF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720000" tIns="720000" rIns="720000" bIns="720000" anchor="ctr" anchorCtr="0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On normal view </a:t>
            </a:r>
            <a:br>
              <a:rPr lang="en-US"/>
            </a:br>
            <a:r>
              <a:rPr lang="en-US"/>
              <a:t>click icon to insert picture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5625"/>
            <a:ext cx="4419600" cy="4351338"/>
          </a:xfrm>
        </p:spPr>
        <p:txBody>
          <a:bodyPr/>
          <a:lstStyle>
            <a:lvl4pPr>
              <a:defRPr sz="3200"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9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87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BAF39-572F-324A-8EBB-8319A305BF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720000" tIns="720000" rIns="720000" bIns="720000" anchor="ctr" anchorCtr="0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On normal view </a:t>
            </a:r>
            <a:br>
              <a:rPr lang="en-US"/>
            </a:br>
            <a:r>
              <a:rPr lang="en-US"/>
              <a:t>click icon to insert picture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34200" y="1825625"/>
            <a:ext cx="4419600" cy="4351338"/>
          </a:xfrm>
        </p:spPr>
        <p:txBody>
          <a:bodyPr/>
          <a:lstStyle>
            <a:lvl4pPr>
              <a:defRPr sz="3200"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365125"/>
            <a:ext cx="4419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68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5961E4D-49E2-DE4F-9C22-E9F5B81574BF}"/>
              </a:ext>
            </a:extLst>
          </p:cNvPr>
          <p:cNvSpPr txBox="1"/>
          <p:nvPr userDrawn="1"/>
        </p:nvSpPr>
        <p:spPr>
          <a:xfrm>
            <a:off x="2841171" y="6394269"/>
            <a:ext cx="0" cy="0"/>
          </a:xfrm>
          <a:prstGeom prst="rect">
            <a:avLst/>
          </a:prstGeom>
        </p:spPr>
        <p:txBody>
          <a:bodyPr vert="horz" wrap="none" lIns="36000" tIns="0" rIns="0" bIns="0" rtlCol="0" anchor="ctr">
            <a:normAutofit fontScale="25000" lnSpcReduction="20000"/>
          </a:bodyPr>
          <a:lstStyle/>
          <a:p>
            <a:pPr algn="l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BAF39-572F-324A-8EBB-8319A305BF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720000" tIns="720000" rIns="720000" bIns="720000" anchor="ctr" anchorCtr="0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On normal view </a:t>
            </a:r>
            <a:br>
              <a:rPr lang="en-US"/>
            </a:br>
            <a:r>
              <a:rPr lang="en-US"/>
              <a:t>click icon to insert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642E36-8693-8340-B73F-9ACA41C1C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036" y="2406943"/>
            <a:ext cx="5350599" cy="2179071"/>
          </a:xfrm>
          <a:solidFill>
            <a:schemeClr val="accent6">
              <a:alpha val="74902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lvl1pPr algn="l"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74436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4pPr>
              <a:defRPr sz="3200"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4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2D3604F-77F9-4444-897E-85D44C8F0F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85C8A478-81F1-A347-8E19-1DD4E80B68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3091" y="1825625"/>
            <a:ext cx="5060711" cy="4351338"/>
          </a:xfrm>
        </p:spPr>
        <p:txBody>
          <a:bodyPr/>
          <a:lstStyle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6180036-FECA-F240-A35E-D976BD7E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1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D6D4D-8B9B-884C-916A-098BA48A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3600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96CDE-8EF0-4C4E-BB25-051C4A22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5400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4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78" r:id="rId3"/>
    <p:sldLayoutId id="2147483801" r:id="rId4"/>
    <p:sldLayoutId id="2147483802" r:id="rId5"/>
    <p:sldLayoutId id="2147483803" r:id="rId6"/>
    <p:sldLayoutId id="2147483804" r:id="rId7"/>
    <p:sldLayoutId id="2147483798" r:id="rId8"/>
    <p:sldLayoutId id="2147483799" r:id="rId9"/>
    <p:sldLayoutId id="214748380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 baseline="0">
          <a:solidFill>
            <a:schemeClr val="accent6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14325" indent="-2698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254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lnSpc>
          <a:spcPct val="90000"/>
        </a:lnSpc>
        <a:spcBef>
          <a:spcPts val="1500"/>
        </a:spcBef>
        <a:spcAft>
          <a:spcPts val="500"/>
        </a:spcAft>
        <a:buFont typeface="Arial" panose="020B0604020202020204" pitchFamily="34" charset="0"/>
        <a:buNone/>
        <a:tabLst/>
        <a:defRPr sz="3200" b="1" i="0" kern="1200" spc="-50" baseline="0">
          <a:solidFill>
            <a:schemeClr val="accent6"/>
          </a:solidFill>
          <a:latin typeface="Trebuchet MS" panose="020B0703020202090204" pitchFamily="34" charset="0"/>
          <a:ea typeface="+mn-ea"/>
          <a:cs typeface="+mn-cs"/>
        </a:defRPr>
      </a:lvl4pPr>
      <a:lvl5pPr marL="7937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tabLst/>
        <a:defRPr sz="2800" b="1" kern="1200" spc="0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1" y="3818"/>
            <a:ext cx="3942669" cy="152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5086" y="-1"/>
            <a:ext cx="1436914" cy="15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FE1BC34-B50D-B44A-842A-11CD3439F022}"/>
              </a:ext>
            </a:extLst>
          </p:cNvPr>
          <p:cNvSpPr txBox="1">
            <a:spLocks/>
          </p:cNvSpPr>
          <p:nvPr/>
        </p:nvSpPr>
        <p:spPr>
          <a:xfrm>
            <a:off x="6836229" y="275369"/>
            <a:ext cx="4081138" cy="939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ESCUELA POLITÉCNICA NACIONAL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1C859D-29FD-EC4A-8186-DF2D881F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969" y="1628919"/>
            <a:ext cx="7684770" cy="2005821"/>
          </a:xfrm>
        </p:spPr>
        <p:txBody>
          <a:bodyPr>
            <a:normAutofit/>
          </a:bodyPr>
          <a:lstStyle/>
          <a:p>
            <a:pPr algn="ctr"/>
            <a:r>
              <a:rPr lang="en" sz="4000" dirty="0">
                <a:latin typeface="Trebuchet MS"/>
                <a:ea typeface="Tahoma"/>
                <a:cs typeface="Tahoma"/>
              </a:rPr>
              <a:t>Origen y </a:t>
            </a:r>
            <a:r>
              <a:rPr lang="en" sz="4000" dirty="0" err="1">
                <a:latin typeface="Trebuchet MS"/>
                <a:ea typeface="Tahoma"/>
                <a:cs typeface="Tahoma"/>
              </a:rPr>
              <a:t>características</a:t>
            </a:r>
            <a:r>
              <a:rPr lang="en" sz="4000" dirty="0">
                <a:latin typeface="Trebuchet MS"/>
                <a:ea typeface="Tahoma"/>
                <a:cs typeface="Tahoma"/>
              </a:rPr>
              <a:t> </a:t>
            </a:r>
            <a:r>
              <a:rPr lang="en" sz="4000" dirty="0" err="1">
                <a:latin typeface="Trebuchet MS"/>
                <a:ea typeface="Tahoma"/>
                <a:cs typeface="Tahoma"/>
              </a:rPr>
              <a:t>geológicas</a:t>
            </a:r>
            <a:r>
              <a:rPr lang="en" sz="4000" dirty="0">
                <a:latin typeface="Trebuchet MS"/>
                <a:ea typeface="Tahoma"/>
                <a:cs typeface="Tahoma"/>
              </a:rPr>
              <a:t> del </a:t>
            </a:r>
            <a:r>
              <a:rPr lang="en" sz="4000" dirty="0" err="1">
                <a:latin typeface="Trebuchet MS"/>
                <a:ea typeface="Tahoma"/>
                <a:cs typeface="Tahoma"/>
              </a:rPr>
              <a:t>aluvión</a:t>
            </a:r>
            <a:r>
              <a:rPr lang="en" sz="4000" dirty="0">
                <a:latin typeface="Trebuchet MS"/>
                <a:ea typeface="Tahoma"/>
                <a:cs typeface="Tahoma"/>
              </a:rPr>
              <a:t> de La </a:t>
            </a:r>
            <a:r>
              <a:rPr lang="en" sz="4000" dirty="0" err="1">
                <a:latin typeface="Trebuchet MS"/>
                <a:ea typeface="Tahoma"/>
                <a:cs typeface="Tahoma"/>
              </a:rPr>
              <a:t>Gasca</a:t>
            </a:r>
            <a:br>
              <a:rPr lang="en" sz="4000" dirty="0">
                <a:latin typeface="Trebuchet MS"/>
                <a:ea typeface="Tahoma"/>
                <a:cs typeface="Tahoma"/>
              </a:rPr>
            </a:br>
            <a:r>
              <a:rPr lang="en" sz="4000" dirty="0">
                <a:latin typeface="Trebuchet MS"/>
                <a:ea typeface="Tahoma"/>
                <a:cs typeface="Tahoma"/>
              </a:rPr>
              <a:t>31 de </a:t>
            </a:r>
            <a:r>
              <a:rPr lang="en" sz="4000" dirty="0" err="1">
                <a:latin typeface="Trebuchet MS"/>
                <a:ea typeface="Tahoma"/>
                <a:cs typeface="Tahoma"/>
              </a:rPr>
              <a:t>Enero</a:t>
            </a:r>
            <a:r>
              <a:rPr lang="en" sz="4000" dirty="0">
                <a:latin typeface="Trebuchet MS"/>
                <a:ea typeface="Tahoma"/>
                <a:cs typeface="Tahoma"/>
              </a:rPr>
              <a:t> de 2022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9359B72-DA22-834E-8268-6F290BB8A715}"/>
              </a:ext>
            </a:extLst>
          </p:cNvPr>
          <p:cNvSpPr txBox="1">
            <a:spLocks/>
          </p:cNvSpPr>
          <p:nvPr/>
        </p:nvSpPr>
        <p:spPr>
          <a:xfrm>
            <a:off x="2085969" y="4237152"/>
            <a:ext cx="8020062" cy="2212144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432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3200" b="1" i="0" kern="1200" spc="-50" baseline="0">
                <a:solidFill>
                  <a:schemeClr val="accent6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7937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tabLst/>
              <a:defRPr sz="2800" b="1" kern="1200" spc="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ea typeface="+mn-lt"/>
                <a:cs typeface="+mn-lt"/>
              </a:rPr>
              <a:t>Daniel Andrade – Instituto Geofísico-EPN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ea typeface="+mn-lt"/>
                <a:cs typeface="+mn-lt"/>
              </a:rPr>
              <a:t>Eliana Jiménez – Departamento de Geología-EPN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ea typeface="+mn-lt"/>
                <a:cs typeface="+mn-lt"/>
              </a:rPr>
              <a:t>Camilo Zapata – Universidad San Francisco de Quito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dirty="0">
                <a:ea typeface="+mn-lt"/>
                <a:cs typeface="+mn-lt"/>
              </a:rPr>
              <a:t>Francisco </a:t>
            </a:r>
            <a:r>
              <a:rPr lang="es-ES" dirty="0" err="1">
                <a:ea typeface="+mn-lt"/>
                <a:cs typeface="+mn-lt"/>
              </a:rPr>
              <a:t>Vásconez</a:t>
            </a:r>
            <a:r>
              <a:rPr lang="es-ES" dirty="0">
                <a:ea typeface="+mn-lt"/>
                <a:cs typeface="+mn-lt"/>
              </a:rPr>
              <a:t> - Instituto Geofísico-EPN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s-ES" dirty="0"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800" b="1" dirty="0" err="1">
                <a:ea typeface="+mn-lt"/>
                <a:cs typeface="+mn-lt"/>
              </a:rPr>
              <a:t>Consejo</a:t>
            </a:r>
            <a:r>
              <a:rPr lang="en-US" sz="3800" b="1" dirty="0">
                <a:ea typeface="+mn-lt"/>
                <a:cs typeface="+mn-lt"/>
              </a:rPr>
              <a:t> Municipal – 15 de </a:t>
            </a:r>
            <a:r>
              <a:rPr lang="en-US" sz="3800" b="1" dirty="0" err="1">
                <a:ea typeface="+mn-lt"/>
                <a:cs typeface="+mn-lt"/>
              </a:rPr>
              <a:t>Marzo</a:t>
            </a:r>
            <a:r>
              <a:rPr lang="en-US" sz="3800" b="1" dirty="0">
                <a:ea typeface="+mn-lt"/>
                <a:cs typeface="+mn-lt"/>
              </a:rPr>
              <a:t> de 2022</a:t>
            </a:r>
            <a:endParaRPr lang="es-ES" sz="38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082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E2CF2-7879-304B-8C03-673FC1101A3A}"/>
              </a:ext>
            </a:extLst>
          </p:cNvPr>
          <p:cNvSpPr txBox="1"/>
          <p:nvPr/>
        </p:nvSpPr>
        <p:spPr>
          <a:xfrm>
            <a:off x="4019550" y="297960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Segmento 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EB285-5824-E048-9FE7-162975B1E0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" y="1436370"/>
            <a:ext cx="9118600" cy="4419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45276D-A618-464C-8544-82C7ADA5D51D}"/>
              </a:ext>
            </a:extLst>
          </p:cNvPr>
          <p:cNvCxnSpPr/>
          <p:nvPr/>
        </p:nvCxnSpPr>
        <p:spPr>
          <a:xfrm flipV="1">
            <a:off x="2857500" y="3703320"/>
            <a:ext cx="571500" cy="54864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8EE6E4-33F9-084D-AC10-AB9E1E66E47E}"/>
              </a:ext>
            </a:extLst>
          </p:cNvPr>
          <p:cNvCxnSpPr/>
          <p:nvPr/>
        </p:nvCxnSpPr>
        <p:spPr>
          <a:xfrm flipV="1">
            <a:off x="5650230" y="4598670"/>
            <a:ext cx="571500" cy="54864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96416B-A8C1-114E-A50F-8DD54D22F167}"/>
              </a:ext>
            </a:extLst>
          </p:cNvPr>
          <p:cNvCxnSpPr>
            <a:cxnSpLocks/>
          </p:cNvCxnSpPr>
          <p:nvPr/>
        </p:nvCxnSpPr>
        <p:spPr>
          <a:xfrm flipH="1">
            <a:off x="3253740" y="1645920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82514-6C05-9F47-B0E2-02EC8A549D4A}"/>
              </a:ext>
            </a:extLst>
          </p:cNvPr>
          <p:cNvCxnSpPr>
            <a:cxnSpLocks/>
          </p:cNvCxnSpPr>
          <p:nvPr/>
        </p:nvCxnSpPr>
        <p:spPr>
          <a:xfrm flipH="1">
            <a:off x="8532223" y="3929154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17BB26-A9D1-EC49-A6BB-C3B7777BED49}"/>
              </a:ext>
            </a:extLst>
          </p:cNvPr>
          <p:cNvSpPr txBox="1"/>
          <p:nvPr/>
        </p:nvSpPr>
        <p:spPr>
          <a:xfrm>
            <a:off x="3845378" y="1645920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6D2F6-4E7C-584D-B46E-57C3B2CAEE8C}"/>
              </a:ext>
            </a:extLst>
          </p:cNvPr>
          <p:cNvSpPr txBox="1"/>
          <p:nvPr/>
        </p:nvSpPr>
        <p:spPr>
          <a:xfrm>
            <a:off x="9023985" y="3487056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29988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58F97-F018-E941-91A2-4E1E70B5B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E2CF2-7879-304B-8C03-673FC1101A3A}"/>
              </a:ext>
            </a:extLst>
          </p:cNvPr>
          <p:cNvSpPr txBox="1"/>
          <p:nvPr/>
        </p:nvSpPr>
        <p:spPr>
          <a:xfrm>
            <a:off x="4019550" y="297960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Segmento 1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45276D-A618-464C-8544-82C7ADA5D51D}"/>
              </a:ext>
            </a:extLst>
          </p:cNvPr>
          <p:cNvCxnSpPr/>
          <p:nvPr/>
        </p:nvCxnSpPr>
        <p:spPr>
          <a:xfrm flipV="1">
            <a:off x="3143250" y="3496627"/>
            <a:ext cx="571500" cy="54864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96416B-A8C1-114E-A50F-8DD54D22F167}"/>
              </a:ext>
            </a:extLst>
          </p:cNvPr>
          <p:cNvCxnSpPr>
            <a:cxnSpLocks/>
          </p:cNvCxnSpPr>
          <p:nvPr/>
        </p:nvCxnSpPr>
        <p:spPr>
          <a:xfrm flipH="1">
            <a:off x="3751943" y="1558112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82514-6C05-9F47-B0E2-02EC8A549D4A}"/>
              </a:ext>
            </a:extLst>
          </p:cNvPr>
          <p:cNvCxnSpPr>
            <a:cxnSpLocks/>
          </p:cNvCxnSpPr>
          <p:nvPr/>
        </p:nvCxnSpPr>
        <p:spPr>
          <a:xfrm flipH="1">
            <a:off x="9010650" y="4170997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692A2D-704E-FA47-AA4C-B898E0B10812}"/>
              </a:ext>
            </a:extLst>
          </p:cNvPr>
          <p:cNvCxnSpPr>
            <a:cxnSpLocks/>
          </p:cNvCxnSpPr>
          <p:nvPr/>
        </p:nvCxnSpPr>
        <p:spPr>
          <a:xfrm flipV="1">
            <a:off x="5675086" y="3496627"/>
            <a:ext cx="221343" cy="67437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7BADA3-6677-7C45-8708-7D5D250F9BE5}"/>
              </a:ext>
            </a:extLst>
          </p:cNvPr>
          <p:cNvSpPr txBox="1"/>
          <p:nvPr/>
        </p:nvSpPr>
        <p:spPr>
          <a:xfrm>
            <a:off x="4306843" y="1398454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3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955B21-5C47-EF4D-AB95-0F7CEFF3F7CD}"/>
              </a:ext>
            </a:extLst>
          </p:cNvPr>
          <p:cNvSpPr txBox="1"/>
          <p:nvPr/>
        </p:nvSpPr>
        <p:spPr>
          <a:xfrm>
            <a:off x="9542051" y="3856578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6435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9BE0B-15AB-7345-851F-3F5130AE4F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E2CF2-7879-304B-8C03-673FC1101A3A}"/>
              </a:ext>
            </a:extLst>
          </p:cNvPr>
          <p:cNvSpPr txBox="1"/>
          <p:nvPr/>
        </p:nvSpPr>
        <p:spPr>
          <a:xfrm>
            <a:off x="4019550" y="297960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Segmento 2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45276D-A618-464C-8544-82C7ADA5D51D}"/>
              </a:ext>
            </a:extLst>
          </p:cNvPr>
          <p:cNvCxnSpPr/>
          <p:nvPr/>
        </p:nvCxnSpPr>
        <p:spPr>
          <a:xfrm flipV="1">
            <a:off x="2490088" y="2397175"/>
            <a:ext cx="571500" cy="54864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96416B-A8C1-114E-A50F-8DD54D22F167}"/>
              </a:ext>
            </a:extLst>
          </p:cNvPr>
          <p:cNvCxnSpPr>
            <a:cxnSpLocks/>
          </p:cNvCxnSpPr>
          <p:nvPr/>
        </p:nvCxnSpPr>
        <p:spPr>
          <a:xfrm flipH="1">
            <a:off x="4883876" y="1755829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A82514-6C05-9F47-B0E2-02EC8A549D4A}"/>
              </a:ext>
            </a:extLst>
          </p:cNvPr>
          <p:cNvCxnSpPr>
            <a:cxnSpLocks/>
          </p:cNvCxnSpPr>
          <p:nvPr/>
        </p:nvCxnSpPr>
        <p:spPr>
          <a:xfrm flipH="1">
            <a:off x="9896020" y="3764597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B5400C-C873-1848-B8F2-11E69A6CC7FE}"/>
              </a:ext>
            </a:extLst>
          </p:cNvPr>
          <p:cNvCxnSpPr/>
          <p:nvPr/>
        </p:nvCxnSpPr>
        <p:spPr>
          <a:xfrm flipV="1">
            <a:off x="6895174" y="4871860"/>
            <a:ext cx="571500" cy="54864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DFFBD0-5304-C745-91DE-B8991582741E}"/>
              </a:ext>
            </a:extLst>
          </p:cNvPr>
          <p:cNvSpPr txBox="1"/>
          <p:nvPr/>
        </p:nvSpPr>
        <p:spPr>
          <a:xfrm>
            <a:off x="5438956" y="1568821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11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58CE2-51DC-0049-9466-2A947F49244B}"/>
              </a:ext>
            </a:extLst>
          </p:cNvPr>
          <p:cNvSpPr txBox="1"/>
          <p:nvPr/>
        </p:nvSpPr>
        <p:spPr>
          <a:xfrm>
            <a:off x="9740900" y="3271111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14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16234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E2CF2-7879-304B-8C03-673FC1101A3A}"/>
              </a:ext>
            </a:extLst>
          </p:cNvPr>
          <p:cNvSpPr txBox="1"/>
          <p:nvPr/>
        </p:nvSpPr>
        <p:spPr>
          <a:xfrm>
            <a:off x="4019550" y="297960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Segmento 3 </a:t>
            </a:r>
          </a:p>
        </p:txBody>
      </p:sp>
      <p:pic>
        <p:nvPicPr>
          <p:cNvPr id="10" name="Picture 9" descr="A picture containing outdoor, tree, ground, valley&#10;&#10;Description automatically generated">
            <a:extLst>
              <a:ext uri="{FF2B5EF4-FFF2-40B4-BE49-F238E27FC236}">
                <a16:creationId xmlns:a16="http://schemas.microsoft.com/office/drawing/2014/main" id="{3CE100D4-8D61-2041-9647-33EAEF5C94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43479"/>
            <a:ext cx="8072664" cy="537154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20F913-62ED-E344-AC0B-7B2DF15BE2E3}"/>
              </a:ext>
            </a:extLst>
          </p:cNvPr>
          <p:cNvCxnSpPr>
            <a:cxnSpLocks/>
          </p:cNvCxnSpPr>
          <p:nvPr/>
        </p:nvCxnSpPr>
        <p:spPr>
          <a:xfrm flipH="1" flipV="1">
            <a:off x="2255049" y="3597448"/>
            <a:ext cx="2679808" cy="16737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11D8AD-447B-3C40-9487-5FA13FECD2AF}"/>
              </a:ext>
            </a:extLst>
          </p:cNvPr>
          <p:cNvSpPr txBox="1"/>
          <p:nvPr/>
        </p:nvSpPr>
        <p:spPr>
          <a:xfrm>
            <a:off x="5016047" y="3518080"/>
            <a:ext cx="914400" cy="4934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12</a:t>
            </a:r>
            <a:r>
              <a:rPr lang="en-EC" sz="2800" b="1" dirty="0">
                <a:solidFill>
                  <a:srgbClr val="FF0000"/>
                </a:solidFill>
              </a:rPr>
              <a:t> 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59627C-65BB-3A44-9662-C39661AF009F}"/>
              </a:ext>
            </a:extLst>
          </p:cNvPr>
          <p:cNvCxnSpPr>
            <a:cxnSpLocks/>
          </p:cNvCxnSpPr>
          <p:nvPr/>
        </p:nvCxnSpPr>
        <p:spPr>
          <a:xfrm>
            <a:off x="6081486" y="3793851"/>
            <a:ext cx="1973943" cy="110491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BCE882-FEA2-4643-A459-772B8424423A}"/>
              </a:ext>
            </a:extLst>
          </p:cNvPr>
          <p:cNvSpPr txBox="1"/>
          <p:nvPr/>
        </p:nvSpPr>
        <p:spPr>
          <a:xfrm>
            <a:off x="2989944" y="5603967"/>
            <a:ext cx="6197600" cy="125403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" tIns="0" rIns="0" bIns="0" rtlCol="0" anchor="ctr">
            <a:normAutofit lnSpcReduction="10000"/>
          </a:bodyPr>
          <a:lstStyle/>
          <a:p>
            <a:pPr algn="ctr"/>
            <a:r>
              <a:rPr lang="en-US" sz="2800" b="1" dirty="0" err="1"/>
              <a:t>Qmax</a:t>
            </a:r>
            <a:r>
              <a:rPr lang="en-US" sz="2800" b="1" dirty="0"/>
              <a:t> = 150-200 m</a:t>
            </a:r>
            <a:r>
              <a:rPr lang="en-US" sz="2800" b="1" baseline="30000" dirty="0"/>
              <a:t>3</a:t>
            </a:r>
            <a:r>
              <a:rPr lang="en-US" sz="2800" b="1" dirty="0"/>
              <a:t>/s  </a:t>
            </a:r>
            <a:r>
              <a:rPr lang="en-US" sz="2800" b="1" dirty="0" err="1"/>
              <a:t>aprox</a:t>
            </a:r>
            <a:r>
              <a:rPr lang="en-US" sz="2800" b="1" dirty="0"/>
              <a:t>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Vol = 30-35 mil m</a:t>
            </a:r>
            <a:r>
              <a:rPr lang="en-US" sz="2800" b="1" baseline="30000" dirty="0"/>
              <a:t>3</a:t>
            </a:r>
            <a:r>
              <a:rPr lang="en-US" sz="2800" b="1" dirty="0"/>
              <a:t>  </a:t>
            </a:r>
            <a:r>
              <a:rPr lang="en-US" sz="2800" b="1" dirty="0" err="1"/>
              <a:t>aprox</a:t>
            </a:r>
            <a:r>
              <a:rPr lang="en-US" sz="2800" b="1" dirty="0"/>
              <a:t>.</a:t>
            </a:r>
            <a:endParaRPr lang="en-EC" sz="2800" b="1" dirty="0"/>
          </a:p>
        </p:txBody>
      </p:sp>
    </p:spTree>
    <p:extLst>
      <p:ext uri="{BB962C8B-B14F-4D97-AF65-F5344CB8AC3E}">
        <p14:creationId xmlns:p14="http://schemas.microsoft.com/office/powerpoint/2010/main" val="312925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E2CF2-7879-304B-8C03-673FC1101A3A}"/>
              </a:ext>
            </a:extLst>
          </p:cNvPr>
          <p:cNvSpPr txBox="1"/>
          <p:nvPr/>
        </p:nvSpPr>
        <p:spPr>
          <a:xfrm>
            <a:off x="4019550" y="297960"/>
            <a:ext cx="415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Segmento 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DF8F7-A7A4-B841-BB50-632866BE9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625600"/>
            <a:ext cx="9118600" cy="44196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202A30-F1D1-3549-BF29-4B090F56069A}"/>
              </a:ext>
            </a:extLst>
          </p:cNvPr>
          <p:cNvCxnSpPr>
            <a:cxnSpLocks/>
          </p:cNvCxnSpPr>
          <p:nvPr/>
        </p:nvCxnSpPr>
        <p:spPr>
          <a:xfrm flipH="1">
            <a:off x="5438956" y="3193415"/>
            <a:ext cx="461010" cy="64198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401204-0761-0047-A593-D6B3FEEE1172}"/>
              </a:ext>
            </a:extLst>
          </p:cNvPr>
          <p:cNvSpPr txBox="1"/>
          <p:nvPr/>
        </p:nvSpPr>
        <p:spPr>
          <a:xfrm>
            <a:off x="5958022" y="2903128"/>
            <a:ext cx="950777" cy="4934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19</a:t>
            </a:r>
            <a:r>
              <a:rPr lang="en-EC" sz="2400" b="1" dirty="0">
                <a:solidFill>
                  <a:srgbClr val="FF0000"/>
                </a:solidFill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116173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B2EEA85-9C01-1E49-93F9-916B99299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1568450"/>
            <a:ext cx="10922000" cy="37211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D6209-09AC-084C-988A-488A19912275}"/>
              </a:ext>
            </a:extLst>
          </p:cNvPr>
          <p:cNvCxnSpPr>
            <a:cxnSpLocks/>
          </p:cNvCxnSpPr>
          <p:nvPr/>
        </p:nvCxnSpPr>
        <p:spPr>
          <a:xfrm flipV="1">
            <a:off x="3851910" y="2411730"/>
            <a:ext cx="146500" cy="217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375DBD-2E7A-E645-BF6D-28E7C1F5A197}"/>
              </a:ext>
            </a:extLst>
          </p:cNvPr>
          <p:cNvCxnSpPr>
            <a:cxnSpLocks/>
          </p:cNvCxnSpPr>
          <p:nvPr/>
        </p:nvCxnSpPr>
        <p:spPr>
          <a:xfrm flipV="1">
            <a:off x="6518910" y="3673354"/>
            <a:ext cx="121920" cy="296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D7A9AB-1436-7748-BCA0-02F4F3CA46E9}"/>
              </a:ext>
            </a:extLst>
          </p:cNvPr>
          <p:cNvSpPr txBox="1"/>
          <p:nvPr/>
        </p:nvSpPr>
        <p:spPr>
          <a:xfrm rot="1523661">
            <a:off x="2490088" y="1886383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6EC31-D05B-8947-AC02-310364CFE2D8}"/>
              </a:ext>
            </a:extLst>
          </p:cNvPr>
          <p:cNvSpPr txBox="1"/>
          <p:nvPr/>
        </p:nvSpPr>
        <p:spPr>
          <a:xfrm rot="1742277">
            <a:off x="4598670" y="2945765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7EFAE-A892-B34F-8132-1A8A59BC87F0}"/>
              </a:ext>
            </a:extLst>
          </p:cNvPr>
          <p:cNvSpPr txBox="1"/>
          <p:nvPr/>
        </p:nvSpPr>
        <p:spPr>
          <a:xfrm rot="415493">
            <a:off x="8515350" y="4083052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C00BAF-D728-C14C-AE23-309F34676FCE}"/>
              </a:ext>
            </a:extLst>
          </p:cNvPr>
          <p:cNvCxnSpPr/>
          <p:nvPr/>
        </p:nvCxnSpPr>
        <p:spPr>
          <a:xfrm>
            <a:off x="2406526" y="2017486"/>
            <a:ext cx="0" cy="8128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02C9DA-E28F-8A4D-914E-BFEE6C5A3404}"/>
              </a:ext>
            </a:extLst>
          </p:cNvPr>
          <p:cNvSpPr txBox="1"/>
          <p:nvPr/>
        </p:nvSpPr>
        <p:spPr>
          <a:xfrm>
            <a:off x="2159783" y="2777894"/>
            <a:ext cx="493485" cy="4172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EC" dirty="0">
                <a:solidFill>
                  <a:schemeClr val="accent5">
                    <a:lumMod val="50000"/>
                  </a:schemeClr>
                </a:solidFill>
              </a:rPr>
              <a:t>2m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6E06A0-735B-1444-A0C1-B74A824C11F5}"/>
              </a:ext>
            </a:extLst>
          </p:cNvPr>
          <p:cNvCxnSpPr/>
          <p:nvPr/>
        </p:nvCxnSpPr>
        <p:spPr>
          <a:xfrm>
            <a:off x="3468187" y="2466159"/>
            <a:ext cx="0" cy="8128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366DD0-BB46-F74E-B86C-04653C5D138C}"/>
              </a:ext>
            </a:extLst>
          </p:cNvPr>
          <p:cNvSpPr txBox="1"/>
          <p:nvPr/>
        </p:nvSpPr>
        <p:spPr>
          <a:xfrm>
            <a:off x="3221444" y="3226567"/>
            <a:ext cx="493485" cy="4172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EC" dirty="0">
                <a:solidFill>
                  <a:schemeClr val="accent5">
                    <a:lumMod val="50000"/>
                  </a:schemeClr>
                </a:solidFill>
              </a:rPr>
              <a:t>6m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8069A5-1F2D-3849-A525-473BFBC10086}"/>
              </a:ext>
            </a:extLst>
          </p:cNvPr>
          <p:cNvCxnSpPr/>
          <p:nvPr/>
        </p:nvCxnSpPr>
        <p:spPr>
          <a:xfrm>
            <a:off x="5389211" y="3387919"/>
            <a:ext cx="0" cy="8128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826388-FC40-7742-B055-2203F57B0F44}"/>
              </a:ext>
            </a:extLst>
          </p:cNvPr>
          <p:cNvSpPr txBox="1"/>
          <p:nvPr/>
        </p:nvSpPr>
        <p:spPr>
          <a:xfrm>
            <a:off x="5142468" y="4148327"/>
            <a:ext cx="493485" cy="4172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EC" dirty="0">
                <a:solidFill>
                  <a:schemeClr val="accent5">
                    <a:lumMod val="50000"/>
                  </a:schemeClr>
                </a:solidFill>
              </a:rPr>
              <a:t>11m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53EEDA-0A8E-DD4D-B86A-C1C687F0BA35}"/>
              </a:ext>
            </a:extLst>
          </p:cNvPr>
          <p:cNvCxnSpPr/>
          <p:nvPr/>
        </p:nvCxnSpPr>
        <p:spPr>
          <a:xfrm>
            <a:off x="7232526" y="4200719"/>
            <a:ext cx="0" cy="8128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CD3355-BA56-2C4E-9C50-4C1C8542539F}"/>
              </a:ext>
            </a:extLst>
          </p:cNvPr>
          <p:cNvSpPr txBox="1"/>
          <p:nvPr/>
        </p:nvSpPr>
        <p:spPr>
          <a:xfrm>
            <a:off x="6985783" y="5013519"/>
            <a:ext cx="493485" cy="364894"/>
          </a:xfrm>
          <a:prstGeom prst="rect">
            <a:avLst/>
          </a:prstGeom>
          <a:solidFill>
            <a:schemeClr val="bg1"/>
          </a:solidFill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EC" dirty="0">
                <a:solidFill>
                  <a:schemeClr val="accent5">
                    <a:lumMod val="50000"/>
                  </a:schemeClr>
                </a:solidFill>
              </a:rPr>
              <a:t>12m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43BB72-DB05-7F49-8F9C-D531A944ACD8}"/>
              </a:ext>
            </a:extLst>
          </p:cNvPr>
          <p:cNvCxnSpPr/>
          <p:nvPr/>
        </p:nvCxnSpPr>
        <p:spPr>
          <a:xfrm>
            <a:off x="10845856" y="4806023"/>
            <a:ext cx="0" cy="8128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095DB1-6435-0743-BFBF-8EDD5601E2E0}"/>
              </a:ext>
            </a:extLst>
          </p:cNvPr>
          <p:cNvSpPr txBox="1"/>
          <p:nvPr/>
        </p:nvSpPr>
        <p:spPr>
          <a:xfrm>
            <a:off x="10599113" y="5566431"/>
            <a:ext cx="493485" cy="417286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l"/>
            <a:r>
              <a:rPr lang="en-EC" dirty="0">
                <a:solidFill>
                  <a:schemeClr val="accent5">
                    <a:lumMod val="50000"/>
                  </a:schemeClr>
                </a:solidFill>
              </a:rPr>
              <a:t>18m</a:t>
            </a:r>
          </a:p>
        </p:txBody>
      </p:sp>
    </p:spTree>
    <p:extLst>
      <p:ext uri="{BB962C8B-B14F-4D97-AF65-F5344CB8AC3E}">
        <p14:creationId xmlns:p14="http://schemas.microsoft.com/office/powerpoint/2010/main" val="204641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95B37-B0C6-2E4C-A46E-8C764403E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CD076-4865-AA46-910A-51237E1AFA40}"/>
              </a:ext>
            </a:extLst>
          </p:cNvPr>
          <p:cNvSpPr txBox="1"/>
          <p:nvPr/>
        </p:nvSpPr>
        <p:spPr>
          <a:xfrm>
            <a:off x="1262470" y="1522870"/>
            <a:ext cx="9667059" cy="4511444"/>
          </a:xfrm>
          <a:prstGeom prst="rect">
            <a:avLst/>
          </a:prstGeom>
        </p:spPr>
        <p:txBody>
          <a:bodyPr vert="horz" wrap="square" lIns="36000" tIns="0" rIns="0" bIns="0" rtlCol="0" anchor="t">
            <a:norm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INTERPRETACIÓN</a:t>
            </a:r>
          </a:p>
          <a:p>
            <a:pPr algn="ctr"/>
            <a:endParaRPr lang="en-EC" sz="3200" b="1" dirty="0">
              <a:solidFill>
                <a:schemeClr val="accent5"/>
              </a:solidFill>
            </a:endParaRPr>
          </a:p>
          <a:p>
            <a:pPr marL="514350" indent="-514350" algn="ctr">
              <a:buAutoNum type="arabicPeriod"/>
            </a:pPr>
            <a:r>
              <a:rPr lang="en-EC" sz="3200" b="1" dirty="0">
                <a:solidFill>
                  <a:schemeClr val="accent5"/>
                </a:solidFill>
              </a:rPr>
              <a:t>Lo observado corresponde con un proceso de retroalimentación que ocurre a lo largo de toda la quebrada.</a:t>
            </a:r>
          </a:p>
          <a:p>
            <a:pPr marL="514350" indent="-514350" algn="ctr">
              <a:buAutoNum type="arabicPeriod"/>
            </a:pPr>
            <a:endParaRPr lang="en-EC" sz="3200" b="1" dirty="0">
              <a:solidFill>
                <a:schemeClr val="accent5"/>
              </a:solidFill>
            </a:endParaRPr>
          </a:p>
          <a:p>
            <a:pPr marL="514350" indent="-514350" algn="ctr">
              <a:buAutoNum type="arabicPeriod"/>
            </a:pPr>
            <a:r>
              <a:rPr lang="en-EC" sz="3200" b="1" dirty="0">
                <a:solidFill>
                  <a:schemeClr val="accent5"/>
                </a:solidFill>
              </a:rPr>
              <a:t>Este proceso permite iniciar con pequeños deslizamientos en la cabecera de la quebrada y terminar con un flujo grande en la zona baja.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5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CD076-4865-AA46-910A-51237E1AFA40}"/>
              </a:ext>
            </a:extLst>
          </p:cNvPr>
          <p:cNvSpPr txBox="1"/>
          <p:nvPr/>
        </p:nvSpPr>
        <p:spPr>
          <a:xfrm>
            <a:off x="1262470" y="1522870"/>
            <a:ext cx="9667059" cy="4511444"/>
          </a:xfrm>
          <a:prstGeom prst="rect">
            <a:avLst/>
          </a:prstGeom>
        </p:spPr>
        <p:txBody>
          <a:bodyPr vert="horz" wrap="square" lIns="36000" tIns="0" rIns="0" bIns="0" rtlCol="0" anchor="t">
            <a:norm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INTERPRETACIÓN</a:t>
            </a:r>
          </a:p>
          <a:p>
            <a:pPr algn="ctr"/>
            <a:endParaRPr lang="en-EC" sz="3200" b="1" dirty="0">
              <a:solidFill>
                <a:schemeClr val="accent5"/>
              </a:solidFill>
            </a:endParaRPr>
          </a:p>
          <a:p>
            <a:pPr algn="ctr"/>
            <a:r>
              <a:rPr lang="en-EC" sz="3200" b="1" dirty="0">
                <a:solidFill>
                  <a:schemeClr val="accent5"/>
                </a:solidFill>
              </a:rPr>
              <a:t>3. Este proceso de retroalimentación fue posible solamente por las condiciones climáticas locales el día del evento y de los días precedentes, que fueron excepcionales.</a:t>
            </a:r>
          </a:p>
          <a:p>
            <a:pPr algn="ctr"/>
            <a:endParaRPr lang="en-EC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CD076-4865-AA46-910A-51237E1AFA40}"/>
              </a:ext>
            </a:extLst>
          </p:cNvPr>
          <p:cNvSpPr txBox="1"/>
          <p:nvPr/>
        </p:nvSpPr>
        <p:spPr>
          <a:xfrm>
            <a:off x="1262470" y="621855"/>
            <a:ext cx="9667059" cy="581701"/>
          </a:xfrm>
          <a:prstGeom prst="rect">
            <a:avLst/>
          </a:prstGeom>
        </p:spPr>
        <p:txBody>
          <a:bodyPr vert="horz" wrap="square" lIns="36000" tIns="0" rIns="0" bIns="0" rtlCol="0" anchor="t">
            <a:normAutofit/>
          </a:bodyPr>
          <a:lstStyle/>
          <a:p>
            <a:pPr algn="ctr"/>
            <a:r>
              <a:rPr lang="en-EC" sz="3200" b="1" dirty="0">
                <a:solidFill>
                  <a:schemeClr val="accent5"/>
                </a:solidFill>
              </a:rPr>
              <a:t>COROLARIO</a:t>
            </a:r>
          </a:p>
          <a:p>
            <a:pPr algn="ctr"/>
            <a:endParaRPr lang="en-EC" sz="3200" b="1" dirty="0">
              <a:solidFill>
                <a:schemeClr val="accent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9B272-C3B0-624D-B5EB-951EB1354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1821593"/>
            <a:ext cx="9118600" cy="4419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09B92B-991D-B446-B600-55B86BC9EA5B}"/>
              </a:ext>
            </a:extLst>
          </p:cNvPr>
          <p:cNvCxnSpPr/>
          <p:nvPr/>
        </p:nvCxnSpPr>
        <p:spPr>
          <a:xfrm flipV="1">
            <a:off x="6154055" y="4891859"/>
            <a:ext cx="571500" cy="54864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CD1982-D07C-064A-8D06-E575F84646C7}"/>
              </a:ext>
            </a:extLst>
          </p:cNvPr>
          <p:cNvCxnSpPr/>
          <p:nvPr/>
        </p:nvCxnSpPr>
        <p:spPr>
          <a:xfrm flipV="1">
            <a:off x="7769316" y="5440499"/>
            <a:ext cx="571500" cy="54864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DCAE84-21D6-184D-8957-F9D25269F6AC}"/>
              </a:ext>
            </a:extLst>
          </p:cNvPr>
          <p:cNvCxnSpPr/>
          <p:nvPr/>
        </p:nvCxnSpPr>
        <p:spPr>
          <a:xfrm flipV="1">
            <a:off x="3278416" y="2687320"/>
            <a:ext cx="571500" cy="54864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2DF020-4F48-D549-8289-9934FD2DCE95}"/>
              </a:ext>
            </a:extLst>
          </p:cNvPr>
          <p:cNvCxnSpPr/>
          <p:nvPr/>
        </p:nvCxnSpPr>
        <p:spPr>
          <a:xfrm flipV="1">
            <a:off x="3926116" y="3786101"/>
            <a:ext cx="571500" cy="548640"/>
          </a:xfrm>
          <a:prstGeom prst="straightConnector1">
            <a:avLst/>
          </a:prstGeom>
          <a:ln w="762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4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834F4-FA8C-0D48-B423-2C04296CF8C8}"/>
              </a:ext>
            </a:extLst>
          </p:cNvPr>
          <p:cNvSpPr txBox="1"/>
          <p:nvPr/>
        </p:nvSpPr>
        <p:spPr>
          <a:xfrm>
            <a:off x="849085" y="1567543"/>
            <a:ext cx="10493829" cy="4499428"/>
          </a:xfrm>
          <a:prstGeom prst="rect">
            <a:avLst/>
          </a:prstGeom>
        </p:spPr>
        <p:txBody>
          <a:bodyPr vert="horz" wrap="square" lIns="36000" tIns="0" rIns="0" bIns="0" rtlCol="0" anchor="t">
            <a:normAutofit/>
          </a:bodyPr>
          <a:lstStyle/>
          <a:p>
            <a:pPr algn="ctr"/>
            <a:r>
              <a:rPr lang="en-EC" sz="2400" dirty="0">
                <a:solidFill>
                  <a:schemeClr val="accent5"/>
                </a:solidFill>
              </a:rPr>
              <a:t>TERMINOLOGÍA: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  <a:p>
            <a:pPr algn="ctr"/>
            <a:r>
              <a:rPr lang="en-EC" sz="2400" b="1" dirty="0">
                <a:solidFill>
                  <a:schemeClr val="accent5"/>
                </a:solidFill>
              </a:rPr>
              <a:t>ALUVIÓN</a:t>
            </a:r>
          </a:p>
          <a:p>
            <a:pPr algn="ctr"/>
            <a:r>
              <a:rPr lang="en-EC" sz="2400" dirty="0">
                <a:solidFill>
                  <a:schemeClr val="accent5"/>
                </a:solidFill>
              </a:rPr>
              <a:t>Es un flujo de agua mezclada con sedimentos rocosos (arena, grava, bloques) en suspensión, que fluye por un drenaje de una zona montañosa. El porcentaje de sedimentos puede ser entre 20% y 60% del peso.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  <a:p>
            <a:pPr algn="ctr"/>
            <a:r>
              <a:rPr lang="en-EC" sz="2400" dirty="0">
                <a:solidFill>
                  <a:schemeClr val="accent5"/>
                </a:solidFill>
              </a:rPr>
              <a:t>FLUJO DE LODO (MUDFLOW)</a:t>
            </a:r>
          </a:p>
          <a:p>
            <a:pPr algn="ctr"/>
            <a:r>
              <a:rPr lang="en-EC" sz="2400" dirty="0">
                <a:solidFill>
                  <a:schemeClr val="accent5"/>
                </a:solidFill>
              </a:rPr>
              <a:t>FLUJOS DE ESCOMBROS (DEBRIS FLOW)</a:t>
            </a:r>
          </a:p>
          <a:p>
            <a:pPr algn="ctr"/>
            <a:r>
              <a:rPr lang="en-EC" sz="2400" dirty="0">
                <a:solidFill>
                  <a:schemeClr val="accent5"/>
                </a:solidFill>
              </a:rPr>
              <a:t>FLUJO HIPERCONCENTRADO (HYPERCONCENTRATED FLOW)</a:t>
            </a:r>
          </a:p>
          <a:p>
            <a:pPr algn="ctr"/>
            <a:r>
              <a:rPr lang="en-EC" sz="2400" dirty="0">
                <a:solidFill>
                  <a:schemeClr val="accent5"/>
                </a:solidFill>
              </a:rPr>
              <a:t>LAHAR</a:t>
            </a:r>
          </a:p>
        </p:txBody>
      </p:sp>
    </p:spTree>
    <p:extLst>
      <p:ext uri="{BB962C8B-B14F-4D97-AF65-F5344CB8AC3E}">
        <p14:creationId xmlns:p14="http://schemas.microsoft.com/office/powerpoint/2010/main" val="222641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0" y="3817"/>
            <a:ext cx="5674273" cy="218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6800" y="-1"/>
            <a:ext cx="2235200" cy="248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120938-1F8D-124F-A60F-030473BCEFB1}"/>
              </a:ext>
            </a:extLst>
          </p:cNvPr>
          <p:cNvSpPr txBox="1"/>
          <p:nvPr/>
        </p:nvSpPr>
        <p:spPr>
          <a:xfrm>
            <a:off x="1044484" y="3542575"/>
            <a:ext cx="9384030" cy="652054"/>
          </a:xfrm>
          <a:prstGeom prst="rect">
            <a:avLst/>
          </a:prstGeom>
        </p:spPr>
        <p:txBody>
          <a:bodyPr vert="horz" wrap="square" lIns="36000" tIns="0" rIns="0" bIns="0" rtlCol="0" anchor="t">
            <a:normAutofit/>
          </a:bodyPr>
          <a:lstStyle/>
          <a:p>
            <a:pPr algn="ctr"/>
            <a:r>
              <a:rPr lang="en-EC" sz="4000" dirty="0">
                <a:solidFill>
                  <a:schemeClr val="accent5"/>
                </a:solidFill>
              </a:rPr>
              <a:t>GRACIAS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AD2CB2-9889-044B-A695-2923DEC1EFEF}"/>
              </a:ext>
            </a:extLst>
          </p:cNvPr>
          <p:cNvSpPr txBox="1">
            <a:spLocks/>
          </p:cNvSpPr>
          <p:nvPr/>
        </p:nvSpPr>
        <p:spPr>
          <a:xfrm>
            <a:off x="7138749" y="391484"/>
            <a:ext cx="3051084" cy="1422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tx1"/>
                </a:solidFill>
              </a:rPr>
              <a:t>ESCUELA POLITÉCNICA NACIONAL</a:t>
            </a:r>
          </a:p>
        </p:txBody>
      </p:sp>
    </p:spTree>
    <p:extLst>
      <p:ext uri="{BB962C8B-B14F-4D97-AF65-F5344CB8AC3E}">
        <p14:creationId xmlns:p14="http://schemas.microsoft.com/office/powerpoint/2010/main" val="69243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83234-BE20-D44B-822E-8F0413D4A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03649-1851-C14F-B083-FC31B1FF27C7}"/>
              </a:ext>
            </a:extLst>
          </p:cNvPr>
          <p:cNvSpPr txBox="1"/>
          <p:nvPr/>
        </p:nvSpPr>
        <p:spPr>
          <a:xfrm>
            <a:off x="1748790" y="3771900"/>
            <a:ext cx="240030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Llegada del teleférico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526DD-3B48-1D4B-958E-BAF486D1DD4C}"/>
              </a:ext>
            </a:extLst>
          </p:cNvPr>
          <p:cNvSpPr txBox="1"/>
          <p:nvPr/>
        </p:nvSpPr>
        <p:spPr>
          <a:xfrm>
            <a:off x="7760970" y="5113020"/>
            <a:ext cx="178689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Vulcano 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8119D-4D32-C14C-B799-FA48C508E644}"/>
              </a:ext>
            </a:extLst>
          </p:cNvPr>
          <p:cNvSpPr txBox="1"/>
          <p:nvPr/>
        </p:nvSpPr>
        <p:spPr>
          <a:xfrm>
            <a:off x="7868196" y="3178166"/>
            <a:ext cx="178689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Av. Occidental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325DB3-FFD6-E14C-8CC8-D14F22D49DAC}"/>
              </a:ext>
            </a:extLst>
          </p:cNvPr>
          <p:cNvCxnSpPr>
            <a:cxnSpLocks/>
          </p:cNvCxnSpPr>
          <p:nvPr/>
        </p:nvCxnSpPr>
        <p:spPr>
          <a:xfrm flipV="1">
            <a:off x="2548890" y="3074670"/>
            <a:ext cx="0" cy="67437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5585AA-C2BB-C14C-85F4-4D58F277478F}"/>
              </a:ext>
            </a:extLst>
          </p:cNvPr>
          <p:cNvCxnSpPr>
            <a:cxnSpLocks/>
          </p:cNvCxnSpPr>
          <p:nvPr/>
        </p:nvCxnSpPr>
        <p:spPr>
          <a:xfrm flipV="1">
            <a:off x="8221980" y="4659630"/>
            <a:ext cx="0" cy="45339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618DBD-5416-2443-BCFF-A58DB9FF6458}"/>
              </a:ext>
            </a:extLst>
          </p:cNvPr>
          <p:cNvCxnSpPr>
            <a:cxnSpLocks/>
          </p:cNvCxnSpPr>
          <p:nvPr/>
        </p:nvCxnSpPr>
        <p:spPr>
          <a:xfrm>
            <a:off x="9585054" y="3424011"/>
            <a:ext cx="386261" cy="280654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1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83234-BE20-D44B-822E-8F0413D4A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5E171D-6480-1343-946B-97F80FAC4CBD}"/>
              </a:ext>
            </a:extLst>
          </p:cNvPr>
          <p:cNvSpPr txBox="1"/>
          <p:nvPr/>
        </p:nvSpPr>
        <p:spPr>
          <a:xfrm>
            <a:off x="7109460" y="5000625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5DA18F-8BE7-2A44-A28E-6BE381CC4363}"/>
              </a:ext>
            </a:extLst>
          </p:cNvPr>
          <p:cNvCxnSpPr>
            <a:cxnSpLocks/>
          </p:cNvCxnSpPr>
          <p:nvPr/>
        </p:nvCxnSpPr>
        <p:spPr>
          <a:xfrm flipH="1" flipV="1">
            <a:off x="5922011" y="3749040"/>
            <a:ext cx="1576069" cy="1243965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649BBD-9EA8-FE47-814F-980F6B2CF0BE}"/>
              </a:ext>
            </a:extLst>
          </p:cNvPr>
          <p:cNvCxnSpPr>
            <a:cxnSpLocks/>
          </p:cNvCxnSpPr>
          <p:nvPr/>
        </p:nvCxnSpPr>
        <p:spPr>
          <a:xfrm flipV="1">
            <a:off x="7858125" y="4034790"/>
            <a:ext cx="1525905" cy="965835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66A90A-B3E1-104F-8FD1-93E76C2BC345}"/>
              </a:ext>
            </a:extLst>
          </p:cNvPr>
          <p:cNvSpPr txBox="1"/>
          <p:nvPr/>
        </p:nvSpPr>
        <p:spPr>
          <a:xfrm>
            <a:off x="4114800" y="4423410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2EE36A-1D31-9B4B-9ACC-5520E67DECD4}"/>
              </a:ext>
            </a:extLst>
          </p:cNvPr>
          <p:cNvCxnSpPr>
            <a:cxnSpLocks/>
          </p:cNvCxnSpPr>
          <p:nvPr/>
        </p:nvCxnSpPr>
        <p:spPr>
          <a:xfrm flipH="1" flipV="1">
            <a:off x="4612005" y="3097530"/>
            <a:ext cx="80010" cy="134874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AE1FA1-203F-7747-857D-2F664777723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863465" y="3589020"/>
            <a:ext cx="840105" cy="83439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8228B4-F93A-2F41-8F1E-3F8430FFE163}"/>
              </a:ext>
            </a:extLst>
          </p:cNvPr>
          <p:cNvSpPr txBox="1"/>
          <p:nvPr/>
        </p:nvSpPr>
        <p:spPr>
          <a:xfrm>
            <a:off x="2583180" y="3589020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1B1F11-6129-B24E-AA21-591251633A66}"/>
              </a:ext>
            </a:extLst>
          </p:cNvPr>
          <p:cNvCxnSpPr>
            <a:cxnSpLocks/>
          </p:cNvCxnSpPr>
          <p:nvPr/>
        </p:nvCxnSpPr>
        <p:spPr>
          <a:xfrm flipH="1" flipV="1">
            <a:off x="3108960" y="2240280"/>
            <a:ext cx="80010" cy="134874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FA287D-ED6D-5F4C-9917-953EF13C2BF6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31845" y="3006090"/>
            <a:ext cx="1068705" cy="58293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0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596E71-AED7-6544-8A7D-5BF5E5D4C0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40" y="1706887"/>
            <a:ext cx="5261368" cy="4040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3436F-6021-C842-8FFE-4C51C5C9FA36}"/>
              </a:ext>
            </a:extLst>
          </p:cNvPr>
          <p:cNvSpPr txBox="1"/>
          <p:nvPr/>
        </p:nvSpPr>
        <p:spPr>
          <a:xfrm>
            <a:off x="6770370" y="1946910"/>
            <a:ext cx="48806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2400" dirty="0">
                <a:solidFill>
                  <a:schemeClr val="accent5"/>
                </a:solidFill>
              </a:rPr>
              <a:t>Segmento 1 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Entre los 3800 y 3600 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Vegetación tipo páramo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Capa de suelo espesa (1-2 m)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Rocas volcánicas competentes</a:t>
            </a:r>
          </a:p>
        </p:txBody>
      </p:sp>
    </p:spTree>
    <p:extLst>
      <p:ext uri="{BB962C8B-B14F-4D97-AF65-F5344CB8AC3E}">
        <p14:creationId xmlns:p14="http://schemas.microsoft.com/office/powerpoint/2010/main" val="248590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43436F-6021-C842-8FFE-4C51C5C9FA36}"/>
              </a:ext>
            </a:extLst>
          </p:cNvPr>
          <p:cNvSpPr txBox="1"/>
          <p:nvPr/>
        </p:nvSpPr>
        <p:spPr>
          <a:xfrm>
            <a:off x="6770370" y="1946910"/>
            <a:ext cx="48806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2400" dirty="0">
                <a:solidFill>
                  <a:schemeClr val="accent5"/>
                </a:solidFill>
              </a:rPr>
              <a:t>Segmento 2 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Entre los 3600 y los 3200 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Vegetación primaria espesa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Capa de suelo espesa (1-2 m)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Rocas volcánicas competentes</a:t>
            </a: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7912411D-816F-3B41-A19D-9D6C8CCA95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35" y="1416235"/>
            <a:ext cx="5337475" cy="471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group of people walking on a rocky path in the woods&#10;&#10;Description automatically generated with low confidence">
            <a:extLst>
              <a:ext uri="{FF2B5EF4-FFF2-40B4-BE49-F238E27FC236}">
                <a16:creationId xmlns:a16="http://schemas.microsoft.com/office/drawing/2014/main" id="{6199C0B7-92F5-C147-8D86-9B73E2340B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" y="1291590"/>
            <a:ext cx="6477000" cy="4857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2ABB7-66B8-264A-B7B4-3F0D4E64F9E6}"/>
              </a:ext>
            </a:extLst>
          </p:cNvPr>
          <p:cNvSpPr txBox="1"/>
          <p:nvPr/>
        </p:nvSpPr>
        <p:spPr>
          <a:xfrm>
            <a:off x="6770370" y="1946910"/>
            <a:ext cx="48806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EC" sz="2400" dirty="0">
                <a:solidFill>
                  <a:schemeClr val="accent5"/>
                </a:solidFill>
              </a:rPr>
              <a:t>Segmento 3  </a:t>
            </a:r>
          </a:p>
          <a:p>
            <a:pPr algn="ctr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Bajo los 3200 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Vegetación mixta espesa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Capa de suelo espesa (1-2 m)</a:t>
            </a:r>
          </a:p>
          <a:p>
            <a:pPr algn="just"/>
            <a:endParaRPr lang="en-EC" sz="2400" dirty="0">
              <a:solidFill>
                <a:schemeClr val="accent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EC" sz="2400" dirty="0">
                <a:solidFill>
                  <a:schemeClr val="accent5"/>
                </a:solidFill>
              </a:rPr>
              <a:t>Rocas volcánicas menos competentes (cangahua)</a:t>
            </a:r>
          </a:p>
        </p:txBody>
      </p:sp>
    </p:spTree>
    <p:extLst>
      <p:ext uri="{BB962C8B-B14F-4D97-AF65-F5344CB8AC3E}">
        <p14:creationId xmlns:p14="http://schemas.microsoft.com/office/powerpoint/2010/main" val="182217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83234-BE20-D44B-822E-8F0413D4A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00" y="1219200"/>
            <a:ext cx="9118600" cy="441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5E171D-6480-1343-946B-97F80FAC4CBD}"/>
              </a:ext>
            </a:extLst>
          </p:cNvPr>
          <p:cNvSpPr txBox="1"/>
          <p:nvPr/>
        </p:nvSpPr>
        <p:spPr>
          <a:xfrm>
            <a:off x="7109460" y="5000625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5DA18F-8BE7-2A44-A28E-6BE381CC4363}"/>
              </a:ext>
            </a:extLst>
          </p:cNvPr>
          <p:cNvCxnSpPr>
            <a:cxnSpLocks/>
          </p:cNvCxnSpPr>
          <p:nvPr/>
        </p:nvCxnSpPr>
        <p:spPr>
          <a:xfrm flipH="1" flipV="1">
            <a:off x="5922011" y="3749040"/>
            <a:ext cx="1576069" cy="1243965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649BBD-9EA8-FE47-814F-980F6B2CF0BE}"/>
              </a:ext>
            </a:extLst>
          </p:cNvPr>
          <p:cNvCxnSpPr>
            <a:cxnSpLocks/>
          </p:cNvCxnSpPr>
          <p:nvPr/>
        </p:nvCxnSpPr>
        <p:spPr>
          <a:xfrm flipV="1">
            <a:off x="7858125" y="4034790"/>
            <a:ext cx="1525905" cy="965835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66A90A-B3E1-104F-8FD1-93E76C2BC345}"/>
              </a:ext>
            </a:extLst>
          </p:cNvPr>
          <p:cNvSpPr txBox="1"/>
          <p:nvPr/>
        </p:nvSpPr>
        <p:spPr>
          <a:xfrm>
            <a:off x="4114800" y="4423410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2EE36A-1D31-9B4B-9ACC-5520E67DECD4}"/>
              </a:ext>
            </a:extLst>
          </p:cNvPr>
          <p:cNvCxnSpPr>
            <a:cxnSpLocks/>
          </p:cNvCxnSpPr>
          <p:nvPr/>
        </p:nvCxnSpPr>
        <p:spPr>
          <a:xfrm flipH="1" flipV="1">
            <a:off x="4612005" y="3097530"/>
            <a:ext cx="80010" cy="134874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AE1FA1-203F-7747-857D-2F664777723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863465" y="3589020"/>
            <a:ext cx="840105" cy="83439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8228B4-F93A-2F41-8F1E-3F8430FFE163}"/>
              </a:ext>
            </a:extLst>
          </p:cNvPr>
          <p:cNvSpPr txBox="1"/>
          <p:nvPr/>
        </p:nvSpPr>
        <p:spPr>
          <a:xfrm>
            <a:off x="2583180" y="3589020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rgbClr val="FFFF00"/>
                </a:solidFill>
              </a:rPr>
              <a:t>Segmento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1B1F11-6129-B24E-AA21-591251633A66}"/>
              </a:ext>
            </a:extLst>
          </p:cNvPr>
          <p:cNvCxnSpPr>
            <a:cxnSpLocks/>
          </p:cNvCxnSpPr>
          <p:nvPr/>
        </p:nvCxnSpPr>
        <p:spPr>
          <a:xfrm flipH="1" flipV="1">
            <a:off x="3108960" y="2240280"/>
            <a:ext cx="80010" cy="134874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FA287D-ED6D-5F4C-9917-953EF13C2BF6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31845" y="3006090"/>
            <a:ext cx="1068705" cy="582930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1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" descr="C:\Users\jjmenoscalfl\Google Drive\Desastres\HUB\Logos\Quito logo colour JPG.jpg">
            <a:extLst>
              <a:ext uri="{FF2B5EF4-FFF2-40B4-BE49-F238E27FC236}">
                <a16:creationId xmlns:a16="http://schemas.microsoft.com/office/drawing/2014/main" id="{4DF1A063-B845-6946-B96B-06755FE2B2A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2" y="3818"/>
            <a:ext cx="2756916" cy="106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9" descr="http://t2.gstatic.com/images?q=tbn:ANd9GcQNjQ-kz-Sxd1qLZ59uTP4tBUvhq3z-opdVFUivdLnrrc3hCEtU">
            <a:extLst>
              <a:ext uri="{FF2B5EF4-FFF2-40B4-BE49-F238E27FC236}">
                <a16:creationId xmlns:a16="http://schemas.microsoft.com/office/drawing/2014/main" id="{83B9AD27-614D-A14E-9040-AD659E163EA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960" y="0"/>
            <a:ext cx="1082040" cy="120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EB2EEA85-9C01-1E49-93F9-916B99299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1568450"/>
            <a:ext cx="10922000" cy="37211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4D6209-09AC-084C-988A-488A19912275}"/>
              </a:ext>
            </a:extLst>
          </p:cNvPr>
          <p:cNvCxnSpPr>
            <a:cxnSpLocks/>
          </p:cNvCxnSpPr>
          <p:nvPr/>
        </p:nvCxnSpPr>
        <p:spPr>
          <a:xfrm flipV="1">
            <a:off x="3851910" y="2411730"/>
            <a:ext cx="146500" cy="217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375DBD-2E7A-E645-BF6D-28E7C1F5A197}"/>
              </a:ext>
            </a:extLst>
          </p:cNvPr>
          <p:cNvCxnSpPr>
            <a:cxnSpLocks/>
          </p:cNvCxnSpPr>
          <p:nvPr/>
        </p:nvCxnSpPr>
        <p:spPr>
          <a:xfrm flipV="1">
            <a:off x="6518910" y="3673354"/>
            <a:ext cx="121920" cy="29666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D7A9AB-1436-7748-BCA0-02F4F3CA46E9}"/>
              </a:ext>
            </a:extLst>
          </p:cNvPr>
          <p:cNvSpPr txBox="1"/>
          <p:nvPr/>
        </p:nvSpPr>
        <p:spPr>
          <a:xfrm rot="1523661">
            <a:off x="2490088" y="1886383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26EC31-D05B-8947-AC02-310364CFE2D8}"/>
              </a:ext>
            </a:extLst>
          </p:cNvPr>
          <p:cNvSpPr txBox="1"/>
          <p:nvPr/>
        </p:nvSpPr>
        <p:spPr>
          <a:xfrm rot="1742277">
            <a:off x="4598670" y="2945765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D7EFAE-A892-B34F-8132-1A8A59BC87F0}"/>
              </a:ext>
            </a:extLst>
          </p:cNvPr>
          <p:cNvSpPr txBox="1"/>
          <p:nvPr/>
        </p:nvSpPr>
        <p:spPr>
          <a:xfrm rot="415493">
            <a:off x="8515350" y="4083052"/>
            <a:ext cx="1497330" cy="388620"/>
          </a:xfrm>
          <a:prstGeom prst="rect">
            <a:avLst/>
          </a:prstGeom>
        </p:spPr>
        <p:txBody>
          <a:bodyPr vert="horz" wrap="none" lIns="36000" tIns="0" rIns="0" bIns="0" rtlCol="0" anchor="ctr">
            <a:normAutofit/>
          </a:bodyPr>
          <a:lstStyle/>
          <a:p>
            <a:pPr algn="ctr"/>
            <a:r>
              <a:rPr lang="en-EC" b="1" dirty="0">
                <a:solidFill>
                  <a:schemeClr val="accent5"/>
                </a:solidFill>
              </a:rPr>
              <a:t>Segmento 3</a:t>
            </a:r>
          </a:p>
        </p:txBody>
      </p:sp>
    </p:spTree>
    <p:extLst>
      <p:ext uri="{BB962C8B-B14F-4D97-AF65-F5344CB8AC3E}">
        <p14:creationId xmlns:p14="http://schemas.microsoft.com/office/powerpoint/2010/main" val="1278982930"/>
      </p:ext>
    </p:extLst>
  </p:cSld>
  <p:clrMapOvr>
    <a:masterClrMapping/>
  </p:clrMapOvr>
</p:sld>
</file>

<file path=ppt/theme/theme1.xml><?xml version="1.0" encoding="utf-8"?>
<a:theme xmlns:a="http://schemas.openxmlformats.org/drawingml/2006/main" name="909-PA-GDC-PPT-Template-V1a">
  <a:themeElements>
    <a:clrScheme name="TomorrowCities">
      <a:dk1>
        <a:srgbClr val="000000"/>
      </a:dk1>
      <a:lt1>
        <a:srgbClr val="FFFFFF"/>
      </a:lt1>
      <a:dk2>
        <a:srgbClr val="223C1E"/>
      </a:dk2>
      <a:lt2>
        <a:srgbClr val="279989"/>
      </a:lt2>
      <a:accent1>
        <a:srgbClr val="009A44"/>
      </a:accent1>
      <a:accent2>
        <a:srgbClr val="865E9C"/>
      </a:accent2>
      <a:accent3>
        <a:srgbClr val="30261D"/>
      </a:accent3>
      <a:accent4>
        <a:srgbClr val="AD6433"/>
      </a:accent4>
      <a:accent5>
        <a:srgbClr val="1B365D"/>
      </a:accent5>
      <a:accent6>
        <a:srgbClr val="4797A8"/>
      </a:accent6>
      <a:hlink>
        <a:srgbClr val="505759"/>
      </a:hlink>
      <a:folHlink>
        <a:srgbClr val="9C616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36000" tIns="0" rIns="0" bIns="0" rtlCol="0" anchor="ctr">
        <a:norm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909-PA-GDC-PPT-Template-V2b" id="{9171F1ED-1358-7A4C-97A6-3846944F457E}" vid="{0DFC8A62-9541-4146-8948-D3B8C15A12B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AA2830181D4F4EA705EF7EDE32A9A1" ma:contentTypeVersion="14" ma:contentTypeDescription="Crear nuevo documento." ma:contentTypeScope="" ma:versionID="59df73252a5f35f4002b3a57612c3513">
  <xsd:schema xmlns:xsd="http://www.w3.org/2001/XMLSchema" xmlns:xs="http://www.w3.org/2001/XMLSchema" xmlns:p="http://schemas.microsoft.com/office/2006/metadata/properties" xmlns:ns3="d706e54f-44cf-47b1-8db9-ba26e623acc6" xmlns:ns4="52e9d885-2420-46d4-a0c4-1e48b9be04a1" targetNamespace="http://schemas.microsoft.com/office/2006/metadata/properties" ma:root="true" ma:fieldsID="8504097ff8cb2acb90013f34bad3a17a" ns3:_="" ns4:_="">
    <xsd:import namespace="d706e54f-44cf-47b1-8db9-ba26e623acc6"/>
    <xsd:import namespace="52e9d885-2420-46d4-a0c4-1e48b9be04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6e54f-44cf-47b1-8db9-ba26e623a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9d885-2420-46d4-a0c4-1e48b9be04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E169B-626D-4D3B-B8AA-70E5E3C58891}">
  <ds:schemaRefs>
    <ds:schemaRef ds:uri="52e9d885-2420-46d4-a0c4-1e48b9be04a1"/>
    <ds:schemaRef ds:uri="d706e54f-44cf-47b1-8db9-ba26e623ac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23B351-AB1F-425F-9B89-C639BFE94633}">
  <ds:schemaRefs>
    <ds:schemaRef ds:uri="52e9d885-2420-46d4-a0c4-1e48b9be04a1"/>
    <ds:schemaRef ds:uri="d706e54f-44cf-47b1-8db9-ba26e623ac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2374C0-A7DC-497E-B151-5DD889B68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341</Words>
  <Application>Microsoft Macintosh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909-PA-GDC-PPT-Template-V1a</vt:lpstr>
      <vt:lpstr>Origen y características geológicas del aluvión de La Gasca 31 de Enero de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 Sevilla Pérez</dc:creator>
  <cp:lastModifiedBy>Daniel Andrade</cp:lastModifiedBy>
  <cp:revision>18</cp:revision>
  <dcterms:created xsi:type="dcterms:W3CDTF">2022-02-21T14:23:15Z</dcterms:created>
  <dcterms:modified xsi:type="dcterms:W3CDTF">2022-03-15T03:39:13Z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0x010100EDAA2830181D4F4EA705EF7EDE32A9A1</vt:lpwstr>
  </property>
</Properties>
</file>