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7" r:id="rId2"/>
    <p:sldId id="256" r:id="rId3"/>
    <p:sldId id="278" r:id="rId4"/>
    <p:sldId id="279" r:id="rId5"/>
    <p:sldId id="280" r:id="rId6"/>
    <p:sldId id="282" r:id="rId7"/>
    <p:sldId id="283" r:id="rId8"/>
    <p:sldId id="289" r:id="rId9"/>
    <p:sldId id="290" r:id="rId10"/>
    <p:sldId id="285" r:id="rId11"/>
    <p:sldId id="296" r:id="rId12"/>
    <p:sldId id="292" r:id="rId13"/>
    <p:sldId id="293" r:id="rId14"/>
    <p:sldId id="294" r:id="rId15"/>
    <p:sldId id="295" r:id="rId16"/>
    <p:sldId id="297" r:id="rId17"/>
    <p:sldId id="273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rlos Salgado Pinto" initials="JCS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B2B"/>
    <a:srgbClr val="C148FF"/>
    <a:srgbClr val="E0440E"/>
    <a:srgbClr val="FC1646"/>
    <a:srgbClr val="1B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7395" autoAdjust="0"/>
  </p:normalViewPr>
  <p:slideViewPr>
    <p:cSldViewPr snapToGrid="0" snapToObjects="1">
      <p:cViewPr varScale="1">
        <p:scale>
          <a:sx n="83" d="100"/>
          <a:sy n="83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C3FF7-1907-A947-8B38-FFF10508007C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C2C9-2805-2044-AB43-D3E1A016D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30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82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516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61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88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632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182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742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806ada915c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806ada915c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83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56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87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63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37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44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5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29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Cambiar</a:t>
            </a:r>
            <a:r>
              <a:rPr lang="es-EC" baseline="0" dirty="0" smtClean="0"/>
              <a:t> foto…..cambiar titulo ..100 DÍAS GESTION DE LA SIS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C2C9-2805-2044-AB43-D3E1A016D40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38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2F606-C6E2-CF49-B2EB-1EE3EA1F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40CBDA-6ADD-0241-A66F-93F4F9BEC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84DEA-7697-5945-81A1-1C2F6F61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359C5-E48F-9845-A25F-13911D0D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6B51C-8929-174D-BDCD-15B1F8D1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786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27242-1FE7-C245-A078-64F27E2A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1F25EE-C5DC-914C-9F37-78982067A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6191A-406B-1344-89B2-BF27DD56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316BC1-4A40-7848-AA87-0AA31163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620D3-4548-634D-96CE-64D5C0DD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496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B1FB5A-54B9-A144-93F8-982673360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BFAB1E-B95A-BD45-8B17-F11EFDCB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FE14A-C5F9-3A45-B5EB-E2EEF987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09664-3666-3F4E-A1C2-7AF385CD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AB559-69CE-7F48-8248-2D98A0BF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602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F2BC-75B0-BD49-8A40-5D143B96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219F32-1B4E-3A40-878F-CBDD715B3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0E0F9C-0567-BA49-B5FB-DDA83B33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A8FB2-C27D-7847-95AF-E1CEEAF8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01F162-9FD7-0B43-A670-3C15FBBD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428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78130-AE8E-C549-94C5-60B50C86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3D4C5B-EE2E-DB44-8CA0-637B0BB0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B78D-05E7-7041-9818-9E647670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8B61F3-D66F-4449-8813-5FDD8AB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7CA1B-63F3-C843-8B00-48231926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65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07BD-607F-674D-8F49-7C5F56DF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35B27A-7441-6748-8C7C-17916AAE3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0F4F6-A6E9-B44E-85A0-DC8B9BCBD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BE915C-ECAF-134E-B011-6A9EF021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5ABA3-77D5-3648-8A15-A6FF5F2D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46D552-8A74-074F-8FF7-65AF08DE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809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BCDDA-C575-354A-BA25-3A89FC06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8696DF-3F67-EA4B-A87A-014C87B4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B31852-AF21-8545-91DB-E6C16C287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F6FEC0-3229-5841-BE86-1520BC6C8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A8DB89-16BD-E149-93FA-69D83BF99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76AD6C-2D0A-1849-991D-D1506579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0F2BD1-8BDD-DB4C-86CF-CA092AD5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A82589-9370-EB4C-A0F7-9D1C34A0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13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0992-6214-C64A-B407-4A6B6948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46073-34F4-D046-AB33-895BF605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8417CD-E922-0A47-BB33-7391239D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1DF494-5A54-7B44-BE2F-A54086A6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874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A08883-3E72-5141-BAE6-6FBD5500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E725EA-62F9-7A4A-B91F-7C7163DB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7F1E0D-AEE5-8F4C-94FC-9581E23B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262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6D8E9-2866-D34A-9C21-52086B7C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8951C-03D6-D24D-A9B5-A9C13855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468298-13C5-8D40-B00E-73724783B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65997-295E-A245-927F-1CAC6098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CC09F4-3EAB-BE41-9AD0-FA33522C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B2AB46-B672-474A-8B9C-2A24102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580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B0923-BA6C-E242-8981-87AF12C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6E2AD4-1CD1-214C-A5A7-C57694C71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9FBC77-2CAE-354E-8508-E35F633AB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58E028-A9A3-424E-8DB3-F160A998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7B3ECE-BC12-5B43-A966-34E5F50D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EED709-1EC1-7C4E-B69A-7168A996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673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270DAA-A901-C241-8F4E-88BAAA14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A483C3-59C8-314B-902E-9309598A8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7D78A-530E-C048-BDF5-B510E5298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5954-845E-6442-A0AB-6F85AB9B0A28}" type="datetimeFigureOut">
              <a:rPr lang="es-EC" smtClean="0"/>
              <a:t>8/3/2022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12472F-E724-2240-A34E-F410B92A4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A10D2-E127-1644-B05F-722703A57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129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22363"/>
            <a:ext cx="8915400" cy="35179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57250" y="4814888"/>
            <a:ext cx="647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accent5">
                    <a:lumMod val="50000"/>
                  </a:schemeClr>
                </a:solidFill>
              </a:rPr>
              <a:t>SECRETARÍA DE INCLUSIÓN SOCIAL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57250" y="5421968"/>
            <a:ext cx="981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accent5">
                    <a:lumMod val="50000"/>
                  </a:schemeClr>
                </a:solidFill>
              </a:rPr>
              <a:t>PROCESO DE POSTULACIÓN DEL PREMIO MANUELA ESPEJO 2022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97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52821"/>
              </p:ext>
            </p:extLst>
          </p:nvPr>
        </p:nvGraphicFramePr>
        <p:xfrm>
          <a:off x="1017431" y="1468483"/>
          <a:ext cx="9350062" cy="3773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6918">
                  <a:extLst>
                    <a:ext uri="{9D8B030D-6E8A-4147-A177-3AD203B41FA5}">
                      <a16:colId xmlns:a16="http://schemas.microsoft.com/office/drawing/2014/main" val="2594310931"/>
                    </a:ext>
                  </a:extLst>
                </a:gridCol>
                <a:gridCol w="2303144">
                  <a:extLst>
                    <a:ext uri="{9D8B030D-6E8A-4147-A177-3AD203B41FA5}">
                      <a16:colId xmlns:a16="http://schemas.microsoft.com/office/drawing/2014/main" val="2916405620"/>
                    </a:ext>
                  </a:extLst>
                </a:gridCol>
              </a:tblGrid>
              <a:tr h="63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NOMBRES Y APELLIDOS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PUNTAJE TOTAL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(100 PUNTOS)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1437345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CALDERÓN JURADO PILAR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191562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ARTIEDA RINA VELÁSTEGUI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022319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VELASCO ABAD MARGARITA MATILDE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153517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JARAMILLO VIANA MARÍA DEL PILAR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5213488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LEGARDA LEÓN VERÓNICA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1378569"/>
                  </a:ext>
                </a:extLst>
              </a:tr>
              <a:tr h="523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CONDO SUÁREZ CARMEN GABRIELA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4878064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59099" y="323063"/>
            <a:ext cx="97621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ORDEN DE PRELA</a:t>
            </a:r>
            <a:r>
              <a:rPr lang="es-ES" altLang="en-US" sz="30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CIÓ</a:t>
            </a:r>
            <a:r>
              <a:rPr kumimoji="0" lang="es-ES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N DE LAS 6 POSTULANTES MEJORES PUNTUADAS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524641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RESUMEN DE TRAYECTORIA 1</a:t>
            </a:r>
            <a:endParaRPr lang="en-US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58999"/>
              </p:ext>
            </p:extLst>
          </p:nvPr>
        </p:nvGraphicFramePr>
        <p:xfrm>
          <a:off x="809626" y="1780861"/>
          <a:ext cx="10753724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49">
                  <a:extLst>
                    <a:ext uri="{9D8B030D-6E8A-4147-A177-3AD203B41FA5}">
                      <a16:colId xmlns:a16="http://schemas.microsoft.com/office/drawing/2014/main" val="3470217258"/>
                    </a:ext>
                  </a:extLst>
                </a:gridCol>
                <a:gridCol w="8228468">
                  <a:extLst>
                    <a:ext uri="{9D8B030D-6E8A-4147-A177-3AD203B41FA5}">
                      <a16:colId xmlns:a16="http://schemas.microsoft.com/office/drawing/2014/main" val="1528780121"/>
                    </a:ext>
                  </a:extLst>
                </a:gridCol>
                <a:gridCol w="1172707">
                  <a:extLst>
                    <a:ext uri="{9D8B030D-6E8A-4147-A177-3AD203B41FA5}">
                      <a16:colId xmlns:a16="http://schemas.microsoft.com/office/drawing/2014/main" val="1060690537"/>
                    </a:ext>
                  </a:extLst>
                </a:gridCol>
              </a:tblGrid>
              <a:tr h="8669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NOMBRES Y APELLIDOS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TRAYECTORIA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PUNTAJE TOTAL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(100 PUNTOS)</a:t>
                      </a:r>
                      <a:endParaRPr lang="es-EC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404510"/>
                  </a:ext>
                </a:extLst>
              </a:tr>
              <a:tr h="1738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CALDERÓN JURADO PILAR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Miembro</a:t>
                      </a:r>
                      <a:r>
                        <a:rPr lang="en-US" sz="1600" dirty="0">
                          <a:effectLst/>
                        </a:rPr>
                        <a:t> del </a:t>
                      </a:r>
                      <a:r>
                        <a:rPr lang="en-US" sz="1600" dirty="0" err="1">
                          <a:effectLst/>
                        </a:rPr>
                        <a:t>Foro</a:t>
                      </a:r>
                      <a:r>
                        <a:rPr lang="en-US" sz="1600" dirty="0">
                          <a:effectLst/>
                        </a:rPr>
                        <a:t> de la </a:t>
                      </a:r>
                      <a:r>
                        <a:rPr lang="en-US" sz="1600" dirty="0" err="1">
                          <a:effectLst/>
                        </a:rPr>
                        <a:t>Niñez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Consejo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Metropolitano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en-US" sz="1600" dirty="0" err="1">
                          <a:effectLst/>
                        </a:rPr>
                        <a:t>Protección</a:t>
                      </a:r>
                      <a:r>
                        <a:rPr lang="en-US" sz="1600" dirty="0">
                          <a:effectLst/>
                        </a:rPr>
                        <a:t> de Derechos Quito, </a:t>
                      </a:r>
                      <a:r>
                        <a:rPr lang="en-US" sz="1600" dirty="0" err="1">
                          <a:effectLst/>
                        </a:rPr>
                        <a:t>Pacto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por</a:t>
                      </a:r>
                      <a:r>
                        <a:rPr lang="en-US" sz="1600" dirty="0">
                          <a:effectLst/>
                        </a:rPr>
                        <a:t> la </a:t>
                      </a:r>
                      <a:r>
                        <a:rPr lang="en-US" sz="1600" dirty="0" err="1" smtClean="0">
                          <a:effectLst/>
                        </a:rPr>
                        <a:t>niñez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Consejo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Defensorial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los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DDHH y de la </a:t>
                      </a:r>
                      <a:r>
                        <a:rPr lang="en-US" sz="1600" dirty="0" err="1">
                          <a:effectLst/>
                        </a:rPr>
                        <a:t>Naturaleza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Incidencia</a:t>
                      </a:r>
                      <a:r>
                        <a:rPr lang="en-US" sz="1600" dirty="0">
                          <a:effectLst/>
                        </a:rPr>
                        <a:t> en </a:t>
                      </a:r>
                      <a:r>
                        <a:rPr lang="en-US" sz="1600" dirty="0" err="1">
                          <a:effectLst/>
                        </a:rPr>
                        <a:t>Mujeres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Niñas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Niños</a:t>
                      </a:r>
                      <a:r>
                        <a:rPr lang="en-US" sz="1600" dirty="0">
                          <a:effectLst/>
                        </a:rPr>
                        <a:t> y </a:t>
                      </a:r>
                      <a:r>
                        <a:rPr lang="en-US" sz="1600" dirty="0" err="1">
                          <a:effectLst/>
                        </a:rPr>
                        <a:t>Adolescentes</a:t>
                      </a:r>
                      <a:r>
                        <a:rPr lang="en-US" sz="1600" dirty="0">
                          <a:effectLst/>
                        </a:rPr>
                        <a:t>;  Personas con </a:t>
                      </a:r>
                      <a:r>
                        <a:rPr lang="en-US" sz="1600" dirty="0" err="1">
                          <a:effectLst/>
                        </a:rPr>
                        <a:t>Discapacidad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Jóvenes</a:t>
                      </a:r>
                      <a:r>
                        <a:rPr lang="en-US" sz="1600" dirty="0">
                          <a:effectLst/>
                        </a:rPr>
                        <a:t> y Personas </a:t>
                      </a:r>
                      <a:r>
                        <a:rPr lang="en-US" sz="1600" dirty="0" err="1">
                          <a:effectLst/>
                        </a:rPr>
                        <a:t>Adultas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Mayores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permanente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derechos de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género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discapacidad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inclusion social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público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450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niños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niñas</a:t>
                      </a:r>
                      <a: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a 36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situación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extrema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pobreza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Inicial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para erradicación de violencia intrafamiliar y de género en el Distrito Policial La Delicia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Miembro de vinculación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la sociedad UCE – Carrera de Ciencias Policiales y Seguridad Ciudadana</a:t>
                      </a:r>
                      <a:endParaRPr lang="es-EC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612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2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524641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ORDEN DE PRELACIÓN 2</a:t>
            </a:r>
            <a:endParaRPr lang="en-US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17283"/>
              </p:ext>
            </p:extLst>
          </p:nvPr>
        </p:nvGraphicFramePr>
        <p:xfrm>
          <a:off x="809626" y="1780861"/>
          <a:ext cx="10753724" cy="2713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49">
                  <a:extLst>
                    <a:ext uri="{9D8B030D-6E8A-4147-A177-3AD203B41FA5}">
                      <a16:colId xmlns:a16="http://schemas.microsoft.com/office/drawing/2014/main" val="3470217258"/>
                    </a:ext>
                  </a:extLst>
                </a:gridCol>
                <a:gridCol w="8228468">
                  <a:extLst>
                    <a:ext uri="{9D8B030D-6E8A-4147-A177-3AD203B41FA5}">
                      <a16:colId xmlns:a16="http://schemas.microsoft.com/office/drawing/2014/main" val="1528780121"/>
                    </a:ext>
                  </a:extLst>
                </a:gridCol>
                <a:gridCol w="1172707">
                  <a:extLst>
                    <a:ext uri="{9D8B030D-6E8A-4147-A177-3AD203B41FA5}">
                      <a16:colId xmlns:a16="http://schemas.microsoft.com/office/drawing/2014/main" val="1060690537"/>
                    </a:ext>
                  </a:extLst>
                </a:gridCol>
              </a:tblGrid>
              <a:tr h="8669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NOMBRES Y APELLIDOS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TRAYECTORIA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PUNTAJE TOTAL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(100 PUNTOS)</a:t>
                      </a:r>
                      <a:endParaRPr lang="es-EC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404510"/>
                  </a:ext>
                </a:extLst>
              </a:tr>
              <a:tr h="173856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ARTIEDA VELÁSTEGUI RINA </a:t>
                      </a:r>
                      <a:endParaRPr lang="es-EC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Activismo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cultural,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histórica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contenidos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impresos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sobre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cuentos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leyendas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colectivo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Cofradía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Duendes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histórica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cultural,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Rupak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-Q;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Incidencia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MUJERES,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Adolescentes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612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2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524641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ORDEN DE PRELACIÓN 3</a:t>
            </a:r>
            <a:endParaRPr lang="en-US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42051"/>
              </p:ext>
            </p:extLst>
          </p:nvPr>
        </p:nvGraphicFramePr>
        <p:xfrm>
          <a:off x="809626" y="1780860"/>
          <a:ext cx="10753724" cy="3656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49">
                  <a:extLst>
                    <a:ext uri="{9D8B030D-6E8A-4147-A177-3AD203B41FA5}">
                      <a16:colId xmlns:a16="http://schemas.microsoft.com/office/drawing/2014/main" val="3470217258"/>
                    </a:ext>
                  </a:extLst>
                </a:gridCol>
                <a:gridCol w="8228468">
                  <a:extLst>
                    <a:ext uri="{9D8B030D-6E8A-4147-A177-3AD203B41FA5}">
                      <a16:colId xmlns:a16="http://schemas.microsoft.com/office/drawing/2014/main" val="1528780121"/>
                    </a:ext>
                  </a:extLst>
                </a:gridCol>
                <a:gridCol w="1172707">
                  <a:extLst>
                    <a:ext uri="{9D8B030D-6E8A-4147-A177-3AD203B41FA5}">
                      <a16:colId xmlns:a16="http://schemas.microsoft.com/office/drawing/2014/main" val="1060690537"/>
                    </a:ext>
                  </a:extLst>
                </a:gridCol>
              </a:tblGrid>
              <a:tr h="1044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NOMBRES Y APELLIDOS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TRAYECTORIA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PUNTAJE TOTAL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(100 PUNTOS)</a:t>
                      </a:r>
                      <a:endParaRPr lang="es-EC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404510"/>
                  </a:ext>
                </a:extLst>
              </a:tr>
              <a:tr h="2611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VELASCO ABAD MARGARITA MATILDE</a:t>
                      </a:r>
                      <a:endParaRPr lang="es-EC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Experta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sobre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derechos de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niñez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adolescencia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Ecuador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Consultora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niñez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adolescencia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Ecuador.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Rápido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Género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CARE Ecuador;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Adolescentes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Diagnóstico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situacional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Trabajo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Infantil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el Distrito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Metropolitano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Quito;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Estudio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sobre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trabajo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remunerado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no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remunerado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niñez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adolescencia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Ecuador;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Campaña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madres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para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despenalización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aborto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violación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Observatorio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Social del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Ecuador. </a:t>
                      </a:r>
                      <a:r>
                        <a:rPr lang="en-US" sz="1600" dirty="0" err="1" smtClean="0">
                          <a:effectLst/>
                        </a:rPr>
                        <a:t>Miembro</a:t>
                      </a:r>
                      <a:r>
                        <a:rPr lang="en-US" sz="1600" dirty="0" smtClean="0">
                          <a:effectLst/>
                        </a:rPr>
                        <a:t> del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Pacto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Niñez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Adolescencia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Incidencia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Mujeres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Adolescentes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Jóvenes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612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9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524641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ORDEN DE PRELACIÓN 4</a:t>
            </a:r>
            <a:endParaRPr lang="en-US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91949"/>
              </p:ext>
            </p:extLst>
          </p:nvPr>
        </p:nvGraphicFramePr>
        <p:xfrm>
          <a:off x="809626" y="1780861"/>
          <a:ext cx="10753724" cy="2924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49">
                  <a:extLst>
                    <a:ext uri="{9D8B030D-6E8A-4147-A177-3AD203B41FA5}">
                      <a16:colId xmlns:a16="http://schemas.microsoft.com/office/drawing/2014/main" val="3470217258"/>
                    </a:ext>
                  </a:extLst>
                </a:gridCol>
                <a:gridCol w="8228468">
                  <a:extLst>
                    <a:ext uri="{9D8B030D-6E8A-4147-A177-3AD203B41FA5}">
                      <a16:colId xmlns:a16="http://schemas.microsoft.com/office/drawing/2014/main" val="1528780121"/>
                    </a:ext>
                  </a:extLst>
                </a:gridCol>
                <a:gridCol w="1172707">
                  <a:extLst>
                    <a:ext uri="{9D8B030D-6E8A-4147-A177-3AD203B41FA5}">
                      <a16:colId xmlns:a16="http://schemas.microsoft.com/office/drawing/2014/main" val="1060690537"/>
                    </a:ext>
                  </a:extLst>
                </a:gridCol>
              </a:tblGrid>
              <a:tr h="1051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NOMBRES Y APELLIDOS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TRAYECTORIA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PUNTAJE TOTAL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(100 PUNTOS)</a:t>
                      </a:r>
                      <a:endParaRPr lang="es-EC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404510"/>
                  </a:ext>
                </a:extLst>
              </a:tr>
              <a:tr h="18734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JARAMILLO VIANA MARÍA DEL PILAR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Taller para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madres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Cómo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cuidar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mi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hijo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discapacidad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hermanos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mismo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AVA;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virtual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soporte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emocional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familias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vulnerabilidad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través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Voluntariado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Virtual Ecuador; Taller virtual para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madres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cáncer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Fuerza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Dorian, “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Cuidados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cuidador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Colecta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libros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cuentos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infantiles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juveniles para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donados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casas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editoriales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cuidad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Quito.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Incidencia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Mujeres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Adolescentes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Personas Con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Discapacidad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Jóvenes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612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524641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ORDEN DE PRELACIÓN 5</a:t>
            </a:r>
            <a:endParaRPr lang="en-US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72147"/>
              </p:ext>
            </p:extLst>
          </p:nvPr>
        </p:nvGraphicFramePr>
        <p:xfrm>
          <a:off x="809626" y="1552574"/>
          <a:ext cx="10753724" cy="4129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49">
                  <a:extLst>
                    <a:ext uri="{9D8B030D-6E8A-4147-A177-3AD203B41FA5}">
                      <a16:colId xmlns:a16="http://schemas.microsoft.com/office/drawing/2014/main" val="3470217258"/>
                    </a:ext>
                  </a:extLst>
                </a:gridCol>
                <a:gridCol w="8228468">
                  <a:extLst>
                    <a:ext uri="{9D8B030D-6E8A-4147-A177-3AD203B41FA5}">
                      <a16:colId xmlns:a16="http://schemas.microsoft.com/office/drawing/2014/main" val="1528780121"/>
                    </a:ext>
                  </a:extLst>
                </a:gridCol>
                <a:gridCol w="1172707">
                  <a:extLst>
                    <a:ext uri="{9D8B030D-6E8A-4147-A177-3AD203B41FA5}">
                      <a16:colId xmlns:a16="http://schemas.microsoft.com/office/drawing/2014/main" val="1060690537"/>
                    </a:ext>
                  </a:extLst>
                </a:gridCol>
              </a:tblGrid>
              <a:tr h="10324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NOMBRES Y APELLIDOS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TRAYECTORIA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PUNTAJE TOTAL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(100 PUNTOS)</a:t>
                      </a:r>
                      <a:endParaRPr lang="es-EC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404510"/>
                  </a:ext>
                </a:extLst>
              </a:tr>
              <a:tr h="3097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LEGARDA LEÓN VERÓNICA</a:t>
                      </a:r>
                      <a:endParaRPr lang="es-EC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discusión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sensibilización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definición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participativa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públicas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para defender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promover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 derecho de las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adolescentes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la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convivencia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familiar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comunitaria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un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miembros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Junta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Derechos,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organizaciones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demás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organismos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Distrito Quitumbe para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atender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adolescentes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familias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vulnerabilidad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las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escuelas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liderazgo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juveniles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comunitarias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para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promover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comunidades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protectoras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las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adolescentes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Incidencia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Mujeres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Adolescentes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Personas Con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Discapacidad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Jóvenes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612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3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524641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ORDEN DE PRELACIÓN 6</a:t>
            </a:r>
            <a:endParaRPr lang="en-US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61836"/>
              </p:ext>
            </p:extLst>
          </p:nvPr>
        </p:nvGraphicFramePr>
        <p:xfrm>
          <a:off x="809626" y="1666875"/>
          <a:ext cx="10753724" cy="2819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49">
                  <a:extLst>
                    <a:ext uri="{9D8B030D-6E8A-4147-A177-3AD203B41FA5}">
                      <a16:colId xmlns:a16="http://schemas.microsoft.com/office/drawing/2014/main" val="3470217258"/>
                    </a:ext>
                  </a:extLst>
                </a:gridCol>
                <a:gridCol w="8228468">
                  <a:extLst>
                    <a:ext uri="{9D8B030D-6E8A-4147-A177-3AD203B41FA5}">
                      <a16:colId xmlns:a16="http://schemas.microsoft.com/office/drawing/2014/main" val="1528780121"/>
                    </a:ext>
                  </a:extLst>
                </a:gridCol>
                <a:gridCol w="1172707">
                  <a:extLst>
                    <a:ext uri="{9D8B030D-6E8A-4147-A177-3AD203B41FA5}">
                      <a16:colId xmlns:a16="http://schemas.microsoft.com/office/drawing/2014/main" val="1060690537"/>
                    </a:ext>
                  </a:extLst>
                </a:gridCol>
              </a:tblGrid>
              <a:tr h="908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NOMBRES Y APELLIDOS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TRAYECTORIA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PUNTAJE TOTAL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(100 PUNTOS)</a:t>
                      </a:r>
                      <a:endParaRPr lang="es-EC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404510"/>
                  </a:ext>
                </a:extLst>
              </a:tr>
              <a:tr h="18438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CONDO SUÁREZ CARMEN GABRIELA </a:t>
                      </a:r>
                      <a:endParaRPr lang="es-EC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Ángeles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Cambio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Lanzamiento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Campaña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“R.I.E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Respeta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Incluye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cambiar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Lanzamiento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Campaña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“SOY TRANSPORTE INCLUSIVO "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Capacitaciones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mas de 2500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ayudantes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las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diferentes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Líder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comunitaria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700 personas en el Barrio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Huarcay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Voluntaria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Voluntarios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del Sur;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Incidencia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 Personas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Mayores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Niñas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Adolescentes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Personas con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Discapacidad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Mujeres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s-EC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612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0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n 76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" y="12108"/>
            <a:ext cx="121920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049938" y="-372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204525" y="-1154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20" y="6041204"/>
            <a:ext cx="3617983" cy="6418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40" y="2060558"/>
            <a:ext cx="633984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99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124433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ANTECEDENTES</a:t>
            </a:r>
            <a:endParaRPr lang="en-U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85849" y="1416083"/>
            <a:ext cx="104441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El Código Municipal N° 001, Libro II: del Eje Social, Libro II. 3: </a:t>
            </a:r>
            <a:r>
              <a:rPr lang="es-EC" sz="1600" i="1" dirty="0"/>
              <a:t>De la Cultura, Artículo II.3.75, establece que el Concejo Metropolitano entregará cada año el premio Manuela Espejo “a la mujer que haya cumplido una labor preponderante en el desarrollo de la ciudad o del país, a través de actividades cívicas, culturales, educativas, sociales, ecológicas, laborales y otras, que el Concejo Metropolitano de Quito reconozca por solicitud expresa”. </a:t>
            </a:r>
            <a:endParaRPr lang="es-EC" sz="1600" i="1" dirty="0" smtClean="0"/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Según </a:t>
            </a:r>
            <a:r>
              <a:rPr lang="es-EC" sz="1600" b="1" dirty="0" smtClean="0"/>
              <a:t>Resolución </a:t>
            </a:r>
            <a:r>
              <a:rPr lang="es-EC" sz="1600" b="1" dirty="0"/>
              <a:t>No. 002-CIG-2022  </a:t>
            </a:r>
            <a:r>
              <a:rPr lang="es-EC" sz="1600" dirty="0"/>
              <a:t>la Comisión de Igualdad, Género e Inclusión Social, en sesión No. 81 - extraordinaria realizada el 14 de enero de 2022, al tratar el tercer punto del orden del día: </a:t>
            </a:r>
            <a:r>
              <a:rPr lang="es-EC" sz="1600" b="1" dirty="0"/>
              <a:t>resolvió: </a:t>
            </a:r>
            <a:r>
              <a:rPr lang="es-EC" sz="1600" i="1" dirty="0"/>
              <a:t>1. Que la Secretaría de Inclusión Social, inicie el proceso establecido en el Código Municipal, referente al Premio Manuela Espejo, en coordinación con la Secretaría de Comunicación y la Secretaría de Coordinación Territorial y Participación Ciudadana. </a:t>
            </a:r>
            <a:endParaRPr lang="es-EC" sz="1600" i="1" dirty="0" smtClean="0"/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Según  </a:t>
            </a:r>
            <a:r>
              <a:rPr lang="es-PA" sz="1600" b="1" dirty="0"/>
              <a:t>Resolución No. 011-CIG-2022 l</a:t>
            </a:r>
            <a:r>
              <a:rPr lang="es-PA" sz="1600" dirty="0"/>
              <a:t>a Comisión de Igualdad, Género e Inclusión Social, en sesión No. 84 - extraordinaria realizada el 7 de febrero de 2022, al tratar el segundo punto del orden del día, respecto del informe por parte de la Secretaría de Inclusión Social referente a las postulaciones al premio Manuela Espejo año 2022; resolvió</a:t>
            </a:r>
            <a:r>
              <a:rPr lang="es-PA" sz="1600" b="1" dirty="0"/>
              <a:t>: </a:t>
            </a:r>
            <a:r>
              <a:rPr lang="es-PA" sz="1600" i="1" dirty="0" smtClean="0"/>
              <a:t>Extender </a:t>
            </a:r>
            <a:r>
              <a:rPr lang="es-PA" sz="1600" i="1" dirty="0"/>
              <a:t>el plazo de las postulaciones para el premio o reconocimiento Manuela Espejo 2022, hasta el 21 de febrero de 2022 y hasta el 22 de febrero de 2022 remitirá las mismas con un informe final de análisis de las </a:t>
            </a:r>
            <a:r>
              <a:rPr lang="es-PA" sz="1600" i="1" dirty="0" smtClean="0"/>
              <a:t>postulaciones.</a:t>
            </a:r>
          </a:p>
        </p:txBody>
      </p:sp>
    </p:spTree>
    <p:extLst>
      <p:ext uri="{BB962C8B-B14F-4D97-AF65-F5344CB8AC3E}">
        <p14:creationId xmlns:p14="http://schemas.microsoft.com/office/powerpoint/2010/main" val="273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99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49" y="545519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ANTECEDENTES</a:t>
            </a:r>
            <a:endParaRPr lang="en-U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00149" y="1940302"/>
            <a:ext cx="104441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Mediante Memorando Nro. GADDMQ-SIS-2022-0215 </a:t>
            </a:r>
            <a:r>
              <a:rPr lang="es-EC" dirty="0" smtClean="0"/>
              <a:t>de </a:t>
            </a:r>
            <a:r>
              <a:rPr lang="es-EC" dirty="0"/>
              <a:t>23 de febrero de 2022 se envía la respuesta a Notificación Resolución No. 011-CIG-2022 de la Comisión de Igualdad, Género e Inclusión Social y se adjunta el Informe sobre el Premio Manuela Espejo 2022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 Mediante Oficio Nro. GADDMQ-DC-GCH-2022-0089-O, de 24 de febrero de 2022 la Concejala Gissela Chalá remite observaciones al Informe sobre el Premio Manuela Espejo 2022, que son respondidas mediante Memorando Nro. GADDMQ-SIS-2022-0234 de 25 de febrero de 2022, en el que la Secretaría de Inclusión Social envía el informe ajustado.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 Con Oficio Nro. GADDMQ-DC-GCH-2022-0091-O, de 02 de marzo de 2022 la Concejala Gissela Chalá realiza una insistencia sobre el Informe y la Secretaría de Inclusión envía la respuesta con Memorando Nro. GADDMQ-SIS-2022-0263 de3 de 03 2022 incluyendo la matriz de evaluación de postulantes.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99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628650"/>
            <a:ext cx="946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PROCESO DE CONVOCATORIA Y DIFUSIÓN</a:t>
            </a:r>
            <a:endParaRPr lang="en-US" sz="4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00149" y="1363898"/>
            <a:ext cx="104441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Se formuló una </a:t>
            </a:r>
            <a:r>
              <a:rPr lang="es-ES" b="1" i="1" dirty="0" smtClean="0"/>
              <a:t>Estrategia comunicacional con las siguientes acciones</a:t>
            </a:r>
            <a:r>
              <a:rPr lang="es-ES" i="1" dirty="0" smtClean="0"/>
              <a:t>:</a:t>
            </a:r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Diseño de un arte de convocatoria inicial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Diseño de un arte explicativo del paso a paso para presentar postulaciones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Seis boletines de prensa elaborados y enviados para difusión en medios de comunicación.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Cuatro notas de prensa publicadas: Diario El Comercio, Metro, Últimas Noticias (2)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Seis notas publicadas en Agencia “Quito Informa” e Intranet.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Dos videos para difusión en Redes Sociales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Un arte para información de la ampliación del plazo para postulaciones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Más de 240 envíos por correo masivos a organizaciones de la sociedad civil.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Agenda de medios (Radios HCJB, Católica y La Poderosa)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Métrica en redes sociales institucionales: </a:t>
            </a:r>
            <a:r>
              <a:rPr lang="es-ES" b="1" dirty="0"/>
              <a:t>1.069</a:t>
            </a:r>
            <a:r>
              <a:rPr lang="es-ES" dirty="0"/>
              <a:t> visualizaciones en sitio web del MDMQ</a:t>
            </a:r>
            <a:r>
              <a:rPr lang="es-E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Estas acciones fueron conocidas y coordinadas con la </a:t>
            </a:r>
            <a:r>
              <a:rPr lang="es-ES" dirty="0"/>
              <a:t>Secretaría de Gestión de Coordinación Territorial y Participación Ciudadana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49" y="28575"/>
            <a:ext cx="8215313" cy="60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PROCESO DE CONVOCATORIA Y DIFUSIÓN</a:t>
            </a:r>
            <a:endParaRPr lang="en-US" sz="4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00149" y="657225"/>
            <a:ext cx="104441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Estrategia </a:t>
            </a:r>
            <a:r>
              <a:rPr lang="es-ES" b="1" dirty="0"/>
              <a:t>Territorial</a:t>
            </a:r>
            <a:endParaRPr lang="en-US" dirty="0"/>
          </a:p>
          <a:p>
            <a:pPr algn="just"/>
            <a:r>
              <a:rPr lang="es-EC" dirty="0" smtClean="0"/>
              <a:t>Mediante </a:t>
            </a:r>
            <a:r>
              <a:rPr lang="es-EC" dirty="0"/>
              <a:t>Memorando Nro. GADDMQ-SIS-2022-0172 de 15 de febrero de 2022, el Secretario de Inclusión Social solicita a </a:t>
            </a:r>
            <a:r>
              <a:rPr lang="es-EC" dirty="0" smtClean="0"/>
              <a:t>las administraciones Zonales, realicen </a:t>
            </a:r>
            <a:r>
              <a:rPr lang="es-EC" dirty="0"/>
              <a:t>las siguientes acciones: </a:t>
            </a:r>
            <a:endParaRPr lang="en-US" dirty="0"/>
          </a:p>
          <a:p>
            <a:pPr lvl="1" algn="just"/>
            <a:r>
              <a:rPr lang="es-EC" dirty="0"/>
              <a:t> </a:t>
            </a:r>
            <a:endParaRPr lang="en-US" dirty="0"/>
          </a:p>
          <a:p>
            <a:pPr lvl="1" algn="just"/>
            <a:r>
              <a:rPr lang="es-EC" sz="1600" i="1" dirty="0"/>
              <a:t>1. Socializar la difusión de la extensión de plazo de la </a:t>
            </a:r>
            <a:r>
              <a:rPr lang="es-EC" sz="1600" i="1" dirty="0" smtClean="0"/>
              <a:t>convocatoria con el </a:t>
            </a:r>
            <a:r>
              <a:rPr lang="es-EC" sz="1600" i="1" dirty="0"/>
              <a:t>respectivo Boletín de Prensa  </a:t>
            </a:r>
            <a:endParaRPr lang="en-US" sz="1600" dirty="0"/>
          </a:p>
          <a:p>
            <a:pPr lvl="1" algn="just"/>
            <a:r>
              <a:rPr lang="es-EC" sz="1600" i="1" dirty="0"/>
              <a:t>2. Difundir en </a:t>
            </a:r>
            <a:r>
              <a:rPr lang="es-EC" sz="1600" i="1" dirty="0" smtClean="0"/>
              <a:t>su </a:t>
            </a:r>
            <a:r>
              <a:rPr lang="es-EC" sz="1600" i="1" dirty="0"/>
              <a:t>jurisdicción, sobre todo a mujeres y organizaciones que </a:t>
            </a:r>
            <a:r>
              <a:rPr lang="es-EC" sz="1600" i="1" dirty="0" smtClean="0"/>
              <a:t>realizan </a:t>
            </a:r>
            <a:r>
              <a:rPr lang="es-EC" sz="1600" i="1" dirty="0"/>
              <a:t>acciones en favor de los diferentes grupos de atención </a:t>
            </a:r>
            <a:r>
              <a:rPr lang="es-EC" sz="1600" i="1" dirty="0" smtClean="0"/>
              <a:t>prioritaria, y a lideresas cuya </a:t>
            </a:r>
            <a:r>
              <a:rPr lang="es-EC" sz="1600" i="1" dirty="0"/>
              <a:t>trayectoria, acciones individuales, colectivas o comunitarias, han logrado incidir en la garantía de </a:t>
            </a:r>
            <a:r>
              <a:rPr lang="es-EC" sz="1600" i="1" dirty="0" smtClean="0"/>
              <a:t>derechos</a:t>
            </a:r>
            <a:r>
              <a:rPr lang="es-EC" sz="1600" i="1" dirty="0"/>
              <a:t> </a:t>
            </a:r>
            <a:endParaRPr lang="en-US" sz="1600" dirty="0"/>
          </a:p>
          <a:p>
            <a:pPr lvl="1" algn="just"/>
            <a:r>
              <a:rPr lang="es-EC" sz="1600" i="1" dirty="0"/>
              <a:t>3.  Utilizar y activar redes de actores que coordinan desde cada Administración Zonal en sus servicios y </a:t>
            </a:r>
            <a:r>
              <a:rPr lang="es-EC" sz="1600" i="1" dirty="0" smtClean="0"/>
              <a:t>dependencias</a:t>
            </a:r>
            <a:r>
              <a:rPr lang="es-PA" dirty="0"/>
              <a:t> 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1200150" y="311943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RESULTADOS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524000" y="3584576"/>
            <a:ext cx="4194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Las acciones de difusión realizadas corresponden a: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sz="1600" dirty="0" smtClean="0"/>
              <a:t>Administración </a:t>
            </a:r>
            <a:r>
              <a:rPr lang="es-PA" sz="1600" dirty="0"/>
              <a:t>Zonal </a:t>
            </a:r>
            <a:r>
              <a:rPr lang="es-PA" sz="1600" dirty="0" smtClean="0"/>
              <a:t>Quitumbe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sz="1600" dirty="0"/>
              <a:t>Administración Zonal Eloy </a:t>
            </a:r>
            <a:r>
              <a:rPr lang="es-PA" sz="1600" dirty="0" smtClean="0"/>
              <a:t>Alfaro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sz="1600" dirty="0" smtClean="0"/>
              <a:t>Administración </a:t>
            </a:r>
            <a:r>
              <a:rPr lang="es-PA" sz="1600" dirty="0"/>
              <a:t>Zonal La </a:t>
            </a:r>
            <a:r>
              <a:rPr lang="es-PA" sz="1600" dirty="0" smtClean="0"/>
              <a:t>Delicia</a:t>
            </a:r>
            <a:r>
              <a:rPr lang="es-EC" sz="1600" dirty="0" smtClean="0"/>
              <a:t>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sz="1600" dirty="0"/>
              <a:t>Administración Zonal </a:t>
            </a:r>
            <a:r>
              <a:rPr lang="es-PA" sz="1600" dirty="0" smtClean="0"/>
              <a:t>Calderón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sz="1600" dirty="0" smtClean="0"/>
              <a:t>Administración Zonal Eugenio Espejo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Administración </a:t>
            </a:r>
            <a:r>
              <a:rPr lang="es-ES" sz="1600" dirty="0"/>
              <a:t>Zonal La Mariscal </a:t>
            </a:r>
            <a:endParaRPr lang="en-US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096000" y="3867424"/>
            <a:ext cx="4623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sz="1600" dirty="0"/>
              <a:t>Administración Zonal Manuela Sáenz</a:t>
            </a:r>
            <a:r>
              <a:rPr lang="es-EC" sz="1600" dirty="0"/>
              <a:t> </a:t>
            </a:r>
            <a:endParaRPr lang="es-EC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sz="1600" dirty="0" smtClean="0"/>
              <a:t>Administración </a:t>
            </a:r>
            <a:r>
              <a:rPr lang="es-PA" sz="1600" dirty="0"/>
              <a:t>Zonal Los </a:t>
            </a:r>
            <a:r>
              <a:rPr lang="es-PA" sz="1600" dirty="0" smtClean="0"/>
              <a:t>Chillos</a:t>
            </a:r>
            <a:r>
              <a:rPr lang="es-EC" sz="1600" dirty="0" smtClean="0"/>
              <a:t>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sz="1600" dirty="0"/>
              <a:t>Administración Zonal </a:t>
            </a:r>
            <a:r>
              <a:rPr lang="es-PA" sz="1600" dirty="0" smtClean="0"/>
              <a:t>Tumbaco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sz="1600" dirty="0" smtClean="0"/>
              <a:t>Secretaría de Comunicación Metropolitana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Secretaría </a:t>
            </a:r>
            <a:r>
              <a:rPr lang="es-ES" sz="1600" dirty="0"/>
              <a:t>de Gestión de Coordinación Territorial y Participación </a:t>
            </a:r>
            <a:r>
              <a:rPr lang="es-ES" sz="1600" dirty="0" smtClean="0"/>
              <a:t>Ciudadana</a:t>
            </a:r>
            <a:r>
              <a:rPr lang="es-PA" sz="1600" dirty="0"/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13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097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49" y="255555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PROCESO DE POSTULACIÓN</a:t>
            </a:r>
            <a:endParaRPr lang="en-US" sz="4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00149" y="886904"/>
            <a:ext cx="1044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Durante </a:t>
            </a:r>
            <a:r>
              <a:rPr lang="es-ES" dirty="0"/>
              <a:t>el proceso de postulación se recibieron </a:t>
            </a:r>
            <a:r>
              <a:rPr lang="es-ES" dirty="0" smtClean="0"/>
              <a:t>32 carpetas de personas interesadas </a:t>
            </a:r>
            <a:r>
              <a:rPr lang="es-PA" dirty="0"/>
              <a:t> </a:t>
            </a:r>
            <a:endParaRPr lang="en-US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949184"/>
              </p:ext>
            </p:extLst>
          </p:nvPr>
        </p:nvGraphicFramePr>
        <p:xfrm>
          <a:off x="1208795" y="1623002"/>
          <a:ext cx="3659841" cy="3885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58">
                  <a:extLst>
                    <a:ext uri="{9D8B030D-6E8A-4147-A177-3AD203B41FA5}">
                      <a16:colId xmlns:a16="http://schemas.microsoft.com/office/drawing/2014/main" val="2747406917"/>
                    </a:ext>
                  </a:extLst>
                </a:gridCol>
                <a:gridCol w="3346083">
                  <a:extLst>
                    <a:ext uri="{9D8B030D-6E8A-4147-A177-3AD203B41FA5}">
                      <a16:colId xmlns:a16="http://schemas.microsoft.com/office/drawing/2014/main" val="1470711651"/>
                    </a:ext>
                  </a:extLst>
                </a:gridCol>
              </a:tblGrid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#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NOMBRE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5806489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MOSCOSO VALLEJO SANDRA ELIZABETH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0184793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ESPINOSA ROSEROJULIANA MONSERRA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1629865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CHAUVIN ABAD ELENA BEATRIZ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7651245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SANTACRUZ MEJÍA MARÍA FERNANDA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4883667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AMAGUA ANASI ELIZABETH PATRICIA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8807944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MORENO DEL CARMEN CLEMENCIA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1975999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VINUEZA MONTERO ANELIS SCARLET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52454533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CONDO SUAREZ CARMEN GABRIELA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6328585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LAINES GALVEZ GLADYS EXILDA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8584370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ZAMBRANO ESPINOSA ANA KARINA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02043015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CHICAIZA ANALUISA SARA MARÍAHORTENCIA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99948649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RUBIO MORENO ROSA ELIZABETH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8452082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VEGA JARAMILLO MERCEDES MANUELA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1512149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PASACA ELIZALDE MÓNICA ALEXANDRA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54441102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JARAMILLO VIANA MARÍA DEL PILAR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6311786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SANCHEZ ÑACATO LILIANA ELIZABETH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670967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GUARDERAS ALBUJA JUANITA ALEXANDRA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9224087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59410"/>
              </p:ext>
            </p:extLst>
          </p:nvPr>
        </p:nvGraphicFramePr>
        <p:xfrm>
          <a:off x="5844268" y="1959162"/>
          <a:ext cx="3848099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897">
                  <a:extLst>
                    <a:ext uri="{9D8B030D-6E8A-4147-A177-3AD203B41FA5}">
                      <a16:colId xmlns:a16="http://schemas.microsoft.com/office/drawing/2014/main" val="750538782"/>
                    </a:ext>
                  </a:extLst>
                </a:gridCol>
                <a:gridCol w="3518202">
                  <a:extLst>
                    <a:ext uri="{9D8B030D-6E8A-4147-A177-3AD203B41FA5}">
                      <a16:colId xmlns:a16="http://schemas.microsoft.com/office/drawing/2014/main" val="2675357338"/>
                    </a:ext>
                  </a:extLst>
                </a:gridCol>
              </a:tblGrid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TOAPANTA TUMIPAMBAFLOR MARÍA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3931051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ARTIEDA VELÁSTEGUI RINA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57095995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LEGARDA LEÓN  VERÓNICA DEL ROCÍO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6474456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CALDERÓN JURADO PILAR SEBASTIANOUSKA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6628953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MALDONADO MOREJÓN SONIA ALEXANDRA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095423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BRITO CUZCO MAYRA LORENA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7604952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PILAQUINGA JENNY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7166323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MORENO PAZMIÑO ALICIA ELIZABETH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6084023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26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NODA GARCÍA EGLETH CAROLINA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5678851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VELASCO ABAD MARGARITA MATILDE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64169979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RODRÍGUEZ VILLALOBOS NYDIAN BEATRIZ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51118426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GUERRA DIAZ THELMA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5254641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CACHAGO VILATUÑA MARIANA MERCEDES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4613848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31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SÁNCHEZ ÑACATO LILIANA ELIZABETH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6590491"/>
                  </a:ext>
                </a:extLst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SANTACRUZ BASTIDAS SONIA MAGDALENA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669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9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182089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PROCESO DE CALIFICACIÓN</a:t>
            </a:r>
            <a:endParaRPr lang="en-U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00150" y="1122363"/>
            <a:ext cx="1044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Según el Reglamento aprobado, se establecieron los siguientes Ítems de calificación, criterios y puntajes </a:t>
            </a:r>
            <a:r>
              <a:rPr lang="es-PA" b="1" dirty="0"/>
              <a:t> </a:t>
            </a:r>
            <a:endParaRPr lang="en-US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80100"/>
              </p:ext>
            </p:extLst>
          </p:nvPr>
        </p:nvGraphicFramePr>
        <p:xfrm>
          <a:off x="1295400" y="2044386"/>
          <a:ext cx="9906000" cy="3090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624">
                  <a:extLst>
                    <a:ext uri="{9D8B030D-6E8A-4147-A177-3AD203B41FA5}">
                      <a16:colId xmlns:a16="http://schemas.microsoft.com/office/drawing/2014/main" val="2920310701"/>
                    </a:ext>
                  </a:extLst>
                </a:gridCol>
                <a:gridCol w="2394603">
                  <a:extLst>
                    <a:ext uri="{9D8B030D-6E8A-4147-A177-3AD203B41FA5}">
                      <a16:colId xmlns:a16="http://schemas.microsoft.com/office/drawing/2014/main" val="3946799083"/>
                    </a:ext>
                  </a:extLst>
                </a:gridCol>
                <a:gridCol w="1376773">
                  <a:extLst>
                    <a:ext uri="{9D8B030D-6E8A-4147-A177-3AD203B41FA5}">
                      <a16:colId xmlns:a16="http://schemas.microsoft.com/office/drawing/2014/main" val="1511792102"/>
                    </a:ext>
                  </a:extLst>
                </a:gridCol>
              </a:tblGrid>
              <a:tr h="446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Ítem 1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Criterios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Puntaje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5649487"/>
                  </a:ext>
                </a:extLst>
              </a:tr>
              <a:tr h="267807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 u="sng" dirty="0">
                          <a:effectLst/>
                        </a:rPr>
                        <a:t>Trayectoria de la postulante:</a:t>
                      </a:r>
                      <a:endParaRPr lang="en-US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40 puntos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Ponderación de los 40 puntos a la persona que haya realizado acciones individuales, colectivas o comunitarias a favor de los derechos de las mujeres, Grupos de Atención Prioritaria GAP y, población que haya vivido histórica y estructuralmente discriminación.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Portafolio de logros mediante cartas, avales, pruebas testimoniales, fotografías u otros medios.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Acciones Individuales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7332949"/>
                  </a:ext>
                </a:extLst>
              </a:tr>
              <a:tr h="535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Acciones Colectivas o Comunitarias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4880182"/>
                  </a:ext>
                </a:extLst>
              </a:tr>
              <a:tr h="1468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Portafolio de logros mediante cartas, avales, pruebas testimoniales, fotografías u otros </a:t>
                      </a:r>
                      <a:r>
                        <a:rPr lang="es-EC" sz="1400" dirty="0" smtClean="0">
                          <a:effectLst/>
                        </a:rPr>
                        <a:t>medios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297097"/>
                  </a:ext>
                </a:extLst>
              </a:tr>
              <a:tr h="372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PUNTAJE TOTAL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40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4021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5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182089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PROCESO DE CALIFICACIÓN</a:t>
            </a:r>
            <a:endParaRPr lang="en-US" sz="32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30625"/>
              </p:ext>
            </p:extLst>
          </p:nvPr>
        </p:nvGraphicFramePr>
        <p:xfrm>
          <a:off x="1200151" y="1484500"/>
          <a:ext cx="10287001" cy="3306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8719">
                  <a:extLst>
                    <a:ext uri="{9D8B030D-6E8A-4147-A177-3AD203B41FA5}">
                      <a16:colId xmlns:a16="http://schemas.microsoft.com/office/drawing/2014/main" val="176811555"/>
                    </a:ext>
                  </a:extLst>
                </a:gridCol>
                <a:gridCol w="3768742">
                  <a:extLst>
                    <a:ext uri="{9D8B030D-6E8A-4147-A177-3AD203B41FA5}">
                      <a16:colId xmlns:a16="http://schemas.microsoft.com/office/drawing/2014/main" val="2608140930"/>
                    </a:ext>
                  </a:extLst>
                </a:gridCol>
                <a:gridCol w="1149540">
                  <a:extLst>
                    <a:ext uri="{9D8B030D-6E8A-4147-A177-3AD203B41FA5}">
                      <a16:colId xmlns:a16="http://schemas.microsoft.com/office/drawing/2014/main" val="682308639"/>
                    </a:ext>
                  </a:extLst>
                </a:gridCol>
              </a:tblGrid>
              <a:tr h="399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Ítem 2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Criterios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Puntaje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9012260"/>
                  </a:ext>
                </a:extLst>
              </a:tr>
              <a:tr h="233150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u="sng" dirty="0">
                          <a:effectLst/>
                        </a:rPr>
                        <a:t>Incidencia en Grupos de Atención Prioritaria (GAP) y población que haya vivido histórica y estructuralmente discriminación: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40 puntos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Ponderación de los 40 puntos a la persona que haya logrado garantizar derechos a favor de los Grupos de Atención Prioritaria (GAP) y, población que haya vivido histórica y estructuralmente discriminación.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Adjuntar cartas, avales, pruebas testimoniales, fotografías u otros medios.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Acciones de incidencia directa a mujeres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4918140"/>
                  </a:ext>
                </a:extLst>
              </a:tr>
              <a:tr h="233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Incidencia en Grupo de Atención Prioritaria No. 1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939561"/>
                  </a:ext>
                </a:extLst>
              </a:tr>
              <a:tr h="233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Incidencia en Grupo de Atención Prioritaria No. 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9100385"/>
                  </a:ext>
                </a:extLst>
              </a:tr>
              <a:tr h="233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Incidencia en Grupo de Atención Prioritaria No. 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7052403"/>
                  </a:ext>
                </a:extLst>
              </a:tr>
              <a:tr h="1640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Incidencia en Grupo de Atención Prioritaria No. 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8264805"/>
                  </a:ext>
                </a:extLst>
              </a:tr>
              <a:tr h="333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PUNTAJE TOTAL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40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9762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2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cobranding_inclusion_social 20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29" y="5437084"/>
            <a:ext cx="6786978" cy="12040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0150" y="182089"/>
            <a:ext cx="647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PROCESO DE CALIFICACIÓN</a:t>
            </a:r>
            <a:endParaRPr lang="en-US" sz="32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5641"/>
              </p:ext>
            </p:extLst>
          </p:nvPr>
        </p:nvGraphicFramePr>
        <p:xfrm>
          <a:off x="1200150" y="1517905"/>
          <a:ext cx="10329865" cy="3596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1688075497"/>
                    </a:ext>
                  </a:extLst>
                </a:gridCol>
                <a:gridCol w="3643313">
                  <a:extLst>
                    <a:ext uri="{9D8B030D-6E8A-4147-A177-3AD203B41FA5}">
                      <a16:colId xmlns:a16="http://schemas.microsoft.com/office/drawing/2014/main" val="4025695664"/>
                    </a:ext>
                  </a:extLst>
                </a:gridCol>
                <a:gridCol w="1085852">
                  <a:extLst>
                    <a:ext uri="{9D8B030D-6E8A-4147-A177-3AD203B41FA5}">
                      <a16:colId xmlns:a16="http://schemas.microsoft.com/office/drawing/2014/main" val="2225536812"/>
                    </a:ext>
                  </a:extLst>
                </a:gridCol>
              </a:tblGrid>
              <a:tr h="182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Ítem 3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Criterios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Puntaje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9287692"/>
                  </a:ext>
                </a:extLst>
              </a:tr>
              <a:tr h="365371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u="sng" dirty="0">
                          <a:effectLst/>
                        </a:rPr>
                        <a:t>Ejecución de proyectos e iniciativas culturales, educativas, ecológicas, laborales, cívicas u otros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 20 puntos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Puntaje de 5 por cada proyecto e iniciativa.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Adjuntar cartas, avales, pruebas testimoniales, fotografías u otros medios. 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Todos estos documentos serán entregados mediante Gestión Documental a la Presidencia de la Comisión de Igualdad, Género e Inclusión Social, posterior a la revisión de postulaciones, elaboración de matriz de puntajes y elaboración de informe respectivo por parte de la SIS.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Ejecución de proyectos culturales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565103"/>
                  </a:ext>
                </a:extLst>
              </a:tr>
              <a:tr h="365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Ejecución de proyectos educativos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4816420"/>
                  </a:ext>
                </a:extLst>
              </a:tr>
              <a:tr h="365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Ejecución de proyectos ecológicos 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745847"/>
                  </a:ext>
                </a:extLst>
              </a:tr>
              <a:tr h="365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Ejecución de proyectos laborales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0090459"/>
                  </a:ext>
                </a:extLst>
              </a:tr>
              <a:tr h="849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Ejecución de proyectos cívicos 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4531137"/>
                  </a:ext>
                </a:extLst>
              </a:tr>
              <a:tr h="18268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PUNTAJE TOTAL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20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0002538"/>
                  </a:ext>
                </a:extLst>
              </a:tr>
              <a:tr h="365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Puntaje máximo de postulación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100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4377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0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2257</Words>
  <Application>Microsoft Office PowerPoint</Application>
  <PresentationFormat>Panorámica</PresentationFormat>
  <Paragraphs>276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MS Mincho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Francisco Fernando Sanchez Cobo</cp:lastModifiedBy>
  <cp:revision>168</cp:revision>
  <cp:lastPrinted>2022-01-19T20:39:09Z</cp:lastPrinted>
  <dcterms:created xsi:type="dcterms:W3CDTF">2021-10-06T15:49:18Z</dcterms:created>
  <dcterms:modified xsi:type="dcterms:W3CDTF">2022-03-08T06:28:30Z</dcterms:modified>
</cp:coreProperties>
</file>