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7" r:id="rId2"/>
    <p:sldId id="282" r:id="rId3"/>
    <p:sldId id="283" r:id="rId4"/>
    <p:sldId id="289" r:id="rId5"/>
    <p:sldId id="290" r:id="rId6"/>
    <p:sldId id="285" r:id="rId7"/>
    <p:sldId id="291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rlos Salgado Pinto" initials="JC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B2B"/>
    <a:srgbClr val="C148FF"/>
    <a:srgbClr val="E0440E"/>
    <a:srgbClr val="FC1646"/>
    <a:srgbClr val="1B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7395" autoAdjust="0"/>
  </p:normalViewPr>
  <p:slideViewPr>
    <p:cSldViewPr snapToGrid="0" snapToObjects="1"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C3FF7-1907-A947-8B38-FFF10508007C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C2C9-2805-2044-AB43-D3E1A016D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30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</a:t>
            </a:r>
            <a:r>
              <a:rPr lang="es-EC" baseline="0" dirty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7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</a:t>
            </a:r>
            <a:r>
              <a:rPr lang="es-EC" baseline="0" dirty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4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</a:t>
            </a:r>
            <a:r>
              <a:rPr lang="es-EC" baseline="0" dirty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5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</a:t>
            </a:r>
            <a:r>
              <a:rPr lang="es-EC" baseline="0" dirty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</a:t>
            </a:r>
            <a:r>
              <a:rPr lang="es-EC" baseline="0" dirty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38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2F606-C6E2-CF49-B2EB-1EE3EA1F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40CBDA-6ADD-0241-A66F-93F4F9BEC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84DEA-7697-5945-81A1-1C2F6F61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359C5-E48F-9845-A25F-13911D0D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6B51C-8929-174D-BDCD-15B1F8D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78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27242-1FE7-C245-A078-64F27E2A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1F25EE-C5DC-914C-9F37-78982067A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191A-406B-1344-89B2-BF27DD56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16BC1-4A40-7848-AA87-0AA31163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620D3-4548-634D-96CE-64D5C0DD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9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B1FB5A-54B9-A144-93F8-98267336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BFAB1E-B95A-BD45-8B17-F11EFDCB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FE14A-C5F9-3A45-B5EB-E2EEF987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09664-3666-3F4E-A1C2-7AF385C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AB559-69CE-7F48-8248-2D98A0BF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02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F2BC-75B0-BD49-8A40-5D143B96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19F32-1B4E-3A40-878F-CBDD715B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E0F9C-0567-BA49-B5FB-DDA83B33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8FB2-C27D-7847-95AF-E1CEEAF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1F162-9FD7-0B43-A670-3C15FBBD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2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78130-AE8E-C549-94C5-60B50C86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3D4C5B-EE2E-DB44-8CA0-637B0BB0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B78D-05E7-7041-9818-9E647670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B61F3-D66F-4449-8813-5FDD8AB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7CA1B-63F3-C843-8B00-48231926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5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07BD-607F-674D-8F49-7C5F56DF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5B27A-7441-6748-8C7C-17916AAE3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0F4F6-A6E9-B44E-85A0-DC8B9BCBD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E915C-ECAF-134E-B011-6A9EF021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5ABA3-77D5-3648-8A15-A6FF5F2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6D552-8A74-074F-8FF7-65AF08D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0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CDDA-C575-354A-BA25-3A89FC06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696DF-3F67-EA4B-A87A-014C87B4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B31852-AF21-8545-91DB-E6C16C287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6FEC0-3229-5841-BE86-1520BC6C8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A8DB89-16BD-E149-93FA-69D83BF99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76AD6C-2D0A-1849-991D-D1506579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0F2BD1-8BDD-DB4C-86CF-CA092AD5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82589-9370-EB4C-A0F7-9D1C34A0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1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0992-6214-C64A-B407-4A6B6948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46073-34F4-D046-AB33-895BF605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8417CD-E922-0A47-BB33-7391239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1DF494-5A54-7B44-BE2F-A54086A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7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A08883-3E72-5141-BAE6-6FBD5500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E725EA-62F9-7A4A-B91F-7C7163D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7F1E0D-AEE5-8F4C-94FC-9581E23B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262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6D8E9-2866-D34A-9C21-52086B7C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8951C-03D6-D24D-A9B5-A9C13855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68298-13C5-8D40-B00E-73724783B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65997-295E-A245-927F-1CAC6098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C09F4-3EAB-BE41-9AD0-FA33522C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2AB46-B672-474A-8B9C-2A24102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580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B0923-BA6C-E242-8981-87AF12C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6E2AD4-1CD1-214C-A5A7-C57694C71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FBC77-2CAE-354E-8508-E35F633A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8E028-A9A3-424E-8DB3-F160A998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7B3ECE-BC12-5B43-A966-34E5F50D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ED709-1EC1-7C4E-B69A-7168A996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7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270DAA-A901-C241-8F4E-88BAAA14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A483C3-59C8-314B-902E-9309598A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7D78A-530E-C048-BDF5-B510E5298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12472F-E724-2240-A34E-F410B92A4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A10D2-E127-1644-B05F-722703A57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12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2363"/>
            <a:ext cx="8915400" cy="3517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7250" y="4814888"/>
            <a:ext cx="647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5">
                    <a:lumMod val="50000"/>
                  </a:schemeClr>
                </a:solidFill>
              </a:rPr>
              <a:t>SECRETARÍA DE INCLUSIÓN SOCIAL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7250" y="5421968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5">
                    <a:lumMod val="50000"/>
                  </a:schemeClr>
                </a:solidFill>
              </a:rPr>
              <a:t>PROCESO DE POSTULACIÓN DEL PREMIO MANUELA ESPEJO 2022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097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49" y="255555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POSTULACIÓN</a:t>
            </a:r>
            <a:endParaRPr lang="en-U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49" y="886904"/>
            <a:ext cx="104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Durante el proceso de postulación se recibieron 32 carpetas de personas interesadas </a:t>
            </a:r>
            <a:r>
              <a:rPr lang="es-PA" dirty="0"/>
              <a:t> </a:t>
            </a:r>
            <a:endParaRPr lang="en-U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49184"/>
              </p:ext>
            </p:extLst>
          </p:nvPr>
        </p:nvGraphicFramePr>
        <p:xfrm>
          <a:off x="1208795" y="1623002"/>
          <a:ext cx="3659841" cy="3885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58">
                  <a:extLst>
                    <a:ext uri="{9D8B030D-6E8A-4147-A177-3AD203B41FA5}">
                      <a16:colId xmlns:a16="http://schemas.microsoft.com/office/drawing/2014/main" val="2747406917"/>
                    </a:ext>
                  </a:extLst>
                </a:gridCol>
                <a:gridCol w="3346083">
                  <a:extLst>
                    <a:ext uri="{9D8B030D-6E8A-4147-A177-3AD203B41FA5}">
                      <a16:colId xmlns:a16="http://schemas.microsoft.com/office/drawing/2014/main" val="1470711651"/>
                    </a:ext>
                  </a:extLst>
                </a:gridCol>
              </a:tblGrid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#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580648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MOSCOSO VALLEJO SANDRA ELIZABETH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0184793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ESPINOSA ROSEROJULIANA MONSERRA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162986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CHAUVIN ABAD ELENA BEATRIZ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765124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SANTACRUZ MEJÍA MARÍA FERNANDA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4883667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AMAGUA ANASI ELIZABETH PATRICIA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8807944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MORENO DEL CARMEN CLEMENCIA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197599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VINUEZA MONTERO ANELIS SCARLET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2454533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CONDO SUAREZ CARMEN GABRIELA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632858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LAINES GALVEZ GLADYS EXILDA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8584370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ZAMBRANO ESPINOSA ANA KARINA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204301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CHICAIZA ANALUISA SARA MARÍAHORTENCIA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994864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RUBIO MORENO ROSA ELIZABETH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8452082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VEGA JARAMILLO MERCEDES MANUELA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151214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PASACA ELIZALDE MÓNICA ALEXANDRA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4441102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JARAMILLO VIANA MARÍA DEL PILAR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6311786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SANCHEZ ÑACATO LILIANA ELIZABETH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670967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GUARDERAS ALBUJA JUANITA ALEXANDRA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22408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59410"/>
              </p:ext>
            </p:extLst>
          </p:nvPr>
        </p:nvGraphicFramePr>
        <p:xfrm>
          <a:off x="5844268" y="1959162"/>
          <a:ext cx="384809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97">
                  <a:extLst>
                    <a:ext uri="{9D8B030D-6E8A-4147-A177-3AD203B41FA5}">
                      <a16:colId xmlns:a16="http://schemas.microsoft.com/office/drawing/2014/main" val="750538782"/>
                    </a:ext>
                  </a:extLst>
                </a:gridCol>
                <a:gridCol w="3518202">
                  <a:extLst>
                    <a:ext uri="{9D8B030D-6E8A-4147-A177-3AD203B41FA5}">
                      <a16:colId xmlns:a16="http://schemas.microsoft.com/office/drawing/2014/main" val="2675357338"/>
                    </a:ext>
                  </a:extLst>
                </a:gridCol>
              </a:tblGrid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TOAPANTA TUMIPAMBAFLOR MARÍA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393105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ARTIEDA VELÁSTEGUI RINA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7095995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LEGARDA LEÓN  VERÓNICA DEL ROCÍO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6474456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CALDERÓN JURADO PILAR SEBASTIANOUSKA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662895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MALDONADO MOREJÓN SONIA ALEXANDRA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09542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BRITO CUZCO MAYRA LORENA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7604952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PILAQUINGA JENNY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716632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MORENO PAZMIÑO ALICIA ELIZABETH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608402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NODA GARCÍA EGLETH CAROLINA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567885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VELASCO ABAD MARGARITA MATILDE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64169979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RODRÍGUEZ VILLALOBOS NYDIAN BEATRIZ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1118426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GUERRA DIAZ THELMA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525464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CACHAGO VILATUÑA MARIANA MERCEDES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4613848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SÁNCHEZ ÑACATO LILIANA ELIZABETH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59049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SANTACRUZ BASTIDAS SONIA MAGDALENA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669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8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8208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CALIFICACIÓN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50" y="1122363"/>
            <a:ext cx="104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/>
              <a:t>Según el Reglamento aprobado, se establecieron los siguientes Ítems de calificación, criterios y puntajes </a:t>
            </a:r>
            <a:r>
              <a:rPr lang="es-PA" b="1" dirty="0"/>
              <a:t> </a:t>
            </a:r>
            <a:endParaRPr lang="en-US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80100"/>
              </p:ext>
            </p:extLst>
          </p:nvPr>
        </p:nvGraphicFramePr>
        <p:xfrm>
          <a:off x="1295400" y="2044386"/>
          <a:ext cx="9906000" cy="309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24">
                  <a:extLst>
                    <a:ext uri="{9D8B030D-6E8A-4147-A177-3AD203B41FA5}">
                      <a16:colId xmlns:a16="http://schemas.microsoft.com/office/drawing/2014/main" val="2920310701"/>
                    </a:ext>
                  </a:extLst>
                </a:gridCol>
                <a:gridCol w="2394603">
                  <a:extLst>
                    <a:ext uri="{9D8B030D-6E8A-4147-A177-3AD203B41FA5}">
                      <a16:colId xmlns:a16="http://schemas.microsoft.com/office/drawing/2014/main" val="3946799083"/>
                    </a:ext>
                  </a:extLst>
                </a:gridCol>
                <a:gridCol w="1376773">
                  <a:extLst>
                    <a:ext uri="{9D8B030D-6E8A-4147-A177-3AD203B41FA5}">
                      <a16:colId xmlns:a16="http://schemas.microsoft.com/office/drawing/2014/main" val="1511792102"/>
                    </a:ext>
                  </a:extLst>
                </a:gridCol>
              </a:tblGrid>
              <a:tr h="446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Ítem 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Criterios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Puntaje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649487"/>
                  </a:ext>
                </a:extLst>
              </a:tr>
              <a:tr h="26780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u="sng" dirty="0">
                          <a:effectLst/>
                        </a:rPr>
                        <a:t>Trayectoria de la postulante:</a:t>
                      </a:r>
                      <a:endParaRPr lang="en-US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40 puntos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Ponderación de los 40 puntos a la persona que haya realizado acciones individuales, colectivas o comunitarias a favor de los derechos de las mujeres, Grupos de Atención Prioritaria GAP y, población que haya vivido histórica y estructuralmente discriminación.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Portafolio de logros mediante cartas, avales, pruebas testimoniales, fotografías u otros medios.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Individuales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332949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Colectivas o Comunitarias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4880182"/>
                  </a:ext>
                </a:extLst>
              </a:tr>
              <a:tr h="1468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Portafolio de logros mediante cartas, avales, pruebas testimoniales, fotografías u otros medios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297097"/>
                  </a:ext>
                </a:extLst>
              </a:tr>
              <a:tr h="372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TOTAL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40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402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53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8208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CALIFICACIÓN</a:t>
            </a:r>
            <a:endParaRPr lang="en-US" sz="3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30625"/>
              </p:ext>
            </p:extLst>
          </p:nvPr>
        </p:nvGraphicFramePr>
        <p:xfrm>
          <a:off x="1200151" y="1484500"/>
          <a:ext cx="10287001" cy="330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8719">
                  <a:extLst>
                    <a:ext uri="{9D8B030D-6E8A-4147-A177-3AD203B41FA5}">
                      <a16:colId xmlns:a16="http://schemas.microsoft.com/office/drawing/2014/main" val="176811555"/>
                    </a:ext>
                  </a:extLst>
                </a:gridCol>
                <a:gridCol w="3768742">
                  <a:extLst>
                    <a:ext uri="{9D8B030D-6E8A-4147-A177-3AD203B41FA5}">
                      <a16:colId xmlns:a16="http://schemas.microsoft.com/office/drawing/2014/main" val="2608140930"/>
                    </a:ext>
                  </a:extLst>
                </a:gridCol>
                <a:gridCol w="1149540">
                  <a:extLst>
                    <a:ext uri="{9D8B030D-6E8A-4147-A177-3AD203B41FA5}">
                      <a16:colId xmlns:a16="http://schemas.microsoft.com/office/drawing/2014/main" val="682308639"/>
                    </a:ext>
                  </a:extLst>
                </a:gridCol>
              </a:tblGrid>
              <a:tr h="399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Ítem 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Criterios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Puntaje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012260"/>
                  </a:ext>
                </a:extLst>
              </a:tr>
              <a:tr h="23315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u="sng" dirty="0">
                          <a:effectLst/>
                        </a:rPr>
                        <a:t>Incidencia en Grupos de Atención Prioritaria (GAP) y población que haya vivido histórica y estructuralmente discriminación: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40 puntos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Ponderación de los 40 puntos a la persona que haya logrado garantizar derechos a favor de los Grupos de Atención Prioritaria (GAP) y, población que haya vivido histórica y estructuralmente discriminación.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Adjuntar cartas, avales, pruebas testimoniales, fotografías u otros medios.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de incidencia directa a mujeres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918140"/>
                  </a:ext>
                </a:extLst>
              </a:tr>
              <a:tr h="233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Incidencia en Grupo de Atención Prioritaria No. 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939561"/>
                  </a:ext>
                </a:extLst>
              </a:tr>
              <a:tr h="233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Incidencia en Grupo de Atención Prioritaria No. 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100385"/>
                  </a:ext>
                </a:extLst>
              </a:tr>
              <a:tr h="233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Incidencia en Grupo de Atención Prioritaria No. 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7052403"/>
                  </a:ext>
                </a:extLst>
              </a:tr>
              <a:tr h="164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Incidencia en Grupo de Atención Prioritaria No. 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264805"/>
                  </a:ext>
                </a:extLst>
              </a:tr>
              <a:tr h="333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TOTAL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40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76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8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8208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CALIFICACIÓN</a:t>
            </a:r>
            <a:endParaRPr lang="en-US" sz="3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641"/>
              </p:ext>
            </p:extLst>
          </p:nvPr>
        </p:nvGraphicFramePr>
        <p:xfrm>
          <a:off x="1200150" y="1517905"/>
          <a:ext cx="10329865" cy="3596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1688075497"/>
                    </a:ext>
                  </a:extLst>
                </a:gridCol>
                <a:gridCol w="3643313">
                  <a:extLst>
                    <a:ext uri="{9D8B030D-6E8A-4147-A177-3AD203B41FA5}">
                      <a16:colId xmlns:a16="http://schemas.microsoft.com/office/drawing/2014/main" val="4025695664"/>
                    </a:ext>
                  </a:extLst>
                </a:gridCol>
                <a:gridCol w="1085852">
                  <a:extLst>
                    <a:ext uri="{9D8B030D-6E8A-4147-A177-3AD203B41FA5}">
                      <a16:colId xmlns:a16="http://schemas.microsoft.com/office/drawing/2014/main" val="2225536812"/>
                    </a:ext>
                  </a:extLst>
                </a:gridCol>
              </a:tblGrid>
              <a:tr h="182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Ítem 3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Criterios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Puntaje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9287692"/>
                  </a:ext>
                </a:extLst>
              </a:tr>
              <a:tr h="365371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u="sng" dirty="0">
                          <a:effectLst/>
                        </a:rPr>
                        <a:t>Ejecución de proyectos e iniciativas culturales, educativas, ecológicas, laborales, cívicas u otros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20 puntos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Puntaje de 5 por cada proyecto e iniciativa.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Adjuntar cartas, avales, pruebas testimoniales, fotografías u otros medios.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Todos estos documentos serán entregados mediante Gestión Documental a la Presidencia de la Comisión de Igualdad, Género e Inclusión Social, posterior a la revisión de postulaciones, elaboración de matriz de puntajes y elaboración de informe respectivo por parte de la SIS.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proyectos culturales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565103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proyectos educativos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816420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Ejecución de proyectos ecológicos 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745847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Ejecución de proyectos laborales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0090459"/>
                  </a:ext>
                </a:extLst>
              </a:tr>
              <a:tr h="849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proyectos cívicos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531137"/>
                  </a:ext>
                </a:extLst>
              </a:tr>
              <a:tr h="18268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TOTAL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20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002538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máximo de postulación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100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37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2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97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24441"/>
              </p:ext>
            </p:extLst>
          </p:nvPr>
        </p:nvGraphicFramePr>
        <p:xfrm>
          <a:off x="1017431" y="1468483"/>
          <a:ext cx="9350062" cy="377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918">
                  <a:extLst>
                    <a:ext uri="{9D8B030D-6E8A-4147-A177-3AD203B41FA5}">
                      <a16:colId xmlns:a16="http://schemas.microsoft.com/office/drawing/2014/main" val="2594310931"/>
                    </a:ext>
                  </a:extLst>
                </a:gridCol>
                <a:gridCol w="2303144">
                  <a:extLst>
                    <a:ext uri="{9D8B030D-6E8A-4147-A177-3AD203B41FA5}">
                      <a16:colId xmlns:a16="http://schemas.microsoft.com/office/drawing/2014/main" val="2916405620"/>
                    </a:ext>
                  </a:extLst>
                </a:gridCol>
              </a:tblGrid>
              <a:tr h="63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NOMBRES Y APELLIDOS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PUNTAJE TOTAL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(100 PUNTOS)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437345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CALDERÓN JURADO PILAR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191562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ARTIEDA RINA VELÁSTEGUI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022319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3.- VELASCO ABAD MARGARITA MATILDE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153517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4. JARAMILLO VIANA MARÍA DEL PILAR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5213488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 LEGARDA LEÓN VERÓNICA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378569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 CONDO SUÁREZ CARMEN GABRIELA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87806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59099" y="323063"/>
            <a:ext cx="97621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ORDEN DE PRELA</a:t>
            </a:r>
            <a:r>
              <a:rPr lang="es-ES" altLang="en-US" sz="30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CIÓ</a:t>
            </a:r>
            <a:r>
              <a:rPr kumimoji="0" lang="es-E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 DE LAS 6 POSTULANTES MEJORES PUNTUADAS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8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Recomendación </a:t>
            </a:r>
            <a:r>
              <a:rPr lang="es-EC"/>
              <a:t>de </a:t>
            </a:r>
            <a:r>
              <a:rPr lang="es-EC" dirty="0"/>
              <a:t>la Comisión de Igualdad de género e inclusión social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Según resolución de la Comisión de Igualdad de género e inclusión social en sesión extraordinaria llevada a cabo el viernes 4 de marzo pasado se resolvió </a:t>
            </a:r>
            <a:r>
              <a:rPr lang="es-EC" i="1" dirty="0"/>
              <a:t>sugerir al Concejo Metropolitano de Quito se otorgue el premio Manuela Espejo 2022 a la Señora JARAMILLO VIANA MARÍA DEL PILAR, ubicada en cuarto lugar del orden de prelación por su trayectoria</a:t>
            </a:r>
            <a:r>
              <a:rPr lang="es-EC" dirty="0"/>
              <a:t>: </a:t>
            </a:r>
          </a:p>
          <a:p>
            <a:r>
              <a:rPr lang="es-EC" dirty="0"/>
              <a:t>“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Taller para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mi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hijo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discapacidad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hermanos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Organizado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AVA;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Acompañamiento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 de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soporte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emocional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vulnerabilidad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través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organización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Voluntariado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 Ecuador; Taller virtual para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cáncer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Fuerza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Dorian, “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Cuidados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cuidador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infantiles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juveniles para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donados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casas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editoriales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Quito.</a:t>
            </a:r>
            <a:r>
              <a:rPr lang="en-US" sz="20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Incidencia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Niñas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Personas Con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Discapacidad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Jóvenes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72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863</Words>
  <Application>Microsoft Office PowerPoint</Application>
  <PresentationFormat>Panorámica</PresentationFormat>
  <Paragraphs>164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Recomendación de la Comisión de Igualdad de género e inclusión social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desconocido</cp:lastModifiedBy>
  <cp:revision>172</cp:revision>
  <cp:lastPrinted>2022-01-19T20:39:09Z</cp:lastPrinted>
  <dcterms:created xsi:type="dcterms:W3CDTF">2021-10-06T15:49:18Z</dcterms:created>
  <dcterms:modified xsi:type="dcterms:W3CDTF">2022-03-08T13:22:57Z</dcterms:modified>
</cp:coreProperties>
</file>