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57" r:id="rId1"/>
  </p:sldMasterIdLst>
  <p:notesMasterIdLst>
    <p:notesMasterId r:id="rId16"/>
  </p:notesMasterIdLst>
  <p:sldIdLst>
    <p:sldId id="256" r:id="rId2"/>
    <p:sldId id="297" r:id="rId3"/>
    <p:sldId id="261" r:id="rId4"/>
    <p:sldId id="295" r:id="rId5"/>
    <p:sldId id="302" r:id="rId6"/>
    <p:sldId id="294" r:id="rId7"/>
    <p:sldId id="303" r:id="rId8"/>
    <p:sldId id="296" r:id="rId9"/>
    <p:sldId id="304" r:id="rId10"/>
    <p:sldId id="298" r:id="rId11"/>
    <p:sldId id="301" r:id="rId12"/>
    <p:sldId id="305" r:id="rId13"/>
    <p:sldId id="306" r:id="rId14"/>
    <p:sldId id="279" r:id="rId15"/>
  </p:sldIdLst>
  <p:sldSz cx="9144000" cy="5143500" type="screen16x9"/>
  <p:notesSz cx="6858000" cy="9144000"/>
  <p:embeddedFontLst>
    <p:embeddedFont>
      <p:font typeface="Roboto Condensed" panose="020F0502020204030204" pitchFamily="34" charset="0"/>
      <p:regular r:id="rId17"/>
      <p:bold r:id="rId18"/>
      <p:italic r:id="rId19"/>
      <p:boldItalic r:id="rId20"/>
    </p:embeddedFont>
    <p:embeddedFont>
      <p:font typeface="Roboto Condensed Light" panose="020F0302020204030204" pitchFamily="34" charset="0"/>
      <p:regular r:id="rId21"/>
      <p:italic r:id="rId2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8943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025D08E4-4CB9-4A25-91DF-C19B82DA8EF8}">
  <a:tblStyle styleId="{025D08E4-4CB9-4A25-91DF-C19B82DA8EF8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202"/>
    <p:restoredTop sz="94650"/>
  </p:normalViewPr>
  <p:slideViewPr>
    <p:cSldViewPr snapToGrid="0">
      <p:cViewPr varScale="1">
        <p:scale>
          <a:sx n="118" d="100"/>
          <a:sy n="118" d="100"/>
        </p:scale>
        <p:origin x="208" y="77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2.fntdata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font" Target="fonts/font5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1.fntdata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font" Target="fonts/font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font" Target="fonts/font3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6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664675500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g35f391192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2" name="Google Shape;182;g35f391192_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7" name="Google Shape;187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82990162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7" name="Google Shape;187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04860242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9" name="Google Shape;499;g35ed75ccf_0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00" name="Google Shape;500;g35ed75ccf_0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7" name="Google Shape;187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1163057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4" name="Google Shape;234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4" name="Google Shape;234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8235883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4" name="Google Shape;234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8235883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Google Shape;297;g35f391192_0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8" name="Google Shape;298;g35f391192_0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2573179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Google Shape;297;g35f391192_0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8" name="Google Shape;298;g35f391192_0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2573179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Google Shape;297;g35f391192_0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8" name="Google Shape;298;g35f391192_0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2568647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Google Shape;297;g35f391192_0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8" name="Google Shape;298;g35f391192_0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257317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7544483" y="657775"/>
            <a:ext cx="1299300" cy="432900"/>
          </a:xfrm>
          <a:prstGeom prst="triangle">
            <a:avLst>
              <a:gd name="adj" fmla="val 32425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Arvo"/>
              <a:ea typeface="Arvo"/>
              <a:cs typeface="Arvo"/>
              <a:sym typeface="Arvo"/>
            </a:endParaRPr>
          </a:p>
        </p:txBody>
      </p:sp>
      <p:grpSp>
        <p:nvGrpSpPr>
          <p:cNvPr id="11" name="Google Shape;11;p2"/>
          <p:cNvGrpSpPr/>
          <p:nvPr/>
        </p:nvGrpSpPr>
        <p:grpSpPr>
          <a:xfrm>
            <a:off x="0" y="-7088"/>
            <a:ext cx="8661398" cy="5150588"/>
            <a:chOff x="0" y="-7088"/>
            <a:chExt cx="8661398" cy="5150588"/>
          </a:xfrm>
        </p:grpSpPr>
        <p:sp>
          <p:nvSpPr>
            <p:cNvPr id="12" name="Google Shape;12;p2"/>
            <p:cNvSpPr/>
            <p:nvPr/>
          </p:nvSpPr>
          <p:spPr>
            <a:xfrm>
              <a:off x="0" y="0"/>
              <a:ext cx="3525000" cy="51435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 rot="10800000" flipH="1">
              <a:off x="3517898" y="-7088"/>
              <a:ext cx="5143500" cy="5143500"/>
            </a:xfrm>
            <a:prstGeom prst="rtTriangle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rvo"/>
                <a:ea typeface="Arvo"/>
                <a:cs typeface="Arvo"/>
                <a:sym typeface="Arvo"/>
              </a:endParaRPr>
            </a:p>
          </p:txBody>
        </p:sp>
      </p:grpSp>
      <p:grpSp>
        <p:nvGrpSpPr>
          <p:cNvPr id="14" name="Google Shape;14;p2"/>
          <p:cNvGrpSpPr/>
          <p:nvPr/>
        </p:nvGrpSpPr>
        <p:grpSpPr>
          <a:xfrm rot="10800000" flipH="1">
            <a:off x="1" y="1090763"/>
            <a:ext cx="8847502" cy="2961975"/>
            <a:chOff x="-8178042" y="-4493254"/>
            <a:chExt cx="19483598" cy="6522736"/>
          </a:xfrm>
        </p:grpSpPr>
        <p:sp>
          <p:nvSpPr>
            <p:cNvPr id="15" name="Google Shape;15;p2"/>
            <p:cNvSpPr/>
            <p:nvPr/>
          </p:nvSpPr>
          <p:spPr>
            <a:xfrm>
              <a:off x="-8178042" y="-4493118"/>
              <a:ext cx="12968400" cy="65226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rvo"/>
                <a:ea typeface="Arvo"/>
                <a:cs typeface="Arvo"/>
                <a:sym typeface="Arvo"/>
              </a:endParaRPr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4782955" y="-4493254"/>
              <a:ext cx="6522600" cy="6522600"/>
            </a:xfrm>
            <a:prstGeom prst="rtTriangl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rvo"/>
                <a:ea typeface="Arvo"/>
                <a:cs typeface="Arvo"/>
                <a:sym typeface="Arvo"/>
              </a:endParaRPr>
            </a:p>
          </p:txBody>
        </p:sp>
      </p:grpSp>
      <p:grpSp>
        <p:nvGrpSpPr>
          <p:cNvPr id="17" name="Google Shape;17;p2"/>
          <p:cNvGrpSpPr/>
          <p:nvPr/>
        </p:nvGrpSpPr>
        <p:grpSpPr>
          <a:xfrm>
            <a:off x="3677236" y="4278349"/>
            <a:ext cx="5480829" cy="432996"/>
            <a:chOff x="5582265" y="4646738"/>
            <a:chExt cx="5480829" cy="432996"/>
          </a:xfrm>
        </p:grpSpPr>
        <p:sp>
          <p:nvSpPr>
            <p:cNvPr id="18" name="Google Shape;18;p2"/>
            <p:cNvSpPr/>
            <p:nvPr/>
          </p:nvSpPr>
          <p:spPr>
            <a:xfrm rot="10800000">
              <a:off x="5582265" y="4948334"/>
              <a:ext cx="394200" cy="131400"/>
            </a:xfrm>
            <a:prstGeom prst="triangle">
              <a:avLst>
                <a:gd name="adj" fmla="val 32425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9" name="Google Shape;19;p2"/>
            <p:cNvGrpSpPr/>
            <p:nvPr/>
          </p:nvGrpSpPr>
          <p:grpSpPr>
            <a:xfrm flipH="1">
              <a:off x="5585232" y="4646738"/>
              <a:ext cx="5477861" cy="304551"/>
              <a:chOff x="-24158748" y="330075"/>
              <a:chExt cx="30568423" cy="1699506"/>
            </a:xfrm>
          </p:grpSpPr>
          <p:sp>
            <p:nvSpPr>
              <p:cNvPr id="20" name="Google Shape;20;p2"/>
              <p:cNvSpPr/>
              <p:nvPr/>
            </p:nvSpPr>
            <p:spPr>
              <a:xfrm>
                <a:off x="-24158748" y="330081"/>
                <a:ext cx="28908000" cy="1699500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21;p2"/>
              <p:cNvSpPr/>
              <p:nvPr/>
            </p:nvSpPr>
            <p:spPr>
              <a:xfrm>
                <a:off x="4710175" y="330075"/>
                <a:ext cx="1699500" cy="1699500"/>
              </a:xfrm>
              <a:prstGeom prst="rtTriangle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22" name="Google Shape;22;p2"/>
          <p:cNvSpPr txBox="1">
            <a:spLocks noGrp="1"/>
          </p:cNvSpPr>
          <p:nvPr>
            <p:ph type="ctrTitle"/>
          </p:nvPr>
        </p:nvSpPr>
        <p:spPr>
          <a:xfrm>
            <a:off x="685800" y="1090750"/>
            <a:ext cx="5367900" cy="2961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type="tx">
  <p:cSld name="TITLE_AND_BODY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2" name="Google Shape;62;p5"/>
          <p:cNvGrpSpPr/>
          <p:nvPr/>
        </p:nvGrpSpPr>
        <p:grpSpPr>
          <a:xfrm>
            <a:off x="6946842" y="4472723"/>
            <a:ext cx="2202830" cy="670795"/>
            <a:chOff x="5575242" y="4472723"/>
            <a:chExt cx="2202830" cy="670795"/>
          </a:xfrm>
        </p:grpSpPr>
        <p:sp>
          <p:nvSpPr>
            <p:cNvPr id="63" name="Google Shape;63;p5"/>
            <p:cNvSpPr/>
            <p:nvPr/>
          </p:nvSpPr>
          <p:spPr>
            <a:xfrm rot="10800000">
              <a:off x="5575242" y="4948334"/>
              <a:ext cx="394200" cy="131400"/>
            </a:xfrm>
            <a:prstGeom prst="triangle">
              <a:avLst>
                <a:gd name="adj" fmla="val 32425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64" name="Google Shape;64;p5"/>
            <p:cNvGrpSpPr/>
            <p:nvPr/>
          </p:nvGrpSpPr>
          <p:grpSpPr>
            <a:xfrm flipH="1">
              <a:off x="5734850" y="4472723"/>
              <a:ext cx="2040837" cy="670795"/>
              <a:chOff x="1297954" y="330075"/>
              <a:chExt cx="5169293" cy="1699506"/>
            </a:xfrm>
          </p:grpSpPr>
          <p:sp>
            <p:nvSpPr>
              <p:cNvPr id="65" name="Google Shape;65;p5"/>
              <p:cNvSpPr/>
              <p:nvPr/>
            </p:nvSpPr>
            <p:spPr>
              <a:xfrm>
                <a:off x="1297954" y="330081"/>
                <a:ext cx="3476700" cy="1699500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" name="Google Shape;66;p5"/>
              <p:cNvSpPr/>
              <p:nvPr/>
            </p:nvSpPr>
            <p:spPr>
              <a:xfrm>
                <a:off x="4767747" y="330075"/>
                <a:ext cx="1699500" cy="1699500"/>
              </a:xfrm>
              <a:prstGeom prst="rtTriangle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67" name="Google Shape;67;p5"/>
            <p:cNvGrpSpPr/>
            <p:nvPr/>
          </p:nvGrpSpPr>
          <p:grpSpPr>
            <a:xfrm flipH="1">
              <a:off x="5578209" y="4646738"/>
              <a:ext cx="2199863" cy="304563"/>
              <a:chOff x="-5827153" y="330075"/>
              <a:chExt cx="12276019" cy="1699569"/>
            </a:xfrm>
          </p:grpSpPr>
          <p:sp>
            <p:nvSpPr>
              <p:cNvPr id="68" name="Google Shape;68;p5"/>
              <p:cNvSpPr/>
              <p:nvPr/>
            </p:nvSpPr>
            <p:spPr>
              <a:xfrm>
                <a:off x="-5827153" y="330144"/>
                <a:ext cx="10612200" cy="1699500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" name="Google Shape;69;p5"/>
              <p:cNvSpPr/>
              <p:nvPr/>
            </p:nvSpPr>
            <p:spPr>
              <a:xfrm>
                <a:off x="4749366" y="330075"/>
                <a:ext cx="1699500" cy="1699500"/>
              </a:xfrm>
              <a:prstGeom prst="rtTriangle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70" name="Google Shape;70;p5"/>
          <p:cNvGrpSpPr/>
          <p:nvPr/>
        </p:nvGrpSpPr>
        <p:grpSpPr>
          <a:xfrm>
            <a:off x="-4" y="40"/>
            <a:ext cx="7072430" cy="1327315"/>
            <a:chOff x="-4" y="40"/>
            <a:chExt cx="7072430" cy="1327315"/>
          </a:xfrm>
        </p:grpSpPr>
        <p:sp>
          <p:nvSpPr>
            <p:cNvPr id="71" name="Google Shape;71;p5"/>
            <p:cNvSpPr/>
            <p:nvPr/>
          </p:nvSpPr>
          <p:spPr>
            <a:xfrm>
              <a:off x="6292649" y="126425"/>
              <a:ext cx="779700" cy="259800"/>
            </a:xfrm>
            <a:prstGeom prst="triangle">
              <a:avLst>
                <a:gd name="adj" fmla="val 32425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rvo"/>
                <a:ea typeface="Arvo"/>
                <a:cs typeface="Arvo"/>
                <a:sym typeface="Arvo"/>
              </a:endParaRPr>
            </a:p>
          </p:txBody>
        </p:sp>
        <p:grpSp>
          <p:nvGrpSpPr>
            <p:cNvPr id="72" name="Google Shape;72;p5"/>
            <p:cNvGrpSpPr/>
            <p:nvPr/>
          </p:nvGrpSpPr>
          <p:grpSpPr>
            <a:xfrm rot="10800000" flipH="1">
              <a:off x="3" y="40"/>
              <a:ext cx="6756168" cy="1327315"/>
              <a:chOff x="-2168138" y="330075"/>
              <a:chExt cx="8650663" cy="1699506"/>
            </a:xfrm>
          </p:grpSpPr>
          <p:sp>
            <p:nvSpPr>
              <p:cNvPr id="73" name="Google Shape;73;p5"/>
              <p:cNvSpPr/>
              <p:nvPr/>
            </p:nvSpPr>
            <p:spPr>
              <a:xfrm>
                <a:off x="-2168138" y="330081"/>
                <a:ext cx="6958200" cy="1699500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Arvo"/>
                  <a:ea typeface="Arvo"/>
                  <a:cs typeface="Arvo"/>
                  <a:sym typeface="Arvo"/>
                </a:endParaRPr>
              </a:p>
            </p:txBody>
          </p:sp>
          <p:sp>
            <p:nvSpPr>
              <p:cNvPr id="74" name="Google Shape;74;p5"/>
              <p:cNvSpPr/>
              <p:nvPr/>
            </p:nvSpPr>
            <p:spPr>
              <a:xfrm>
                <a:off x="4783025" y="330075"/>
                <a:ext cx="1699500" cy="1699500"/>
              </a:xfrm>
              <a:prstGeom prst="rtTriangle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Arvo"/>
                  <a:ea typeface="Arvo"/>
                  <a:cs typeface="Arvo"/>
                  <a:sym typeface="Arvo"/>
                </a:endParaRPr>
              </a:p>
            </p:txBody>
          </p:sp>
        </p:grpSp>
        <p:grpSp>
          <p:nvGrpSpPr>
            <p:cNvPr id="75" name="Google Shape;75;p5"/>
            <p:cNvGrpSpPr/>
            <p:nvPr/>
          </p:nvGrpSpPr>
          <p:grpSpPr>
            <a:xfrm rot="10800000" flipH="1">
              <a:off x="-4" y="381007"/>
              <a:ext cx="7072430" cy="771744"/>
              <a:chOff x="-9092084" y="330075"/>
              <a:chExt cx="15574609" cy="1699501"/>
            </a:xfrm>
          </p:grpSpPr>
          <p:sp>
            <p:nvSpPr>
              <p:cNvPr id="76" name="Google Shape;76;p5"/>
              <p:cNvSpPr/>
              <p:nvPr/>
            </p:nvSpPr>
            <p:spPr>
              <a:xfrm>
                <a:off x="-9092084" y="330076"/>
                <a:ext cx="13882200" cy="169950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Arvo"/>
                  <a:ea typeface="Arvo"/>
                  <a:cs typeface="Arvo"/>
                  <a:sym typeface="Arvo"/>
                </a:endParaRPr>
              </a:p>
            </p:txBody>
          </p:sp>
          <p:sp>
            <p:nvSpPr>
              <p:cNvPr id="77" name="Google Shape;77;p5"/>
              <p:cNvSpPr/>
              <p:nvPr/>
            </p:nvSpPr>
            <p:spPr>
              <a:xfrm>
                <a:off x="4783025" y="330075"/>
                <a:ext cx="1699500" cy="1699500"/>
              </a:xfrm>
              <a:prstGeom prst="rtTriangl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Arvo"/>
                  <a:ea typeface="Arvo"/>
                  <a:cs typeface="Arvo"/>
                  <a:sym typeface="Arvo"/>
                </a:endParaRPr>
              </a:p>
            </p:txBody>
          </p:sp>
        </p:grpSp>
      </p:grpSp>
      <p:sp>
        <p:nvSpPr>
          <p:cNvPr id="78" name="Google Shape;78;p5"/>
          <p:cNvSpPr txBox="1">
            <a:spLocks noGrp="1"/>
          </p:cNvSpPr>
          <p:nvPr>
            <p:ph type="title"/>
          </p:nvPr>
        </p:nvSpPr>
        <p:spPr>
          <a:xfrm>
            <a:off x="814275" y="392575"/>
            <a:ext cx="5492400" cy="76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5"/>
          <p:cNvSpPr txBox="1">
            <a:spLocks noGrp="1"/>
          </p:cNvSpPr>
          <p:nvPr>
            <p:ph type="body" idx="1"/>
          </p:nvPr>
        </p:nvSpPr>
        <p:spPr>
          <a:xfrm>
            <a:off x="814275" y="1327350"/>
            <a:ext cx="6132600" cy="3145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81000">
              <a:spcBef>
                <a:spcPts val="600"/>
              </a:spcBef>
              <a:spcAft>
                <a:spcPts val="0"/>
              </a:spcAft>
              <a:buSzPts val="2400"/>
              <a:buChar char="▰"/>
              <a:defRPr/>
            </a:lvl1pPr>
            <a:lvl2pPr marL="914400" lvl="1" indent="-381000">
              <a:spcBef>
                <a:spcPts val="1000"/>
              </a:spcBef>
              <a:spcAft>
                <a:spcPts val="0"/>
              </a:spcAft>
              <a:buSzPts val="2400"/>
              <a:buChar char="▻"/>
              <a:defRPr/>
            </a:lvl2pPr>
            <a:lvl3pPr marL="1371600" lvl="2" indent="-381000">
              <a:spcBef>
                <a:spcPts val="1000"/>
              </a:spcBef>
              <a:spcAft>
                <a:spcPts val="0"/>
              </a:spcAft>
              <a:buSzPts val="2400"/>
              <a:buChar char="▻"/>
              <a:defRPr/>
            </a:lvl3pPr>
            <a:lvl4pPr marL="1828800" lvl="3" indent="-381000">
              <a:spcBef>
                <a:spcPts val="1000"/>
              </a:spcBef>
              <a:spcAft>
                <a:spcPts val="0"/>
              </a:spcAft>
              <a:buSzPts val="2400"/>
              <a:buChar char="▻"/>
              <a:defRPr/>
            </a:lvl4pPr>
            <a:lvl5pPr marL="2286000" lvl="4" indent="-381000">
              <a:spcBef>
                <a:spcPts val="1000"/>
              </a:spcBef>
              <a:spcAft>
                <a:spcPts val="0"/>
              </a:spcAft>
              <a:buSzPts val="2400"/>
              <a:buChar char="▻"/>
              <a:defRPr/>
            </a:lvl5pPr>
            <a:lvl6pPr marL="2743200" lvl="5" indent="-381000">
              <a:spcBef>
                <a:spcPts val="1000"/>
              </a:spcBef>
              <a:spcAft>
                <a:spcPts val="0"/>
              </a:spcAft>
              <a:buSzPts val="2400"/>
              <a:buChar char="▻"/>
              <a:defRPr/>
            </a:lvl6pPr>
            <a:lvl7pPr marL="3200400" lvl="6" indent="-381000">
              <a:spcBef>
                <a:spcPts val="1000"/>
              </a:spcBef>
              <a:spcAft>
                <a:spcPts val="0"/>
              </a:spcAft>
              <a:buSzPts val="2400"/>
              <a:buChar char="▻"/>
              <a:defRPr/>
            </a:lvl7pPr>
            <a:lvl8pPr marL="3657600" lvl="7" indent="-381000">
              <a:spcBef>
                <a:spcPts val="1000"/>
              </a:spcBef>
              <a:spcAft>
                <a:spcPts val="0"/>
              </a:spcAft>
              <a:buSzPts val="2400"/>
              <a:buChar char="▻"/>
              <a:defRPr/>
            </a:lvl8pPr>
            <a:lvl9pPr marL="4114800" lvl="8" indent="-381000">
              <a:spcBef>
                <a:spcPts val="1000"/>
              </a:spcBef>
              <a:spcAft>
                <a:spcPts val="1000"/>
              </a:spcAft>
              <a:buSzPts val="2400"/>
              <a:buChar char="▻"/>
              <a:defRPr/>
            </a:lvl9pPr>
          </a:lstStyle>
          <a:p>
            <a:endParaRPr/>
          </a:p>
        </p:txBody>
      </p:sp>
      <p:sp>
        <p:nvSpPr>
          <p:cNvPr id="80" name="Google Shape;80;p5"/>
          <p:cNvSpPr txBox="1">
            <a:spLocks noGrp="1"/>
          </p:cNvSpPr>
          <p:nvPr>
            <p:ph type="sldNum" idx="12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2 columns" type="twoColTx">
  <p:cSld name="TITLE_AND_TWO_COLUMNS"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2" name="Google Shape;82;p6"/>
          <p:cNvGrpSpPr/>
          <p:nvPr/>
        </p:nvGrpSpPr>
        <p:grpSpPr>
          <a:xfrm>
            <a:off x="-4" y="40"/>
            <a:ext cx="7072430" cy="1327315"/>
            <a:chOff x="-4" y="40"/>
            <a:chExt cx="7072430" cy="1327315"/>
          </a:xfrm>
        </p:grpSpPr>
        <p:sp>
          <p:nvSpPr>
            <p:cNvPr id="83" name="Google Shape;83;p6"/>
            <p:cNvSpPr/>
            <p:nvPr/>
          </p:nvSpPr>
          <p:spPr>
            <a:xfrm>
              <a:off x="6292649" y="126425"/>
              <a:ext cx="779700" cy="259800"/>
            </a:xfrm>
            <a:prstGeom prst="triangle">
              <a:avLst>
                <a:gd name="adj" fmla="val 32425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rvo"/>
                <a:ea typeface="Arvo"/>
                <a:cs typeface="Arvo"/>
                <a:sym typeface="Arvo"/>
              </a:endParaRPr>
            </a:p>
          </p:txBody>
        </p:sp>
        <p:grpSp>
          <p:nvGrpSpPr>
            <p:cNvPr id="84" name="Google Shape;84;p6"/>
            <p:cNvGrpSpPr/>
            <p:nvPr/>
          </p:nvGrpSpPr>
          <p:grpSpPr>
            <a:xfrm rot="10800000" flipH="1">
              <a:off x="3" y="40"/>
              <a:ext cx="6756168" cy="1327315"/>
              <a:chOff x="-2168138" y="330075"/>
              <a:chExt cx="8650663" cy="1699506"/>
            </a:xfrm>
          </p:grpSpPr>
          <p:sp>
            <p:nvSpPr>
              <p:cNvPr id="85" name="Google Shape;85;p6"/>
              <p:cNvSpPr/>
              <p:nvPr/>
            </p:nvSpPr>
            <p:spPr>
              <a:xfrm>
                <a:off x="-2168138" y="330081"/>
                <a:ext cx="6958200" cy="1699500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Arvo"/>
                  <a:ea typeface="Arvo"/>
                  <a:cs typeface="Arvo"/>
                  <a:sym typeface="Arvo"/>
                </a:endParaRPr>
              </a:p>
            </p:txBody>
          </p:sp>
          <p:sp>
            <p:nvSpPr>
              <p:cNvPr id="86" name="Google Shape;86;p6"/>
              <p:cNvSpPr/>
              <p:nvPr/>
            </p:nvSpPr>
            <p:spPr>
              <a:xfrm>
                <a:off x="4783025" y="330075"/>
                <a:ext cx="1699500" cy="1699500"/>
              </a:xfrm>
              <a:prstGeom prst="rtTriangle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Arvo"/>
                  <a:ea typeface="Arvo"/>
                  <a:cs typeface="Arvo"/>
                  <a:sym typeface="Arvo"/>
                </a:endParaRPr>
              </a:p>
            </p:txBody>
          </p:sp>
        </p:grpSp>
        <p:grpSp>
          <p:nvGrpSpPr>
            <p:cNvPr id="87" name="Google Shape;87;p6"/>
            <p:cNvGrpSpPr/>
            <p:nvPr/>
          </p:nvGrpSpPr>
          <p:grpSpPr>
            <a:xfrm rot="10800000" flipH="1">
              <a:off x="-4" y="381007"/>
              <a:ext cx="7072430" cy="771744"/>
              <a:chOff x="-9092084" y="330075"/>
              <a:chExt cx="15574609" cy="1699501"/>
            </a:xfrm>
          </p:grpSpPr>
          <p:sp>
            <p:nvSpPr>
              <p:cNvPr id="88" name="Google Shape;88;p6"/>
              <p:cNvSpPr/>
              <p:nvPr/>
            </p:nvSpPr>
            <p:spPr>
              <a:xfrm>
                <a:off x="-9092084" y="330076"/>
                <a:ext cx="13882200" cy="169950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Arvo"/>
                  <a:ea typeface="Arvo"/>
                  <a:cs typeface="Arvo"/>
                  <a:sym typeface="Arvo"/>
                </a:endParaRPr>
              </a:p>
            </p:txBody>
          </p:sp>
          <p:sp>
            <p:nvSpPr>
              <p:cNvPr id="89" name="Google Shape;89;p6"/>
              <p:cNvSpPr/>
              <p:nvPr/>
            </p:nvSpPr>
            <p:spPr>
              <a:xfrm>
                <a:off x="4783025" y="330075"/>
                <a:ext cx="1699500" cy="1699500"/>
              </a:xfrm>
              <a:prstGeom prst="rtTriangl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Arvo"/>
                  <a:ea typeface="Arvo"/>
                  <a:cs typeface="Arvo"/>
                  <a:sym typeface="Arvo"/>
                </a:endParaRPr>
              </a:p>
            </p:txBody>
          </p:sp>
        </p:grpSp>
      </p:grpSp>
      <p:grpSp>
        <p:nvGrpSpPr>
          <p:cNvPr id="90" name="Google Shape;90;p6"/>
          <p:cNvGrpSpPr/>
          <p:nvPr/>
        </p:nvGrpSpPr>
        <p:grpSpPr>
          <a:xfrm>
            <a:off x="6946842" y="4472723"/>
            <a:ext cx="2202830" cy="670795"/>
            <a:chOff x="5575242" y="4472723"/>
            <a:chExt cx="2202830" cy="670795"/>
          </a:xfrm>
        </p:grpSpPr>
        <p:sp>
          <p:nvSpPr>
            <p:cNvPr id="91" name="Google Shape;91;p6"/>
            <p:cNvSpPr/>
            <p:nvPr/>
          </p:nvSpPr>
          <p:spPr>
            <a:xfrm rot="10800000">
              <a:off x="5575242" y="4948334"/>
              <a:ext cx="394200" cy="131400"/>
            </a:xfrm>
            <a:prstGeom prst="triangle">
              <a:avLst>
                <a:gd name="adj" fmla="val 32425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2" name="Google Shape;92;p6"/>
            <p:cNvGrpSpPr/>
            <p:nvPr/>
          </p:nvGrpSpPr>
          <p:grpSpPr>
            <a:xfrm flipH="1">
              <a:off x="5734850" y="4472723"/>
              <a:ext cx="2040837" cy="670795"/>
              <a:chOff x="1297954" y="330075"/>
              <a:chExt cx="5169293" cy="1699506"/>
            </a:xfrm>
          </p:grpSpPr>
          <p:sp>
            <p:nvSpPr>
              <p:cNvPr id="93" name="Google Shape;93;p6"/>
              <p:cNvSpPr/>
              <p:nvPr/>
            </p:nvSpPr>
            <p:spPr>
              <a:xfrm>
                <a:off x="1297954" y="330081"/>
                <a:ext cx="3476700" cy="1699500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" name="Google Shape;94;p6"/>
              <p:cNvSpPr/>
              <p:nvPr/>
            </p:nvSpPr>
            <p:spPr>
              <a:xfrm>
                <a:off x="4767747" y="330075"/>
                <a:ext cx="1699500" cy="1699500"/>
              </a:xfrm>
              <a:prstGeom prst="rtTriangle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95" name="Google Shape;95;p6"/>
            <p:cNvGrpSpPr/>
            <p:nvPr/>
          </p:nvGrpSpPr>
          <p:grpSpPr>
            <a:xfrm flipH="1">
              <a:off x="5578209" y="4646738"/>
              <a:ext cx="2199863" cy="304563"/>
              <a:chOff x="-5827153" y="330075"/>
              <a:chExt cx="12276019" cy="1699569"/>
            </a:xfrm>
          </p:grpSpPr>
          <p:sp>
            <p:nvSpPr>
              <p:cNvPr id="96" name="Google Shape;96;p6"/>
              <p:cNvSpPr/>
              <p:nvPr/>
            </p:nvSpPr>
            <p:spPr>
              <a:xfrm>
                <a:off x="-5827153" y="330144"/>
                <a:ext cx="10612200" cy="1699500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" name="Google Shape;97;p6"/>
              <p:cNvSpPr/>
              <p:nvPr/>
            </p:nvSpPr>
            <p:spPr>
              <a:xfrm>
                <a:off x="4749366" y="330075"/>
                <a:ext cx="1699500" cy="1699500"/>
              </a:xfrm>
              <a:prstGeom prst="rtTriangle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98" name="Google Shape;98;p6"/>
          <p:cNvSpPr txBox="1">
            <a:spLocks noGrp="1"/>
          </p:cNvSpPr>
          <p:nvPr>
            <p:ph type="title"/>
          </p:nvPr>
        </p:nvSpPr>
        <p:spPr>
          <a:xfrm>
            <a:off x="814275" y="392575"/>
            <a:ext cx="5258400" cy="76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9pPr>
          </a:lstStyle>
          <a:p>
            <a:endParaRPr/>
          </a:p>
        </p:txBody>
      </p:sp>
      <p:sp>
        <p:nvSpPr>
          <p:cNvPr id="99" name="Google Shape;99;p6"/>
          <p:cNvSpPr txBox="1">
            <a:spLocks noGrp="1"/>
          </p:cNvSpPr>
          <p:nvPr>
            <p:ph type="body" idx="1"/>
          </p:nvPr>
        </p:nvSpPr>
        <p:spPr>
          <a:xfrm>
            <a:off x="814275" y="1537988"/>
            <a:ext cx="3378300" cy="2724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55600">
              <a:spcBef>
                <a:spcPts val="600"/>
              </a:spcBef>
              <a:spcAft>
                <a:spcPts val="0"/>
              </a:spcAft>
              <a:buSzPts val="2000"/>
              <a:buChar char="▰"/>
              <a:defRPr sz="2000"/>
            </a:lvl1pPr>
            <a:lvl2pPr marL="914400" lvl="1" indent="-355600">
              <a:spcBef>
                <a:spcPts val="1000"/>
              </a:spcBef>
              <a:spcAft>
                <a:spcPts val="0"/>
              </a:spcAft>
              <a:buSzPts val="2000"/>
              <a:buChar char="▻"/>
              <a:defRPr sz="2000"/>
            </a:lvl2pPr>
            <a:lvl3pPr marL="1371600" lvl="2" indent="-355600">
              <a:spcBef>
                <a:spcPts val="1000"/>
              </a:spcBef>
              <a:spcAft>
                <a:spcPts val="0"/>
              </a:spcAft>
              <a:buSzPts val="2000"/>
              <a:buChar char="▻"/>
              <a:defRPr sz="2000"/>
            </a:lvl3pPr>
            <a:lvl4pPr marL="1828800" lvl="3" indent="-355600">
              <a:spcBef>
                <a:spcPts val="1000"/>
              </a:spcBef>
              <a:spcAft>
                <a:spcPts val="0"/>
              </a:spcAft>
              <a:buSzPts val="2000"/>
              <a:buChar char="▻"/>
              <a:defRPr sz="2000"/>
            </a:lvl4pPr>
            <a:lvl5pPr marL="2286000" lvl="4" indent="-355600">
              <a:spcBef>
                <a:spcPts val="1000"/>
              </a:spcBef>
              <a:spcAft>
                <a:spcPts val="0"/>
              </a:spcAft>
              <a:buSzPts val="2000"/>
              <a:buChar char="▻"/>
              <a:defRPr sz="2000"/>
            </a:lvl5pPr>
            <a:lvl6pPr marL="2743200" lvl="5" indent="-355600">
              <a:spcBef>
                <a:spcPts val="1000"/>
              </a:spcBef>
              <a:spcAft>
                <a:spcPts val="0"/>
              </a:spcAft>
              <a:buSzPts val="2000"/>
              <a:buChar char="▻"/>
              <a:defRPr sz="2000"/>
            </a:lvl6pPr>
            <a:lvl7pPr marL="3200400" lvl="6" indent="-355600">
              <a:spcBef>
                <a:spcPts val="1000"/>
              </a:spcBef>
              <a:spcAft>
                <a:spcPts val="0"/>
              </a:spcAft>
              <a:buSzPts val="2000"/>
              <a:buChar char="▻"/>
              <a:defRPr sz="2000"/>
            </a:lvl7pPr>
            <a:lvl8pPr marL="3657600" lvl="7" indent="-355600">
              <a:spcBef>
                <a:spcPts val="1000"/>
              </a:spcBef>
              <a:spcAft>
                <a:spcPts val="0"/>
              </a:spcAft>
              <a:buSzPts val="2000"/>
              <a:buChar char="▻"/>
              <a:defRPr sz="2000"/>
            </a:lvl8pPr>
            <a:lvl9pPr marL="4114800" lvl="8" indent="-355600">
              <a:spcBef>
                <a:spcPts val="1000"/>
              </a:spcBef>
              <a:spcAft>
                <a:spcPts val="1000"/>
              </a:spcAft>
              <a:buSzPts val="2000"/>
              <a:buChar char="▻"/>
              <a:defRPr sz="2000"/>
            </a:lvl9pPr>
          </a:lstStyle>
          <a:p>
            <a:endParaRPr/>
          </a:p>
        </p:txBody>
      </p:sp>
      <p:sp>
        <p:nvSpPr>
          <p:cNvPr id="100" name="Google Shape;100;p6"/>
          <p:cNvSpPr txBox="1">
            <a:spLocks noGrp="1"/>
          </p:cNvSpPr>
          <p:nvPr>
            <p:ph type="body" idx="2"/>
          </p:nvPr>
        </p:nvSpPr>
        <p:spPr>
          <a:xfrm>
            <a:off x="4396123" y="1537988"/>
            <a:ext cx="3378300" cy="2724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55600">
              <a:spcBef>
                <a:spcPts val="600"/>
              </a:spcBef>
              <a:spcAft>
                <a:spcPts val="0"/>
              </a:spcAft>
              <a:buSzPts val="2000"/>
              <a:buChar char="▰"/>
              <a:defRPr sz="2000"/>
            </a:lvl1pPr>
            <a:lvl2pPr marL="914400" lvl="1" indent="-355600">
              <a:spcBef>
                <a:spcPts val="1000"/>
              </a:spcBef>
              <a:spcAft>
                <a:spcPts val="0"/>
              </a:spcAft>
              <a:buSzPts val="2000"/>
              <a:buChar char="▻"/>
              <a:defRPr sz="2000"/>
            </a:lvl2pPr>
            <a:lvl3pPr marL="1371600" lvl="2" indent="-355600">
              <a:spcBef>
                <a:spcPts val="1000"/>
              </a:spcBef>
              <a:spcAft>
                <a:spcPts val="0"/>
              </a:spcAft>
              <a:buSzPts val="2000"/>
              <a:buChar char="▻"/>
              <a:defRPr sz="2000"/>
            </a:lvl3pPr>
            <a:lvl4pPr marL="1828800" lvl="3" indent="-355600">
              <a:spcBef>
                <a:spcPts val="1000"/>
              </a:spcBef>
              <a:spcAft>
                <a:spcPts val="0"/>
              </a:spcAft>
              <a:buSzPts val="2000"/>
              <a:buChar char="▻"/>
              <a:defRPr sz="2000"/>
            </a:lvl4pPr>
            <a:lvl5pPr marL="2286000" lvl="4" indent="-355600">
              <a:spcBef>
                <a:spcPts val="1000"/>
              </a:spcBef>
              <a:spcAft>
                <a:spcPts val="0"/>
              </a:spcAft>
              <a:buSzPts val="2000"/>
              <a:buChar char="▻"/>
              <a:defRPr sz="2000"/>
            </a:lvl5pPr>
            <a:lvl6pPr marL="2743200" lvl="5" indent="-355600">
              <a:spcBef>
                <a:spcPts val="1000"/>
              </a:spcBef>
              <a:spcAft>
                <a:spcPts val="0"/>
              </a:spcAft>
              <a:buSzPts val="2000"/>
              <a:buChar char="▻"/>
              <a:defRPr sz="2000"/>
            </a:lvl6pPr>
            <a:lvl7pPr marL="3200400" lvl="6" indent="-355600">
              <a:spcBef>
                <a:spcPts val="1000"/>
              </a:spcBef>
              <a:spcAft>
                <a:spcPts val="0"/>
              </a:spcAft>
              <a:buSzPts val="2000"/>
              <a:buChar char="▻"/>
              <a:defRPr sz="2000"/>
            </a:lvl7pPr>
            <a:lvl8pPr marL="3657600" lvl="7" indent="-355600">
              <a:spcBef>
                <a:spcPts val="1000"/>
              </a:spcBef>
              <a:spcAft>
                <a:spcPts val="0"/>
              </a:spcAft>
              <a:buSzPts val="2000"/>
              <a:buChar char="▻"/>
              <a:defRPr sz="2000"/>
            </a:lvl8pPr>
            <a:lvl9pPr marL="4114800" lvl="8" indent="-355600">
              <a:spcBef>
                <a:spcPts val="1000"/>
              </a:spcBef>
              <a:spcAft>
                <a:spcPts val="1000"/>
              </a:spcAft>
              <a:buSzPts val="2000"/>
              <a:buChar char="▻"/>
              <a:defRPr sz="2000"/>
            </a:lvl9pPr>
          </a:lstStyle>
          <a:p>
            <a:endParaRPr/>
          </a:p>
        </p:txBody>
      </p:sp>
      <p:sp>
        <p:nvSpPr>
          <p:cNvPr id="101" name="Google Shape;101;p6"/>
          <p:cNvSpPr txBox="1">
            <a:spLocks noGrp="1"/>
          </p:cNvSpPr>
          <p:nvPr>
            <p:ph type="sldNum" idx="12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3" name="Google Shape;163;p10"/>
          <p:cNvGrpSpPr/>
          <p:nvPr/>
        </p:nvGrpSpPr>
        <p:grpSpPr>
          <a:xfrm rot="10800000">
            <a:off x="-8" y="-2"/>
            <a:ext cx="2202830" cy="670795"/>
            <a:chOff x="5575242" y="4472723"/>
            <a:chExt cx="2202830" cy="670795"/>
          </a:xfrm>
        </p:grpSpPr>
        <p:sp>
          <p:nvSpPr>
            <p:cNvPr id="164" name="Google Shape;164;p10"/>
            <p:cNvSpPr/>
            <p:nvPr/>
          </p:nvSpPr>
          <p:spPr>
            <a:xfrm rot="10800000">
              <a:off x="5575242" y="4948334"/>
              <a:ext cx="394200" cy="131400"/>
            </a:xfrm>
            <a:prstGeom prst="triangle">
              <a:avLst>
                <a:gd name="adj" fmla="val 32425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65" name="Google Shape;165;p10"/>
            <p:cNvGrpSpPr/>
            <p:nvPr/>
          </p:nvGrpSpPr>
          <p:grpSpPr>
            <a:xfrm flipH="1">
              <a:off x="5734850" y="4472723"/>
              <a:ext cx="2040837" cy="670795"/>
              <a:chOff x="1297954" y="330075"/>
              <a:chExt cx="5169293" cy="1699506"/>
            </a:xfrm>
          </p:grpSpPr>
          <p:sp>
            <p:nvSpPr>
              <p:cNvPr id="166" name="Google Shape;166;p10"/>
              <p:cNvSpPr/>
              <p:nvPr/>
            </p:nvSpPr>
            <p:spPr>
              <a:xfrm>
                <a:off x="1297954" y="330081"/>
                <a:ext cx="3476700" cy="1699500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7" name="Google Shape;167;p10"/>
              <p:cNvSpPr/>
              <p:nvPr/>
            </p:nvSpPr>
            <p:spPr>
              <a:xfrm>
                <a:off x="4767747" y="330075"/>
                <a:ext cx="1699500" cy="1699500"/>
              </a:xfrm>
              <a:prstGeom prst="rtTriangle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68" name="Google Shape;168;p10"/>
            <p:cNvGrpSpPr/>
            <p:nvPr/>
          </p:nvGrpSpPr>
          <p:grpSpPr>
            <a:xfrm flipH="1">
              <a:off x="5578209" y="4646738"/>
              <a:ext cx="2199863" cy="304563"/>
              <a:chOff x="-5827153" y="330075"/>
              <a:chExt cx="12276019" cy="1699569"/>
            </a:xfrm>
          </p:grpSpPr>
          <p:sp>
            <p:nvSpPr>
              <p:cNvPr id="169" name="Google Shape;169;p10"/>
              <p:cNvSpPr/>
              <p:nvPr/>
            </p:nvSpPr>
            <p:spPr>
              <a:xfrm>
                <a:off x="-5827153" y="330144"/>
                <a:ext cx="10612200" cy="169950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0" name="Google Shape;170;p10"/>
              <p:cNvSpPr/>
              <p:nvPr/>
            </p:nvSpPr>
            <p:spPr>
              <a:xfrm>
                <a:off x="4749366" y="330075"/>
                <a:ext cx="1699500" cy="1699500"/>
              </a:xfrm>
              <a:prstGeom prst="rtTriangl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71" name="Google Shape;171;p10"/>
          <p:cNvGrpSpPr/>
          <p:nvPr/>
        </p:nvGrpSpPr>
        <p:grpSpPr>
          <a:xfrm>
            <a:off x="6946842" y="4472723"/>
            <a:ext cx="2202830" cy="670795"/>
            <a:chOff x="5575242" y="4472723"/>
            <a:chExt cx="2202830" cy="670795"/>
          </a:xfrm>
        </p:grpSpPr>
        <p:sp>
          <p:nvSpPr>
            <p:cNvPr id="172" name="Google Shape;172;p10"/>
            <p:cNvSpPr/>
            <p:nvPr/>
          </p:nvSpPr>
          <p:spPr>
            <a:xfrm rot="10800000">
              <a:off x="5575242" y="4948334"/>
              <a:ext cx="394200" cy="131400"/>
            </a:xfrm>
            <a:prstGeom prst="triangle">
              <a:avLst>
                <a:gd name="adj" fmla="val 32425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73" name="Google Shape;173;p10"/>
            <p:cNvGrpSpPr/>
            <p:nvPr/>
          </p:nvGrpSpPr>
          <p:grpSpPr>
            <a:xfrm flipH="1">
              <a:off x="5734850" y="4472723"/>
              <a:ext cx="2040837" cy="670795"/>
              <a:chOff x="1297954" y="330075"/>
              <a:chExt cx="5169293" cy="1699506"/>
            </a:xfrm>
          </p:grpSpPr>
          <p:sp>
            <p:nvSpPr>
              <p:cNvPr id="174" name="Google Shape;174;p10"/>
              <p:cNvSpPr/>
              <p:nvPr/>
            </p:nvSpPr>
            <p:spPr>
              <a:xfrm>
                <a:off x="1297954" y="330081"/>
                <a:ext cx="3476700" cy="1699500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5" name="Google Shape;175;p10"/>
              <p:cNvSpPr/>
              <p:nvPr/>
            </p:nvSpPr>
            <p:spPr>
              <a:xfrm>
                <a:off x="4767747" y="330075"/>
                <a:ext cx="1699500" cy="1699500"/>
              </a:xfrm>
              <a:prstGeom prst="rtTriangle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76" name="Google Shape;176;p10"/>
            <p:cNvGrpSpPr/>
            <p:nvPr/>
          </p:nvGrpSpPr>
          <p:grpSpPr>
            <a:xfrm flipH="1">
              <a:off x="5578209" y="4646738"/>
              <a:ext cx="2199863" cy="304563"/>
              <a:chOff x="-5827153" y="330075"/>
              <a:chExt cx="12276019" cy="1699569"/>
            </a:xfrm>
          </p:grpSpPr>
          <p:sp>
            <p:nvSpPr>
              <p:cNvPr id="177" name="Google Shape;177;p10"/>
              <p:cNvSpPr/>
              <p:nvPr/>
            </p:nvSpPr>
            <p:spPr>
              <a:xfrm>
                <a:off x="-5827153" y="330144"/>
                <a:ext cx="10612200" cy="1699500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8" name="Google Shape;178;p10"/>
              <p:cNvSpPr/>
              <p:nvPr/>
            </p:nvSpPr>
            <p:spPr>
              <a:xfrm>
                <a:off x="4749366" y="330075"/>
                <a:ext cx="1699500" cy="1699500"/>
              </a:xfrm>
              <a:prstGeom prst="rtTriangle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79" name="Google Shape;179;p10"/>
          <p:cNvSpPr txBox="1">
            <a:spLocks noGrp="1"/>
          </p:cNvSpPr>
          <p:nvPr>
            <p:ph type="sldNum" idx="12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814275" y="392575"/>
            <a:ext cx="5258400" cy="76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Roboto Condensed"/>
              <a:buNone/>
              <a:defRPr sz="2000" b="1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Roboto Condensed"/>
              <a:buNone/>
              <a:defRPr sz="2000" b="1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Roboto Condensed"/>
              <a:buNone/>
              <a:defRPr sz="2000" b="1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Roboto Condensed"/>
              <a:buNone/>
              <a:defRPr sz="2000" b="1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Roboto Condensed"/>
              <a:buNone/>
              <a:defRPr sz="2000" b="1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Roboto Condensed"/>
              <a:buNone/>
              <a:defRPr sz="2000" b="1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Roboto Condensed"/>
              <a:buNone/>
              <a:defRPr sz="2000" b="1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Roboto Condensed"/>
              <a:buNone/>
              <a:defRPr sz="2000" b="1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Roboto Condensed"/>
              <a:buNone/>
              <a:defRPr sz="2000" b="1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814275" y="1327350"/>
            <a:ext cx="6132600" cy="314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81000">
              <a:spcBef>
                <a:spcPts val="60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Roboto Condensed Light"/>
              <a:buChar char="▰"/>
              <a:defRPr sz="2400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1pPr>
            <a:lvl2pPr marL="914400" lvl="1" indent="-381000"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Roboto Condensed Light"/>
              <a:buChar char="▻"/>
              <a:defRPr sz="2400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2pPr>
            <a:lvl3pPr marL="1371600" lvl="2" indent="-381000"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Roboto Condensed Light"/>
              <a:buChar char="▻"/>
              <a:defRPr sz="2400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3pPr>
            <a:lvl4pPr marL="1828800" lvl="3" indent="-381000"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Roboto Condensed Light"/>
              <a:buChar char="▻"/>
              <a:defRPr sz="2400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4pPr>
            <a:lvl5pPr marL="2286000" lvl="4" indent="-381000"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Roboto Condensed Light"/>
              <a:buChar char="▻"/>
              <a:defRPr sz="2400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5pPr>
            <a:lvl6pPr marL="2743200" lvl="5" indent="-381000"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Roboto Condensed Light"/>
              <a:buChar char="▻"/>
              <a:defRPr sz="2400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6pPr>
            <a:lvl7pPr marL="3200400" lvl="6" indent="-381000"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Roboto Condensed Light"/>
              <a:buChar char="▻"/>
              <a:defRPr sz="2400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7pPr>
            <a:lvl8pPr marL="3657600" lvl="7" indent="-381000"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Roboto Condensed Light"/>
              <a:buChar char="▻"/>
              <a:defRPr sz="2400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8pPr>
            <a:lvl9pPr marL="4114800" lvl="8" indent="-381000">
              <a:spcBef>
                <a:spcPts val="1000"/>
              </a:spcBef>
              <a:spcAft>
                <a:spcPts val="1000"/>
              </a:spcAft>
              <a:buClr>
                <a:schemeClr val="accent4"/>
              </a:buClr>
              <a:buSzPts val="2400"/>
              <a:buFont typeface="Roboto Condensed Light"/>
              <a:buChar char="▻"/>
              <a:defRPr sz="2400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200" b="1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lvl="1" algn="r">
              <a:buNone/>
              <a:defRPr sz="1200" b="1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2pPr>
            <a:lvl3pPr lvl="2" algn="r">
              <a:buNone/>
              <a:defRPr sz="1200" b="1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3pPr>
            <a:lvl4pPr lvl="3" algn="r">
              <a:buNone/>
              <a:defRPr sz="1200" b="1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4pPr>
            <a:lvl5pPr lvl="4" algn="r">
              <a:buNone/>
              <a:defRPr sz="1200" b="1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5pPr>
            <a:lvl6pPr lvl="5" algn="r">
              <a:buNone/>
              <a:defRPr sz="1200" b="1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6pPr>
            <a:lvl7pPr lvl="6" algn="r">
              <a:buNone/>
              <a:defRPr sz="1200" b="1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7pPr>
            <a:lvl8pPr lvl="7" algn="r">
              <a:buNone/>
              <a:defRPr sz="1200" b="1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8pPr>
            <a:lvl9pPr lvl="8" algn="r">
              <a:buNone/>
              <a:defRPr sz="1200" b="1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1" r:id="rId2"/>
    <p:sldLayoutId id="2147483652" r:id="rId3"/>
    <p:sldLayoutId id="2147483656" r:id="rId4"/>
  </p:sldLayoutIdLst>
  <p:transition>
    <p:fade thruBlk="1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11"/>
          <p:cNvSpPr txBox="1">
            <a:spLocks noGrp="1"/>
          </p:cNvSpPr>
          <p:nvPr>
            <p:ph type="ctrTitle"/>
          </p:nvPr>
        </p:nvSpPr>
        <p:spPr>
          <a:xfrm>
            <a:off x="238991" y="1475409"/>
            <a:ext cx="5367900" cy="2265319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200" dirty="0"/>
              <a:t> </a:t>
            </a:r>
            <a:br>
              <a:rPr lang="en" sz="4200" dirty="0"/>
            </a:br>
            <a:r>
              <a:rPr lang="en" sz="4200" dirty="0"/>
              <a:t>Premio </a:t>
            </a:r>
            <a:br>
              <a:rPr lang="en" sz="4200" dirty="0"/>
            </a:br>
            <a:r>
              <a:rPr lang="en" sz="4200" dirty="0"/>
              <a:t>Manuela Espejo </a:t>
            </a:r>
            <a:br>
              <a:rPr lang="en" sz="4200" dirty="0"/>
            </a:br>
            <a:r>
              <a:rPr lang="en" sz="4200" dirty="0"/>
              <a:t>2022</a:t>
            </a:r>
            <a:br>
              <a:rPr lang="en" dirty="0"/>
            </a:br>
            <a:endParaRPr dirty="0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6B377CF7-D058-0A4E-B576-7B9DBFDE4312}"/>
              </a:ext>
            </a:extLst>
          </p:cNvPr>
          <p:cNvSpPr txBox="1"/>
          <p:nvPr/>
        </p:nvSpPr>
        <p:spPr>
          <a:xfrm>
            <a:off x="5212080" y="2917392"/>
            <a:ext cx="393192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_tradnl" sz="1500" dirty="0">
                <a:solidFill>
                  <a:schemeClr val="accent4">
                    <a:lumMod val="50000"/>
                  </a:schemeClr>
                </a:solidFill>
                <a:latin typeface="Roboto Condensed" panose="020B0604020202020204" charset="0"/>
                <a:ea typeface="Roboto Condensed" panose="020B0604020202020204" charset="0"/>
                <a:cs typeface="Adobe Naskh Medium" panose="01010101010101010101" pitchFamily="50" charset="-78"/>
              </a:rPr>
              <a:t>Integrantes de la Comisión:</a:t>
            </a:r>
          </a:p>
          <a:p>
            <a:pPr algn="r"/>
            <a:r>
              <a:rPr lang="es-ES_tradnl" sz="1500" dirty="0">
                <a:solidFill>
                  <a:schemeClr val="tx1">
                    <a:lumMod val="60000"/>
                    <a:lumOff val="40000"/>
                  </a:schemeClr>
                </a:solidFill>
                <a:latin typeface="Roboto Condensed" panose="020B0604020202020204" charset="0"/>
                <a:ea typeface="Roboto Condensed" panose="020B0604020202020204" charset="0"/>
                <a:cs typeface="Adobe Naskh Medium" panose="01010101010101010101" pitchFamily="50" charset="-78"/>
              </a:rPr>
              <a:t>Gissela Chalá Reinoso</a:t>
            </a:r>
          </a:p>
          <a:p>
            <a:pPr algn="r"/>
            <a:r>
              <a:rPr lang="es-ES_tradnl" sz="1500" dirty="0">
                <a:solidFill>
                  <a:schemeClr val="tx1">
                    <a:lumMod val="60000"/>
                    <a:lumOff val="40000"/>
                  </a:schemeClr>
                </a:solidFill>
                <a:latin typeface="Roboto Condensed" panose="020B0604020202020204" charset="0"/>
                <a:ea typeface="Roboto Condensed" panose="020B0604020202020204" charset="0"/>
                <a:cs typeface="Adobe Naskh Medium" panose="01010101010101010101" pitchFamily="50" charset="-78"/>
              </a:rPr>
              <a:t>Mónica Sandoval </a:t>
            </a:r>
          </a:p>
          <a:p>
            <a:pPr algn="r"/>
            <a:r>
              <a:rPr lang="es-ES_tradnl" sz="1500" dirty="0">
                <a:solidFill>
                  <a:schemeClr val="tx1">
                    <a:lumMod val="60000"/>
                    <a:lumOff val="40000"/>
                  </a:schemeClr>
                </a:solidFill>
                <a:latin typeface="Roboto Condensed" panose="020B0604020202020204" charset="0"/>
                <a:ea typeface="Roboto Condensed" panose="020B0604020202020204" charset="0"/>
                <a:cs typeface="Adobe Naskh Medium" panose="01010101010101010101" pitchFamily="50" charset="-78"/>
              </a:rPr>
              <a:t>Orlando Núñez  </a:t>
            </a:r>
          </a:p>
        </p:txBody>
      </p:sp>
      <p:sp>
        <p:nvSpPr>
          <p:cNvPr id="5" name="Google Shape;184;p11"/>
          <p:cNvSpPr txBox="1">
            <a:spLocks/>
          </p:cNvSpPr>
          <p:nvPr/>
        </p:nvSpPr>
        <p:spPr>
          <a:xfrm>
            <a:off x="238991" y="573745"/>
            <a:ext cx="7796645" cy="524671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Roboto Condensed"/>
              <a:buNone/>
              <a:defRPr sz="4800" b="1" i="0" u="none" strike="noStrike" cap="none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Roboto Condensed"/>
              <a:buNone/>
              <a:defRPr sz="4800" b="1" i="0" u="none" strike="noStrike" cap="none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Roboto Condensed"/>
              <a:buNone/>
              <a:defRPr sz="4800" b="1" i="0" u="none" strike="noStrike" cap="none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Roboto Condensed"/>
              <a:buNone/>
              <a:defRPr sz="4800" b="1" i="0" u="none" strike="noStrike" cap="none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Roboto Condensed"/>
              <a:buNone/>
              <a:defRPr sz="4800" b="1" i="0" u="none" strike="noStrike" cap="none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Roboto Condensed"/>
              <a:buNone/>
              <a:defRPr sz="4800" b="1" i="0" u="none" strike="noStrike" cap="none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Roboto Condensed"/>
              <a:buNone/>
              <a:defRPr sz="4800" b="1" i="0" u="none" strike="noStrike" cap="none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Roboto Condensed"/>
              <a:buNone/>
              <a:defRPr sz="4800" b="1" i="0" u="none" strike="noStrike" cap="none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Roboto Condensed"/>
              <a:buNone/>
              <a:defRPr sz="4800" b="1" i="0" u="none" strike="noStrike" cap="none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9pPr>
          </a:lstStyle>
          <a:p>
            <a:r>
              <a:rPr lang="pt-BR" sz="3000" dirty="0">
                <a:solidFill>
                  <a:schemeClr val="tx1">
                    <a:lumMod val="60000"/>
                    <a:lumOff val="40000"/>
                  </a:schemeClr>
                </a:solidFill>
              </a:rPr>
              <a:t>Comisión de Igualdad, Género e Inclusión Social</a:t>
            </a:r>
            <a:br>
              <a:rPr lang="pt-BR" dirty="0">
                <a:solidFill>
                  <a:schemeClr val="tx1">
                    <a:lumMod val="60000"/>
                    <a:lumOff val="40000"/>
                  </a:schemeClr>
                </a:solidFill>
              </a:rPr>
            </a:br>
            <a:endParaRPr lang="pt-BR" dirty="0">
              <a:solidFill>
                <a:schemeClr val="tx1">
                  <a:lumMod val="60000"/>
                  <a:lumOff val="40000"/>
                </a:schemeClr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12"/>
          <p:cNvSpPr txBox="1">
            <a:spLocks noGrp="1"/>
          </p:cNvSpPr>
          <p:nvPr>
            <p:ph type="title"/>
          </p:nvPr>
        </p:nvSpPr>
        <p:spPr>
          <a:xfrm>
            <a:off x="814275" y="392575"/>
            <a:ext cx="5258400" cy="76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es-EC" dirty="0"/>
              <a:t>CIFRAS </a:t>
            </a:r>
          </a:p>
        </p:txBody>
      </p:sp>
      <p:sp>
        <p:nvSpPr>
          <p:cNvPr id="192" name="Google Shape;192;p12"/>
          <p:cNvSpPr txBox="1">
            <a:spLocks noGrp="1"/>
          </p:cNvSpPr>
          <p:nvPr>
            <p:ph type="sldNum" idx="12"/>
          </p:nvPr>
        </p:nvSpPr>
        <p:spPr>
          <a:xfrm>
            <a:off x="7194014" y="4636500"/>
            <a:ext cx="1911386" cy="31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Fuente: OMS- 2021</a:t>
            </a:r>
            <a:endParaRPr dirty="0"/>
          </a:p>
        </p:txBody>
      </p:sp>
      <p:sp>
        <p:nvSpPr>
          <p:cNvPr id="193" name="Google Shape;193;p12"/>
          <p:cNvSpPr txBox="1">
            <a:spLocks noGrp="1"/>
          </p:cNvSpPr>
          <p:nvPr>
            <p:ph type="body" idx="1"/>
          </p:nvPr>
        </p:nvSpPr>
        <p:spPr>
          <a:xfrm>
            <a:off x="338887" y="1234273"/>
            <a:ext cx="8597296" cy="340222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 b="1" dirty="0">
                <a:solidFill>
                  <a:srgbClr val="FF9800"/>
                </a:solidFill>
              </a:rPr>
              <a:t>*</a:t>
            </a:r>
            <a:endParaRPr sz="1200" dirty="0">
              <a:solidFill>
                <a:srgbClr val="FF9800"/>
              </a:solidFill>
            </a:endParaRPr>
          </a:p>
          <a:p>
            <a:r>
              <a:rPr lang="es-ES" sz="1400" dirty="0"/>
              <a:t>El cáncer </a:t>
            </a:r>
            <a:r>
              <a:rPr lang="es-ES" sz="1400" dirty="0">
                <a:solidFill>
                  <a:schemeClr val="accent5"/>
                </a:solidFill>
              </a:rPr>
              <a:t>es la segunda causa de muerte entre los latinoamericanos y caribeños de hasta 19 años</a:t>
            </a:r>
            <a:r>
              <a:rPr lang="es-ES" sz="1400" dirty="0"/>
              <a:t>.  (leucemia y el linfoma destacan entre los tipos más comunes de la enfermedad). </a:t>
            </a:r>
          </a:p>
          <a:p>
            <a:r>
              <a:rPr lang="es-ES" sz="1400" dirty="0"/>
              <a:t>En el </a:t>
            </a:r>
            <a:r>
              <a:rPr lang="es-ES" sz="1400" b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combate </a:t>
            </a:r>
            <a:r>
              <a:rPr lang="es-ES" sz="1400" dirty="0"/>
              <a:t>a la enfermedad se </a:t>
            </a:r>
            <a:r>
              <a:rPr lang="es-ES" sz="1400" b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destaca la desigualdad de acceso a diagnósticos y tratamientos lo cual influye en la mortalidad </a:t>
            </a:r>
            <a:r>
              <a:rPr lang="es-ES" sz="1400" dirty="0"/>
              <a:t> y se debe trabajar en la mejora de la tasa de sobrevivientes a 60% para 2030.</a:t>
            </a:r>
          </a:p>
          <a:p>
            <a:r>
              <a:rPr lang="es-ES" sz="1600" b="1" dirty="0">
                <a:solidFill>
                  <a:schemeClr val="accent5"/>
                </a:solidFill>
              </a:rPr>
              <a:t>Esa desigualdad hace variar la tasa de supervivencia entre un 80% y un 20% según el país.</a:t>
            </a:r>
          </a:p>
          <a:p>
            <a:r>
              <a:rPr lang="es-ES" sz="1600" b="1" dirty="0">
                <a:solidFill>
                  <a:schemeClr val="accent5"/>
                </a:solidFill>
              </a:rPr>
              <a:t>El cáncer es una de las principales causas de mortalidad en la niñez y la adolescencia</a:t>
            </a:r>
            <a:r>
              <a:rPr lang="es-ES" sz="1400" dirty="0">
                <a:solidFill>
                  <a:schemeClr val="accent5"/>
                </a:solidFill>
              </a:rPr>
              <a:t>.</a:t>
            </a:r>
            <a:r>
              <a:rPr lang="es-ES" sz="1400" dirty="0"/>
              <a:t> </a:t>
            </a:r>
            <a:r>
              <a:rPr lang="es-ES" sz="1400" b="1" dirty="0">
                <a:solidFill>
                  <a:schemeClr val="accent5"/>
                </a:solidFill>
              </a:rPr>
              <a:t>La probabilidad de que un niño sobreviva a un diagnóstico de cáncer depende del país en el que viva, </a:t>
            </a:r>
            <a:r>
              <a:rPr lang="es-ES" sz="1400" dirty="0"/>
              <a:t> </a:t>
            </a:r>
            <a:r>
              <a:rPr lang="es-ES" sz="1600" b="1" dirty="0">
                <a:solidFill>
                  <a:schemeClr val="accent5"/>
                </a:solidFill>
              </a:rPr>
              <a:t>en países de ingresos bajos o medianos se curan menos del 30% de los niños, niñas y adolescentes mientras que </a:t>
            </a:r>
            <a:r>
              <a:rPr lang="es-ES" sz="1400" dirty="0"/>
              <a:t>en los países de ingresos altos, más del 80%.</a:t>
            </a:r>
          </a:p>
          <a:p>
            <a:r>
              <a:rPr lang="es-ES" sz="1400" b="1" dirty="0">
                <a:solidFill>
                  <a:schemeClr val="accent5"/>
                </a:solidFill>
              </a:rPr>
              <a:t>29% de los países de ingresos bajos la población tiene</a:t>
            </a:r>
            <a:r>
              <a:rPr lang="es-ES" sz="1400" dirty="0">
                <a:solidFill>
                  <a:schemeClr val="bg2"/>
                </a:solidFill>
              </a:rPr>
              <a:t> </a:t>
            </a:r>
            <a:r>
              <a:rPr lang="es-ES" sz="1400" b="1" dirty="0">
                <a:solidFill>
                  <a:schemeClr val="accent5"/>
                </a:solidFill>
              </a:rPr>
              <a:t>a disposición medicamentos contra el cáncer, </a:t>
            </a:r>
            <a:r>
              <a:rPr lang="es-ES" sz="1400" dirty="0">
                <a:solidFill>
                  <a:schemeClr val="bg2"/>
                </a:solidFill>
              </a:rPr>
              <a:t>frente a un 96% de los países de ingresos altos</a:t>
            </a:r>
            <a:br>
              <a:rPr lang="es-ES" sz="1400" dirty="0"/>
            </a:br>
            <a:r>
              <a:rPr lang="es-ES" sz="1400" dirty="0"/>
              <a:t> </a:t>
            </a:r>
            <a:br>
              <a:rPr lang="es-ES" sz="1400" dirty="0"/>
            </a:br>
            <a:endParaRPr sz="1200" dirty="0"/>
          </a:p>
          <a:p>
            <a:pPr marL="0" lvl="0" indent="0" algn="l" rtl="0">
              <a:spcBef>
                <a:spcPts val="600"/>
              </a:spcBef>
              <a:spcAft>
                <a:spcPts val="1000"/>
              </a:spcAft>
              <a:buNone/>
            </a:pPr>
            <a:endParaRPr dirty="0"/>
          </a:p>
        </p:txBody>
      </p:sp>
      <p:grpSp>
        <p:nvGrpSpPr>
          <p:cNvPr id="194" name="Google Shape;194;p12"/>
          <p:cNvGrpSpPr/>
          <p:nvPr/>
        </p:nvGrpSpPr>
        <p:grpSpPr>
          <a:xfrm>
            <a:off x="293683" y="574116"/>
            <a:ext cx="309041" cy="403123"/>
            <a:chOff x="590250" y="244200"/>
            <a:chExt cx="407975" cy="532175"/>
          </a:xfrm>
        </p:grpSpPr>
        <p:sp>
          <p:nvSpPr>
            <p:cNvPr id="195" name="Google Shape;195;p12"/>
            <p:cNvSpPr/>
            <p:nvPr/>
          </p:nvSpPr>
          <p:spPr>
            <a:xfrm>
              <a:off x="623125" y="313625"/>
              <a:ext cx="375100" cy="462750"/>
            </a:xfrm>
            <a:custGeom>
              <a:avLst/>
              <a:gdLst/>
              <a:ahLst/>
              <a:cxnLst/>
              <a:rect l="l" t="t" r="r" b="b"/>
              <a:pathLst>
                <a:path w="15004" h="18510" fill="none" extrusionOk="0">
                  <a:moveTo>
                    <a:pt x="1" y="17536"/>
                  </a:moveTo>
                  <a:lnTo>
                    <a:pt x="1" y="17536"/>
                  </a:lnTo>
                  <a:lnTo>
                    <a:pt x="1" y="17536"/>
                  </a:lnTo>
                  <a:lnTo>
                    <a:pt x="25" y="17682"/>
                  </a:lnTo>
                  <a:lnTo>
                    <a:pt x="49" y="17852"/>
                  </a:lnTo>
                  <a:lnTo>
                    <a:pt x="123" y="18023"/>
                  </a:lnTo>
                  <a:lnTo>
                    <a:pt x="220" y="18193"/>
                  </a:lnTo>
                  <a:lnTo>
                    <a:pt x="293" y="18291"/>
                  </a:lnTo>
                  <a:lnTo>
                    <a:pt x="390" y="18364"/>
                  </a:lnTo>
                  <a:lnTo>
                    <a:pt x="488" y="18412"/>
                  </a:lnTo>
                  <a:lnTo>
                    <a:pt x="610" y="18461"/>
                  </a:lnTo>
                  <a:lnTo>
                    <a:pt x="756" y="18510"/>
                  </a:lnTo>
                  <a:lnTo>
                    <a:pt x="926" y="18510"/>
                  </a:lnTo>
                  <a:lnTo>
                    <a:pt x="14468" y="18510"/>
                  </a:lnTo>
                  <a:lnTo>
                    <a:pt x="14468" y="18510"/>
                  </a:lnTo>
                  <a:lnTo>
                    <a:pt x="14541" y="18510"/>
                  </a:lnTo>
                  <a:lnTo>
                    <a:pt x="14614" y="18485"/>
                  </a:lnTo>
                  <a:lnTo>
                    <a:pt x="14736" y="18412"/>
                  </a:lnTo>
                  <a:lnTo>
                    <a:pt x="14833" y="18291"/>
                  </a:lnTo>
                  <a:lnTo>
                    <a:pt x="14906" y="18144"/>
                  </a:lnTo>
                  <a:lnTo>
                    <a:pt x="14955" y="17974"/>
                  </a:lnTo>
                  <a:lnTo>
                    <a:pt x="14979" y="17779"/>
                  </a:lnTo>
                  <a:lnTo>
                    <a:pt x="15003" y="17438"/>
                  </a:lnTo>
                  <a:lnTo>
                    <a:pt x="15003" y="487"/>
                  </a:lnTo>
                  <a:lnTo>
                    <a:pt x="15003" y="487"/>
                  </a:lnTo>
                  <a:lnTo>
                    <a:pt x="15003" y="341"/>
                  </a:lnTo>
                  <a:lnTo>
                    <a:pt x="14979" y="219"/>
                  </a:lnTo>
                  <a:lnTo>
                    <a:pt x="14955" y="146"/>
                  </a:lnTo>
                  <a:lnTo>
                    <a:pt x="14906" y="73"/>
                  </a:lnTo>
                  <a:lnTo>
                    <a:pt x="14833" y="49"/>
                  </a:lnTo>
                  <a:lnTo>
                    <a:pt x="14736" y="24"/>
                  </a:lnTo>
                  <a:lnTo>
                    <a:pt x="14468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196;p12"/>
            <p:cNvSpPr/>
            <p:nvPr/>
          </p:nvSpPr>
          <p:spPr>
            <a:xfrm>
              <a:off x="590250" y="269775"/>
              <a:ext cx="377525" cy="462775"/>
            </a:xfrm>
            <a:custGeom>
              <a:avLst/>
              <a:gdLst/>
              <a:ahLst/>
              <a:cxnLst/>
              <a:rect l="l" t="t" r="r" b="b"/>
              <a:pathLst>
                <a:path w="15101" h="18511" fill="none" extrusionOk="0">
                  <a:moveTo>
                    <a:pt x="14321" y="0"/>
                  </a:moveTo>
                  <a:lnTo>
                    <a:pt x="780" y="0"/>
                  </a:lnTo>
                  <a:lnTo>
                    <a:pt x="780" y="0"/>
                  </a:lnTo>
                  <a:lnTo>
                    <a:pt x="634" y="25"/>
                  </a:lnTo>
                  <a:lnTo>
                    <a:pt x="488" y="74"/>
                  </a:lnTo>
                  <a:lnTo>
                    <a:pt x="342" y="122"/>
                  </a:lnTo>
                  <a:lnTo>
                    <a:pt x="220" y="220"/>
                  </a:lnTo>
                  <a:lnTo>
                    <a:pt x="122" y="341"/>
                  </a:lnTo>
                  <a:lnTo>
                    <a:pt x="74" y="488"/>
                  </a:lnTo>
                  <a:lnTo>
                    <a:pt x="25" y="634"/>
                  </a:lnTo>
                  <a:lnTo>
                    <a:pt x="1" y="780"/>
                  </a:lnTo>
                  <a:lnTo>
                    <a:pt x="1" y="17731"/>
                  </a:lnTo>
                  <a:lnTo>
                    <a:pt x="1" y="17731"/>
                  </a:lnTo>
                  <a:lnTo>
                    <a:pt x="25" y="17877"/>
                  </a:lnTo>
                  <a:lnTo>
                    <a:pt x="74" y="18023"/>
                  </a:lnTo>
                  <a:lnTo>
                    <a:pt x="122" y="18169"/>
                  </a:lnTo>
                  <a:lnTo>
                    <a:pt x="220" y="18291"/>
                  </a:lnTo>
                  <a:lnTo>
                    <a:pt x="342" y="18388"/>
                  </a:lnTo>
                  <a:lnTo>
                    <a:pt x="488" y="18437"/>
                  </a:lnTo>
                  <a:lnTo>
                    <a:pt x="634" y="18486"/>
                  </a:lnTo>
                  <a:lnTo>
                    <a:pt x="780" y="18510"/>
                  </a:lnTo>
                  <a:lnTo>
                    <a:pt x="14321" y="18510"/>
                  </a:lnTo>
                  <a:lnTo>
                    <a:pt x="14321" y="18510"/>
                  </a:lnTo>
                  <a:lnTo>
                    <a:pt x="14467" y="18486"/>
                  </a:lnTo>
                  <a:lnTo>
                    <a:pt x="14614" y="18437"/>
                  </a:lnTo>
                  <a:lnTo>
                    <a:pt x="14760" y="18388"/>
                  </a:lnTo>
                  <a:lnTo>
                    <a:pt x="14881" y="18291"/>
                  </a:lnTo>
                  <a:lnTo>
                    <a:pt x="14979" y="18169"/>
                  </a:lnTo>
                  <a:lnTo>
                    <a:pt x="15028" y="18023"/>
                  </a:lnTo>
                  <a:lnTo>
                    <a:pt x="15076" y="17877"/>
                  </a:lnTo>
                  <a:lnTo>
                    <a:pt x="15101" y="17731"/>
                  </a:lnTo>
                  <a:lnTo>
                    <a:pt x="15101" y="780"/>
                  </a:lnTo>
                  <a:lnTo>
                    <a:pt x="15101" y="780"/>
                  </a:lnTo>
                  <a:lnTo>
                    <a:pt x="15076" y="634"/>
                  </a:lnTo>
                  <a:lnTo>
                    <a:pt x="15028" y="488"/>
                  </a:lnTo>
                  <a:lnTo>
                    <a:pt x="14979" y="341"/>
                  </a:lnTo>
                  <a:lnTo>
                    <a:pt x="14881" y="220"/>
                  </a:lnTo>
                  <a:lnTo>
                    <a:pt x="14760" y="122"/>
                  </a:lnTo>
                  <a:lnTo>
                    <a:pt x="14614" y="74"/>
                  </a:lnTo>
                  <a:lnTo>
                    <a:pt x="14467" y="25"/>
                  </a:lnTo>
                  <a:lnTo>
                    <a:pt x="14321" y="0"/>
                  </a:lnTo>
                  <a:lnTo>
                    <a:pt x="14321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197;p12"/>
            <p:cNvSpPr/>
            <p:nvPr/>
          </p:nvSpPr>
          <p:spPr>
            <a:xfrm>
              <a:off x="796650" y="274025"/>
              <a:ext cx="45100" cy="45100"/>
            </a:xfrm>
            <a:custGeom>
              <a:avLst/>
              <a:gdLst/>
              <a:ahLst/>
              <a:cxnLst/>
              <a:rect l="l" t="t" r="r" b="b"/>
              <a:pathLst>
                <a:path w="1804" h="1804" fill="none" extrusionOk="0">
                  <a:moveTo>
                    <a:pt x="902" y="1"/>
                  </a:moveTo>
                  <a:lnTo>
                    <a:pt x="902" y="1"/>
                  </a:lnTo>
                  <a:lnTo>
                    <a:pt x="1073" y="25"/>
                  </a:lnTo>
                  <a:lnTo>
                    <a:pt x="1243" y="74"/>
                  </a:lnTo>
                  <a:lnTo>
                    <a:pt x="1414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9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9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4" y="1657"/>
                  </a:lnTo>
                  <a:lnTo>
                    <a:pt x="1243" y="1730"/>
                  </a:lnTo>
                  <a:lnTo>
                    <a:pt x="1073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2" y="1779"/>
                  </a:lnTo>
                  <a:lnTo>
                    <a:pt x="561" y="1730"/>
                  </a:lnTo>
                  <a:lnTo>
                    <a:pt x="391" y="1657"/>
                  </a:lnTo>
                  <a:lnTo>
                    <a:pt x="269" y="1535"/>
                  </a:lnTo>
                  <a:lnTo>
                    <a:pt x="147" y="1414"/>
                  </a:lnTo>
                  <a:lnTo>
                    <a:pt x="74" y="1243"/>
                  </a:lnTo>
                  <a:lnTo>
                    <a:pt x="25" y="1073"/>
                  </a:lnTo>
                  <a:lnTo>
                    <a:pt x="1" y="902"/>
                  </a:lnTo>
                  <a:lnTo>
                    <a:pt x="1" y="902"/>
                  </a:lnTo>
                  <a:lnTo>
                    <a:pt x="25" y="732"/>
                  </a:lnTo>
                  <a:lnTo>
                    <a:pt x="74" y="561"/>
                  </a:lnTo>
                  <a:lnTo>
                    <a:pt x="147" y="391"/>
                  </a:lnTo>
                  <a:lnTo>
                    <a:pt x="269" y="269"/>
                  </a:lnTo>
                  <a:lnTo>
                    <a:pt x="391" y="147"/>
                  </a:lnTo>
                  <a:lnTo>
                    <a:pt x="561" y="74"/>
                  </a:lnTo>
                  <a:lnTo>
                    <a:pt x="732" y="25"/>
                  </a:lnTo>
                  <a:lnTo>
                    <a:pt x="902" y="1"/>
                  </a:lnTo>
                  <a:lnTo>
                    <a:pt x="902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198;p12"/>
            <p:cNvSpPr/>
            <p:nvPr/>
          </p:nvSpPr>
          <p:spPr>
            <a:xfrm>
              <a:off x="713850" y="274025"/>
              <a:ext cx="45075" cy="45100"/>
            </a:xfrm>
            <a:custGeom>
              <a:avLst/>
              <a:gdLst/>
              <a:ahLst/>
              <a:cxnLst/>
              <a:rect l="l" t="t" r="r" b="b"/>
              <a:pathLst>
                <a:path w="1803" h="1804" fill="none" extrusionOk="0">
                  <a:moveTo>
                    <a:pt x="902" y="1"/>
                  </a:moveTo>
                  <a:lnTo>
                    <a:pt x="902" y="1"/>
                  </a:lnTo>
                  <a:lnTo>
                    <a:pt x="1072" y="25"/>
                  </a:lnTo>
                  <a:lnTo>
                    <a:pt x="1243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9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9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3" y="1730"/>
                  </a:lnTo>
                  <a:lnTo>
                    <a:pt x="1072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1" y="1779"/>
                  </a:lnTo>
                  <a:lnTo>
                    <a:pt x="561" y="1730"/>
                  </a:lnTo>
                  <a:lnTo>
                    <a:pt x="390" y="1657"/>
                  </a:lnTo>
                  <a:lnTo>
                    <a:pt x="269" y="1535"/>
                  </a:lnTo>
                  <a:lnTo>
                    <a:pt x="147" y="1414"/>
                  </a:lnTo>
                  <a:lnTo>
                    <a:pt x="74" y="1243"/>
                  </a:lnTo>
                  <a:lnTo>
                    <a:pt x="25" y="1073"/>
                  </a:lnTo>
                  <a:lnTo>
                    <a:pt x="1" y="902"/>
                  </a:lnTo>
                  <a:lnTo>
                    <a:pt x="1" y="902"/>
                  </a:lnTo>
                  <a:lnTo>
                    <a:pt x="25" y="732"/>
                  </a:lnTo>
                  <a:lnTo>
                    <a:pt x="74" y="561"/>
                  </a:lnTo>
                  <a:lnTo>
                    <a:pt x="147" y="391"/>
                  </a:lnTo>
                  <a:lnTo>
                    <a:pt x="269" y="269"/>
                  </a:lnTo>
                  <a:lnTo>
                    <a:pt x="390" y="147"/>
                  </a:lnTo>
                  <a:lnTo>
                    <a:pt x="561" y="74"/>
                  </a:lnTo>
                  <a:lnTo>
                    <a:pt x="731" y="25"/>
                  </a:lnTo>
                  <a:lnTo>
                    <a:pt x="902" y="1"/>
                  </a:lnTo>
                  <a:lnTo>
                    <a:pt x="902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99;p12"/>
            <p:cNvSpPr/>
            <p:nvPr/>
          </p:nvSpPr>
          <p:spPr>
            <a:xfrm>
              <a:off x="631050" y="274025"/>
              <a:ext cx="45075" cy="45100"/>
            </a:xfrm>
            <a:custGeom>
              <a:avLst/>
              <a:gdLst/>
              <a:ahLst/>
              <a:cxnLst/>
              <a:rect l="l" t="t" r="r" b="b"/>
              <a:pathLst>
                <a:path w="1803" h="1804" fill="none" extrusionOk="0">
                  <a:moveTo>
                    <a:pt x="0" y="902"/>
                  </a:moveTo>
                  <a:lnTo>
                    <a:pt x="0" y="902"/>
                  </a:lnTo>
                  <a:lnTo>
                    <a:pt x="25" y="732"/>
                  </a:lnTo>
                  <a:lnTo>
                    <a:pt x="73" y="561"/>
                  </a:lnTo>
                  <a:lnTo>
                    <a:pt x="147" y="391"/>
                  </a:lnTo>
                  <a:lnTo>
                    <a:pt x="268" y="269"/>
                  </a:lnTo>
                  <a:lnTo>
                    <a:pt x="390" y="147"/>
                  </a:lnTo>
                  <a:lnTo>
                    <a:pt x="561" y="74"/>
                  </a:lnTo>
                  <a:lnTo>
                    <a:pt x="731" y="25"/>
                  </a:lnTo>
                  <a:lnTo>
                    <a:pt x="902" y="1"/>
                  </a:lnTo>
                  <a:lnTo>
                    <a:pt x="902" y="1"/>
                  </a:lnTo>
                  <a:lnTo>
                    <a:pt x="1072" y="25"/>
                  </a:lnTo>
                  <a:lnTo>
                    <a:pt x="1243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8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8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3" y="1730"/>
                  </a:lnTo>
                  <a:lnTo>
                    <a:pt x="1072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1" y="1779"/>
                  </a:lnTo>
                  <a:lnTo>
                    <a:pt x="561" y="1730"/>
                  </a:lnTo>
                  <a:lnTo>
                    <a:pt x="390" y="1657"/>
                  </a:lnTo>
                  <a:lnTo>
                    <a:pt x="268" y="1535"/>
                  </a:lnTo>
                  <a:lnTo>
                    <a:pt x="147" y="1414"/>
                  </a:lnTo>
                  <a:lnTo>
                    <a:pt x="73" y="1243"/>
                  </a:lnTo>
                  <a:lnTo>
                    <a:pt x="25" y="1073"/>
                  </a:lnTo>
                  <a:lnTo>
                    <a:pt x="0" y="902"/>
                  </a:lnTo>
                  <a:lnTo>
                    <a:pt x="0" y="902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200;p12"/>
            <p:cNvSpPr/>
            <p:nvPr/>
          </p:nvSpPr>
          <p:spPr>
            <a:xfrm>
              <a:off x="649925" y="590050"/>
              <a:ext cx="133975" cy="25"/>
            </a:xfrm>
            <a:custGeom>
              <a:avLst/>
              <a:gdLst/>
              <a:ahLst/>
              <a:cxnLst/>
              <a:rect l="l" t="t" r="r" b="b"/>
              <a:pathLst>
                <a:path w="5359" h="1" fill="none" extrusionOk="0">
                  <a:moveTo>
                    <a:pt x="5358" y="0"/>
                  </a:moveTo>
                  <a:lnTo>
                    <a:pt x="0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201;p12"/>
            <p:cNvSpPr/>
            <p:nvPr/>
          </p:nvSpPr>
          <p:spPr>
            <a:xfrm>
              <a:off x="649925" y="5346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202;p12"/>
            <p:cNvSpPr/>
            <p:nvPr/>
          </p:nvSpPr>
          <p:spPr>
            <a:xfrm>
              <a:off x="649925" y="4798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203;p12"/>
            <p:cNvSpPr/>
            <p:nvPr/>
          </p:nvSpPr>
          <p:spPr>
            <a:xfrm>
              <a:off x="649925" y="4244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204;p12"/>
            <p:cNvSpPr/>
            <p:nvPr/>
          </p:nvSpPr>
          <p:spPr>
            <a:xfrm>
              <a:off x="879475" y="274025"/>
              <a:ext cx="45075" cy="45100"/>
            </a:xfrm>
            <a:custGeom>
              <a:avLst/>
              <a:gdLst/>
              <a:ahLst/>
              <a:cxnLst/>
              <a:rect l="l" t="t" r="r" b="b"/>
              <a:pathLst>
                <a:path w="1803" h="1804" fill="none" extrusionOk="0">
                  <a:moveTo>
                    <a:pt x="901" y="1803"/>
                  </a:moveTo>
                  <a:lnTo>
                    <a:pt x="901" y="1803"/>
                  </a:lnTo>
                  <a:lnTo>
                    <a:pt x="731" y="1779"/>
                  </a:lnTo>
                  <a:lnTo>
                    <a:pt x="560" y="1730"/>
                  </a:lnTo>
                  <a:lnTo>
                    <a:pt x="390" y="1657"/>
                  </a:lnTo>
                  <a:lnTo>
                    <a:pt x="268" y="1535"/>
                  </a:lnTo>
                  <a:lnTo>
                    <a:pt x="146" y="1414"/>
                  </a:lnTo>
                  <a:lnTo>
                    <a:pt x="73" y="1243"/>
                  </a:lnTo>
                  <a:lnTo>
                    <a:pt x="25" y="1073"/>
                  </a:lnTo>
                  <a:lnTo>
                    <a:pt x="0" y="902"/>
                  </a:lnTo>
                  <a:lnTo>
                    <a:pt x="0" y="902"/>
                  </a:lnTo>
                  <a:lnTo>
                    <a:pt x="25" y="732"/>
                  </a:lnTo>
                  <a:lnTo>
                    <a:pt x="73" y="561"/>
                  </a:lnTo>
                  <a:lnTo>
                    <a:pt x="146" y="391"/>
                  </a:lnTo>
                  <a:lnTo>
                    <a:pt x="268" y="269"/>
                  </a:lnTo>
                  <a:lnTo>
                    <a:pt x="390" y="147"/>
                  </a:lnTo>
                  <a:lnTo>
                    <a:pt x="560" y="74"/>
                  </a:lnTo>
                  <a:lnTo>
                    <a:pt x="731" y="25"/>
                  </a:lnTo>
                  <a:lnTo>
                    <a:pt x="901" y="1"/>
                  </a:lnTo>
                  <a:lnTo>
                    <a:pt x="901" y="1"/>
                  </a:lnTo>
                  <a:lnTo>
                    <a:pt x="1072" y="25"/>
                  </a:lnTo>
                  <a:lnTo>
                    <a:pt x="1242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6" y="391"/>
                  </a:lnTo>
                  <a:lnTo>
                    <a:pt x="1729" y="561"/>
                  </a:lnTo>
                  <a:lnTo>
                    <a:pt x="1778" y="732"/>
                  </a:lnTo>
                  <a:lnTo>
                    <a:pt x="1802" y="902"/>
                  </a:lnTo>
                  <a:lnTo>
                    <a:pt x="1802" y="902"/>
                  </a:lnTo>
                  <a:lnTo>
                    <a:pt x="1778" y="1073"/>
                  </a:lnTo>
                  <a:lnTo>
                    <a:pt x="1729" y="1243"/>
                  </a:lnTo>
                  <a:lnTo>
                    <a:pt x="1656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2" y="1730"/>
                  </a:lnTo>
                  <a:lnTo>
                    <a:pt x="1072" y="1779"/>
                  </a:lnTo>
                  <a:lnTo>
                    <a:pt x="901" y="1803"/>
                  </a:lnTo>
                  <a:lnTo>
                    <a:pt x="901" y="1803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205;p12"/>
            <p:cNvSpPr/>
            <p:nvPr/>
          </p:nvSpPr>
          <p:spPr>
            <a:xfrm>
              <a:off x="654800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0" y="1"/>
                  </a:moveTo>
                  <a:lnTo>
                    <a:pt x="0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206;p12"/>
            <p:cNvSpPr/>
            <p:nvPr/>
          </p:nvSpPr>
          <p:spPr>
            <a:xfrm>
              <a:off x="737600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1" y="1"/>
                  </a:moveTo>
                  <a:lnTo>
                    <a:pt x="1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07;p12"/>
            <p:cNvSpPr/>
            <p:nvPr/>
          </p:nvSpPr>
          <p:spPr>
            <a:xfrm>
              <a:off x="820400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1" y="1"/>
                  </a:moveTo>
                  <a:lnTo>
                    <a:pt x="1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08;p12"/>
            <p:cNvSpPr/>
            <p:nvPr/>
          </p:nvSpPr>
          <p:spPr>
            <a:xfrm>
              <a:off x="903225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0" y="1"/>
                  </a:moveTo>
                  <a:lnTo>
                    <a:pt x="0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07732180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12"/>
          <p:cNvSpPr txBox="1">
            <a:spLocks noGrp="1"/>
          </p:cNvSpPr>
          <p:nvPr>
            <p:ph type="title"/>
          </p:nvPr>
        </p:nvSpPr>
        <p:spPr>
          <a:xfrm>
            <a:off x="814275" y="392575"/>
            <a:ext cx="5258400" cy="76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es-EC" dirty="0"/>
              <a:t>CIFRAS </a:t>
            </a:r>
          </a:p>
        </p:txBody>
      </p:sp>
      <p:sp>
        <p:nvSpPr>
          <p:cNvPr id="192" name="Google Shape;192;p12"/>
          <p:cNvSpPr txBox="1">
            <a:spLocks noGrp="1"/>
          </p:cNvSpPr>
          <p:nvPr>
            <p:ph type="sldNum" idx="12"/>
          </p:nvPr>
        </p:nvSpPr>
        <p:spPr>
          <a:xfrm>
            <a:off x="7194014" y="4636500"/>
            <a:ext cx="1911386" cy="31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Fuente: OMS</a:t>
            </a:r>
            <a:endParaRPr dirty="0"/>
          </a:p>
        </p:txBody>
      </p:sp>
      <p:sp>
        <p:nvSpPr>
          <p:cNvPr id="193" name="Google Shape;193;p12"/>
          <p:cNvSpPr txBox="1">
            <a:spLocks noGrp="1"/>
          </p:cNvSpPr>
          <p:nvPr>
            <p:ph type="body" idx="1"/>
          </p:nvPr>
        </p:nvSpPr>
        <p:spPr>
          <a:xfrm>
            <a:off x="338887" y="1238540"/>
            <a:ext cx="8617597" cy="339795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spcFirstLastPara="1" wrap="square" lIns="91425" tIns="91425" rIns="91425" bIns="91425" anchor="t" anchorCtr="0">
            <a:noAutofit/>
          </a:bodyPr>
          <a:lstStyle/>
          <a:p>
            <a:pPr marL="101600" indent="0">
              <a:buNone/>
            </a:pPr>
            <a:r>
              <a:rPr lang="en" sz="1200" dirty="0">
                <a:solidFill>
                  <a:srgbClr val="FF9800"/>
                </a:solidFill>
              </a:rPr>
              <a:t>*        </a:t>
            </a:r>
          </a:p>
          <a:p>
            <a:pPr algn="ctr">
              <a:buFont typeface="Wingdings" panose="05000000000000000000" pitchFamily="2" charset="2"/>
              <a:buChar char="ü"/>
            </a:pPr>
            <a:r>
              <a:rPr lang="es-ES" b="1" dirty="0">
                <a:solidFill>
                  <a:schemeClr val="accent1"/>
                </a:solidFill>
              </a:rPr>
              <a:t>Cada año padecen cáncer unos 400 000 niños y adolescentes de entre 0 y 19 años, en el mundo.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s-ES" sz="1400" dirty="0">
                <a:solidFill>
                  <a:schemeClr val="bg2"/>
                </a:solidFill>
              </a:rPr>
              <a:t>El cáncer es unas de las principales causas de muerte por enfermedad en niños y adolescentes en el mundo.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s-ES" sz="1400" dirty="0">
                <a:solidFill>
                  <a:schemeClr val="bg2"/>
                </a:solidFill>
              </a:rPr>
              <a:t>Según la OMS (2020), cada tres minutos muere un niño por cáncer en el mundo.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s-ES" sz="1400" b="1" dirty="0">
                <a:solidFill>
                  <a:schemeClr val="accent5"/>
                </a:solidFill>
              </a:rPr>
              <a:t>53% de los casos de cáncer detectados en el Ecuador, afecta a niños.</a:t>
            </a:r>
          </a:p>
          <a:p>
            <a:pPr marL="101600" indent="346075">
              <a:buNone/>
            </a:pPr>
            <a:r>
              <a:rPr lang="es-ES" sz="1300" b="1" dirty="0">
                <a:solidFill>
                  <a:schemeClr val="accent5"/>
                </a:solidFill>
              </a:rPr>
              <a:t>La mayoría de niños abandona su tratamiento médico a causa de la pobreza.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s-ES" sz="1300" dirty="0">
                <a:solidFill>
                  <a:schemeClr val="bg2"/>
                </a:solidFill>
              </a:rPr>
              <a:t>Los tipos de cáncer infantil más comunes son las leucemias, los cánceres cerebrales, los linfomas y tumores sólidos como el </a:t>
            </a:r>
            <a:r>
              <a:rPr lang="es-ES" sz="1300" dirty="0" err="1">
                <a:solidFill>
                  <a:schemeClr val="bg2"/>
                </a:solidFill>
              </a:rPr>
              <a:t>neuroblastoma</a:t>
            </a:r>
            <a:r>
              <a:rPr lang="es-ES" sz="1300" dirty="0">
                <a:solidFill>
                  <a:schemeClr val="bg2"/>
                </a:solidFill>
              </a:rPr>
              <a:t> y los tumores de </a:t>
            </a:r>
            <a:r>
              <a:rPr lang="es-ES" sz="1300" dirty="0" err="1">
                <a:solidFill>
                  <a:schemeClr val="bg2"/>
                </a:solidFill>
              </a:rPr>
              <a:t>Wilms</a:t>
            </a:r>
            <a:r>
              <a:rPr lang="es-ES" sz="1300" dirty="0">
                <a:solidFill>
                  <a:schemeClr val="bg2"/>
                </a:solidFill>
              </a:rPr>
              <a:t>.</a:t>
            </a:r>
          </a:p>
          <a:p>
            <a:pPr marL="101600" indent="0">
              <a:buNone/>
            </a:pPr>
            <a:endParaRPr lang="es-ES" sz="1300" dirty="0">
              <a:solidFill>
                <a:schemeClr val="bg2"/>
              </a:solidFill>
            </a:endParaRPr>
          </a:p>
          <a:p>
            <a:pPr algn="ctr">
              <a:buFont typeface="Wingdings" panose="05000000000000000000" pitchFamily="2" charset="2"/>
              <a:buChar char="ü"/>
            </a:pPr>
            <a:r>
              <a:rPr lang="es-ES" sz="1300" b="1" dirty="0">
                <a:solidFill>
                  <a:schemeClr val="accent1"/>
                </a:solidFill>
              </a:rPr>
              <a:t>El cáncer infantil no se puede prevenir ni detectar.</a:t>
            </a:r>
            <a:endParaRPr lang="es-ES" sz="1300" dirty="0">
              <a:solidFill>
                <a:schemeClr val="bg2"/>
              </a:solidFill>
            </a:endParaRPr>
          </a:p>
          <a:p>
            <a:pPr>
              <a:buFont typeface="Wingdings" panose="05000000000000000000" pitchFamily="2" charset="2"/>
              <a:buChar char="ü"/>
            </a:pPr>
            <a:endParaRPr lang="es-ES" sz="1300" dirty="0">
              <a:solidFill>
                <a:schemeClr val="bg2"/>
              </a:solidFill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200" dirty="0">
              <a:solidFill>
                <a:srgbClr val="FF9800"/>
              </a:solidFill>
            </a:endParaRPr>
          </a:p>
          <a:p>
            <a:pPr marL="0" lvl="0" indent="0" algn="l" rtl="0">
              <a:spcBef>
                <a:spcPts val="600"/>
              </a:spcBef>
              <a:spcAft>
                <a:spcPts val="1000"/>
              </a:spcAft>
              <a:buNone/>
            </a:pPr>
            <a:endParaRPr dirty="0"/>
          </a:p>
        </p:txBody>
      </p:sp>
      <p:grpSp>
        <p:nvGrpSpPr>
          <p:cNvPr id="194" name="Google Shape;194;p12"/>
          <p:cNvGrpSpPr/>
          <p:nvPr/>
        </p:nvGrpSpPr>
        <p:grpSpPr>
          <a:xfrm>
            <a:off x="293683" y="574116"/>
            <a:ext cx="309041" cy="403123"/>
            <a:chOff x="590250" y="244200"/>
            <a:chExt cx="407975" cy="532175"/>
          </a:xfrm>
        </p:grpSpPr>
        <p:sp>
          <p:nvSpPr>
            <p:cNvPr id="195" name="Google Shape;195;p12"/>
            <p:cNvSpPr/>
            <p:nvPr/>
          </p:nvSpPr>
          <p:spPr>
            <a:xfrm>
              <a:off x="623125" y="313625"/>
              <a:ext cx="375100" cy="462750"/>
            </a:xfrm>
            <a:custGeom>
              <a:avLst/>
              <a:gdLst/>
              <a:ahLst/>
              <a:cxnLst/>
              <a:rect l="l" t="t" r="r" b="b"/>
              <a:pathLst>
                <a:path w="15004" h="18510" fill="none" extrusionOk="0">
                  <a:moveTo>
                    <a:pt x="1" y="17536"/>
                  </a:moveTo>
                  <a:lnTo>
                    <a:pt x="1" y="17536"/>
                  </a:lnTo>
                  <a:lnTo>
                    <a:pt x="1" y="17536"/>
                  </a:lnTo>
                  <a:lnTo>
                    <a:pt x="25" y="17682"/>
                  </a:lnTo>
                  <a:lnTo>
                    <a:pt x="49" y="17852"/>
                  </a:lnTo>
                  <a:lnTo>
                    <a:pt x="123" y="18023"/>
                  </a:lnTo>
                  <a:lnTo>
                    <a:pt x="220" y="18193"/>
                  </a:lnTo>
                  <a:lnTo>
                    <a:pt x="293" y="18291"/>
                  </a:lnTo>
                  <a:lnTo>
                    <a:pt x="390" y="18364"/>
                  </a:lnTo>
                  <a:lnTo>
                    <a:pt x="488" y="18412"/>
                  </a:lnTo>
                  <a:lnTo>
                    <a:pt x="610" y="18461"/>
                  </a:lnTo>
                  <a:lnTo>
                    <a:pt x="756" y="18510"/>
                  </a:lnTo>
                  <a:lnTo>
                    <a:pt x="926" y="18510"/>
                  </a:lnTo>
                  <a:lnTo>
                    <a:pt x="14468" y="18510"/>
                  </a:lnTo>
                  <a:lnTo>
                    <a:pt x="14468" y="18510"/>
                  </a:lnTo>
                  <a:lnTo>
                    <a:pt x="14541" y="18510"/>
                  </a:lnTo>
                  <a:lnTo>
                    <a:pt x="14614" y="18485"/>
                  </a:lnTo>
                  <a:lnTo>
                    <a:pt x="14736" y="18412"/>
                  </a:lnTo>
                  <a:lnTo>
                    <a:pt x="14833" y="18291"/>
                  </a:lnTo>
                  <a:lnTo>
                    <a:pt x="14906" y="18144"/>
                  </a:lnTo>
                  <a:lnTo>
                    <a:pt x="14955" y="17974"/>
                  </a:lnTo>
                  <a:lnTo>
                    <a:pt x="14979" y="17779"/>
                  </a:lnTo>
                  <a:lnTo>
                    <a:pt x="15003" y="17438"/>
                  </a:lnTo>
                  <a:lnTo>
                    <a:pt x="15003" y="487"/>
                  </a:lnTo>
                  <a:lnTo>
                    <a:pt x="15003" y="487"/>
                  </a:lnTo>
                  <a:lnTo>
                    <a:pt x="15003" y="341"/>
                  </a:lnTo>
                  <a:lnTo>
                    <a:pt x="14979" y="219"/>
                  </a:lnTo>
                  <a:lnTo>
                    <a:pt x="14955" y="146"/>
                  </a:lnTo>
                  <a:lnTo>
                    <a:pt x="14906" y="73"/>
                  </a:lnTo>
                  <a:lnTo>
                    <a:pt x="14833" y="49"/>
                  </a:lnTo>
                  <a:lnTo>
                    <a:pt x="14736" y="24"/>
                  </a:lnTo>
                  <a:lnTo>
                    <a:pt x="14468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196;p12"/>
            <p:cNvSpPr/>
            <p:nvPr/>
          </p:nvSpPr>
          <p:spPr>
            <a:xfrm>
              <a:off x="590250" y="269775"/>
              <a:ext cx="377525" cy="462775"/>
            </a:xfrm>
            <a:custGeom>
              <a:avLst/>
              <a:gdLst/>
              <a:ahLst/>
              <a:cxnLst/>
              <a:rect l="l" t="t" r="r" b="b"/>
              <a:pathLst>
                <a:path w="15101" h="18511" fill="none" extrusionOk="0">
                  <a:moveTo>
                    <a:pt x="14321" y="0"/>
                  </a:moveTo>
                  <a:lnTo>
                    <a:pt x="780" y="0"/>
                  </a:lnTo>
                  <a:lnTo>
                    <a:pt x="780" y="0"/>
                  </a:lnTo>
                  <a:lnTo>
                    <a:pt x="634" y="25"/>
                  </a:lnTo>
                  <a:lnTo>
                    <a:pt x="488" y="74"/>
                  </a:lnTo>
                  <a:lnTo>
                    <a:pt x="342" y="122"/>
                  </a:lnTo>
                  <a:lnTo>
                    <a:pt x="220" y="220"/>
                  </a:lnTo>
                  <a:lnTo>
                    <a:pt x="122" y="341"/>
                  </a:lnTo>
                  <a:lnTo>
                    <a:pt x="74" y="488"/>
                  </a:lnTo>
                  <a:lnTo>
                    <a:pt x="25" y="634"/>
                  </a:lnTo>
                  <a:lnTo>
                    <a:pt x="1" y="780"/>
                  </a:lnTo>
                  <a:lnTo>
                    <a:pt x="1" y="17731"/>
                  </a:lnTo>
                  <a:lnTo>
                    <a:pt x="1" y="17731"/>
                  </a:lnTo>
                  <a:lnTo>
                    <a:pt x="25" y="17877"/>
                  </a:lnTo>
                  <a:lnTo>
                    <a:pt x="74" y="18023"/>
                  </a:lnTo>
                  <a:lnTo>
                    <a:pt x="122" y="18169"/>
                  </a:lnTo>
                  <a:lnTo>
                    <a:pt x="220" y="18291"/>
                  </a:lnTo>
                  <a:lnTo>
                    <a:pt x="342" y="18388"/>
                  </a:lnTo>
                  <a:lnTo>
                    <a:pt x="488" y="18437"/>
                  </a:lnTo>
                  <a:lnTo>
                    <a:pt x="634" y="18486"/>
                  </a:lnTo>
                  <a:lnTo>
                    <a:pt x="780" y="18510"/>
                  </a:lnTo>
                  <a:lnTo>
                    <a:pt x="14321" y="18510"/>
                  </a:lnTo>
                  <a:lnTo>
                    <a:pt x="14321" y="18510"/>
                  </a:lnTo>
                  <a:lnTo>
                    <a:pt x="14467" y="18486"/>
                  </a:lnTo>
                  <a:lnTo>
                    <a:pt x="14614" y="18437"/>
                  </a:lnTo>
                  <a:lnTo>
                    <a:pt x="14760" y="18388"/>
                  </a:lnTo>
                  <a:lnTo>
                    <a:pt x="14881" y="18291"/>
                  </a:lnTo>
                  <a:lnTo>
                    <a:pt x="14979" y="18169"/>
                  </a:lnTo>
                  <a:lnTo>
                    <a:pt x="15028" y="18023"/>
                  </a:lnTo>
                  <a:lnTo>
                    <a:pt x="15076" y="17877"/>
                  </a:lnTo>
                  <a:lnTo>
                    <a:pt x="15101" y="17731"/>
                  </a:lnTo>
                  <a:lnTo>
                    <a:pt x="15101" y="780"/>
                  </a:lnTo>
                  <a:lnTo>
                    <a:pt x="15101" y="780"/>
                  </a:lnTo>
                  <a:lnTo>
                    <a:pt x="15076" y="634"/>
                  </a:lnTo>
                  <a:lnTo>
                    <a:pt x="15028" y="488"/>
                  </a:lnTo>
                  <a:lnTo>
                    <a:pt x="14979" y="341"/>
                  </a:lnTo>
                  <a:lnTo>
                    <a:pt x="14881" y="220"/>
                  </a:lnTo>
                  <a:lnTo>
                    <a:pt x="14760" y="122"/>
                  </a:lnTo>
                  <a:lnTo>
                    <a:pt x="14614" y="74"/>
                  </a:lnTo>
                  <a:lnTo>
                    <a:pt x="14467" y="25"/>
                  </a:lnTo>
                  <a:lnTo>
                    <a:pt x="14321" y="0"/>
                  </a:lnTo>
                  <a:lnTo>
                    <a:pt x="14321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197;p12"/>
            <p:cNvSpPr/>
            <p:nvPr/>
          </p:nvSpPr>
          <p:spPr>
            <a:xfrm>
              <a:off x="796650" y="274025"/>
              <a:ext cx="45100" cy="45100"/>
            </a:xfrm>
            <a:custGeom>
              <a:avLst/>
              <a:gdLst/>
              <a:ahLst/>
              <a:cxnLst/>
              <a:rect l="l" t="t" r="r" b="b"/>
              <a:pathLst>
                <a:path w="1804" h="1804" fill="none" extrusionOk="0">
                  <a:moveTo>
                    <a:pt x="902" y="1"/>
                  </a:moveTo>
                  <a:lnTo>
                    <a:pt x="902" y="1"/>
                  </a:lnTo>
                  <a:lnTo>
                    <a:pt x="1073" y="25"/>
                  </a:lnTo>
                  <a:lnTo>
                    <a:pt x="1243" y="74"/>
                  </a:lnTo>
                  <a:lnTo>
                    <a:pt x="1414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9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9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4" y="1657"/>
                  </a:lnTo>
                  <a:lnTo>
                    <a:pt x="1243" y="1730"/>
                  </a:lnTo>
                  <a:lnTo>
                    <a:pt x="1073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2" y="1779"/>
                  </a:lnTo>
                  <a:lnTo>
                    <a:pt x="561" y="1730"/>
                  </a:lnTo>
                  <a:lnTo>
                    <a:pt x="391" y="1657"/>
                  </a:lnTo>
                  <a:lnTo>
                    <a:pt x="269" y="1535"/>
                  </a:lnTo>
                  <a:lnTo>
                    <a:pt x="147" y="1414"/>
                  </a:lnTo>
                  <a:lnTo>
                    <a:pt x="74" y="1243"/>
                  </a:lnTo>
                  <a:lnTo>
                    <a:pt x="25" y="1073"/>
                  </a:lnTo>
                  <a:lnTo>
                    <a:pt x="1" y="902"/>
                  </a:lnTo>
                  <a:lnTo>
                    <a:pt x="1" y="902"/>
                  </a:lnTo>
                  <a:lnTo>
                    <a:pt x="25" y="732"/>
                  </a:lnTo>
                  <a:lnTo>
                    <a:pt x="74" y="561"/>
                  </a:lnTo>
                  <a:lnTo>
                    <a:pt x="147" y="391"/>
                  </a:lnTo>
                  <a:lnTo>
                    <a:pt x="269" y="269"/>
                  </a:lnTo>
                  <a:lnTo>
                    <a:pt x="391" y="147"/>
                  </a:lnTo>
                  <a:lnTo>
                    <a:pt x="561" y="74"/>
                  </a:lnTo>
                  <a:lnTo>
                    <a:pt x="732" y="25"/>
                  </a:lnTo>
                  <a:lnTo>
                    <a:pt x="902" y="1"/>
                  </a:lnTo>
                  <a:lnTo>
                    <a:pt x="902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198;p12"/>
            <p:cNvSpPr/>
            <p:nvPr/>
          </p:nvSpPr>
          <p:spPr>
            <a:xfrm>
              <a:off x="713850" y="274025"/>
              <a:ext cx="45075" cy="45100"/>
            </a:xfrm>
            <a:custGeom>
              <a:avLst/>
              <a:gdLst/>
              <a:ahLst/>
              <a:cxnLst/>
              <a:rect l="l" t="t" r="r" b="b"/>
              <a:pathLst>
                <a:path w="1803" h="1804" fill="none" extrusionOk="0">
                  <a:moveTo>
                    <a:pt x="902" y="1"/>
                  </a:moveTo>
                  <a:lnTo>
                    <a:pt x="902" y="1"/>
                  </a:lnTo>
                  <a:lnTo>
                    <a:pt x="1072" y="25"/>
                  </a:lnTo>
                  <a:lnTo>
                    <a:pt x="1243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9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9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3" y="1730"/>
                  </a:lnTo>
                  <a:lnTo>
                    <a:pt x="1072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1" y="1779"/>
                  </a:lnTo>
                  <a:lnTo>
                    <a:pt x="561" y="1730"/>
                  </a:lnTo>
                  <a:lnTo>
                    <a:pt x="390" y="1657"/>
                  </a:lnTo>
                  <a:lnTo>
                    <a:pt x="269" y="1535"/>
                  </a:lnTo>
                  <a:lnTo>
                    <a:pt x="147" y="1414"/>
                  </a:lnTo>
                  <a:lnTo>
                    <a:pt x="74" y="1243"/>
                  </a:lnTo>
                  <a:lnTo>
                    <a:pt x="25" y="1073"/>
                  </a:lnTo>
                  <a:lnTo>
                    <a:pt x="1" y="902"/>
                  </a:lnTo>
                  <a:lnTo>
                    <a:pt x="1" y="902"/>
                  </a:lnTo>
                  <a:lnTo>
                    <a:pt x="25" y="732"/>
                  </a:lnTo>
                  <a:lnTo>
                    <a:pt x="74" y="561"/>
                  </a:lnTo>
                  <a:lnTo>
                    <a:pt x="147" y="391"/>
                  </a:lnTo>
                  <a:lnTo>
                    <a:pt x="269" y="269"/>
                  </a:lnTo>
                  <a:lnTo>
                    <a:pt x="390" y="147"/>
                  </a:lnTo>
                  <a:lnTo>
                    <a:pt x="561" y="74"/>
                  </a:lnTo>
                  <a:lnTo>
                    <a:pt x="731" y="25"/>
                  </a:lnTo>
                  <a:lnTo>
                    <a:pt x="902" y="1"/>
                  </a:lnTo>
                  <a:lnTo>
                    <a:pt x="902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99;p12"/>
            <p:cNvSpPr/>
            <p:nvPr/>
          </p:nvSpPr>
          <p:spPr>
            <a:xfrm>
              <a:off x="631050" y="274025"/>
              <a:ext cx="45075" cy="45100"/>
            </a:xfrm>
            <a:custGeom>
              <a:avLst/>
              <a:gdLst/>
              <a:ahLst/>
              <a:cxnLst/>
              <a:rect l="l" t="t" r="r" b="b"/>
              <a:pathLst>
                <a:path w="1803" h="1804" fill="none" extrusionOk="0">
                  <a:moveTo>
                    <a:pt x="0" y="902"/>
                  </a:moveTo>
                  <a:lnTo>
                    <a:pt x="0" y="902"/>
                  </a:lnTo>
                  <a:lnTo>
                    <a:pt x="25" y="732"/>
                  </a:lnTo>
                  <a:lnTo>
                    <a:pt x="73" y="561"/>
                  </a:lnTo>
                  <a:lnTo>
                    <a:pt x="147" y="391"/>
                  </a:lnTo>
                  <a:lnTo>
                    <a:pt x="268" y="269"/>
                  </a:lnTo>
                  <a:lnTo>
                    <a:pt x="390" y="147"/>
                  </a:lnTo>
                  <a:lnTo>
                    <a:pt x="561" y="74"/>
                  </a:lnTo>
                  <a:lnTo>
                    <a:pt x="731" y="25"/>
                  </a:lnTo>
                  <a:lnTo>
                    <a:pt x="902" y="1"/>
                  </a:lnTo>
                  <a:lnTo>
                    <a:pt x="902" y="1"/>
                  </a:lnTo>
                  <a:lnTo>
                    <a:pt x="1072" y="25"/>
                  </a:lnTo>
                  <a:lnTo>
                    <a:pt x="1243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8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8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3" y="1730"/>
                  </a:lnTo>
                  <a:lnTo>
                    <a:pt x="1072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1" y="1779"/>
                  </a:lnTo>
                  <a:lnTo>
                    <a:pt x="561" y="1730"/>
                  </a:lnTo>
                  <a:lnTo>
                    <a:pt x="390" y="1657"/>
                  </a:lnTo>
                  <a:lnTo>
                    <a:pt x="268" y="1535"/>
                  </a:lnTo>
                  <a:lnTo>
                    <a:pt x="147" y="1414"/>
                  </a:lnTo>
                  <a:lnTo>
                    <a:pt x="73" y="1243"/>
                  </a:lnTo>
                  <a:lnTo>
                    <a:pt x="25" y="1073"/>
                  </a:lnTo>
                  <a:lnTo>
                    <a:pt x="0" y="902"/>
                  </a:lnTo>
                  <a:lnTo>
                    <a:pt x="0" y="902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200;p12"/>
            <p:cNvSpPr/>
            <p:nvPr/>
          </p:nvSpPr>
          <p:spPr>
            <a:xfrm>
              <a:off x="649925" y="590050"/>
              <a:ext cx="133975" cy="25"/>
            </a:xfrm>
            <a:custGeom>
              <a:avLst/>
              <a:gdLst/>
              <a:ahLst/>
              <a:cxnLst/>
              <a:rect l="l" t="t" r="r" b="b"/>
              <a:pathLst>
                <a:path w="5359" h="1" fill="none" extrusionOk="0">
                  <a:moveTo>
                    <a:pt x="5358" y="0"/>
                  </a:moveTo>
                  <a:lnTo>
                    <a:pt x="0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201;p12"/>
            <p:cNvSpPr/>
            <p:nvPr/>
          </p:nvSpPr>
          <p:spPr>
            <a:xfrm>
              <a:off x="649925" y="5346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202;p12"/>
            <p:cNvSpPr/>
            <p:nvPr/>
          </p:nvSpPr>
          <p:spPr>
            <a:xfrm>
              <a:off x="649925" y="4798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203;p12"/>
            <p:cNvSpPr/>
            <p:nvPr/>
          </p:nvSpPr>
          <p:spPr>
            <a:xfrm>
              <a:off x="649925" y="4244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204;p12"/>
            <p:cNvSpPr/>
            <p:nvPr/>
          </p:nvSpPr>
          <p:spPr>
            <a:xfrm>
              <a:off x="879475" y="274025"/>
              <a:ext cx="45075" cy="45100"/>
            </a:xfrm>
            <a:custGeom>
              <a:avLst/>
              <a:gdLst/>
              <a:ahLst/>
              <a:cxnLst/>
              <a:rect l="l" t="t" r="r" b="b"/>
              <a:pathLst>
                <a:path w="1803" h="1804" fill="none" extrusionOk="0">
                  <a:moveTo>
                    <a:pt x="901" y="1803"/>
                  </a:moveTo>
                  <a:lnTo>
                    <a:pt x="901" y="1803"/>
                  </a:lnTo>
                  <a:lnTo>
                    <a:pt x="731" y="1779"/>
                  </a:lnTo>
                  <a:lnTo>
                    <a:pt x="560" y="1730"/>
                  </a:lnTo>
                  <a:lnTo>
                    <a:pt x="390" y="1657"/>
                  </a:lnTo>
                  <a:lnTo>
                    <a:pt x="268" y="1535"/>
                  </a:lnTo>
                  <a:lnTo>
                    <a:pt x="146" y="1414"/>
                  </a:lnTo>
                  <a:lnTo>
                    <a:pt x="73" y="1243"/>
                  </a:lnTo>
                  <a:lnTo>
                    <a:pt x="25" y="1073"/>
                  </a:lnTo>
                  <a:lnTo>
                    <a:pt x="0" y="902"/>
                  </a:lnTo>
                  <a:lnTo>
                    <a:pt x="0" y="902"/>
                  </a:lnTo>
                  <a:lnTo>
                    <a:pt x="25" y="732"/>
                  </a:lnTo>
                  <a:lnTo>
                    <a:pt x="73" y="561"/>
                  </a:lnTo>
                  <a:lnTo>
                    <a:pt x="146" y="391"/>
                  </a:lnTo>
                  <a:lnTo>
                    <a:pt x="268" y="269"/>
                  </a:lnTo>
                  <a:lnTo>
                    <a:pt x="390" y="147"/>
                  </a:lnTo>
                  <a:lnTo>
                    <a:pt x="560" y="74"/>
                  </a:lnTo>
                  <a:lnTo>
                    <a:pt x="731" y="25"/>
                  </a:lnTo>
                  <a:lnTo>
                    <a:pt x="901" y="1"/>
                  </a:lnTo>
                  <a:lnTo>
                    <a:pt x="901" y="1"/>
                  </a:lnTo>
                  <a:lnTo>
                    <a:pt x="1072" y="25"/>
                  </a:lnTo>
                  <a:lnTo>
                    <a:pt x="1242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6" y="391"/>
                  </a:lnTo>
                  <a:lnTo>
                    <a:pt x="1729" y="561"/>
                  </a:lnTo>
                  <a:lnTo>
                    <a:pt x="1778" y="732"/>
                  </a:lnTo>
                  <a:lnTo>
                    <a:pt x="1802" y="902"/>
                  </a:lnTo>
                  <a:lnTo>
                    <a:pt x="1802" y="902"/>
                  </a:lnTo>
                  <a:lnTo>
                    <a:pt x="1778" y="1073"/>
                  </a:lnTo>
                  <a:lnTo>
                    <a:pt x="1729" y="1243"/>
                  </a:lnTo>
                  <a:lnTo>
                    <a:pt x="1656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2" y="1730"/>
                  </a:lnTo>
                  <a:lnTo>
                    <a:pt x="1072" y="1779"/>
                  </a:lnTo>
                  <a:lnTo>
                    <a:pt x="901" y="1803"/>
                  </a:lnTo>
                  <a:lnTo>
                    <a:pt x="901" y="1803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205;p12"/>
            <p:cNvSpPr/>
            <p:nvPr/>
          </p:nvSpPr>
          <p:spPr>
            <a:xfrm>
              <a:off x="654800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0" y="1"/>
                  </a:moveTo>
                  <a:lnTo>
                    <a:pt x="0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206;p12"/>
            <p:cNvSpPr/>
            <p:nvPr/>
          </p:nvSpPr>
          <p:spPr>
            <a:xfrm>
              <a:off x="737600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1" y="1"/>
                  </a:moveTo>
                  <a:lnTo>
                    <a:pt x="1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07;p12"/>
            <p:cNvSpPr/>
            <p:nvPr/>
          </p:nvSpPr>
          <p:spPr>
            <a:xfrm>
              <a:off x="820400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1" y="1"/>
                  </a:moveTo>
                  <a:lnTo>
                    <a:pt x="1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08;p12"/>
            <p:cNvSpPr/>
            <p:nvPr/>
          </p:nvSpPr>
          <p:spPr>
            <a:xfrm>
              <a:off x="903225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0" y="1"/>
                  </a:moveTo>
                  <a:lnTo>
                    <a:pt x="0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77230380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5B5D626-7685-4F43-8DC3-D4A4DB44A0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8378D435-9A2D-DF47-9069-4E6F3FEB16A2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C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12</a:t>
            </a:fld>
            <a:endParaRPr lang="es-EC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A8EC3E8F-131E-5143-A70D-BABD03E0C7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7572" y="-23061"/>
            <a:ext cx="8260828" cy="6967512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C16F27C1-3FFF-B146-BCE4-E02A098ED9C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80124" r="50486" b="-1216"/>
          <a:stretch/>
        </p:blipFill>
        <p:spPr>
          <a:xfrm>
            <a:off x="307572" y="3673928"/>
            <a:ext cx="4090257" cy="1469572"/>
          </a:xfrm>
          <a:prstGeom prst="rect">
            <a:avLst/>
          </a:prstGeom>
        </p:spPr>
      </p:pic>
      <p:sp>
        <p:nvSpPr>
          <p:cNvPr id="9" name="Marco 8">
            <a:extLst>
              <a:ext uri="{FF2B5EF4-FFF2-40B4-BE49-F238E27FC236}">
                <a16:creationId xmlns:a16="http://schemas.microsoft.com/office/drawing/2014/main" id="{07AA6897-3B46-254C-A93B-35771D480CD2}"/>
              </a:ext>
            </a:extLst>
          </p:cNvPr>
          <p:cNvSpPr/>
          <p:nvPr/>
        </p:nvSpPr>
        <p:spPr>
          <a:xfrm>
            <a:off x="3102429" y="381690"/>
            <a:ext cx="1393371" cy="957253"/>
          </a:xfrm>
          <a:prstGeom prst="frame">
            <a:avLst/>
          </a:prstGeom>
          <a:solidFill>
            <a:srgbClr val="F8943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>
              <a:solidFill>
                <a:schemeClr val="tx1"/>
              </a:solidFill>
            </a:endParaRPr>
          </a:p>
        </p:txBody>
      </p:sp>
      <p:sp>
        <p:nvSpPr>
          <p:cNvPr id="10" name="Marco 9">
            <a:extLst>
              <a:ext uri="{FF2B5EF4-FFF2-40B4-BE49-F238E27FC236}">
                <a16:creationId xmlns:a16="http://schemas.microsoft.com/office/drawing/2014/main" id="{3C224E45-4CA7-F446-BF29-30C848F0E95C}"/>
              </a:ext>
            </a:extLst>
          </p:cNvPr>
          <p:cNvSpPr/>
          <p:nvPr/>
        </p:nvSpPr>
        <p:spPr>
          <a:xfrm>
            <a:off x="2275114" y="1549182"/>
            <a:ext cx="1168361" cy="957253"/>
          </a:xfrm>
          <a:prstGeom prst="frame">
            <a:avLst/>
          </a:prstGeom>
          <a:solidFill>
            <a:srgbClr val="F8943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380640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8378D435-9A2D-DF47-9069-4E6F3FEB16A2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C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13</a:t>
            </a:fld>
            <a:endParaRPr lang="es-EC"/>
          </a:p>
        </p:txBody>
      </p:sp>
      <p:sp>
        <p:nvSpPr>
          <p:cNvPr id="9" name="Marco 8">
            <a:extLst>
              <a:ext uri="{FF2B5EF4-FFF2-40B4-BE49-F238E27FC236}">
                <a16:creationId xmlns:a16="http://schemas.microsoft.com/office/drawing/2014/main" id="{07AA6897-3B46-254C-A93B-35771D480CD2}"/>
              </a:ext>
            </a:extLst>
          </p:cNvPr>
          <p:cNvSpPr/>
          <p:nvPr/>
        </p:nvSpPr>
        <p:spPr>
          <a:xfrm>
            <a:off x="3102429" y="381690"/>
            <a:ext cx="1393371" cy="957253"/>
          </a:xfrm>
          <a:prstGeom prst="frame">
            <a:avLst/>
          </a:prstGeom>
          <a:solidFill>
            <a:srgbClr val="F8943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>
              <a:solidFill>
                <a:schemeClr val="tx1"/>
              </a:solidFill>
            </a:endParaRPr>
          </a:p>
        </p:txBody>
      </p:sp>
      <p:sp>
        <p:nvSpPr>
          <p:cNvPr id="10" name="Marco 9">
            <a:extLst>
              <a:ext uri="{FF2B5EF4-FFF2-40B4-BE49-F238E27FC236}">
                <a16:creationId xmlns:a16="http://schemas.microsoft.com/office/drawing/2014/main" id="{3C224E45-4CA7-F446-BF29-30C848F0E95C}"/>
              </a:ext>
            </a:extLst>
          </p:cNvPr>
          <p:cNvSpPr/>
          <p:nvPr/>
        </p:nvSpPr>
        <p:spPr>
          <a:xfrm>
            <a:off x="2275114" y="1549182"/>
            <a:ext cx="1168361" cy="957253"/>
          </a:xfrm>
          <a:prstGeom prst="frame">
            <a:avLst/>
          </a:prstGeom>
          <a:solidFill>
            <a:srgbClr val="F8943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>
              <a:solidFill>
                <a:schemeClr val="tx1"/>
              </a:solidFill>
            </a:endParaRPr>
          </a:p>
        </p:txBody>
      </p:sp>
      <p:pic>
        <p:nvPicPr>
          <p:cNvPr id="12" name="Imagen 11">
            <a:extLst>
              <a:ext uri="{FF2B5EF4-FFF2-40B4-BE49-F238E27FC236}">
                <a16:creationId xmlns:a16="http://schemas.microsoft.com/office/drawing/2014/main" id="{79BBE086-7F8B-4B4A-97C0-C8E87A679CD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1481" y="-174171"/>
            <a:ext cx="6478571" cy="5442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076597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2" name="Google Shape;502;p34"/>
          <p:cNvSpPr txBox="1">
            <a:spLocks noGrp="1"/>
          </p:cNvSpPr>
          <p:nvPr>
            <p:ph type="sldNum" idx="12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14</a:t>
            </a:fld>
            <a:endParaRPr/>
          </a:p>
        </p:txBody>
      </p:sp>
      <p:sp>
        <p:nvSpPr>
          <p:cNvPr id="503" name="Google Shape;503;p34"/>
          <p:cNvSpPr txBox="1">
            <a:spLocks noGrp="1"/>
          </p:cNvSpPr>
          <p:nvPr>
            <p:ph type="ctrTitle" idx="4294967295"/>
          </p:nvPr>
        </p:nvSpPr>
        <p:spPr>
          <a:xfrm>
            <a:off x="1275150" y="877513"/>
            <a:ext cx="6593700" cy="115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 dirty="0">
                <a:solidFill>
                  <a:schemeClr val="accent5"/>
                </a:solidFill>
              </a:rPr>
              <a:t>Gracias</a:t>
            </a:r>
            <a:endParaRPr sz="6000" dirty="0">
              <a:solidFill>
                <a:schemeClr val="accent5"/>
              </a:solidFill>
            </a:endParaRPr>
          </a:p>
        </p:txBody>
      </p:sp>
      <p:sp>
        <p:nvSpPr>
          <p:cNvPr id="504" name="Google Shape;504;p34"/>
          <p:cNvSpPr txBox="1">
            <a:spLocks noGrp="1"/>
          </p:cNvSpPr>
          <p:nvPr>
            <p:ph type="subTitle" idx="4294967295"/>
          </p:nvPr>
        </p:nvSpPr>
        <p:spPr>
          <a:xfrm>
            <a:off x="6942665" y="3903399"/>
            <a:ext cx="1651002" cy="694598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lang="en" sz="1200" dirty="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lang="en" sz="1200" dirty="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 dirty="0"/>
              <a:t>@GisselaChalaUIO</a:t>
            </a:r>
            <a:endParaRPr sz="1200" b="1" dirty="0"/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167" b="22499"/>
          <a:stretch/>
        </p:blipFill>
        <p:spPr>
          <a:xfrm>
            <a:off x="2778707" y="2858073"/>
            <a:ext cx="4052748" cy="913925"/>
          </a:xfrm>
          <a:prstGeom prst="rect">
            <a:avLst/>
          </a:prstGeom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721AF208-8694-D844-AAB4-BCD7F523AECC}"/>
              </a:ext>
            </a:extLst>
          </p:cNvPr>
          <p:cNvSpPr txBox="1"/>
          <p:nvPr/>
        </p:nvSpPr>
        <p:spPr>
          <a:xfrm>
            <a:off x="2651864" y="2286188"/>
            <a:ext cx="393192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2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Comisión de Igualdad </a:t>
            </a:r>
          </a:p>
          <a:p>
            <a:pPr algn="ctr"/>
            <a:r>
              <a:rPr lang="es-ES_tradnl" sz="2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Género e Inclusión Social</a:t>
            </a:r>
          </a:p>
          <a:p>
            <a:endParaRPr lang="es-ES_tradnl" dirty="0"/>
          </a:p>
          <a:p>
            <a:endParaRPr lang="es-ES_tradnl" dirty="0"/>
          </a:p>
          <a:p>
            <a:pPr algn="r"/>
            <a:endParaRPr lang="es-ES_tradnl" dirty="0"/>
          </a:p>
          <a:p>
            <a:pPr algn="ctr"/>
            <a:endParaRPr lang="es-ES_tradnl" sz="1800" dirty="0"/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31CD1F7C-11BD-2A4E-8B51-3924AA2A363F}"/>
              </a:ext>
            </a:extLst>
          </p:cNvPr>
          <p:cNvSpPr txBox="1"/>
          <p:nvPr/>
        </p:nvSpPr>
        <p:spPr>
          <a:xfrm>
            <a:off x="1" y="3728497"/>
            <a:ext cx="914400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_tradnl" sz="2400" dirty="0">
                <a:solidFill>
                  <a:schemeClr val="tx1">
                    <a:lumMod val="60000"/>
                    <a:lumOff val="40000"/>
                  </a:schemeClr>
                </a:solidFill>
                <a:latin typeface="Roboto Condensed" panose="020B0604020202020204" charset="0"/>
                <a:ea typeface="Roboto Condensed" panose="020B0604020202020204" charset="0"/>
                <a:cs typeface="Adobe Naskh Medium" panose="01010101010101010101" pitchFamily="50" charset="-78"/>
              </a:rPr>
              <a:t>Mónica Sandoval </a:t>
            </a:r>
          </a:p>
          <a:p>
            <a:pPr algn="ctr"/>
            <a:r>
              <a:rPr lang="es-ES_tradnl" sz="2400" dirty="0">
                <a:solidFill>
                  <a:schemeClr val="tx1">
                    <a:lumMod val="60000"/>
                    <a:lumOff val="40000"/>
                  </a:schemeClr>
                </a:solidFill>
                <a:latin typeface="Roboto Condensed" panose="020B0604020202020204" charset="0"/>
                <a:ea typeface="Roboto Condensed" panose="020B0604020202020204" charset="0"/>
                <a:cs typeface="Adobe Naskh Medium" panose="01010101010101010101" pitchFamily="50" charset="-78"/>
              </a:rPr>
              <a:t>Orlando Núñez  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12"/>
          <p:cNvSpPr txBox="1">
            <a:spLocks noGrp="1"/>
          </p:cNvSpPr>
          <p:nvPr>
            <p:ph type="title"/>
          </p:nvPr>
        </p:nvSpPr>
        <p:spPr>
          <a:xfrm>
            <a:off x="814275" y="392575"/>
            <a:ext cx="5258400" cy="76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es-EC" dirty="0"/>
              <a:t>CIFRAS </a:t>
            </a:r>
          </a:p>
        </p:txBody>
      </p:sp>
      <p:sp>
        <p:nvSpPr>
          <p:cNvPr id="190" name="Google Shape;190;p12"/>
          <p:cNvSpPr txBox="1">
            <a:spLocks noGrp="1"/>
          </p:cNvSpPr>
          <p:nvPr>
            <p:ph type="body" idx="2"/>
          </p:nvPr>
        </p:nvSpPr>
        <p:spPr>
          <a:xfrm>
            <a:off x="4674376" y="1443208"/>
            <a:ext cx="4302118" cy="312879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spcFirstLastPara="1" wrap="square" lIns="91425" tIns="91425" rIns="91425" bIns="91425" anchor="t" anchorCtr="0">
            <a:noAutofit/>
          </a:bodyPr>
          <a:lstStyle/>
          <a:p>
            <a:pPr marL="285750" lvl="0" indent="-285750" algn="just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 panose="020B0604020202020204" pitchFamily="34" charset="0"/>
              <a:buChar char="•"/>
            </a:pPr>
            <a:r>
              <a:rPr lang="es-EC" sz="1600" dirty="0"/>
              <a:t>El 64,9% de mujeres han sufrido algún tipo de violencia, tanto en zonas urbanas (65,7%) como en zonas rurales (62,8%). Esto incluye violencia física, psicológica, sexual, económica y patrimonial.</a:t>
            </a:r>
          </a:p>
          <a:p>
            <a:pPr marL="285750" lvl="0" indent="-285750" algn="just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 panose="020B0604020202020204" pitchFamily="34" charset="0"/>
              <a:buChar char="•"/>
            </a:pPr>
            <a:r>
              <a:rPr lang="es-EC" sz="1600" dirty="0"/>
              <a:t>En el año 2020 fue evidente la violencia de género, cuando empezó la cuarentena por la Covid-19, las víctimas de maltratos y abusos fueron mujeres, niños y adolescentes, quienes durante el confinamiento tuvieron que convivir con sus agresores.</a:t>
            </a:r>
            <a:endParaRPr sz="1600" dirty="0"/>
          </a:p>
        </p:txBody>
      </p:sp>
      <p:sp>
        <p:nvSpPr>
          <p:cNvPr id="192" name="Google Shape;192;p12"/>
          <p:cNvSpPr txBox="1">
            <a:spLocks noGrp="1"/>
          </p:cNvSpPr>
          <p:nvPr>
            <p:ph type="sldNum" idx="12"/>
          </p:nvPr>
        </p:nvSpPr>
        <p:spPr>
          <a:xfrm>
            <a:off x="7194014" y="4636500"/>
            <a:ext cx="1911386" cy="31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Fuente: INEC- Dic. 2020</a:t>
            </a:r>
            <a:endParaRPr dirty="0"/>
          </a:p>
        </p:txBody>
      </p:sp>
      <p:sp>
        <p:nvSpPr>
          <p:cNvPr id="193" name="Google Shape;193;p12"/>
          <p:cNvSpPr txBox="1">
            <a:spLocks noGrp="1"/>
          </p:cNvSpPr>
          <p:nvPr>
            <p:ph type="body" idx="1"/>
          </p:nvPr>
        </p:nvSpPr>
        <p:spPr>
          <a:xfrm>
            <a:off x="318585" y="1444088"/>
            <a:ext cx="3744259" cy="3006724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 b="1" dirty="0">
                <a:solidFill>
                  <a:srgbClr val="FF9800"/>
                </a:solidFill>
              </a:rPr>
              <a:t>*</a:t>
            </a:r>
            <a:endParaRPr sz="1200" dirty="0">
              <a:solidFill>
                <a:srgbClr val="FF9800"/>
              </a:solidFill>
            </a:endParaRPr>
          </a:p>
          <a:p>
            <a:pPr algn="just"/>
            <a:r>
              <a:rPr lang="es-EC" sz="1500" b="1" dirty="0">
                <a:solidFill>
                  <a:schemeClr val="tx1"/>
                </a:solidFill>
              </a:rPr>
              <a:t>Mujeres en Ecuador: </a:t>
            </a:r>
            <a:r>
              <a:rPr lang="es-EC" sz="1500" dirty="0">
                <a:solidFill>
                  <a:schemeClr val="tx1"/>
                </a:solidFill>
              </a:rPr>
              <a:t>9.3 millones 17% de mujeres jefas de hogar.</a:t>
            </a:r>
          </a:p>
          <a:p>
            <a:pPr algn="just"/>
            <a:endParaRPr lang="es-EC" sz="1500" dirty="0">
              <a:solidFill>
                <a:schemeClr val="tx1"/>
              </a:solidFill>
            </a:endParaRPr>
          </a:p>
          <a:p>
            <a:pPr algn="just"/>
            <a:r>
              <a:rPr lang="es-EC" sz="1500" b="1" dirty="0">
                <a:solidFill>
                  <a:schemeClr val="tx1"/>
                </a:solidFill>
              </a:rPr>
              <a:t>Nivel de Instrucción: </a:t>
            </a:r>
          </a:p>
          <a:p>
            <a:pPr algn="just"/>
            <a:r>
              <a:rPr lang="es-EC" sz="1500" dirty="0">
                <a:solidFill>
                  <a:schemeClr val="tx1"/>
                </a:solidFill>
              </a:rPr>
              <a:t>Básico o menor 49%</a:t>
            </a:r>
          </a:p>
          <a:p>
            <a:pPr algn="just"/>
            <a:r>
              <a:rPr lang="es-EC" sz="1500" dirty="0">
                <a:solidFill>
                  <a:schemeClr val="tx1"/>
                </a:solidFill>
              </a:rPr>
              <a:t>Secundaria finalizada 31%</a:t>
            </a:r>
          </a:p>
          <a:p>
            <a:pPr algn="just"/>
            <a:r>
              <a:rPr lang="es-EC" sz="1500" dirty="0">
                <a:solidFill>
                  <a:schemeClr val="tx1"/>
                </a:solidFill>
              </a:rPr>
              <a:t>Superior 15%</a:t>
            </a:r>
          </a:p>
          <a:p>
            <a:pPr algn="just"/>
            <a:r>
              <a:rPr lang="es-EC" sz="1500" dirty="0">
                <a:solidFill>
                  <a:schemeClr val="tx1"/>
                </a:solidFill>
              </a:rPr>
              <a:t>Ninguna 5%</a:t>
            </a:r>
          </a:p>
          <a:p>
            <a:pPr algn="just"/>
            <a:endParaRPr lang="es-EC" sz="1500" dirty="0">
              <a:solidFill>
                <a:schemeClr val="tx1"/>
              </a:solidFill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200" dirty="0"/>
          </a:p>
          <a:p>
            <a:pPr marL="0" lvl="0" indent="0" algn="l" rtl="0">
              <a:spcBef>
                <a:spcPts val="600"/>
              </a:spcBef>
              <a:spcAft>
                <a:spcPts val="1000"/>
              </a:spcAft>
              <a:buNone/>
            </a:pPr>
            <a:endParaRPr dirty="0"/>
          </a:p>
        </p:txBody>
      </p:sp>
      <p:grpSp>
        <p:nvGrpSpPr>
          <p:cNvPr id="194" name="Google Shape;194;p12"/>
          <p:cNvGrpSpPr/>
          <p:nvPr/>
        </p:nvGrpSpPr>
        <p:grpSpPr>
          <a:xfrm>
            <a:off x="293683" y="574116"/>
            <a:ext cx="309041" cy="403123"/>
            <a:chOff x="590250" y="244200"/>
            <a:chExt cx="407975" cy="532175"/>
          </a:xfrm>
        </p:grpSpPr>
        <p:sp>
          <p:nvSpPr>
            <p:cNvPr id="195" name="Google Shape;195;p12"/>
            <p:cNvSpPr/>
            <p:nvPr/>
          </p:nvSpPr>
          <p:spPr>
            <a:xfrm>
              <a:off x="623125" y="313625"/>
              <a:ext cx="375100" cy="462750"/>
            </a:xfrm>
            <a:custGeom>
              <a:avLst/>
              <a:gdLst/>
              <a:ahLst/>
              <a:cxnLst/>
              <a:rect l="l" t="t" r="r" b="b"/>
              <a:pathLst>
                <a:path w="15004" h="18510" fill="none" extrusionOk="0">
                  <a:moveTo>
                    <a:pt x="1" y="17536"/>
                  </a:moveTo>
                  <a:lnTo>
                    <a:pt x="1" y="17536"/>
                  </a:lnTo>
                  <a:lnTo>
                    <a:pt x="1" y="17536"/>
                  </a:lnTo>
                  <a:lnTo>
                    <a:pt x="25" y="17682"/>
                  </a:lnTo>
                  <a:lnTo>
                    <a:pt x="49" y="17852"/>
                  </a:lnTo>
                  <a:lnTo>
                    <a:pt x="123" y="18023"/>
                  </a:lnTo>
                  <a:lnTo>
                    <a:pt x="220" y="18193"/>
                  </a:lnTo>
                  <a:lnTo>
                    <a:pt x="293" y="18291"/>
                  </a:lnTo>
                  <a:lnTo>
                    <a:pt x="390" y="18364"/>
                  </a:lnTo>
                  <a:lnTo>
                    <a:pt x="488" y="18412"/>
                  </a:lnTo>
                  <a:lnTo>
                    <a:pt x="610" y="18461"/>
                  </a:lnTo>
                  <a:lnTo>
                    <a:pt x="756" y="18510"/>
                  </a:lnTo>
                  <a:lnTo>
                    <a:pt x="926" y="18510"/>
                  </a:lnTo>
                  <a:lnTo>
                    <a:pt x="14468" y="18510"/>
                  </a:lnTo>
                  <a:lnTo>
                    <a:pt x="14468" y="18510"/>
                  </a:lnTo>
                  <a:lnTo>
                    <a:pt x="14541" y="18510"/>
                  </a:lnTo>
                  <a:lnTo>
                    <a:pt x="14614" y="18485"/>
                  </a:lnTo>
                  <a:lnTo>
                    <a:pt x="14736" y="18412"/>
                  </a:lnTo>
                  <a:lnTo>
                    <a:pt x="14833" y="18291"/>
                  </a:lnTo>
                  <a:lnTo>
                    <a:pt x="14906" y="18144"/>
                  </a:lnTo>
                  <a:lnTo>
                    <a:pt x="14955" y="17974"/>
                  </a:lnTo>
                  <a:lnTo>
                    <a:pt x="14979" y="17779"/>
                  </a:lnTo>
                  <a:lnTo>
                    <a:pt x="15003" y="17438"/>
                  </a:lnTo>
                  <a:lnTo>
                    <a:pt x="15003" y="487"/>
                  </a:lnTo>
                  <a:lnTo>
                    <a:pt x="15003" y="487"/>
                  </a:lnTo>
                  <a:lnTo>
                    <a:pt x="15003" y="341"/>
                  </a:lnTo>
                  <a:lnTo>
                    <a:pt x="14979" y="219"/>
                  </a:lnTo>
                  <a:lnTo>
                    <a:pt x="14955" y="146"/>
                  </a:lnTo>
                  <a:lnTo>
                    <a:pt x="14906" y="73"/>
                  </a:lnTo>
                  <a:lnTo>
                    <a:pt x="14833" y="49"/>
                  </a:lnTo>
                  <a:lnTo>
                    <a:pt x="14736" y="24"/>
                  </a:lnTo>
                  <a:lnTo>
                    <a:pt x="14468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196;p12"/>
            <p:cNvSpPr/>
            <p:nvPr/>
          </p:nvSpPr>
          <p:spPr>
            <a:xfrm>
              <a:off x="590250" y="269775"/>
              <a:ext cx="377525" cy="462775"/>
            </a:xfrm>
            <a:custGeom>
              <a:avLst/>
              <a:gdLst/>
              <a:ahLst/>
              <a:cxnLst/>
              <a:rect l="l" t="t" r="r" b="b"/>
              <a:pathLst>
                <a:path w="15101" h="18511" fill="none" extrusionOk="0">
                  <a:moveTo>
                    <a:pt x="14321" y="0"/>
                  </a:moveTo>
                  <a:lnTo>
                    <a:pt x="780" y="0"/>
                  </a:lnTo>
                  <a:lnTo>
                    <a:pt x="780" y="0"/>
                  </a:lnTo>
                  <a:lnTo>
                    <a:pt x="634" y="25"/>
                  </a:lnTo>
                  <a:lnTo>
                    <a:pt x="488" y="74"/>
                  </a:lnTo>
                  <a:lnTo>
                    <a:pt x="342" y="122"/>
                  </a:lnTo>
                  <a:lnTo>
                    <a:pt x="220" y="220"/>
                  </a:lnTo>
                  <a:lnTo>
                    <a:pt x="122" y="341"/>
                  </a:lnTo>
                  <a:lnTo>
                    <a:pt x="74" y="488"/>
                  </a:lnTo>
                  <a:lnTo>
                    <a:pt x="25" y="634"/>
                  </a:lnTo>
                  <a:lnTo>
                    <a:pt x="1" y="780"/>
                  </a:lnTo>
                  <a:lnTo>
                    <a:pt x="1" y="17731"/>
                  </a:lnTo>
                  <a:lnTo>
                    <a:pt x="1" y="17731"/>
                  </a:lnTo>
                  <a:lnTo>
                    <a:pt x="25" y="17877"/>
                  </a:lnTo>
                  <a:lnTo>
                    <a:pt x="74" y="18023"/>
                  </a:lnTo>
                  <a:lnTo>
                    <a:pt x="122" y="18169"/>
                  </a:lnTo>
                  <a:lnTo>
                    <a:pt x="220" y="18291"/>
                  </a:lnTo>
                  <a:lnTo>
                    <a:pt x="342" y="18388"/>
                  </a:lnTo>
                  <a:lnTo>
                    <a:pt x="488" y="18437"/>
                  </a:lnTo>
                  <a:lnTo>
                    <a:pt x="634" y="18486"/>
                  </a:lnTo>
                  <a:lnTo>
                    <a:pt x="780" y="18510"/>
                  </a:lnTo>
                  <a:lnTo>
                    <a:pt x="14321" y="18510"/>
                  </a:lnTo>
                  <a:lnTo>
                    <a:pt x="14321" y="18510"/>
                  </a:lnTo>
                  <a:lnTo>
                    <a:pt x="14467" y="18486"/>
                  </a:lnTo>
                  <a:lnTo>
                    <a:pt x="14614" y="18437"/>
                  </a:lnTo>
                  <a:lnTo>
                    <a:pt x="14760" y="18388"/>
                  </a:lnTo>
                  <a:lnTo>
                    <a:pt x="14881" y="18291"/>
                  </a:lnTo>
                  <a:lnTo>
                    <a:pt x="14979" y="18169"/>
                  </a:lnTo>
                  <a:lnTo>
                    <a:pt x="15028" y="18023"/>
                  </a:lnTo>
                  <a:lnTo>
                    <a:pt x="15076" y="17877"/>
                  </a:lnTo>
                  <a:lnTo>
                    <a:pt x="15101" y="17731"/>
                  </a:lnTo>
                  <a:lnTo>
                    <a:pt x="15101" y="780"/>
                  </a:lnTo>
                  <a:lnTo>
                    <a:pt x="15101" y="780"/>
                  </a:lnTo>
                  <a:lnTo>
                    <a:pt x="15076" y="634"/>
                  </a:lnTo>
                  <a:lnTo>
                    <a:pt x="15028" y="488"/>
                  </a:lnTo>
                  <a:lnTo>
                    <a:pt x="14979" y="341"/>
                  </a:lnTo>
                  <a:lnTo>
                    <a:pt x="14881" y="220"/>
                  </a:lnTo>
                  <a:lnTo>
                    <a:pt x="14760" y="122"/>
                  </a:lnTo>
                  <a:lnTo>
                    <a:pt x="14614" y="74"/>
                  </a:lnTo>
                  <a:lnTo>
                    <a:pt x="14467" y="25"/>
                  </a:lnTo>
                  <a:lnTo>
                    <a:pt x="14321" y="0"/>
                  </a:lnTo>
                  <a:lnTo>
                    <a:pt x="14321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197;p12"/>
            <p:cNvSpPr/>
            <p:nvPr/>
          </p:nvSpPr>
          <p:spPr>
            <a:xfrm>
              <a:off x="796650" y="274025"/>
              <a:ext cx="45100" cy="45100"/>
            </a:xfrm>
            <a:custGeom>
              <a:avLst/>
              <a:gdLst/>
              <a:ahLst/>
              <a:cxnLst/>
              <a:rect l="l" t="t" r="r" b="b"/>
              <a:pathLst>
                <a:path w="1804" h="1804" fill="none" extrusionOk="0">
                  <a:moveTo>
                    <a:pt x="902" y="1"/>
                  </a:moveTo>
                  <a:lnTo>
                    <a:pt x="902" y="1"/>
                  </a:lnTo>
                  <a:lnTo>
                    <a:pt x="1073" y="25"/>
                  </a:lnTo>
                  <a:lnTo>
                    <a:pt x="1243" y="74"/>
                  </a:lnTo>
                  <a:lnTo>
                    <a:pt x="1414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9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9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4" y="1657"/>
                  </a:lnTo>
                  <a:lnTo>
                    <a:pt x="1243" y="1730"/>
                  </a:lnTo>
                  <a:lnTo>
                    <a:pt x="1073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2" y="1779"/>
                  </a:lnTo>
                  <a:lnTo>
                    <a:pt x="561" y="1730"/>
                  </a:lnTo>
                  <a:lnTo>
                    <a:pt x="391" y="1657"/>
                  </a:lnTo>
                  <a:lnTo>
                    <a:pt x="269" y="1535"/>
                  </a:lnTo>
                  <a:lnTo>
                    <a:pt x="147" y="1414"/>
                  </a:lnTo>
                  <a:lnTo>
                    <a:pt x="74" y="1243"/>
                  </a:lnTo>
                  <a:lnTo>
                    <a:pt x="25" y="1073"/>
                  </a:lnTo>
                  <a:lnTo>
                    <a:pt x="1" y="902"/>
                  </a:lnTo>
                  <a:lnTo>
                    <a:pt x="1" y="902"/>
                  </a:lnTo>
                  <a:lnTo>
                    <a:pt x="25" y="732"/>
                  </a:lnTo>
                  <a:lnTo>
                    <a:pt x="74" y="561"/>
                  </a:lnTo>
                  <a:lnTo>
                    <a:pt x="147" y="391"/>
                  </a:lnTo>
                  <a:lnTo>
                    <a:pt x="269" y="269"/>
                  </a:lnTo>
                  <a:lnTo>
                    <a:pt x="391" y="147"/>
                  </a:lnTo>
                  <a:lnTo>
                    <a:pt x="561" y="74"/>
                  </a:lnTo>
                  <a:lnTo>
                    <a:pt x="732" y="25"/>
                  </a:lnTo>
                  <a:lnTo>
                    <a:pt x="902" y="1"/>
                  </a:lnTo>
                  <a:lnTo>
                    <a:pt x="902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198;p12"/>
            <p:cNvSpPr/>
            <p:nvPr/>
          </p:nvSpPr>
          <p:spPr>
            <a:xfrm>
              <a:off x="713850" y="274025"/>
              <a:ext cx="45075" cy="45100"/>
            </a:xfrm>
            <a:custGeom>
              <a:avLst/>
              <a:gdLst/>
              <a:ahLst/>
              <a:cxnLst/>
              <a:rect l="l" t="t" r="r" b="b"/>
              <a:pathLst>
                <a:path w="1803" h="1804" fill="none" extrusionOk="0">
                  <a:moveTo>
                    <a:pt x="902" y="1"/>
                  </a:moveTo>
                  <a:lnTo>
                    <a:pt x="902" y="1"/>
                  </a:lnTo>
                  <a:lnTo>
                    <a:pt x="1072" y="25"/>
                  </a:lnTo>
                  <a:lnTo>
                    <a:pt x="1243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9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9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3" y="1730"/>
                  </a:lnTo>
                  <a:lnTo>
                    <a:pt x="1072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1" y="1779"/>
                  </a:lnTo>
                  <a:lnTo>
                    <a:pt x="561" y="1730"/>
                  </a:lnTo>
                  <a:lnTo>
                    <a:pt x="390" y="1657"/>
                  </a:lnTo>
                  <a:lnTo>
                    <a:pt x="269" y="1535"/>
                  </a:lnTo>
                  <a:lnTo>
                    <a:pt x="147" y="1414"/>
                  </a:lnTo>
                  <a:lnTo>
                    <a:pt x="74" y="1243"/>
                  </a:lnTo>
                  <a:lnTo>
                    <a:pt x="25" y="1073"/>
                  </a:lnTo>
                  <a:lnTo>
                    <a:pt x="1" y="902"/>
                  </a:lnTo>
                  <a:lnTo>
                    <a:pt x="1" y="902"/>
                  </a:lnTo>
                  <a:lnTo>
                    <a:pt x="25" y="732"/>
                  </a:lnTo>
                  <a:lnTo>
                    <a:pt x="74" y="561"/>
                  </a:lnTo>
                  <a:lnTo>
                    <a:pt x="147" y="391"/>
                  </a:lnTo>
                  <a:lnTo>
                    <a:pt x="269" y="269"/>
                  </a:lnTo>
                  <a:lnTo>
                    <a:pt x="390" y="147"/>
                  </a:lnTo>
                  <a:lnTo>
                    <a:pt x="561" y="74"/>
                  </a:lnTo>
                  <a:lnTo>
                    <a:pt x="731" y="25"/>
                  </a:lnTo>
                  <a:lnTo>
                    <a:pt x="902" y="1"/>
                  </a:lnTo>
                  <a:lnTo>
                    <a:pt x="902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99;p12"/>
            <p:cNvSpPr/>
            <p:nvPr/>
          </p:nvSpPr>
          <p:spPr>
            <a:xfrm>
              <a:off x="631050" y="274025"/>
              <a:ext cx="45075" cy="45100"/>
            </a:xfrm>
            <a:custGeom>
              <a:avLst/>
              <a:gdLst/>
              <a:ahLst/>
              <a:cxnLst/>
              <a:rect l="l" t="t" r="r" b="b"/>
              <a:pathLst>
                <a:path w="1803" h="1804" fill="none" extrusionOk="0">
                  <a:moveTo>
                    <a:pt x="0" y="902"/>
                  </a:moveTo>
                  <a:lnTo>
                    <a:pt x="0" y="902"/>
                  </a:lnTo>
                  <a:lnTo>
                    <a:pt x="25" y="732"/>
                  </a:lnTo>
                  <a:lnTo>
                    <a:pt x="73" y="561"/>
                  </a:lnTo>
                  <a:lnTo>
                    <a:pt x="147" y="391"/>
                  </a:lnTo>
                  <a:lnTo>
                    <a:pt x="268" y="269"/>
                  </a:lnTo>
                  <a:lnTo>
                    <a:pt x="390" y="147"/>
                  </a:lnTo>
                  <a:lnTo>
                    <a:pt x="561" y="74"/>
                  </a:lnTo>
                  <a:lnTo>
                    <a:pt x="731" y="25"/>
                  </a:lnTo>
                  <a:lnTo>
                    <a:pt x="902" y="1"/>
                  </a:lnTo>
                  <a:lnTo>
                    <a:pt x="902" y="1"/>
                  </a:lnTo>
                  <a:lnTo>
                    <a:pt x="1072" y="25"/>
                  </a:lnTo>
                  <a:lnTo>
                    <a:pt x="1243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8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8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3" y="1730"/>
                  </a:lnTo>
                  <a:lnTo>
                    <a:pt x="1072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1" y="1779"/>
                  </a:lnTo>
                  <a:lnTo>
                    <a:pt x="561" y="1730"/>
                  </a:lnTo>
                  <a:lnTo>
                    <a:pt x="390" y="1657"/>
                  </a:lnTo>
                  <a:lnTo>
                    <a:pt x="268" y="1535"/>
                  </a:lnTo>
                  <a:lnTo>
                    <a:pt x="147" y="1414"/>
                  </a:lnTo>
                  <a:lnTo>
                    <a:pt x="73" y="1243"/>
                  </a:lnTo>
                  <a:lnTo>
                    <a:pt x="25" y="1073"/>
                  </a:lnTo>
                  <a:lnTo>
                    <a:pt x="0" y="902"/>
                  </a:lnTo>
                  <a:lnTo>
                    <a:pt x="0" y="902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200;p12"/>
            <p:cNvSpPr/>
            <p:nvPr/>
          </p:nvSpPr>
          <p:spPr>
            <a:xfrm>
              <a:off x="649925" y="590050"/>
              <a:ext cx="133975" cy="25"/>
            </a:xfrm>
            <a:custGeom>
              <a:avLst/>
              <a:gdLst/>
              <a:ahLst/>
              <a:cxnLst/>
              <a:rect l="l" t="t" r="r" b="b"/>
              <a:pathLst>
                <a:path w="5359" h="1" fill="none" extrusionOk="0">
                  <a:moveTo>
                    <a:pt x="5358" y="0"/>
                  </a:moveTo>
                  <a:lnTo>
                    <a:pt x="0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201;p12"/>
            <p:cNvSpPr/>
            <p:nvPr/>
          </p:nvSpPr>
          <p:spPr>
            <a:xfrm>
              <a:off x="649925" y="5346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202;p12"/>
            <p:cNvSpPr/>
            <p:nvPr/>
          </p:nvSpPr>
          <p:spPr>
            <a:xfrm>
              <a:off x="649925" y="4798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203;p12"/>
            <p:cNvSpPr/>
            <p:nvPr/>
          </p:nvSpPr>
          <p:spPr>
            <a:xfrm>
              <a:off x="649925" y="4244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204;p12"/>
            <p:cNvSpPr/>
            <p:nvPr/>
          </p:nvSpPr>
          <p:spPr>
            <a:xfrm>
              <a:off x="879475" y="274025"/>
              <a:ext cx="45075" cy="45100"/>
            </a:xfrm>
            <a:custGeom>
              <a:avLst/>
              <a:gdLst/>
              <a:ahLst/>
              <a:cxnLst/>
              <a:rect l="l" t="t" r="r" b="b"/>
              <a:pathLst>
                <a:path w="1803" h="1804" fill="none" extrusionOk="0">
                  <a:moveTo>
                    <a:pt x="901" y="1803"/>
                  </a:moveTo>
                  <a:lnTo>
                    <a:pt x="901" y="1803"/>
                  </a:lnTo>
                  <a:lnTo>
                    <a:pt x="731" y="1779"/>
                  </a:lnTo>
                  <a:lnTo>
                    <a:pt x="560" y="1730"/>
                  </a:lnTo>
                  <a:lnTo>
                    <a:pt x="390" y="1657"/>
                  </a:lnTo>
                  <a:lnTo>
                    <a:pt x="268" y="1535"/>
                  </a:lnTo>
                  <a:lnTo>
                    <a:pt x="146" y="1414"/>
                  </a:lnTo>
                  <a:lnTo>
                    <a:pt x="73" y="1243"/>
                  </a:lnTo>
                  <a:lnTo>
                    <a:pt x="25" y="1073"/>
                  </a:lnTo>
                  <a:lnTo>
                    <a:pt x="0" y="902"/>
                  </a:lnTo>
                  <a:lnTo>
                    <a:pt x="0" y="902"/>
                  </a:lnTo>
                  <a:lnTo>
                    <a:pt x="25" y="732"/>
                  </a:lnTo>
                  <a:lnTo>
                    <a:pt x="73" y="561"/>
                  </a:lnTo>
                  <a:lnTo>
                    <a:pt x="146" y="391"/>
                  </a:lnTo>
                  <a:lnTo>
                    <a:pt x="268" y="269"/>
                  </a:lnTo>
                  <a:lnTo>
                    <a:pt x="390" y="147"/>
                  </a:lnTo>
                  <a:lnTo>
                    <a:pt x="560" y="74"/>
                  </a:lnTo>
                  <a:lnTo>
                    <a:pt x="731" y="25"/>
                  </a:lnTo>
                  <a:lnTo>
                    <a:pt x="901" y="1"/>
                  </a:lnTo>
                  <a:lnTo>
                    <a:pt x="901" y="1"/>
                  </a:lnTo>
                  <a:lnTo>
                    <a:pt x="1072" y="25"/>
                  </a:lnTo>
                  <a:lnTo>
                    <a:pt x="1242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6" y="391"/>
                  </a:lnTo>
                  <a:lnTo>
                    <a:pt x="1729" y="561"/>
                  </a:lnTo>
                  <a:lnTo>
                    <a:pt x="1778" y="732"/>
                  </a:lnTo>
                  <a:lnTo>
                    <a:pt x="1802" y="902"/>
                  </a:lnTo>
                  <a:lnTo>
                    <a:pt x="1802" y="902"/>
                  </a:lnTo>
                  <a:lnTo>
                    <a:pt x="1778" y="1073"/>
                  </a:lnTo>
                  <a:lnTo>
                    <a:pt x="1729" y="1243"/>
                  </a:lnTo>
                  <a:lnTo>
                    <a:pt x="1656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2" y="1730"/>
                  </a:lnTo>
                  <a:lnTo>
                    <a:pt x="1072" y="1779"/>
                  </a:lnTo>
                  <a:lnTo>
                    <a:pt x="901" y="1803"/>
                  </a:lnTo>
                  <a:lnTo>
                    <a:pt x="901" y="1803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205;p12"/>
            <p:cNvSpPr/>
            <p:nvPr/>
          </p:nvSpPr>
          <p:spPr>
            <a:xfrm>
              <a:off x="654800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0" y="1"/>
                  </a:moveTo>
                  <a:lnTo>
                    <a:pt x="0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206;p12"/>
            <p:cNvSpPr/>
            <p:nvPr/>
          </p:nvSpPr>
          <p:spPr>
            <a:xfrm>
              <a:off x="737600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1" y="1"/>
                  </a:moveTo>
                  <a:lnTo>
                    <a:pt x="1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07;p12"/>
            <p:cNvSpPr/>
            <p:nvPr/>
          </p:nvSpPr>
          <p:spPr>
            <a:xfrm>
              <a:off x="820400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1" y="1"/>
                  </a:moveTo>
                  <a:lnTo>
                    <a:pt x="1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08;p12"/>
            <p:cNvSpPr/>
            <p:nvPr/>
          </p:nvSpPr>
          <p:spPr>
            <a:xfrm>
              <a:off x="903225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0" y="1"/>
                  </a:moveTo>
                  <a:lnTo>
                    <a:pt x="0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6441785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16"/>
          <p:cNvSpPr txBox="1">
            <a:spLocks noGrp="1"/>
          </p:cNvSpPr>
          <p:nvPr>
            <p:ph type="title"/>
          </p:nvPr>
        </p:nvSpPr>
        <p:spPr>
          <a:xfrm>
            <a:off x="814275" y="392575"/>
            <a:ext cx="5492400" cy="76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NORMATIVA</a:t>
            </a:r>
            <a:endParaRPr dirty="0"/>
          </a:p>
        </p:txBody>
      </p:sp>
      <p:sp>
        <p:nvSpPr>
          <p:cNvPr id="237" name="Google Shape;237;p16"/>
          <p:cNvSpPr txBox="1">
            <a:spLocks noGrp="1"/>
          </p:cNvSpPr>
          <p:nvPr>
            <p:ph type="body" idx="1"/>
          </p:nvPr>
        </p:nvSpPr>
        <p:spPr>
          <a:xfrm>
            <a:off x="726138" y="1459554"/>
            <a:ext cx="8131421" cy="3145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76200" indent="0" algn="just">
              <a:buNone/>
            </a:pPr>
            <a:endParaRPr lang="es-EC" sz="1600" b="1" dirty="0">
              <a:solidFill>
                <a:schemeClr val="tx1"/>
              </a:solidFill>
            </a:endParaRPr>
          </a:p>
          <a:p>
            <a:pPr marL="76200" indent="0" algn="just">
              <a:buNone/>
            </a:pPr>
            <a:endParaRPr lang="es-EC" sz="1600" b="1" dirty="0">
              <a:solidFill>
                <a:schemeClr val="tx1"/>
              </a:solidFill>
            </a:endParaRPr>
          </a:p>
          <a:p>
            <a:pPr marL="76200" indent="0" algn="just">
              <a:buNone/>
            </a:pPr>
            <a:endParaRPr lang="es-EC" sz="1600" b="1" dirty="0">
              <a:solidFill>
                <a:schemeClr val="tx1"/>
              </a:solidFill>
            </a:endParaRPr>
          </a:p>
          <a:p>
            <a:pPr marL="76200" indent="0" algn="just">
              <a:buNone/>
            </a:pPr>
            <a:r>
              <a:rPr lang="es-EC" sz="1500" b="1" dirty="0">
                <a:solidFill>
                  <a:schemeClr val="tx1"/>
                </a:solidFill>
              </a:rPr>
              <a:t>La Constitución de la República del Ecuador</a:t>
            </a:r>
          </a:p>
          <a:p>
            <a:pPr algn="just"/>
            <a:r>
              <a:rPr lang="es-EC" sz="1500" dirty="0">
                <a:solidFill>
                  <a:schemeClr val="tx1"/>
                </a:solidFill>
              </a:rPr>
              <a:t>Art. 238.- Autonomía de los gobiernos autónomos</a:t>
            </a:r>
          </a:p>
          <a:p>
            <a:pPr algn="just"/>
            <a:r>
              <a:rPr lang="es-EC" sz="1500" dirty="0"/>
              <a:t>Art. 266.- Competencias de los GAD</a:t>
            </a:r>
          </a:p>
          <a:p>
            <a:pPr marL="76200" indent="0" algn="just">
              <a:buNone/>
            </a:pPr>
            <a:endParaRPr lang="es-EC" sz="1500" b="1" dirty="0">
              <a:solidFill>
                <a:schemeClr val="tx1"/>
              </a:solidFill>
            </a:endParaRPr>
          </a:p>
          <a:p>
            <a:pPr marL="76200" indent="0" algn="just">
              <a:buNone/>
            </a:pPr>
            <a:r>
              <a:rPr lang="es-EC" sz="1500" b="1" dirty="0">
                <a:solidFill>
                  <a:schemeClr val="tx1"/>
                </a:solidFill>
              </a:rPr>
              <a:t>El Código Orgánico de Organización Territorial, Autonomía y Descentralización (COOTAD)</a:t>
            </a:r>
          </a:p>
          <a:p>
            <a:pPr algn="just"/>
            <a:r>
              <a:rPr lang="es-EC" sz="1500" dirty="0">
                <a:solidFill>
                  <a:schemeClr val="tx1"/>
                </a:solidFill>
              </a:rPr>
              <a:t>Art. 87.- Atribuciones del Concejo Metropolitano.</a:t>
            </a:r>
          </a:p>
          <a:p>
            <a:pPr marL="76200" indent="0" algn="just">
              <a:buNone/>
            </a:pPr>
            <a:r>
              <a:rPr lang="es-EC" sz="1500" dirty="0">
                <a:solidFill>
                  <a:schemeClr val="tx1"/>
                </a:solidFill>
              </a:rPr>
              <a:t>         d) Expedir acuerdos o resoluciones en el ámbito de sus competencias para </a:t>
            </a:r>
          </a:p>
          <a:p>
            <a:pPr marL="76200" indent="0" algn="just">
              <a:buNone/>
            </a:pPr>
            <a:r>
              <a:rPr lang="es-EC" sz="1500" dirty="0">
                <a:solidFill>
                  <a:schemeClr val="tx1"/>
                </a:solidFill>
              </a:rPr>
              <a:t>             regular temas institucionales específicos o reconocer derechos particulares;”</a:t>
            </a:r>
          </a:p>
          <a:p>
            <a:pPr algn="just"/>
            <a:endParaRPr lang="es-EC" sz="2000" dirty="0"/>
          </a:p>
          <a:p>
            <a:pPr algn="just"/>
            <a:endParaRPr lang="es-EC" sz="2000" dirty="0">
              <a:solidFill>
                <a:schemeClr val="tx1"/>
              </a:solidFill>
            </a:endParaRPr>
          </a:p>
          <a:p>
            <a:pPr algn="just"/>
            <a:endParaRPr lang="es-EC" sz="2000" dirty="0">
              <a:solidFill>
                <a:schemeClr val="tx1"/>
              </a:solidFill>
            </a:endParaRPr>
          </a:p>
        </p:txBody>
      </p:sp>
      <p:sp>
        <p:nvSpPr>
          <p:cNvPr id="238" name="Google Shape;238;p16"/>
          <p:cNvSpPr txBox="1">
            <a:spLocks noGrp="1"/>
          </p:cNvSpPr>
          <p:nvPr>
            <p:ph type="sldNum" idx="12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3</a:t>
            </a:fld>
            <a:endParaRPr/>
          </a:p>
        </p:txBody>
      </p:sp>
      <p:grpSp>
        <p:nvGrpSpPr>
          <p:cNvPr id="239" name="Google Shape;239;p16"/>
          <p:cNvGrpSpPr/>
          <p:nvPr/>
        </p:nvGrpSpPr>
        <p:grpSpPr>
          <a:xfrm>
            <a:off x="282216" y="590918"/>
            <a:ext cx="369505" cy="369505"/>
            <a:chOff x="2594050" y="1631825"/>
            <a:chExt cx="439625" cy="439625"/>
          </a:xfrm>
        </p:grpSpPr>
        <p:sp>
          <p:nvSpPr>
            <p:cNvPr id="240" name="Google Shape;240;p16"/>
            <p:cNvSpPr/>
            <p:nvPr/>
          </p:nvSpPr>
          <p:spPr>
            <a:xfrm>
              <a:off x="2594050" y="1883300"/>
              <a:ext cx="188175" cy="188150"/>
            </a:xfrm>
            <a:custGeom>
              <a:avLst/>
              <a:gdLst/>
              <a:ahLst/>
              <a:cxnLst/>
              <a:rect l="l" t="t" r="r" b="b"/>
              <a:pathLst>
                <a:path w="7527" h="7526" fill="none" extrusionOk="0">
                  <a:moveTo>
                    <a:pt x="5992" y="0"/>
                  </a:moveTo>
                  <a:lnTo>
                    <a:pt x="537" y="6430"/>
                  </a:lnTo>
                  <a:lnTo>
                    <a:pt x="1" y="7526"/>
                  </a:lnTo>
                  <a:lnTo>
                    <a:pt x="1097" y="6990"/>
                  </a:lnTo>
                  <a:lnTo>
                    <a:pt x="7526" y="1534"/>
                  </a:lnTo>
                  <a:lnTo>
                    <a:pt x="5992" y="0"/>
                  </a:lnTo>
                  <a:close/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241;p16"/>
            <p:cNvSpPr/>
            <p:nvPr/>
          </p:nvSpPr>
          <p:spPr>
            <a:xfrm>
              <a:off x="2857700" y="1631825"/>
              <a:ext cx="175975" cy="176000"/>
            </a:xfrm>
            <a:custGeom>
              <a:avLst/>
              <a:gdLst/>
              <a:ahLst/>
              <a:cxnLst/>
              <a:rect l="l" t="t" r="r" b="b"/>
              <a:pathLst>
                <a:path w="7039" h="7040" fill="none" extrusionOk="0">
                  <a:moveTo>
                    <a:pt x="268" y="2704"/>
                  </a:moveTo>
                  <a:lnTo>
                    <a:pt x="4336" y="6771"/>
                  </a:lnTo>
                  <a:lnTo>
                    <a:pt x="4336" y="6771"/>
                  </a:lnTo>
                  <a:lnTo>
                    <a:pt x="4336" y="6771"/>
                  </a:lnTo>
                  <a:lnTo>
                    <a:pt x="4652" y="6917"/>
                  </a:lnTo>
                  <a:lnTo>
                    <a:pt x="4993" y="7015"/>
                  </a:lnTo>
                  <a:lnTo>
                    <a:pt x="5310" y="7039"/>
                  </a:lnTo>
                  <a:lnTo>
                    <a:pt x="5651" y="7039"/>
                  </a:lnTo>
                  <a:lnTo>
                    <a:pt x="5992" y="6966"/>
                  </a:lnTo>
                  <a:lnTo>
                    <a:pt x="6308" y="6844"/>
                  </a:lnTo>
                  <a:lnTo>
                    <a:pt x="6454" y="6747"/>
                  </a:lnTo>
                  <a:lnTo>
                    <a:pt x="6601" y="6674"/>
                  </a:lnTo>
                  <a:lnTo>
                    <a:pt x="6747" y="6552"/>
                  </a:lnTo>
                  <a:lnTo>
                    <a:pt x="6893" y="6430"/>
                  </a:lnTo>
                  <a:lnTo>
                    <a:pt x="6893" y="6430"/>
                  </a:lnTo>
                  <a:lnTo>
                    <a:pt x="6942" y="6357"/>
                  </a:lnTo>
                  <a:lnTo>
                    <a:pt x="7015" y="6260"/>
                  </a:lnTo>
                  <a:lnTo>
                    <a:pt x="7039" y="6138"/>
                  </a:lnTo>
                  <a:lnTo>
                    <a:pt x="7039" y="6041"/>
                  </a:lnTo>
                  <a:lnTo>
                    <a:pt x="7039" y="6041"/>
                  </a:lnTo>
                  <a:lnTo>
                    <a:pt x="7039" y="5943"/>
                  </a:lnTo>
                  <a:lnTo>
                    <a:pt x="7015" y="5846"/>
                  </a:lnTo>
                  <a:lnTo>
                    <a:pt x="6942" y="5748"/>
                  </a:lnTo>
                  <a:lnTo>
                    <a:pt x="6893" y="5651"/>
                  </a:lnTo>
                  <a:lnTo>
                    <a:pt x="1389" y="147"/>
                  </a:lnTo>
                  <a:lnTo>
                    <a:pt x="1389" y="147"/>
                  </a:lnTo>
                  <a:lnTo>
                    <a:pt x="1291" y="98"/>
                  </a:lnTo>
                  <a:lnTo>
                    <a:pt x="1194" y="25"/>
                  </a:lnTo>
                  <a:lnTo>
                    <a:pt x="1096" y="0"/>
                  </a:lnTo>
                  <a:lnTo>
                    <a:pt x="999" y="0"/>
                  </a:lnTo>
                  <a:lnTo>
                    <a:pt x="999" y="0"/>
                  </a:lnTo>
                  <a:lnTo>
                    <a:pt x="902" y="0"/>
                  </a:lnTo>
                  <a:lnTo>
                    <a:pt x="780" y="25"/>
                  </a:lnTo>
                  <a:lnTo>
                    <a:pt x="682" y="98"/>
                  </a:lnTo>
                  <a:lnTo>
                    <a:pt x="609" y="147"/>
                  </a:lnTo>
                  <a:lnTo>
                    <a:pt x="609" y="147"/>
                  </a:lnTo>
                  <a:lnTo>
                    <a:pt x="487" y="293"/>
                  </a:lnTo>
                  <a:lnTo>
                    <a:pt x="366" y="439"/>
                  </a:lnTo>
                  <a:lnTo>
                    <a:pt x="293" y="585"/>
                  </a:lnTo>
                  <a:lnTo>
                    <a:pt x="195" y="731"/>
                  </a:lnTo>
                  <a:lnTo>
                    <a:pt x="73" y="1048"/>
                  </a:lnTo>
                  <a:lnTo>
                    <a:pt x="0" y="1389"/>
                  </a:lnTo>
                  <a:lnTo>
                    <a:pt x="0" y="1730"/>
                  </a:lnTo>
                  <a:lnTo>
                    <a:pt x="25" y="2046"/>
                  </a:lnTo>
                  <a:lnTo>
                    <a:pt x="122" y="2387"/>
                  </a:lnTo>
                  <a:lnTo>
                    <a:pt x="268" y="2704"/>
                  </a:lnTo>
                  <a:lnTo>
                    <a:pt x="268" y="2704"/>
                  </a:lnTo>
                  <a:close/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242;p16"/>
            <p:cNvSpPr/>
            <p:nvPr/>
          </p:nvSpPr>
          <p:spPr>
            <a:xfrm>
              <a:off x="2662850" y="1699400"/>
              <a:ext cx="303250" cy="303250"/>
            </a:xfrm>
            <a:custGeom>
              <a:avLst/>
              <a:gdLst/>
              <a:ahLst/>
              <a:cxnLst/>
              <a:rect l="l" t="t" r="r" b="b"/>
              <a:pathLst>
                <a:path w="12130" h="12130" fill="none" extrusionOk="0">
                  <a:moveTo>
                    <a:pt x="8038" y="1"/>
                  </a:moveTo>
                  <a:lnTo>
                    <a:pt x="4872" y="3191"/>
                  </a:lnTo>
                  <a:lnTo>
                    <a:pt x="4872" y="3191"/>
                  </a:lnTo>
                  <a:lnTo>
                    <a:pt x="4628" y="3094"/>
                  </a:lnTo>
                  <a:lnTo>
                    <a:pt x="4385" y="2997"/>
                  </a:lnTo>
                  <a:lnTo>
                    <a:pt x="4092" y="2899"/>
                  </a:lnTo>
                  <a:lnTo>
                    <a:pt x="3800" y="2850"/>
                  </a:lnTo>
                  <a:lnTo>
                    <a:pt x="3484" y="2777"/>
                  </a:lnTo>
                  <a:lnTo>
                    <a:pt x="3167" y="2729"/>
                  </a:lnTo>
                  <a:lnTo>
                    <a:pt x="2850" y="2704"/>
                  </a:lnTo>
                  <a:lnTo>
                    <a:pt x="2534" y="2704"/>
                  </a:lnTo>
                  <a:lnTo>
                    <a:pt x="2534" y="2704"/>
                  </a:lnTo>
                  <a:lnTo>
                    <a:pt x="2241" y="2704"/>
                  </a:lnTo>
                  <a:lnTo>
                    <a:pt x="1949" y="2729"/>
                  </a:lnTo>
                  <a:lnTo>
                    <a:pt x="1633" y="2777"/>
                  </a:lnTo>
                  <a:lnTo>
                    <a:pt x="1316" y="2850"/>
                  </a:lnTo>
                  <a:lnTo>
                    <a:pt x="999" y="2972"/>
                  </a:lnTo>
                  <a:lnTo>
                    <a:pt x="707" y="3094"/>
                  </a:lnTo>
                  <a:lnTo>
                    <a:pt x="415" y="3289"/>
                  </a:lnTo>
                  <a:lnTo>
                    <a:pt x="147" y="3508"/>
                  </a:lnTo>
                  <a:lnTo>
                    <a:pt x="147" y="3508"/>
                  </a:lnTo>
                  <a:lnTo>
                    <a:pt x="74" y="3581"/>
                  </a:lnTo>
                  <a:lnTo>
                    <a:pt x="25" y="3678"/>
                  </a:lnTo>
                  <a:lnTo>
                    <a:pt x="1" y="3776"/>
                  </a:lnTo>
                  <a:lnTo>
                    <a:pt x="1" y="3898"/>
                  </a:lnTo>
                  <a:lnTo>
                    <a:pt x="1" y="3898"/>
                  </a:lnTo>
                  <a:lnTo>
                    <a:pt x="1" y="3995"/>
                  </a:lnTo>
                  <a:lnTo>
                    <a:pt x="25" y="4093"/>
                  </a:lnTo>
                  <a:lnTo>
                    <a:pt x="74" y="4190"/>
                  </a:lnTo>
                  <a:lnTo>
                    <a:pt x="147" y="4287"/>
                  </a:lnTo>
                  <a:lnTo>
                    <a:pt x="7843" y="11984"/>
                  </a:lnTo>
                  <a:lnTo>
                    <a:pt x="7843" y="11984"/>
                  </a:lnTo>
                  <a:lnTo>
                    <a:pt x="7941" y="12057"/>
                  </a:lnTo>
                  <a:lnTo>
                    <a:pt x="8038" y="12105"/>
                  </a:lnTo>
                  <a:lnTo>
                    <a:pt x="8135" y="12130"/>
                  </a:lnTo>
                  <a:lnTo>
                    <a:pt x="8233" y="12130"/>
                  </a:lnTo>
                  <a:lnTo>
                    <a:pt x="8233" y="12130"/>
                  </a:lnTo>
                  <a:lnTo>
                    <a:pt x="8355" y="12130"/>
                  </a:lnTo>
                  <a:lnTo>
                    <a:pt x="8452" y="12105"/>
                  </a:lnTo>
                  <a:lnTo>
                    <a:pt x="8549" y="12057"/>
                  </a:lnTo>
                  <a:lnTo>
                    <a:pt x="8622" y="11984"/>
                  </a:lnTo>
                  <a:lnTo>
                    <a:pt x="8622" y="11984"/>
                  </a:lnTo>
                  <a:lnTo>
                    <a:pt x="8842" y="11716"/>
                  </a:lnTo>
                  <a:lnTo>
                    <a:pt x="9036" y="11423"/>
                  </a:lnTo>
                  <a:lnTo>
                    <a:pt x="9158" y="11131"/>
                  </a:lnTo>
                  <a:lnTo>
                    <a:pt x="9280" y="10814"/>
                  </a:lnTo>
                  <a:lnTo>
                    <a:pt x="9353" y="10498"/>
                  </a:lnTo>
                  <a:lnTo>
                    <a:pt x="9402" y="10181"/>
                  </a:lnTo>
                  <a:lnTo>
                    <a:pt x="9426" y="9889"/>
                  </a:lnTo>
                  <a:lnTo>
                    <a:pt x="9426" y="9597"/>
                  </a:lnTo>
                  <a:lnTo>
                    <a:pt x="9426" y="9597"/>
                  </a:lnTo>
                  <a:lnTo>
                    <a:pt x="9426" y="9280"/>
                  </a:lnTo>
                  <a:lnTo>
                    <a:pt x="9402" y="8964"/>
                  </a:lnTo>
                  <a:lnTo>
                    <a:pt x="9353" y="8647"/>
                  </a:lnTo>
                  <a:lnTo>
                    <a:pt x="9280" y="8330"/>
                  </a:lnTo>
                  <a:lnTo>
                    <a:pt x="9231" y="8038"/>
                  </a:lnTo>
                  <a:lnTo>
                    <a:pt x="9134" y="7746"/>
                  </a:lnTo>
                  <a:lnTo>
                    <a:pt x="9036" y="7502"/>
                  </a:lnTo>
                  <a:lnTo>
                    <a:pt x="8939" y="7259"/>
                  </a:lnTo>
                  <a:lnTo>
                    <a:pt x="12130" y="4093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243;p16"/>
            <p:cNvSpPr/>
            <p:nvPr/>
          </p:nvSpPr>
          <p:spPr>
            <a:xfrm>
              <a:off x="2801675" y="1740825"/>
              <a:ext cx="49950" cy="49950"/>
            </a:xfrm>
            <a:custGeom>
              <a:avLst/>
              <a:gdLst/>
              <a:ahLst/>
              <a:cxnLst/>
              <a:rect l="l" t="t" r="r" b="b"/>
              <a:pathLst>
                <a:path w="1998" h="1998" fill="none" extrusionOk="0">
                  <a:moveTo>
                    <a:pt x="1" y="1997"/>
                  </a:moveTo>
                  <a:lnTo>
                    <a:pt x="1998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16"/>
          <p:cNvSpPr txBox="1">
            <a:spLocks noGrp="1"/>
          </p:cNvSpPr>
          <p:nvPr>
            <p:ph type="title"/>
          </p:nvPr>
        </p:nvSpPr>
        <p:spPr>
          <a:xfrm>
            <a:off x="655695" y="373101"/>
            <a:ext cx="5492400" cy="76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NORMATIVA</a:t>
            </a:r>
            <a:endParaRPr dirty="0"/>
          </a:p>
        </p:txBody>
      </p:sp>
      <p:sp>
        <p:nvSpPr>
          <p:cNvPr id="237" name="Google Shape;237;p16"/>
          <p:cNvSpPr txBox="1">
            <a:spLocks noGrp="1"/>
          </p:cNvSpPr>
          <p:nvPr>
            <p:ph type="body" idx="1"/>
          </p:nvPr>
        </p:nvSpPr>
        <p:spPr>
          <a:xfrm>
            <a:off x="594804" y="1180735"/>
            <a:ext cx="8123068" cy="3562302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76200" indent="0" algn="just">
              <a:buNone/>
            </a:pPr>
            <a:endParaRPr lang="es-EC" sz="1600" b="1" dirty="0">
              <a:solidFill>
                <a:schemeClr val="tx1"/>
              </a:solidFill>
            </a:endParaRPr>
          </a:p>
          <a:p>
            <a:pPr marL="76200" indent="0" algn="just">
              <a:buNone/>
            </a:pPr>
            <a:endParaRPr lang="es-EC" sz="1600" b="1" dirty="0">
              <a:solidFill>
                <a:schemeClr val="tx1"/>
              </a:solidFill>
            </a:endParaRPr>
          </a:p>
          <a:p>
            <a:pPr marL="76200" indent="0" algn="just">
              <a:buNone/>
            </a:pPr>
            <a:endParaRPr lang="es-EC" sz="1600" b="1" dirty="0">
              <a:solidFill>
                <a:schemeClr val="tx1"/>
              </a:solidFill>
            </a:endParaRPr>
          </a:p>
          <a:p>
            <a:pPr marL="76200" indent="0" algn="just">
              <a:buNone/>
            </a:pPr>
            <a:endParaRPr lang="es-EC" sz="1600" b="1" dirty="0">
              <a:solidFill>
                <a:schemeClr val="tx1"/>
              </a:solidFill>
            </a:endParaRPr>
          </a:p>
          <a:p>
            <a:pPr marL="76200" indent="0" algn="just">
              <a:buNone/>
            </a:pPr>
            <a:endParaRPr lang="es-EC" sz="1600" b="1" dirty="0">
              <a:solidFill>
                <a:schemeClr val="tx1"/>
              </a:solidFill>
            </a:endParaRPr>
          </a:p>
          <a:p>
            <a:pPr marL="76200" indent="0" algn="just">
              <a:buNone/>
            </a:pPr>
            <a:endParaRPr lang="es-EC" sz="1600" b="1" dirty="0">
              <a:solidFill>
                <a:schemeClr val="tx1"/>
              </a:solidFill>
            </a:endParaRPr>
          </a:p>
          <a:p>
            <a:pPr marL="76200" indent="0" algn="just">
              <a:buNone/>
            </a:pPr>
            <a:endParaRPr lang="es-EC" sz="1500" b="1" dirty="0">
              <a:solidFill>
                <a:schemeClr val="tx1"/>
              </a:solidFill>
            </a:endParaRPr>
          </a:p>
          <a:p>
            <a:pPr marL="76200" indent="0" algn="just">
              <a:buNone/>
            </a:pPr>
            <a:r>
              <a:rPr lang="es-EC" sz="1500" b="1" dirty="0">
                <a:solidFill>
                  <a:schemeClr val="tx1"/>
                </a:solidFill>
              </a:rPr>
              <a:t>Ordenanza Metropolitana N° 001-2019, que contiene el Código Municipal del Distrito Metropolitano de Quito</a:t>
            </a:r>
          </a:p>
          <a:p>
            <a:pPr marL="76200" indent="0" algn="just">
              <a:buNone/>
            </a:pPr>
            <a:r>
              <a:rPr lang="es-EC" sz="1500" dirty="0">
                <a:solidFill>
                  <a:schemeClr val="tx1"/>
                </a:solidFill>
              </a:rPr>
              <a:t>“Art. II.3.75.- Premio “Manuela Espejo”. - El Concejo Metropolitano de Quito otorgará cada año el </a:t>
            </a:r>
            <a:r>
              <a:rPr lang="es-EC" sz="1500" b="1" dirty="0">
                <a:solidFill>
                  <a:schemeClr val="accent5"/>
                </a:solidFill>
              </a:rPr>
              <a:t>premio "Manuela Espejo" a la mujer que haya cumplido una labor preponderante en el desarrollo de la ciudad o del país, a través de actividades cívicas, culturales, educativas, sociales, ecológicas, laborales y otras, </a:t>
            </a:r>
            <a:r>
              <a:rPr lang="es-EC" sz="1500" dirty="0">
                <a:solidFill>
                  <a:schemeClr val="tx1"/>
                </a:solidFill>
              </a:rPr>
              <a:t>que el Concejo Metropolitano de Quito reconozca por solicitud expresa. La ganadora recibirá, conforme el ordenamiento jurídico nacional y </a:t>
            </a:r>
            <a:r>
              <a:rPr lang="es-EC" sz="1500" b="1" dirty="0">
                <a:solidFill>
                  <a:schemeClr val="accent5"/>
                </a:solidFill>
              </a:rPr>
              <a:t>metropolitano, un estímulo económico. </a:t>
            </a:r>
          </a:p>
        </p:txBody>
      </p:sp>
      <p:sp>
        <p:nvSpPr>
          <p:cNvPr id="238" name="Google Shape;238;p16"/>
          <p:cNvSpPr txBox="1">
            <a:spLocks noGrp="1"/>
          </p:cNvSpPr>
          <p:nvPr>
            <p:ph type="sldNum" idx="12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4</a:t>
            </a:fld>
            <a:endParaRPr/>
          </a:p>
        </p:txBody>
      </p:sp>
      <p:grpSp>
        <p:nvGrpSpPr>
          <p:cNvPr id="239" name="Google Shape;239;p16"/>
          <p:cNvGrpSpPr/>
          <p:nvPr/>
        </p:nvGrpSpPr>
        <p:grpSpPr>
          <a:xfrm>
            <a:off x="282216" y="590918"/>
            <a:ext cx="369505" cy="369505"/>
            <a:chOff x="2594050" y="1631825"/>
            <a:chExt cx="439625" cy="439625"/>
          </a:xfrm>
        </p:grpSpPr>
        <p:sp>
          <p:nvSpPr>
            <p:cNvPr id="240" name="Google Shape;240;p16"/>
            <p:cNvSpPr/>
            <p:nvPr/>
          </p:nvSpPr>
          <p:spPr>
            <a:xfrm>
              <a:off x="2594050" y="1883300"/>
              <a:ext cx="188175" cy="188150"/>
            </a:xfrm>
            <a:custGeom>
              <a:avLst/>
              <a:gdLst/>
              <a:ahLst/>
              <a:cxnLst/>
              <a:rect l="l" t="t" r="r" b="b"/>
              <a:pathLst>
                <a:path w="7527" h="7526" fill="none" extrusionOk="0">
                  <a:moveTo>
                    <a:pt x="5992" y="0"/>
                  </a:moveTo>
                  <a:lnTo>
                    <a:pt x="537" y="6430"/>
                  </a:lnTo>
                  <a:lnTo>
                    <a:pt x="1" y="7526"/>
                  </a:lnTo>
                  <a:lnTo>
                    <a:pt x="1097" y="6990"/>
                  </a:lnTo>
                  <a:lnTo>
                    <a:pt x="7526" y="1534"/>
                  </a:lnTo>
                  <a:lnTo>
                    <a:pt x="5992" y="0"/>
                  </a:lnTo>
                  <a:close/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241;p16"/>
            <p:cNvSpPr/>
            <p:nvPr/>
          </p:nvSpPr>
          <p:spPr>
            <a:xfrm>
              <a:off x="2857700" y="1631825"/>
              <a:ext cx="175975" cy="176000"/>
            </a:xfrm>
            <a:custGeom>
              <a:avLst/>
              <a:gdLst/>
              <a:ahLst/>
              <a:cxnLst/>
              <a:rect l="l" t="t" r="r" b="b"/>
              <a:pathLst>
                <a:path w="7039" h="7040" fill="none" extrusionOk="0">
                  <a:moveTo>
                    <a:pt x="268" y="2704"/>
                  </a:moveTo>
                  <a:lnTo>
                    <a:pt x="4336" y="6771"/>
                  </a:lnTo>
                  <a:lnTo>
                    <a:pt x="4336" y="6771"/>
                  </a:lnTo>
                  <a:lnTo>
                    <a:pt x="4336" y="6771"/>
                  </a:lnTo>
                  <a:lnTo>
                    <a:pt x="4652" y="6917"/>
                  </a:lnTo>
                  <a:lnTo>
                    <a:pt x="4993" y="7015"/>
                  </a:lnTo>
                  <a:lnTo>
                    <a:pt x="5310" y="7039"/>
                  </a:lnTo>
                  <a:lnTo>
                    <a:pt x="5651" y="7039"/>
                  </a:lnTo>
                  <a:lnTo>
                    <a:pt x="5992" y="6966"/>
                  </a:lnTo>
                  <a:lnTo>
                    <a:pt x="6308" y="6844"/>
                  </a:lnTo>
                  <a:lnTo>
                    <a:pt x="6454" y="6747"/>
                  </a:lnTo>
                  <a:lnTo>
                    <a:pt x="6601" y="6674"/>
                  </a:lnTo>
                  <a:lnTo>
                    <a:pt x="6747" y="6552"/>
                  </a:lnTo>
                  <a:lnTo>
                    <a:pt x="6893" y="6430"/>
                  </a:lnTo>
                  <a:lnTo>
                    <a:pt x="6893" y="6430"/>
                  </a:lnTo>
                  <a:lnTo>
                    <a:pt x="6942" y="6357"/>
                  </a:lnTo>
                  <a:lnTo>
                    <a:pt x="7015" y="6260"/>
                  </a:lnTo>
                  <a:lnTo>
                    <a:pt x="7039" y="6138"/>
                  </a:lnTo>
                  <a:lnTo>
                    <a:pt x="7039" y="6041"/>
                  </a:lnTo>
                  <a:lnTo>
                    <a:pt x="7039" y="6041"/>
                  </a:lnTo>
                  <a:lnTo>
                    <a:pt x="7039" y="5943"/>
                  </a:lnTo>
                  <a:lnTo>
                    <a:pt x="7015" y="5846"/>
                  </a:lnTo>
                  <a:lnTo>
                    <a:pt x="6942" y="5748"/>
                  </a:lnTo>
                  <a:lnTo>
                    <a:pt x="6893" y="5651"/>
                  </a:lnTo>
                  <a:lnTo>
                    <a:pt x="1389" y="147"/>
                  </a:lnTo>
                  <a:lnTo>
                    <a:pt x="1389" y="147"/>
                  </a:lnTo>
                  <a:lnTo>
                    <a:pt x="1291" y="98"/>
                  </a:lnTo>
                  <a:lnTo>
                    <a:pt x="1194" y="25"/>
                  </a:lnTo>
                  <a:lnTo>
                    <a:pt x="1096" y="0"/>
                  </a:lnTo>
                  <a:lnTo>
                    <a:pt x="999" y="0"/>
                  </a:lnTo>
                  <a:lnTo>
                    <a:pt x="999" y="0"/>
                  </a:lnTo>
                  <a:lnTo>
                    <a:pt x="902" y="0"/>
                  </a:lnTo>
                  <a:lnTo>
                    <a:pt x="780" y="25"/>
                  </a:lnTo>
                  <a:lnTo>
                    <a:pt x="682" y="98"/>
                  </a:lnTo>
                  <a:lnTo>
                    <a:pt x="609" y="147"/>
                  </a:lnTo>
                  <a:lnTo>
                    <a:pt x="609" y="147"/>
                  </a:lnTo>
                  <a:lnTo>
                    <a:pt x="487" y="293"/>
                  </a:lnTo>
                  <a:lnTo>
                    <a:pt x="366" y="439"/>
                  </a:lnTo>
                  <a:lnTo>
                    <a:pt x="293" y="585"/>
                  </a:lnTo>
                  <a:lnTo>
                    <a:pt x="195" y="731"/>
                  </a:lnTo>
                  <a:lnTo>
                    <a:pt x="73" y="1048"/>
                  </a:lnTo>
                  <a:lnTo>
                    <a:pt x="0" y="1389"/>
                  </a:lnTo>
                  <a:lnTo>
                    <a:pt x="0" y="1730"/>
                  </a:lnTo>
                  <a:lnTo>
                    <a:pt x="25" y="2046"/>
                  </a:lnTo>
                  <a:lnTo>
                    <a:pt x="122" y="2387"/>
                  </a:lnTo>
                  <a:lnTo>
                    <a:pt x="268" y="2704"/>
                  </a:lnTo>
                  <a:lnTo>
                    <a:pt x="268" y="2704"/>
                  </a:lnTo>
                  <a:close/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242;p16"/>
            <p:cNvSpPr/>
            <p:nvPr/>
          </p:nvSpPr>
          <p:spPr>
            <a:xfrm>
              <a:off x="2662850" y="1699400"/>
              <a:ext cx="303250" cy="303250"/>
            </a:xfrm>
            <a:custGeom>
              <a:avLst/>
              <a:gdLst/>
              <a:ahLst/>
              <a:cxnLst/>
              <a:rect l="l" t="t" r="r" b="b"/>
              <a:pathLst>
                <a:path w="12130" h="12130" fill="none" extrusionOk="0">
                  <a:moveTo>
                    <a:pt x="8038" y="1"/>
                  </a:moveTo>
                  <a:lnTo>
                    <a:pt x="4872" y="3191"/>
                  </a:lnTo>
                  <a:lnTo>
                    <a:pt x="4872" y="3191"/>
                  </a:lnTo>
                  <a:lnTo>
                    <a:pt x="4628" y="3094"/>
                  </a:lnTo>
                  <a:lnTo>
                    <a:pt x="4385" y="2997"/>
                  </a:lnTo>
                  <a:lnTo>
                    <a:pt x="4092" y="2899"/>
                  </a:lnTo>
                  <a:lnTo>
                    <a:pt x="3800" y="2850"/>
                  </a:lnTo>
                  <a:lnTo>
                    <a:pt x="3484" y="2777"/>
                  </a:lnTo>
                  <a:lnTo>
                    <a:pt x="3167" y="2729"/>
                  </a:lnTo>
                  <a:lnTo>
                    <a:pt x="2850" y="2704"/>
                  </a:lnTo>
                  <a:lnTo>
                    <a:pt x="2534" y="2704"/>
                  </a:lnTo>
                  <a:lnTo>
                    <a:pt x="2534" y="2704"/>
                  </a:lnTo>
                  <a:lnTo>
                    <a:pt x="2241" y="2704"/>
                  </a:lnTo>
                  <a:lnTo>
                    <a:pt x="1949" y="2729"/>
                  </a:lnTo>
                  <a:lnTo>
                    <a:pt x="1633" y="2777"/>
                  </a:lnTo>
                  <a:lnTo>
                    <a:pt x="1316" y="2850"/>
                  </a:lnTo>
                  <a:lnTo>
                    <a:pt x="999" y="2972"/>
                  </a:lnTo>
                  <a:lnTo>
                    <a:pt x="707" y="3094"/>
                  </a:lnTo>
                  <a:lnTo>
                    <a:pt x="415" y="3289"/>
                  </a:lnTo>
                  <a:lnTo>
                    <a:pt x="147" y="3508"/>
                  </a:lnTo>
                  <a:lnTo>
                    <a:pt x="147" y="3508"/>
                  </a:lnTo>
                  <a:lnTo>
                    <a:pt x="74" y="3581"/>
                  </a:lnTo>
                  <a:lnTo>
                    <a:pt x="25" y="3678"/>
                  </a:lnTo>
                  <a:lnTo>
                    <a:pt x="1" y="3776"/>
                  </a:lnTo>
                  <a:lnTo>
                    <a:pt x="1" y="3898"/>
                  </a:lnTo>
                  <a:lnTo>
                    <a:pt x="1" y="3898"/>
                  </a:lnTo>
                  <a:lnTo>
                    <a:pt x="1" y="3995"/>
                  </a:lnTo>
                  <a:lnTo>
                    <a:pt x="25" y="4093"/>
                  </a:lnTo>
                  <a:lnTo>
                    <a:pt x="74" y="4190"/>
                  </a:lnTo>
                  <a:lnTo>
                    <a:pt x="147" y="4287"/>
                  </a:lnTo>
                  <a:lnTo>
                    <a:pt x="7843" y="11984"/>
                  </a:lnTo>
                  <a:lnTo>
                    <a:pt x="7843" y="11984"/>
                  </a:lnTo>
                  <a:lnTo>
                    <a:pt x="7941" y="12057"/>
                  </a:lnTo>
                  <a:lnTo>
                    <a:pt x="8038" y="12105"/>
                  </a:lnTo>
                  <a:lnTo>
                    <a:pt x="8135" y="12130"/>
                  </a:lnTo>
                  <a:lnTo>
                    <a:pt x="8233" y="12130"/>
                  </a:lnTo>
                  <a:lnTo>
                    <a:pt x="8233" y="12130"/>
                  </a:lnTo>
                  <a:lnTo>
                    <a:pt x="8355" y="12130"/>
                  </a:lnTo>
                  <a:lnTo>
                    <a:pt x="8452" y="12105"/>
                  </a:lnTo>
                  <a:lnTo>
                    <a:pt x="8549" y="12057"/>
                  </a:lnTo>
                  <a:lnTo>
                    <a:pt x="8622" y="11984"/>
                  </a:lnTo>
                  <a:lnTo>
                    <a:pt x="8622" y="11984"/>
                  </a:lnTo>
                  <a:lnTo>
                    <a:pt x="8842" y="11716"/>
                  </a:lnTo>
                  <a:lnTo>
                    <a:pt x="9036" y="11423"/>
                  </a:lnTo>
                  <a:lnTo>
                    <a:pt x="9158" y="11131"/>
                  </a:lnTo>
                  <a:lnTo>
                    <a:pt x="9280" y="10814"/>
                  </a:lnTo>
                  <a:lnTo>
                    <a:pt x="9353" y="10498"/>
                  </a:lnTo>
                  <a:lnTo>
                    <a:pt x="9402" y="10181"/>
                  </a:lnTo>
                  <a:lnTo>
                    <a:pt x="9426" y="9889"/>
                  </a:lnTo>
                  <a:lnTo>
                    <a:pt x="9426" y="9597"/>
                  </a:lnTo>
                  <a:lnTo>
                    <a:pt x="9426" y="9597"/>
                  </a:lnTo>
                  <a:lnTo>
                    <a:pt x="9426" y="9280"/>
                  </a:lnTo>
                  <a:lnTo>
                    <a:pt x="9402" y="8964"/>
                  </a:lnTo>
                  <a:lnTo>
                    <a:pt x="9353" y="8647"/>
                  </a:lnTo>
                  <a:lnTo>
                    <a:pt x="9280" y="8330"/>
                  </a:lnTo>
                  <a:lnTo>
                    <a:pt x="9231" y="8038"/>
                  </a:lnTo>
                  <a:lnTo>
                    <a:pt x="9134" y="7746"/>
                  </a:lnTo>
                  <a:lnTo>
                    <a:pt x="9036" y="7502"/>
                  </a:lnTo>
                  <a:lnTo>
                    <a:pt x="8939" y="7259"/>
                  </a:lnTo>
                  <a:lnTo>
                    <a:pt x="12130" y="4093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243;p16"/>
            <p:cNvSpPr/>
            <p:nvPr/>
          </p:nvSpPr>
          <p:spPr>
            <a:xfrm>
              <a:off x="2801675" y="1740825"/>
              <a:ext cx="49950" cy="49950"/>
            </a:xfrm>
            <a:custGeom>
              <a:avLst/>
              <a:gdLst/>
              <a:ahLst/>
              <a:cxnLst/>
              <a:rect l="l" t="t" r="r" b="b"/>
              <a:pathLst>
                <a:path w="1998" h="1998" fill="none" extrusionOk="0">
                  <a:moveTo>
                    <a:pt x="1" y="1997"/>
                  </a:moveTo>
                  <a:lnTo>
                    <a:pt x="1998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10" name="Imagen 5"/>
          <p:cNvPicPr>
            <a:picLocks noChangeAspect="1"/>
          </p:cNvPicPr>
          <p:nvPr/>
        </p:nvPicPr>
        <p:blipFill rotWithShape="1">
          <a:blip r:embed="rId3"/>
          <a:srcRect l="7587" t="23835" r="33848" b="18490"/>
          <a:stretch/>
        </p:blipFill>
        <p:spPr>
          <a:xfrm>
            <a:off x="2656418" y="110068"/>
            <a:ext cx="5022766" cy="2607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03496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16"/>
          <p:cNvSpPr txBox="1">
            <a:spLocks noGrp="1"/>
          </p:cNvSpPr>
          <p:nvPr>
            <p:ph type="title"/>
          </p:nvPr>
        </p:nvSpPr>
        <p:spPr>
          <a:xfrm>
            <a:off x="815493" y="381979"/>
            <a:ext cx="5492400" cy="76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NORMATIVA</a:t>
            </a:r>
            <a:endParaRPr dirty="0"/>
          </a:p>
        </p:txBody>
      </p:sp>
      <p:sp>
        <p:nvSpPr>
          <p:cNvPr id="237" name="Google Shape;237;p16"/>
          <p:cNvSpPr txBox="1">
            <a:spLocks noGrp="1"/>
          </p:cNvSpPr>
          <p:nvPr>
            <p:ph type="body" idx="1"/>
          </p:nvPr>
        </p:nvSpPr>
        <p:spPr>
          <a:xfrm>
            <a:off x="651722" y="1154111"/>
            <a:ext cx="7506858" cy="3482389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76200" indent="0" algn="just">
              <a:buNone/>
            </a:pPr>
            <a:r>
              <a:rPr lang="es-EC" sz="1500" b="1" dirty="0">
                <a:solidFill>
                  <a:schemeClr val="accent5"/>
                </a:solidFill>
              </a:rPr>
              <a:t>En el año 2020 la CIGIS a través de informes técnicos, administrativos, financieros y jurídicos, permitieron establecer el monto y  posterior asignación de recursos.</a:t>
            </a:r>
          </a:p>
          <a:p>
            <a:pPr marL="76200" indent="0" algn="just">
              <a:buNone/>
            </a:pPr>
            <a:endParaRPr lang="es-EC" sz="1500" b="1" dirty="0">
              <a:solidFill>
                <a:schemeClr val="accent5"/>
              </a:solidFill>
            </a:endParaRPr>
          </a:p>
          <a:p>
            <a:pPr marL="76200" indent="0" algn="just">
              <a:buNone/>
            </a:pPr>
            <a:r>
              <a:rPr lang="es-MX" sz="1500" b="1" dirty="0">
                <a:solidFill>
                  <a:schemeClr val="accent5"/>
                </a:solidFill>
              </a:rPr>
              <a:t>Los cuales no habían sido considerados hasta el año 2020.  Situación que vulneró derechos y que la CIGIS reparó.</a:t>
            </a:r>
          </a:p>
          <a:p>
            <a:pPr marL="76200" indent="0" algn="just">
              <a:buNone/>
            </a:pPr>
            <a:endParaRPr lang="es-EC" sz="1500" b="1" dirty="0">
              <a:solidFill>
                <a:schemeClr val="accent5"/>
              </a:solidFill>
            </a:endParaRPr>
          </a:p>
          <a:p>
            <a:pPr marL="76200" indent="0" algn="just">
              <a:buNone/>
            </a:pPr>
            <a:r>
              <a:rPr lang="es-EC" sz="1500" dirty="0"/>
              <a:t>Este premio </a:t>
            </a:r>
            <a:r>
              <a:rPr lang="es-EC" sz="1500" b="1" dirty="0"/>
              <a:t>será entregado el 8 de marzo de cada año, con motivo del día internacional de la mujer, y será tramitado por la Comisión competente en materia de igualdad, género e inclusión social.</a:t>
            </a:r>
            <a:r>
              <a:rPr lang="es-EC" sz="1500" dirty="0"/>
              <a:t> Se regirá además por lo establecido en el ordenamiento jurídico metropolitano</a:t>
            </a:r>
            <a:r>
              <a:rPr lang="es-EC" sz="1600" dirty="0"/>
              <a:t>”</a:t>
            </a:r>
            <a:endParaRPr lang="es-EC" sz="1600" dirty="0">
              <a:solidFill>
                <a:schemeClr val="tx1"/>
              </a:solidFill>
            </a:endParaRPr>
          </a:p>
        </p:txBody>
      </p:sp>
      <p:sp>
        <p:nvSpPr>
          <p:cNvPr id="238" name="Google Shape;238;p16"/>
          <p:cNvSpPr txBox="1">
            <a:spLocks noGrp="1"/>
          </p:cNvSpPr>
          <p:nvPr>
            <p:ph type="sldNum" idx="12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5</a:t>
            </a:fld>
            <a:endParaRPr/>
          </a:p>
        </p:txBody>
      </p:sp>
      <p:grpSp>
        <p:nvGrpSpPr>
          <p:cNvPr id="2" name="Google Shape;239;p16"/>
          <p:cNvGrpSpPr/>
          <p:nvPr/>
        </p:nvGrpSpPr>
        <p:grpSpPr>
          <a:xfrm>
            <a:off x="282216" y="590918"/>
            <a:ext cx="369505" cy="369505"/>
            <a:chOff x="2594050" y="1631825"/>
            <a:chExt cx="439625" cy="439625"/>
          </a:xfrm>
        </p:grpSpPr>
        <p:sp>
          <p:nvSpPr>
            <p:cNvPr id="240" name="Google Shape;240;p16"/>
            <p:cNvSpPr/>
            <p:nvPr/>
          </p:nvSpPr>
          <p:spPr>
            <a:xfrm>
              <a:off x="2594050" y="1883300"/>
              <a:ext cx="188175" cy="188150"/>
            </a:xfrm>
            <a:custGeom>
              <a:avLst/>
              <a:gdLst/>
              <a:ahLst/>
              <a:cxnLst/>
              <a:rect l="l" t="t" r="r" b="b"/>
              <a:pathLst>
                <a:path w="7527" h="7526" fill="none" extrusionOk="0">
                  <a:moveTo>
                    <a:pt x="5992" y="0"/>
                  </a:moveTo>
                  <a:lnTo>
                    <a:pt x="537" y="6430"/>
                  </a:lnTo>
                  <a:lnTo>
                    <a:pt x="1" y="7526"/>
                  </a:lnTo>
                  <a:lnTo>
                    <a:pt x="1097" y="6990"/>
                  </a:lnTo>
                  <a:lnTo>
                    <a:pt x="7526" y="1534"/>
                  </a:lnTo>
                  <a:lnTo>
                    <a:pt x="5992" y="0"/>
                  </a:lnTo>
                  <a:close/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241;p16"/>
            <p:cNvSpPr/>
            <p:nvPr/>
          </p:nvSpPr>
          <p:spPr>
            <a:xfrm>
              <a:off x="2857700" y="1631825"/>
              <a:ext cx="175975" cy="176000"/>
            </a:xfrm>
            <a:custGeom>
              <a:avLst/>
              <a:gdLst/>
              <a:ahLst/>
              <a:cxnLst/>
              <a:rect l="l" t="t" r="r" b="b"/>
              <a:pathLst>
                <a:path w="7039" h="7040" fill="none" extrusionOk="0">
                  <a:moveTo>
                    <a:pt x="268" y="2704"/>
                  </a:moveTo>
                  <a:lnTo>
                    <a:pt x="4336" y="6771"/>
                  </a:lnTo>
                  <a:lnTo>
                    <a:pt x="4336" y="6771"/>
                  </a:lnTo>
                  <a:lnTo>
                    <a:pt x="4336" y="6771"/>
                  </a:lnTo>
                  <a:lnTo>
                    <a:pt x="4652" y="6917"/>
                  </a:lnTo>
                  <a:lnTo>
                    <a:pt x="4993" y="7015"/>
                  </a:lnTo>
                  <a:lnTo>
                    <a:pt x="5310" y="7039"/>
                  </a:lnTo>
                  <a:lnTo>
                    <a:pt x="5651" y="7039"/>
                  </a:lnTo>
                  <a:lnTo>
                    <a:pt x="5992" y="6966"/>
                  </a:lnTo>
                  <a:lnTo>
                    <a:pt x="6308" y="6844"/>
                  </a:lnTo>
                  <a:lnTo>
                    <a:pt x="6454" y="6747"/>
                  </a:lnTo>
                  <a:lnTo>
                    <a:pt x="6601" y="6674"/>
                  </a:lnTo>
                  <a:lnTo>
                    <a:pt x="6747" y="6552"/>
                  </a:lnTo>
                  <a:lnTo>
                    <a:pt x="6893" y="6430"/>
                  </a:lnTo>
                  <a:lnTo>
                    <a:pt x="6893" y="6430"/>
                  </a:lnTo>
                  <a:lnTo>
                    <a:pt x="6942" y="6357"/>
                  </a:lnTo>
                  <a:lnTo>
                    <a:pt x="7015" y="6260"/>
                  </a:lnTo>
                  <a:lnTo>
                    <a:pt x="7039" y="6138"/>
                  </a:lnTo>
                  <a:lnTo>
                    <a:pt x="7039" y="6041"/>
                  </a:lnTo>
                  <a:lnTo>
                    <a:pt x="7039" y="6041"/>
                  </a:lnTo>
                  <a:lnTo>
                    <a:pt x="7039" y="5943"/>
                  </a:lnTo>
                  <a:lnTo>
                    <a:pt x="7015" y="5846"/>
                  </a:lnTo>
                  <a:lnTo>
                    <a:pt x="6942" y="5748"/>
                  </a:lnTo>
                  <a:lnTo>
                    <a:pt x="6893" y="5651"/>
                  </a:lnTo>
                  <a:lnTo>
                    <a:pt x="1389" y="147"/>
                  </a:lnTo>
                  <a:lnTo>
                    <a:pt x="1389" y="147"/>
                  </a:lnTo>
                  <a:lnTo>
                    <a:pt x="1291" y="98"/>
                  </a:lnTo>
                  <a:lnTo>
                    <a:pt x="1194" y="25"/>
                  </a:lnTo>
                  <a:lnTo>
                    <a:pt x="1096" y="0"/>
                  </a:lnTo>
                  <a:lnTo>
                    <a:pt x="999" y="0"/>
                  </a:lnTo>
                  <a:lnTo>
                    <a:pt x="999" y="0"/>
                  </a:lnTo>
                  <a:lnTo>
                    <a:pt x="902" y="0"/>
                  </a:lnTo>
                  <a:lnTo>
                    <a:pt x="780" y="25"/>
                  </a:lnTo>
                  <a:lnTo>
                    <a:pt x="682" y="98"/>
                  </a:lnTo>
                  <a:lnTo>
                    <a:pt x="609" y="147"/>
                  </a:lnTo>
                  <a:lnTo>
                    <a:pt x="609" y="147"/>
                  </a:lnTo>
                  <a:lnTo>
                    <a:pt x="487" y="293"/>
                  </a:lnTo>
                  <a:lnTo>
                    <a:pt x="366" y="439"/>
                  </a:lnTo>
                  <a:lnTo>
                    <a:pt x="293" y="585"/>
                  </a:lnTo>
                  <a:lnTo>
                    <a:pt x="195" y="731"/>
                  </a:lnTo>
                  <a:lnTo>
                    <a:pt x="73" y="1048"/>
                  </a:lnTo>
                  <a:lnTo>
                    <a:pt x="0" y="1389"/>
                  </a:lnTo>
                  <a:lnTo>
                    <a:pt x="0" y="1730"/>
                  </a:lnTo>
                  <a:lnTo>
                    <a:pt x="25" y="2046"/>
                  </a:lnTo>
                  <a:lnTo>
                    <a:pt x="122" y="2387"/>
                  </a:lnTo>
                  <a:lnTo>
                    <a:pt x="268" y="2704"/>
                  </a:lnTo>
                  <a:lnTo>
                    <a:pt x="268" y="2704"/>
                  </a:lnTo>
                  <a:close/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242;p16"/>
            <p:cNvSpPr/>
            <p:nvPr/>
          </p:nvSpPr>
          <p:spPr>
            <a:xfrm>
              <a:off x="2662850" y="1699400"/>
              <a:ext cx="303250" cy="303250"/>
            </a:xfrm>
            <a:custGeom>
              <a:avLst/>
              <a:gdLst/>
              <a:ahLst/>
              <a:cxnLst/>
              <a:rect l="l" t="t" r="r" b="b"/>
              <a:pathLst>
                <a:path w="12130" h="12130" fill="none" extrusionOk="0">
                  <a:moveTo>
                    <a:pt x="8038" y="1"/>
                  </a:moveTo>
                  <a:lnTo>
                    <a:pt x="4872" y="3191"/>
                  </a:lnTo>
                  <a:lnTo>
                    <a:pt x="4872" y="3191"/>
                  </a:lnTo>
                  <a:lnTo>
                    <a:pt x="4628" y="3094"/>
                  </a:lnTo>
                  <a:lnTo>
                    <a:pt x="4385" y="2997"/>
                  </a:lnTo>
                  <a:lnTo>
                    <a:pt x="4092" y="2899"/>
                  </a:lnTo>
                  <a:lnTo>
                    <a:pt x="3800" y="2850"/>
                  </a:lnTo>
                  <a:lnTo>
                    <a:pt x="3484" y="2777"/>
                  </a:lnTo>
                  <a:lnTo>
                    <a:pt x="3167" y="2729"/>
                  </a:lnTo>
                  <a:lnTo>
                    <a:pt x="2850" y="2704"/>
                  </a:lnTo>
                  <a:lnTo>
                    <a:pt x="2534" y="2704"/>
                  </a:lnTo>
                  <a:lnTo>
                    <a:pt x="2534" y="2704"/>
                  </a:lnTo>
                  <a:lnTo>
                    <a:pt x="2241" y="2704"/>
                  </a:lnTo>
                  <a:lnTo>
                    <a:pt x="1949" y="2729"/>
                  </a:lnTo>
                  <a:lnTo>
                    <a:pt x="1633" y="2777"/>
                  </a:lnTo>
                  <a:lnTo>
                    <a:pt x="1316" y="2850"/>
                  </a:lnTo>
                  <a:lnTo>
                    <a:pt x="999" y="2972"/>
                  </a:lnTo>
                  <a:lnTo>
                    <a:pt x="707" y="3094"/>
                  </a:lnTo>
                  <a:lnTo>
                    <a:pt x="415" y="3289"/>
                  </a:lnTo>
                  <a:lnTo>
                    <a:pt x="147" y="3508"/>
                  </a:lnTo>
                  <a:lnTo>
                    <a:pt x="147" y="3508"/>
                  </a:lnTo>
                  <a:lnTo>
                    <a:pt x="74" y="3581"/>
                  </a:lnTo>
                  <a:lnTo>
                    <a:pt x="25" y="3678"/>
                  </a:lnTo>
                  <a:lnTo>
                    <a:pt x="1" y="3776"/>
                  </a:lnTo>
                  <a:lnTo>
                    <a:pt x="1" y="3898"/>
                  </a:lnTo>
                  <a:lnTo>
                    <a:pt x="1" y="3898"/>
                  </a:lnTo>
                  <a:lnTo>
                    <a:pt x="1" y="3995"/>
                  </a:lnTo>
                  <a:lnTo>
                    <a:pt x="25" y="4093"/>
                  </a:lnTo>
                  <a:lnTo>
                    <a:pt x="74" y="4190"/>
                  </a:lnTo>
                  <a:lnTo>
                    <a:pt x="147" y="4287"/>
                  </a:lnTo>
                  <a:lnTo>
                    <a:pt x="7843" y="11984"/>
                  </a:lnTo>
                  <a:lnTo>
                    <a:pt x="7843" y="11984"/>
                  </a:lnTo>
                  <a:lnTo>
                    <a:pt x="7941" y="12057"/>
                  </a:lnTo>
                  <a:lnTo>
                    <a:pt x="8038" y="12105"/>
                  </a:lnTo>
                  <a:lnTo>
                    <a:pt x="8135" y="12130"/>
                  </a:lnTo>
                  <a:lnTo>
                    <a:pt x="8233" y="12130"/>
                  </a:lnTo>
                  <a:lnTo>
                    <a:pt x="8233" y="12130"/>
                  </a:lnTo>
                  <a:lnTo>
                    <a:pt x="8355" y="12130"/>
                  </a:lnTo>
                  <a:lnTo>
                    <a:pt x="8452" y="12105"/>
                  </a:lnTo>
                  <a:lnTo>
                    <a:pt x="8549" y="12057"/>
                  </a:lnTo>
                  <a:lnTo>
                    <a:pt x="8622" y="11984"/>
                  </a:lnTo>
                  <a:lnTo>
                    <a:pt x="8622" y="11984"/>
                  </a:lnTo>
                  <a:lnTo>
                    <a:pt x="8842" y="11716"/>
                  </a:lnTo>
                  <a:lnTo>
                    <a:pt x="9036" y="11423"/>
                  </a:lnTo>
                  <a:lnTo>
                    <a:pt x="9158" y="11131"/>
                  </a:lnTo>
                  <a:lnTo>
                    <a:pt x="9280" y="10814"/>
                  </a:lnTo>
                  <a:lnTo>
                    <a:pt x="9353" y="10498"/>
                  </a:lnTo>
                  <a:lnTo>
                    <a:pt x="9402" y="10181"/>
                  </a:lnTo>
                  <a:lnTo>
                    <a:pt x="9426" y="9889"/>
                  </a:lnTo>
                  <a:lnTo>
                    <a:pt x="9426" y="9597"/>
                  </a:lnTo>
                  <a:lnTo>
                    <a:pt x="9426" y="9597"/>
                  </a:lnTo>
                  <a:lnTo>
                    <a:pt x="9426" y="9280"/>
                  </a:lnTo>
                  <a:lnTo>
                    <a:pt x="9402" y="8964"/>
                  </a:lnTo>
                  <a:lnTo>
                    <a:pt x="9353" y="8647"/>
                  </a:lnTo>
                  <a:lnTo>
                    <a:pt x="9280" y="8330"/>
                  </a:lnTo>
                  <a:lnTo>
                    <a:pt x="9231" y="8038"/>
                  </a:lnTo>
                  <a:lnTo>
                    <a:pt x="9134" y="7746"/>
                  </a:lnTo>
                  <a:lnTo>
                    <a:pt x="9036" y="7502"/>
                  </a:lnTo>
                  <a:lnTo>
                    <a:pt x="8939" y="7259"/>
                  </a:lnTo>
                  <a:lnTo>
                    <a:pt x="12130" y="4093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243;p16"/>
            <p:cNvSpPr/>
            <p:nvPr/>
          </p:nvSpPr>
          <p:spPr>
            <a:xfrm>
              <a:off x="2801675" y="1740825"/>
              <a:ext cx="49950" cy="49950"/>
            </a:xfrm>
            <a:custGeom>
              <a:avLst/>
              <a:gdLst/>
              <a:ahLst/>
              <a:cxnLst/>
              <a:rect l="l" t="t" r="r" b="b"/>
              <a:pathLst>
                <a:path w="1998" h="1998" fill="none" extrusionOk="0">
                  <a:moveTo>
                    <a:pt x="1" y="1997"/>
                  </a:moveTo>
                  <a:lnTo>
                    <a:pt x="1998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31503496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Google Shape;300;p20"/>
          <p:cNvSpPr txBox="1">
            <a:spLocks noGrp="1"/>
          </p:cNvSpPr>
          <p:nvPr>
            <p:ph type="title"/>
          </p:nvPr>
        </p:nvSpPr>
        <p:spPr>
          <a:xfrm>
            <a:off x="814275" y="392575"/>
            <a:ext cx="5492400" cy="76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es-EC" dirty="0"/>
              <a:t>POSTULACIÓN Y CIERRE</a:t>
            </a:r>
          </a:p>
        </p:txBody>
      </p:sp>
      <p:sp>
        <p:nvSpPr>
          <p:cNvPr id="301" name="Google Shape;301;p20"/>
          <p:cNvSpPr txBox="1">
            <a:spLocks noGrp="1"/>
          </p:cNvSpPr>
          <p:nvPr>
            <p:ph type="body" idx="1"/>
          </p:nvPr>
        </p:nvSpPr>
        <p:spPr>
          <a:xfrm>
            <a:off x="350506" y="1327349"/>
            <a:ext cx="8651451" cy="367067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just"/>
            <a:r>
              <a:rPr lang="es-EC" sz="1600" dirty="0"/>
              <a:t>21 de enero: se dio inicio a la convocatoria al Premio Manuela Espejo conforme Resolución No. 006-CIG-2022. hasta el </a:t>
            </a:r>
            <a:r>
              <a:rPr lang="es-EC" sz="1600" b="1" dirty="0"/>
              <a:t>2 de </a:t>
            </a:r>
            <a:r>
              <a:rPr lang="es-EC" sz="1500" b="1" dirty="0">
                <a:solidFill>
                  <a:schemeClr val="tx1"/>
                </a:solidFill>
              </a:rPr>
              <a:t>febrero  del 2022: </a:t>
            </a:r>
          </a:p>
          <a:p>
            <a:pPr algn="just">
              <a:buNone/>
            </a:pPr>
            <a:r>
              <a:rPr lang="es-EC" sz="1500" dirty="0">
                <a:solidFill>
                  <a:schemeClr val="tx1"/>
                </a:solidFill>
              </a:rPr>
              <a:t>         1 postulación</a:t>
            </a:r>
          </a:p>
          <a:p>
            <a:pPr algn="just"/>
            <a:r>
              <a:rPr lang="es-EC" sz="1500" dirty="0">
                <a:solidFill>
                  <a:schemeClr val="tx1"/>
                </a:solidFill>
              </a:rPr>
              <a:t>Ampliación plazo mediante </a:t>
            </a:r>
            <a:r>
              <a:rPr lang="es-EC" sz="1400" dirty="0"/>
              <a:t>Resolución No. 011-CIG-2022  </a:t>
            </a:r>
            <a:r>
              <a:rPr lang="es-EC" sz="1500" b="1" dirty="0">
                <a:solidFill>
                  <a:schemeClr val="tx1"/>
                </a:solidFill>
              </a:rPr>
              <a:t>hasta el 21 de febrero del 2022:</a:t>
            </a:r>
          </a:p>
          <a:p>
            <a:pPr algn="just">
              <a:buNone/>
            </a:pPr>
            <a:r>
              <a:rPr lang="es-EC" sz="1500" b="1" dirty="0">
                <a:solidFill>
                  <a:schemeClr val="tx1"/>
                </a:solidFill>
              </a:rPr>
              <a:t>         32 postulaciones en total </a:t>
            </a:r>
          </a:p>
          <a:p>
            <a:pPr algn="just">
              <a:buNone/>
            </a:pPr>
            <a:r>
              <a:rPr lang="es-EC" sz="1500" b="1" dirty="0">
                <a:solidFill>
                  <a:schemeClr val="tx1"/>
                </a:solidFill>
              </a:rPr>
              <a:t>Todos los respaldos de las postulaciones constan en los anexos de la convocatoria a sesión CMQ</a:t>
            </a:r>
          </a:p>
          <a:p>
            <a:pPr algn="just">
              <a:buNone/>
            </a:pPr>
            <a:r>
              <a:rPr lang="es-EC" sz="1500" b="1" dirty="0">
                <a:solidFill>
                  <a:schemeClr val="tx1"/>
                </a:solidFill>
              </a:rPr>
              <a:t>Formularios y evidencias y cuadro de calificaciones.</a:t>
            </a:r>
          </a:p>
          <a:p>
            <a:pPr algn="just">
              <a:buNone/>
            </a:pPr>
            <a:endParaRPr lang="es-EC" sz="1500" b="1" dirty="0">
              <a:solidFill>
                <a:schemeClr val="tx1"/>
              </a:solidFill>
            </a:endParaRPr>
          </a:p>
          <a:p>
            <a:pPr marL="76200" indent="0" algn="just">
              <a:buNone/>
            </a:pPr>
            <a:endParaRPr lang="es-EC" sz="1500" dirty="0">
              <a:solidFill>
                <a:schemeClr val="tx1"/>
              </a:solidFill>
            </a:endParaRPr>
          </a:p>
          <a:p>
            <a:pPr algn="just"/>
            <a:endParaRPr lang="es-EC" sz="2000" u="sng" dirty="0">
              <a:solidFill>
                <a:schemeClr val="tx1"/>
              </a:solidFill>
            </a:endParaRPr>
          </a:p>
          <a:p>
            <a:pPr algn="just"/>
            <a:endParaRPr lang="es-MX" sz="2000" u="sng" dirty="0">
              <a:solidFill>
                <a:schemeClr val="tx1"/>
              </a:solidFill>
            </a:endParaRPr>
          </a:p>
          <a:p>
            <a:pPr algn="just"/>
            <a:endParaRPr lang="es-MX" sz="1400" dirty="0">
              <a:solidFill>
                <a:schemeClr val="tx1"/>
              </a:solidFill>
            </a:endParaRPr>
          </a:p>
          <a:p>
            <a:pPr marL="76200" indent="0" algn="just">
              <a:buNone/>
            </a:pPr>
            <a:endParaRPr lang="es-EC" sz="1400" dirty="0">
              <a:solidFill>
                <a:schemeClr val="tx1"/>
              </a:solidFill>
            </a:endParaRPr>
          </a:p>
          <a:p>
            <a:endParaRPr lang="es-EC" sz="1200" dirty="0"/>
          </a:p>
          <a:p>
            <a:endParaRPr lang="es-EC" sz="1200" dirty="0">
              <a:solidFill>
                <a:schemeClr val="tx1"/>
              </a:solidFill>
            </a:endParaRPr>
          </a:p>
          <a:p>
            <a:endParaRPr lang="es-MX" sz="1200" dirty="0"/>
          </a:p>
        </p:txBody>
      </p:sp>
      <p:grpSp>
        <p:nvGrpSpPr>
          <p:cNvPr id="12" name="Google Shape;639;p37"/>
          <p:cNvGrpSpPr/>
          <p:nvPr/>
        </p:nvGrpSpPr>
        <p:grpSpPr>
          <a:xfrm>
            <a:off x="290946" y="509155"/>
            <a:ext cx="437030" cy="430263"/>
            <a:chOff x="6618700" y="1635475"/>
            <a:chExt cx="456675" cy="432325"/>
          </a:xfrm>
        </p:grpSpPr>
        <p:sp>
          <p:nvSpPr>
            <p:cNvPr id="13" name="Google Shape;640;p37"/>
            <p:cNvSpPr/>
            <p:nvPr/>
          </p:nvSpPr>
          <p:spPr>
            <a:xfrm>
              <a:off x="6663775" y="1904000"/>
              <a:ext cx="117525" cy="163800"/>
            </a:xfrm>
            <a:custGeom>
              <a:avLst/>
              <a:gdLst/>
              <a:ahLst/>
              <a:cxnLst/>
              <a:rect l="l" t="t" r="r" b="b"/>
              <a:pathLst>
                <a:path w="4701" h="6552" fill="none" extrusionOk="0">
                  <a:moveTo>
                    <a:pt x="0" y="0"/>
                  </a:moveTo>
                  <a:lnTo>
                    <a:pt x="512" y="6016"/>
                  </a:lnTo>
                  <a:lnTo>
                    <a:pt x="512" y="6016"/>
                  </a:lnTo>
                  <a:lnTo>
                    <a:pt x="536" y="6138"/>
                  </a:lnTo>
                  <a:lnTo>
                    <a:pt x="585" y="6235"/>
                  </a:lnTo>
                  <a:lnTo>
                    <a:pt x="633" y="6332"/>
                  </a:lnTo>
                  <a:lnTo>
                    <a:pt x="706" y="6406"/>
                  </a:lnTo>
                  <a:lnTo>
                    <a:pt x="804" y="6454"/>
                  </a:lnTo>
                  <a:lnTo>
                    <a:pt x="877" y="6503"/>
                  </a:lnTo>
                  <a:lnTo>
                    <a:pt x="999" y="6552"/>
                  </a:lnTo>
                  <a:lnTo>
                    <a:pt x="1096" y="6552"/>
                  </a:lnTo>
                  <a:lnTo>
                    <a:pt x="4116" y="6552"/>
                  </a:lnTo>
                  <a:lnTo>
                    <a:pt x="4116" y="6552"/>
                  </a:lnTo>
                  <a:lnTo>
                    <a:pt x="4238" y="6527"/>
                  </a:lnTo>
                  <a:lnTo>
                    <a:pt x="4360" y="6503"/>
                  </a:lnTo>
                  <a:lnTo>
                    <a:pt x="4457" y="6430"/>
                  </a:lnTo>
                  <a:lnTo>
                    <a:pt x="4554" y="6332"/>
                  </a:lnTo>
                  <a:lnTo>
                    <a:pt x="4554" y="6332"/>
                  </a:lnTo>
                  <a:lnTo>
                    <a:pt x="4628" y="6235"/>
                  </a:lnTo>
                  <a:lnTo>
                    <a:pt x="4676" y="6113"/>
                  </a:lnTo>
                  <a:lnTo>
                    <a:pt x="4701" y="5991"/>
                  </a:lnTo>
                  <a:lnTo>
                    <a:pt x="4676" y="5845"/>
                  </a:lnTo>
                  <a:lnTo>
                    <a:pt x="3678" y="98"/>
                  </a:lnTo>
                </a:path>
              </a:pathLst>
            </a:custGeom>
            <a:noFill/>
            <a:ln w="12175" cap="rnd" cmpd="sng">
              <a:solidFill>
                <a:srgbClr val="FFC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641;p37"/>
            <p:cNvSpPr/>
            <p:nvPr/>
          </p:nvSpPr>
          <p:spPr>
            <a:xfrm>
              <a:off x="7046125" y="1775525"/>
              <a:ext cx="29250" cy="99275"/>
            </a:xfrm>
            <a:custGeom>
              <a:avLst/>
              <a:gdLst/>
              <a:ahLst/>
              <a:cxnLst/>
              <a:rect l="l" t="t" r="r" b="b"/>
              <a:pathLst>
                <a:path w="1170" h="3971" fill="none" extrusionOk="0">
                  <a:moveTo>
                    <a:pt x="1" y="3970"/>
                  </a:moveTo>
                  <a:lnTo>
                    <a:pt x="1" y="3970"/>
                  </a:lnTo>
                  <a:lnTo>
                    <a:pt x="245" y="3824"/>
                  </a:lnTo>
                  <a:lnTo>
                    <a:pt x="488" y="3629"/>
                  </a:lnTo>
                  <a:lnTo>
                    <a:pt x="683" y="3410"/>
                  </a:lnTo>
                  <a:lnTo>
                    <a:pt x="853" y="3166"/>
                  </a:lnTo>
                  <a:lnTo>
                    <a:pt x="1000" y="2898"/>
                  </a:lnTo>
                  <a:lnTo>
                    <a:pt x="1097" y="2606"/>
                  </a:lnTo>
                  <a:lnTo>
                    <a:pt x="1170" y="2314"/>
                  </a:lnTo>
                  <a:lnTo>
                    <a:pt x="1170" y="1997"/>
                  </a:lnTo>
                  <a:lnTo>
                    <a:pt x="1170" y="1997"/>
                  </a:lnTo>
                  <a:lnTo>
                    <a:pt x="1170" y="1681"/>
                  </a:lnTo>
                  <a:lnTo>
                    <a:pt x="1097" y="1364"/>
                  </a:lnTo>
                  <a:lnTo>
                    <a:pt x="1000" y="1096"/>
                  </a:lnTo>
                  <a:lnTo>
                    <a:pt x="853" y="828"/>
                  </a:lnTo>
                  <a:lnTo>
                    <a:pt x="683" y="585"/>
                  </a:lnTo>
                  <a:lnTo>
                    <a:pt x="488" y="366"/>
                  </a:lnTo>
                  <a:lnTo>
                    <a:pt x="245" y="171"/>
                  </a:lnTo>
                  <a:lnTo>
                    <a:pt x="1" y="0"/>
                  </a:lnTo>
                </a:path>
              </a:pathLst>
            </a:custGeom>
            <a:noFill/>
            <a:ln w="12175" cap="rnd" cmpd="sng">
              <a:solidFill>
                <a:srgbClr val="FFC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642;p37"/>
            <p:cNvSpPr/>
            <p:nvPr/>
          </p:nvSpPr>
          <p:spPr>
            <a:xfrm>
              <a:off x="6618700" y="1751775"/>
              <a:ext cx="96850" cy="146750"/>
            </a:xfrm>
            <a:custGeom>
              <a:avLst/>
              <a:gdLst/>
              <a:ahLst/>
              <a:cxnLst/>
              <a:rect l="l" t="t" r="r" b="b"/>
              <a:pathLst>
                <a:path w="3874" h="5870" fill="none" extrusionOk="0">
                  <a:moveTo>
                    <a:pt x="3873" y="0"/>
                  </a:moveTo>
                  <a:lnTo>
                    <a:pt x="3873" y="0"/>
                  </a:lnTo>
                  <a:lnTo>
                    <a:pt x="2704" y="0"/>
                  </a:lnTo>
                  <a:lnTo>
                    <a:pt x="1730" y="0"/>
                  </a:lnTo>
                  <a:lnTo>
                    <a:pt x="1730" y="0"/>
                  </a:lnTo>
                  <a:lnTo>
                    <a:pt x="1560" y="25"/>
                  </a:lnTo>
                  <a:lnTo>
                    <a:pt x="1413" y="49"/>
                  </a:lnTo>
                  <a:lnTo>
                    <a:pt x="1243" y="98"/>
                  </a:lnTo>
                  <a:lnTo>
                    <a:pt x="1097" y="147"/>
                  </a:lnTo>
                  <a:lnTo>
                    <a:pt x="926" y="244"/>
                  </a:lnTo>
                  <a:lnTo>
                    <a:pt x="780" y="317"/>
                  </a:lnTo>
                  <a:lnTo>
                    <a:pt x="658" y="439"/>
                  </a:lnTo>
                  <a:lnTo>
                    <a:pt x="537" y="536"/>
                  </a:lnTo>
                  <a:lnTo>
                    <a:pt x="415" y="682"/>
                  </a:lnTo>
                  <a:lnTo>
                    <a:pt x="293" y="804"/>
                  </a:lnTo>
                  <a:lnTo>
                    <a:pt x="220" y="950"/>
                  </a:lnTo>
                  <a:lnTo>
                    <a:pt x="147" y="1096"/>
                  </a:lnTo>
                  <a:lnTo>
                    <a:pt x="74" y="1267"/>
                  </a:lnTo>
                  <a:lnTo>
                    <a:pt x="25" y="1437"/>
                  </a:lnTo>
                  <a:lnTo>
                    <a:pt x="1" y="1583"/>
                  </a:lnTo>
                  <a:lnTo>
                    <a:pt x="1" y="1754"/>
                  </a:lnTo>
                  <a:lnTo>
                    <a:pt x="1" y="4092"/>
                  </a:lnTo>
                  <a:lnTo>
                    <a:pt x="1" y="4092"/>
                  </a:lnTo>
                  <a:lnTo>
                    <a:pt x="1" y="4263"/>
                  </a:lnTo>
                  <a:lnTo>
                    <a:pt x="25" y="4433"/>
                  </a:lnTo>
                  <a:lnTo>
                    <a:pt x="74" y="4579"/>
                  </a:lnTo>
                  <a:lnTo>
                    <a:pt x="147" y="4750"/>
                  </a:lnTo>
                  <a:lnTo>
                    <a:pt x="220" y="4896"/>
                  </a:lnTo>
                  <a:lnTo>
                    <a:pt x="293" y="5042"/>
                  </a:lnTo>
                  <a:lnTo>
                    <a:pt x="415" y="5188"/>
                  </a:lnTo>
                  <a:lnTo>
                    <a:pt x="537" y="5310"/>
                  </a:lnTo>
                  <a:lnTo>
                    <a:pt x="658" y="5407"/>
                  </a:lnTo>
                  <a:lnTo>
                    <a:pt x="780" y="5529"/>
                  </a:lnTo>
                  <a:lnTo>
                    <a:pt x="926" y="5626"/>
                  </a:lnTo>
                  <a:lnTo>
                    <a:pt x="1097" y="5699"/>
                  </a:lnTo>
                  <a:lnTo>
                    <a:pt x="1243" y="5748"/>
                  </a:lnTo>
                  <a:lnTo>
                    <a:pt x="1413" y="5797"/>
                  </a:lnTo>
                  <a:lnTo>
                    <a:pt x="1560" y="5821"/>
                  </a:lnTo>
                  <a:lnTo>
                    <a:pt x="1730" y="5846"/>
                  </a:lnTo>
                  <a:lnTo>
                    <a:pt x="1730" y="5846"/>
                  </a:lnTo>
                  <a:lnTo>
                    <a:pt x="2704" y="5846"/>
                  </a:lnTo>
                  <a:lnTo>
                    <a:pt x="3873" y="5870"/>
                  </a:lnTo>
                </a:path>
              </a:pathLst>
            </a:custGeom>
            <a:noFill/>
            <a:ln w="12175" cap="rnd" cmpd="sng">
              <a:solidFill>
                <a:srgbClr val="FFC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643;p37"/>
            <p:cNvSpPr/>
            <p:nvPr/>
          </p:nvSpPr>
          <p:spPr>
            <a:xfrm>
              <a:off x="6721600" y="1660450"/>
              <a:ext cx="278900" cy="329425"/>
            </a:xfrm>
            <a:custGeom>
              <a:avLst/>
              <a:gdLst/>
              <a:ahLst/>
              <a:cxnLst/>
              <a:rect l="l" t="t" r="r" b="b"/>
              <a:pathLst>
                <a:path w="11156" h="13177" fill="none" extrusionOk="0">
                  <a:moveTo>
                    <a:pt x="11155" y="0"/>
                  </a:moveTo>
                  <a:lnTo>
                    <a:pt x="11155" y="0"/>
                  </a:lnTo>
                  <a:lnTo>
                    <a:pt x="10766" y="317"/>
                  </a:lnTo>
                  <a:lnTo>
                    <a:pt x="10352" y="609"/>
                  </a:lnTo>
                  <a:lnTo>
                    <a:pt x="9938" y="901"/>
                  </a:lnTo>
                  <a:lnTo>
                    <a:pt x="9524" y="1169"/>
                  </a:lnTo>
                  <a:lnTo>
                    <a:pt x="9085" y="1413"/>
                  </a:lnTo>
                  <a:lnTo>
                    <a:pt x="8671" y="1632"/>
                  </a:lnTo>
                  <a:lnTo>
                    <a:pt x="7843" y="2046"/>
                  </a:lnTo>
                  <a:lnTo>
                    <a:pt x="7015" y="2387"/>
                  </a:lnTo>
                  <a:lnTo>
                    <a:pt x="6211" y="2679"/>
                  </a:lnTo>
                  <a:lnTo>
                    <a:pt x="5456" y="2898"/>
                  </a:lnTo>
                  <a:lnTo>
                    <a:pt x="4774" y="3093"/>
                  </a:lnTo>
                  <a:lnTo>
                    <a:pt x="4774" y="3093"/>
                  </a:lnTo>
                  <a:lnTo>
                    <a:pt x="4239" y="3215"/>
                  </a:lnTo>
                  <a:lnTo>
                    <a:pt x="3678" y="3312"/>
                  </a:lnTo>
                  <a:lnTo>
                    <a:pt x="3070" y="3410"/>
                  </a:lnTo>
                  <a:lnTo>
                    <a:pt x="2461" y="3459"/>
                  </a:lnTo>
                  <a:lnTo>
                    <a:pt x="1219" y="3580"/>
                  </a:lnTo>
                  <a:lnTo>
                    <a:pt x="1" y="3629"/>
                  </a:lnTo>
                  <a:lnTo>
                    <a:pt x="1" y="9523"/>
                  </a:lnTo>
                  <a:lnTo>
                    <a:pt x="1" y="9523"/>
                  </a:lnTo>
                  <a:lnTo>
                    <a:pt x="1219" y="9596"/>
                  </a:lnTo>
                  <a:lnTo>
                    <a:pt x="2461" y="9693"/>
                  </a:lnTo>
                  <a:lnTo>
                    <a:pt x="3070" y="9767"/>
                  </a:lnTo>
                  <a:lnTo>
                    <a:pt x="3678" y="9840"/>
                  </a:lnTo>
                  <a:lnTo>
                    <a:pt x="4239" y="9937"/>
                  </a:lnTo>
                  <a:lnTo>
                    <a:pt x="4774" y="10059"/>
                  </a:lnTo>
                  <a:lnTo>
                    <a:pt x="4774" y="10059"/>
                  </a:lnTo>
                  <a:lnTo>
                    <a:pt x="5456" y="10254"/>
                  </a:lnTo>
                  <a:lnTo>
                    <a:pt x="6211" y="10497"/>
                  </a:lnTo>
                  <a:lnTo>
                    <a:pt x="7015" y="10765"/>
                  </a:lnTo>
                  <a:lnTo>
                    <a:pt x="7843" y="11130"/>
                  </a:lnTo>
                  <a:lnTo>
                    <a:pt x="8671" y="11520"/>
                  </a:lnTo>
                  <a:lnTo>
                    <a:pt x="9085" y="11764"/>
                  </a:lnTo>
                  <a:lnTo>
                    <a:pt x="9524" y="12007"/>
                  </a:lnTo>
                  <a:lnTo>
                    <a:pt x="9938" y="12251"/>
                  </a:lnTo>
                  <a:lnTo>
                    <a:pt x="10352" y="12543"/>
                  </a:lnTo>
                  <a:lnTo>
                    <a:pt x="10766" y="12835"/>
                  </a:lnTo>
                  <a:lnTo>
                    <a:pt x="11155" y="13176"/>
                  </a:lnTo>
                </a:path>
              </a:pathLst>
            </a:custGeom>
            <a:noFill/>
            <a:ln w="12175" cap="rnd" cmpd="sng">
              <a:solidFill>
                <a:srgbClr val="FFC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644;p37"/>
            <p:cNvSpPr/>
            <p:nvPr/>
          </p:nvSpPr>
          <p:spPr>
            <a:xfrm>
              <a:off x="7006550" y="1635475"/>
              <a:ext cx="34750" cy="378750"/>
            </a:xfrm>
            <a:custGeom>
              <a:avLst/>
              <a:gdLst/>
              <a:ahLst/>
              <a:cxnLst/>
              <a:rect l="l" t="t" r="r" b="b"/>
              <a:pathLst>
                <a:path w="1390" h="15150" fill="none" extrusionOk="0">
                  <a:moveTo>
                    <a:pt x="1024" y="49"/>
                  </a:moveTo>
                  <a:lnTo>
                    <a:pt x="1024" y="49"/>
                  </a:lnTo>
                  <a:lnTo>
                    <a:pt x="902" y="1"/>
                  </a:lnTo>
                  <a:lnTo>
                    <a:pt x="805" y="1"/>
                  </a:lnTo>
                  <a:lnTo>
                    <a:pt x="805" y="1"/>
                  </a:lnTo>
                  <a:lnTo>
                    <a:pt x="683" y="1"/>
                  </a:lnTo>
                  <a:lnTo>
                    <a:pt x="585" y="49"/>
                  </a:lnTo>
                  <a:lnTo>
                    <a:pt x="464" y="98"/>
                  </a:lnTo>
                  <a:lnTo>
                    <a:pt x="391" y="171"/>
                  </a:lnTo>
                  <a:lnTo>
                    <a:pt x="391" y="171"/>
                  </a:lnTo>
                  <a:lnTo>
                    <a:pt x="1" y="536"/>
                  </a:lnTo>
                  <a:lnTo>
                    <a:pt x="1" y="14638"/>
                  </a:lnTo>
                  <a:lnTo>
                    <a:pt x="1" y="14638"/>
                  </a:lnTo>
                  <a:lnTo>
                    <a:pt x="391" y="14979"/>
                  </a:lnTo>
                  <a:lnTo>
                    <a:pt x="391" y="14979"/>
                  </a:lnTo>
                  <a:lnTo>
                    <a:pt x="464" y="15052"/>
                  </a:lnTo>
                  <a:lnTo>
                    <a:pt x="585" y="15101"/>
                  </a:lnTo>
                  <a:lnTo>
                    <a:pt x="683" y="15149"/>
                  </a:lnTo>
                  <a:lnTo>
                    <a:pt x="805" y="15149"/>
                  </a:lnTo>
                  <a:lnTo>
                    <a:pt x="805" y="15149"/>
                  </a:lnTo>
                  <a:lnTo>
                    <a:pt x="902" y="15149"/>
                  </a:lnTo>
                  <a:lnTo>
                    <a:pt x="1024" y="15101"/>
                  </a:lnTo>
                  <a:lnTo>
                    <a:pt x="1024" y="15101"/>
                  </a:lnTo>
                  <a:lnTo>
                    <a:pt x="1170" y="15028"/>
                  </a:lnTo>
                  <a:lnTo>
                    <a:pt x="1292" y="14906"/>
                  </a:lnTo>
                  <a:lnTo>
                    <a:pt x="1365" y="14735"/>
                  </a:lnTo>
                  <a:lnTo>
                    <a:pt x="1389" y="14565"/>
                  </a:lnTo>
                  <a:lnTo>
                    <a:pt x="1389" y="585"/>
                  </a:lnTo>
                  <a:lnTo>
                    <a:pt x="1389" y="585"/>
                  </a:lnTo>
                  <a:lnTo>
                    <a:pt x="1365" y="415"/>
                  </a:lnTo>
                  <a:lnTo>
                    <a:pt x="1292" y="269"/>
                  </a:lnTo>
                  <a:lnTo>
                    <a:pt x="1170" y="122"/>
                  </a:lnTo>
                  <a:lnTo>
                    <a:pt x="1024" y="49"/>
                  </a:lnTo>
                  <a:lnTo>
                    <a:pt x="1024" y="49"/>
                  </a:lnTo>
                  <a:close/>
                </a:path>
              </a:pathLst>
            </a:custGeom>
            <a:noFill/>
            <a:ln w="12175" cap="rnd" cmpd="sng">
              <a:solidFill>
                <a:srgbClr val="FFC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10241" name="Picture 1"/>
          <p:cNvPicPr>
            <a:picLocks noChangeAspect="1" noChangeArrowheads="1"/>
          </p:cNvPicPr>
          <p:nvPr/>
        </p:nvPicPr>
        <p:blipFill>
          <a:blip r:embed="rId3"/>
          <a:srcRect l="37791" t="46090" r="23034" b="24329"/>
          <a:stretch>
            <a:fillRect/>
          </a:stretch>
        </p:blipFill>
        <p:spPr bwMode="auto">
          <a:xfrm>
            <a:off x="5490343" y="3250367"/>
            <a:ext cx="3303151" cy="14196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9178059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Google Shape;300;p20"/>
          <p:cNvSpPr txBox="1">
            <a:spLocks noGrp="1"/>
          </p:cNvSpPr>
          <p:nvPr>
            <p:ph type="title"/>
          </p:nvPr>
        </p:nvSpPr>
        <p:spPr>
          <a:xfrm>
            <a:off x="814275" y="392575"/>
            <a:ext cx="5492400" cy="76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es-EC" dirty="0"/>
              <a:t>POSTULACIÓN Y CIERRE</a:t>
            </a:r>
          </a:p>
        </p:txBody>
      </p:sp>
      <p:sp>
        <p:nvSpPr>
          <p:cNvPr id="301" name="Google Shape;301;p20"/>
          <p:cNvSpPr txBox="1">
            <a:spLocks noGrp="1"/>
          </p:cNvSpPr>
          <p:nvPr>
            <p:ph type="body" idx="1"/>
          </p:nvPr>
        </p:nvSpPr>
        <p:spPr>
          <a:xfrm>
            <a:off x="350507" y="1327349"/>
            <a:ext cx="8189812" cy="367067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76200" indent="0" algn="just">
              <a:buNone/>
            </a:pPr>
            <a:r>
              <a:rPr lang="es-EC" sz="1600" dirty="0"/>
              <a:t>Según el informe de la SIS remitido </a:t>
            </a:r>
            <a:r>
              <a:rPr lang="es-ES" sz="1600" dirty="0"/>
              <a:t>mediante Memorando Nro. GADDMQSIS-2022-0269 de 4 de marzo de 2022, se establece </a:t>
            </a:r>
            <a:r>
              <a:rPr lang="es-EC" sz="1600" dirty="0"/>
              <a:t>orden de prelación en listado,  para consideración de la Comisión de Igualdad, Género e Inclusión Social, siendo el siguiente:</a:t>
            </a:r>
          </a:p>
          <a:p>
            <a:pPr marL="76200" indent="0" algn="just">
              <a:buNone/>
            </a:pPr>
            <a:endParaRPr lang="es-EC" sz="1500" dirty="0">
              <a:solidFill>
                <a:schemeClr val="tx1"/>
              </a:solidFill>
            </a:endParaRPr>
          </a:p>
          <a:p>
            <a:pPr marL="76200" indent="0" algn="just"/>
            <a:r>
              <a:rPr lang="es-EC" sz="1600" dirty="0"/>
              <a:t>CALDERÓN JURADO PILAR </a:t>
            </a:r>
          </a:p>
          <a:p>
            <a:pPr marL="76200" indent="0" algn="just"/>
            <a:r>
              <a:rPr lang="es-EC" sz="1600" dirty="0"/>
              <a:t>ARTIEDA RINA VELÁSTEGUI </a:t>
            </a:r>
          </a:p>
          <a:p>
            <a:pPr marL="76200" indent="0" algn="just"/>
            <a:r>
              <a:rPr lang="es-EC" sz="1600" dirty="0"/>
              <a:t>VELASCO ABAD MARGARITA  MATILDE </a:t>
            </a:r>
          </a:p>
          <a:p>
            <a:pPr marL="76200" indent="0" algn="just"/>
            <a:r>
              <a:rPr lang="es-EC" sz="1600" dirty="0"/>
              <a:t>JARAMILLO VIANA MARÍA DEL PILAR  </a:t>
            </a:r>
          </a:p>
          <a:p>
            <a:pPr marL="76200" indent="0" algn="just"/>
            <a:r>
              <a:rPr lang="es-EC" sz="1600" dirty="0"/>
              <a:t>LEGARDA LEÓN VERÓNICA  </a:t>
            </a:r>
          </a:p>
          <a:p>
            <a:pPr marL="76200" indent="0" algn="just"/>
            <a:r>
              <a:rPr lang="es-EC" sz="1600" dirty="0"/>
              <a:t>CONDO SUÁREZ CARMEN GABRIELA</a:t>
            </a:r>
          </a:p>
          <a:p>
            <a:pPr algn="just"/>
            <a:endParaRPr lang="es-EC" sz="2000" u="sng" dirty="0">
              <a:solidFill>
                <a:schemeClr val="tx1"/>
              </a:solidFill>
            </a:endParaRPr>
          </a:p>
          <a:p>
            <a:pPr algn="just"/>
            <a:endParaRPr lang="es-MX" sz="2000" u="sng" dirty="0">
              <a:solidFill>
                <a:schemeClr val="tx1"/>
              </a:solidFill>
            </a:endParaRPr>
          </a:p>
          <a:p>
            <a:pPr algn="just"/>
            <a:endParaRPr lang="es-MX" sz="1400" dirty="0">
              <a:solidFill>
                <a:schemeClr val="tx1"/>
              </a:solidFill>
            </a:endParaRPr>
          </a:p>
          <a:p>
            <a:pPr marL="76200" indent="0" algn="just">
              <a:buNone/>
            </a:pPr>
            <a:endParaRPr lang="es-EC" sz="1400" dirty="0">
              <a:solidFill>
                <a:schemeClr val="tx1"/>
              </a:solidFill>
            </a:endParaRPr>
          </a:p>
          <a:p>
            <a:endParaRPr lang="es-EC" sz="1200" dirty="0"/>
          </a:p>
          <a:p>
            <a:endParaRPr lang="es-EC" sz="1200" dirty="0">
              <a:solidFill>
                <a:schemeClr val="tx1"/>
              </a:solidFill>
            </a:endParaRPr>
          </a:p>
          <a:p>
            <a:endParaRPr lang="es-MX" sz="1200" dirty="0"/>
          </a:p>
        </p:txBody>
      </p:sp>
      <p:grpSp>
        <p:nvGrpSpPr>
          <p:cNvPr id="2" name="Google Shape;639;p37"/>
          <p:cNvGrpSpPr/>
          <p:nvPr/>
        </p:nvGrpSpPr>
        <p:grpSpPr>
          <a:xfrm>
            <a:off x="290946" y="509155"/>
            <a:ext cx="437030" cy="430263"/>
            <a:chOff x="6618700" y="1635475"/>
            <a:chExt cx="456675" cy="432325"/>
          </a:xfrm>
        </p:grpSpPr>
        <p:sp>
          <p:nvSpPr>
            <p:cNvPr id="13" name="Google Shape;640;p37"/>
            <p:cNvSpPr/>
            <p:nvPr/>
          </p:nvSpPr>
          <p:spPr>
            <a:xfrm>
              <a:off x="6663775" y="1904000"/>
              <a:ext cx="117525" cy="163800"/>
            </a:xfrm>
            <a:custGeom>
              <a:avLst/>
              <a:gdLst/>
              <a:ahLst/>
              <a:cxnLst/>
              <a:rect l="l" t="t" r="r" b="b"/>
              <a:pathLst>
                <a:path w="4701" h="6552" fill="none" extrusionOk="0">
                  <a:moveTo>
                    <a:pt x="0" y="0"/>
                  </a:moveTo>
                  <a:lnTo>
                    <a:pt x="512" y="6016"/>
                  </a:lnTo>
                  <a:lnTo>
                    <a:pt x="512" y="6016"/>
                  </a:lnTo>
                  <a:lnTo>
                    <a:pt x="536" y="6138"/>
                  </a:lnTo>
                  <a:lnTo>
                    <a:pt x="585" y="6235"/>
                  </a:lnTo>
                  <a:lnTo>
                    <a:pt x="633" y="6332"/>
                  </a:lnTo>
                  <a:lnTo>
                    <a:pt x="706" y="6406"/>
                  </a:lnTo>
                  <a:lnTo>
                    <a:pt x="804" y="6454"/>
                  </a:lnTo>
                  <a:lnTo>
                    <a:pt x="877" y="6503"/>
                  </a:lnTo>
                  <a:lnTo>
                    <a:pt x="999" y="6552"/>
                  </a:lnTo>
                  <a:lnTo>
                    <a:pt x="1096" y="6552"/>
                  </a:lnTo>
                  <a:lnTo>
                    <a:pt x="4116" y="6552"/>
                  </a:lnTo>
                  <a:lnTo>
                    <a:pt x="4116" y="6552"/>
                  </a:lnTo>
                  <a:lnTo>
                    <a:pt x="4238" y="6527"/>
                  </a:lnTo>
                  <a:lnTo>
                    <a:pt x="4360" y="6503"/>
                  </a:lnTo>
                  <a:lnTo>
                    <a:pt x="4457" y="6430"/>
                  </a:lnTo>
                  <a:lnTo>
                    <a:pt x="4554" y="6332"/>
                  </a:lnTo>
                  <a:lnTo>
                    <a:pt x="4554" y="6332"/>
                  </a:lnTo>
                  <a:lnTo>
                    <a:pt x="4628" y="6235"/>
                  </a:lnTo>
                  <a:lnTo>
                    <a:pt x="4676" y="6113"/>
                  </a:lnTo>
                  <a:lnTo>
                    <a:pt x="4701" y="5991"/>
                  </a:lnTo>
                  <a:lnTo>
                    <a:pt x="4676" y="5845"/>
                  </a:lnTo>
                  <a:lnTo>
                    <a:pt x="3678" y="98"/>
                  </a:lnTo>
                </a:path>
              </a:pathLst>
            </a:custGeom>
            <a:noFill/>
            <a:ln w="12175" cap="rnd" cmpd="sng">
              <a:solidFill>
                <a:srgbClr val="FFC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641;p37"/>
            <p:cNvSpPr/>
            <p:nvPr/>
          </p:nvSpPr>
          <p:spPr>
            <a:xfrm>
              <a:off x="7046125" y="1775525"/>
              <a:ext cx="29250" cy="99275"/>
            </a:xfrm>
            <a:custGeom>
              <a:avLst/>
              <a:gdLst/>
              <a:ahLst/>
              <a:cxnLst/>
              <a:rect l="l" t="t" r="r" b="b"/>
              <a:pathLst>
                <a:path w="1170" h="3971" fill="none" extrusionOk="0">
                  <a:moveTo>
                    <a:pt x="1" y="3970"/>
                  </a:moveTo>
                  <a:lnTo>
                    <a:pt x="1" y="3970"/>
                  </a:lnTo>
                  <a:lnTo>
                    <a:pt x="245" y="3824"/>
                  </a:lnTo>
                  <a:lnTo>
                    <a:pt x="488" y="3629"/>
                  </a:lnTo>
                  <a:lnTo>
                    <a:pt x="683" y="3410"/>
                  </a:lnTo>
                  <a:lnTo>
                    <a:pt x="853" y="3166"/>
                  </a:lnTo>
                  <a:lnTo>
                    <a:pt x="1000" y="2898"/>
                  </a:lnTo>
                  <a:lnTo>
                    <a:pt x="1097" y="2606"/>
                  </a:lnTo>
                  <a:lnTo>
                    <a:pt x="1170" y="2314"/>
                  </a:lnTo>
                  <a:lnTo>
                    <a:pt x="1170" y="1997"/>
                  </a:lnTo>
                  <a:lnTo>
                    <a:pt x="1170" y="1997"/>
                  </a:lnTo>
                  <a:lnTo>
                    <a:pt x="1170" y="1681"/>
                  </a:lnTo>
                  <a:lnTo>
                    <a:pt x="1097" y="1364"/>
                  </a:lnTo>
                  <a:lnTo>
                    <a:pt x="1000" y="1096"/>
                  </a:lnTo>
                  <a:lnTo>
                    <a:pt x="853" y="828"/>
                  </a:lnTo>
                  <a:lnTo>
                    <a:pt x="683" y="585"/>
                  </a:lnTo>
                  <a:lnTo>
                    <a:pt x="488" y="366"/>
                  </a:lnTo>
                  <a:lnTo>
                    <a:pt x="245" y="171"/>
                  </a:lnTo>
                  <a:lnTo>
                    <a:pt x="1" y="0"/>
                  </a:lnTo>
                </a:path>
              </a:pathLst>
            </a:custGeom>
            <a:noFill/>
            <a:ln w="12175" cap="rnd" cmpd="sng">
              <a:solidFill>
                <a:srgbClr val="FFC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642;p37"/>
            <p:cNvSpPr/>
            <p:nvPr/>
          </p:nvSpPr>
          <p:spPr>
            <a:xfrm>
              <a:off x="6618700" y="1751775"/>
              <a:ext cx="96850" cy="146750"/>
            </a:xfrm>
            <a:custGeom>
              <a:avLst/>
              <a:gdLst/>
              <a:ahLst/>
              <a:cxnLst/>
              <a:rect l="l" t="t" r="r" b="b"/>
              <a:pathLst>
                <a:path w="3874" h="5870" fill="none" extrusionOk="0">
                  <a:moveTo>
                    <a:pt x="3873" y="0"/>
                  </a:moveTo>
                  <a:lnTo>
                    <a:pt x="3873" y="0"/>
                  </a:lnTo>
                  <a:lnTo>
                    <a:pt x="2704" y="0"/>
                  </a:lnTo>
                  <a:lnTo>
                    <a:pt x="1730" y="0"/>
                  </a:lnTo>
                  <a:lnTo>
                    <a:pt x="1730" y="0"/>
                  </a:lnTo>
                  <a:lnTo>
                    <a:pt x="1560" y="25"/>
                  </a:lnTo>
                  <a:lnTo>
                    <a:pt x="1413" y="49"/>
                  </a:lnTo>
                  <a:lnTo>
                    <a:pt x="1243" y="98"/>
                  </a:lnTo>
                  <a:lnTo>
                    <a:pt x="1097" y="147"/>
                  </a:lnTo>
                  <a:lnTo>
                    <a:pt x="926" y="244"/>
                  </a:lnTo>
                  <a:lnTo>
                    <a:pt x="780" y="317"/>
                  </a:lnTo>
                  <a:lnTo>
                    <a:pt x="658" y="439"/>
                  </a:lnTo>
                  <a:lnTo>
                    <a:pt x="537" y="536"/>
                  </a:lnTo>
                  <a:lnTo>
                    <a:pt x="415" y="682"/>
                  </a:lnTo>
                  <a:lnTo>
                    <a:pt x="293" y="804"/>
                  </a:lnTo>
                  <a:lnTo>
                    <a:pt x="220" y="950"/>
                  </a:lnTo>
                  <a:lnTo>
                    <a:pt x="147" y="1096"/>
                  </a:lnTo>
                  <a:lnTo>
                    <a:pt x="74" y="1267"/>
                  </a:lnTo>
                  <a:lnTo>
                    <a:pt x="25" y="1437"/>
                  </a:lnTo>
                  <a:lnTo>
                    <a:pt x="1" y="1583"/>
                  </a:lnTo>
                  <a:lnTo>
                    <a:pt x="1" y="1754"/>
                  </a:lnTo>
                  <a:lnTo>
                    <a:pt x="1" y="4092"/>
                  </a:lnTo>
                  <a:lnTo>
                    <a:pt x="1" y="4092"/>
                  </a:lnTo>
                  <a:lnTo>
                    <a:pt x="1" y="4263"/>
                  </a:lnTo>
                  <a:lnTo>
                    <a:pt x="25" y="4433"/>
                  </a:lnTo>
                  <a:lnTo>
                    <a:pt x="74" y="4579"/>
                  </a:lnTo>
                  <a:lnTo>
                    <a:pt x="147" y="4750"/>
                  </a:lnTo>
                  <a:lnTo>
                    <a:pt x="220" y="4896"/>
                  </a:lnTo>
                  <a:lnTo>
                    <a:pt x="293" y="5042"/>
                  </a:lnTo>
                  <a:lnTo>
                    <a:pt x="415" y="5188"/>
                  </a:lnTo>
                  <a:lnTo>
                    <a:pt x="537" y="5310"/>
                  </a:lnTo>
                  <a:lnTo>
                    <a:pt x="658" y="5407"/>
                  </a:lnTo>
                  <a:lnTo>
                    <a:pt x="780" y="5529"/>
                  </a:lnTo>
                  <a:lnTo>
                    <a:pt x="926" y="5626"/>
                  </a:lnTo>
                  <a:lnTo>
                    <a:pt x="1097" y="5699"/>
                  </a:lnTo>
                  <a:lnTo>
                    <a:pt x="1243" y="5748"/>
                  </a:lnTo>
                  <a:lnTo>
                    <a:pt x="1413" y="5797"/>
                  </a:lnTo>
                  <a:lnTo>
                    <a:pt x="1560" y="5821"/>
                  </a:lnTo>
                  <a:lnTo>
                    <a:pt x="1730" y="5846"/>
                  </a:lnTo>
                  <a:lnTo>
                    <a:pt x="1730" y="5846"/>
                  </a:lnTo>
                  <a:lnTo>
                    <a:pt x="2704" y="5846"/>
                  </a:lnTo>
                  <a:lnTo>
                    <a:pt x="3873" y="5870"/>
                  </a:lnTo>
                </a:path>
              </a:pathLst>
            </a:custGeom>
            <a:noFill/>
            <a:ln w="12175" cap="rnd" cmpd="sng">
              <a:solidFill>
                <a:srgbClr val="FFC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643;p37"/>
            <p:cNvSpPr/>
            <p:nvPr/>
          </p:nvSpPr>
          <p:spPr>
            <a:xfrm>
              <a:off x="6721600" y="1660450"/>
              <a:ext cx="278900" cy="329425"/>
            </a:xfrm>
            <a:custGeom>
              <a:avLst/>
              <a:gdLst/>
              <a:ahLst/>
              <a:cxnLst/>
              <a:rect l="l" t="t" r="r" b="b"/>
              <a:pathLst>
                <a:path w="11156" h="13177" fill="none" extrusionOk="0">
                  <a:moveTo>
                    <a:pt x="11155" y="0"/>
                  </a:moveTo>
                  <a:lnTo>
                    <a:pt x="11155" y="0"/>
                  </a:lnTo>
                  <a:lnTo>
                    <a:pt x="10766" y="317"/>
                  </a:lnTo>
                  <a:lnTo>
                    <a:pt x="10352" y="609"/>
                  </a:lnTo>
                  <a:lnTo>
                    <a:pt x="9938" y="901"/>
                  </a:lnTo>
                  <a:lnTo>
                    <a:pt x="9524" y="1169"/>
                  </a:lnTo>
                  <a:lnTo>
                    <a:pt x="9085" y="1413"/>
                  </a:lnTo>
                  <a:lnTo>
                    <a:pt x="8671" y="1632"/>
                  </a:lnTo>
                  <a:lnTo>
                    <a:pt x="7843" y="2046"/>
                  </a:lnTo>
                  <a:lnTo>
                    <a:pt x="7015" y="2387"/>
                  </a:lnTo>
                  <a:lnTo>
                    <a:pt x="6211" y="2679"/>
                  </a:lnTo>
                  <a:lnTo>
                    <a:pt x="5456" y="2898"/>
                  </a:lnTo>
                  <a:lnTo>
                    <a:pt x="4774" y="3093"/>
                  </a:lnTo>
                  <a:lnTo>
                    <a:pt x="4774" y="3093"/>
                  </a:lnTo>
                  <a:lnTo>
                    <a:pt x="4239" y="3215"/>
                  </a:lnTo>
                  <a:lnTo>
                    <a:pt x="3678" y="3312"/>
                  </a:lnTo>
                  <a:lnTo>
                    <a:pt x="3070" y="3410"/>
                  </a:lnTo>
                  <a:lnTo>
                    <a:pt x="2461" y="3459"/>
                  </a:lnTo>
                  <a:lnTo>
                    <a:pt x="1219" y="3580"/>
                  </a:lnTo>
                  <a:lnTo>
                    <a:pt x="1" y="3629"/>
                  </a:lnTo>
                  <a:lnTo>
                    <a:pt x="1" y="9523"/>
                  </a:lnTo>
                  <a:lnTo>
                    <a:pt x="1" y="9523"/>
                  </a:lnTo>
                  <a:lnTo>
                    <a:pt x="1219" y="9596"/>
                  </a:lnTo>
                  <a:lnTo>
                    <a:pt x="2461" y="9693"/>
                  </a:lnTo>
                  <a:lnTo>
                    <a:pt x="3070" y="9767"/>
                  </a:lnTo>
                  <a:lnTo>
                    <a:pt x="3678" y="9840"/>
                  </a:lnTo>
                  <a:lnTo>
                    <a:pt x="4239" y="9937"/>
                  </a:lnTo>
                  <a:lnTo>
                    <a:pt x="4774" y="10059"/>
                  </a:lnTo>
                  <a:lnTo>
                    <a:pt x="4774" y="10059"/>
                  </a:lnTo>
                  <a:lnTo>
                    <a:pt x="5456" y="10254"/>
                  </a:lnTo>
                  <a:lnTo>
                    <a:pt x="6211" y="10497"/>
                  </a:lnTo>
                  <a:lnTo>
                    <a:pt x="7015" y="10765"/>
                  </a:lnTo>
                  <a:lnTo>
                    <a:pt x="7843" y="11130"/>
                  </a:lnTo>
                  <a:lnTo>
                    <a:pt x="8671" y="11520"/>
                  </a:lnTo>
                  <a:lnTo>
                    <a:pt x="9085" y="11764"/>
                  </a:lnTo>
                  <a:lnTo>
                    <a:pt x="9524" y="12007"/>
                  </a:lnTo>
                  <a:lnTo>
                    <a:pt x="9938" y="12251"/>
                  </a:lnTo>
                  <a:lnTo>
                    <a:pt x="10352" y="12543"/>
                  </a:lnTo>
                  <a:lnTo>
                    <a:pt x="10766" y="12835"/>
                  </a:lnTo>
                  <a:lnTo>
                    <a:pt x="11155" y="13176"/>
                  </a:lnTo>
                </a:path>
              </a:pathLst>
            </a:custGeom>
            <a:noFill/>
            <a:ln w="12175" cap="rnd" cmpd="sng">
              <a:solidFill>
                <a:srgbClr val="FFC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644;p37"/>
            <p:cNvSpPr/>
            <p:nvPr/>
          </p:nvSpPr>
          <p:spPr>
            <a:xfrm>
              <a:off x="7006550" y="1635475"/>
              <a:ext cx="34750" cy="378750"/>
            </a:xfrm>
            <a:custGeom>
              <a:avLst/>
              <a:gdLst/>
              <a:ahLst/>
              <a:cxnLst/>
              <a:rect l="l" t="t" r="r" b="b"/>
              <a:pathLst>
                <a:path w="1390" h="15150" fill="none" extrusionOk="0">
                  <a:moveTo>
                    <a:pt x="1024" y="49"/>
                  </a:moveTo>
                  <a:lnTo>
                    <a:pt x="1024" y="49"/>
                  </a:lnTo>
                  <a:lnTo>
                    <a:pt x="902" y="1"/>
                  </a:lnTo>
                  <a:lnTo>
                    <a:pt x="805" y="1"/>
                  </a:lnTo>
                  <a:lnTo>
                    <a:pt x="805" y="1"/>
                  </a:lnTo>
                  <a:lnTo>
                    <a:pt x="683" y="1"/>
                  </a:lnTo>
                  <a:lnTo>
                    <a:pt x="585" y="49"/>
                  </a:lnTo>
                  <a:lnTo>
                    <a:pt x="464" y="98"/>
                  </a:lnTo>
                  <a:lnTo>
                    <a:pt x="391" y="171"/>
                  </a:lnTo>
                  <a:lnTo>
                    <a:pt x="391" y="171"/>
                  </a:lnTo>
                  <a:lnTo>
                    <a:pt x="1" y="536"/>
                  </a:lnTo>
                  <a:lnTo>
                    <a:pt x="1" y="14638"/>
                  </a:lnTo>
                  <a:lnTo>
                    <a:pt x="1" y="14638"/>
                  </a:lnTo>
                  <a:lnTo>
                    <a:pt x="391" y="14979"/>
                  </a:lnTo>
                  <a:lnTo>
                    <a:pt x="391" y="14979"/>
                  </a:lnTo>
                  <a:lnTo>
                    <a:pt x="464" y="15052"/>
                  </a:lnTo>
                  <a:lnTo>
                    <a:pt x="585" y="15101"/>
                  </a:lnTo>
                  <a:lnTo>
                    <a:pt x="683" y="15149"/>
                  </a:lnTo>
                  <a:lnTo>
                    <a:pt x="805" y="15149"/>
                  </a:lnTo>
                  <a:lnTo>
                    <a:pt x="805" y="15149"/>
                  </a:lnTo>
                  <a:lnTo>
                    <a:pt x="902" y="15149"/>
                  </a:lnTo>
                  <a:lnTo>
                    <a:pt x="1024" y="15101"/>
                  </a:lnTo>
                  <a:lnTo>
                    <a:pt x="1024" y="15101"/>
                  </a:lnTo>
                  <a:lnTo>
                    <a:pt x="1170" y="15028"/>
                  </a:lnTo>
                  <a:lnTo>
                    <a:pt x="1292" y="14906"/>
                  </a:lnTo>
                  <a:lnTo>
                    <a:pt x="1365" y="14735"/>
                  </a:lnTo>
                  <a:lnTo>
                    <a:pt x="1389" y="14565"/>
                  </a:lnTo>
                  <a:lnTo>
                    <a:pt x="1389" y="585"/>
                  </a:lnTo>
                  <a:lnTo>
                    <a:pt x="1389" y="585"/>
                  </a:lnTo>
                  <a:lnTo>
                    <a:pt x="1365" y="415"/>
                  </a:lnTo>
                  <a:lnTo>
                    <a:pt x="1292" y="269"/>
                  </a:lnTo>
                  <a:lnTo>
                    <a:pt x="1170" y="122"/>
                  </a:lnTo>
                  <a:lnTo>
                    <a:pt x="1024" y="49"/>
                  </a:lnTo>
                  <a:lnTo>
                    <a:pt x="1024" y="49"/>
                  </a:lnTo>
                  <a:close/>
                </a:path>
              </a:pathLst>
            </a:custGeom>
            <a:noFill/>
            <a:ln w="12175" cap="rnd" cmpd="sng">
              <a:solidFill>
                <a:srgbClr val="FFC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91780593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Google Shape;300;p20"/>
          <p:cNvSpPr txBox="1">
            <a:spLocks noGrp="1"/>
          </p:cNvSpPr>
          <p:nvPr>
            <p:ph type="title"/>
          </p:nvPr>
        </p:nvSpPr>
        <p:spPr>
          <a:xfrm>
            <a:off x="814275" y="392575"/>
            <a:ext cx="5492400" cy="76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es-EC" dirty="0"/>
              <a:t>CONCLUSIONES Y RECOMENDACIONES</a:t>
            </a:r>
          </a:p>
        </p:txBody>
      </p:sp>
      <p:sp>
        <p:nvSpPr>
          <p:cNvPr id="301" name="Google Shape;301;p20"/>
          <p:cNvSpPr txBox="1">
            <a:spLocks noGrp="1"/>
          </p:cNvSpPr>
          <p:nvPr>
            <p:ph type="body" idx="1"/>
          </p:nvPr>
        </p:nvSpPr>
        <p:spPr>
          <a:xfrm>
            <a:off x="522871" y="1918347"/>
            <a:ext cx="7855527" cy="178958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just"/>
            <a:r>
              <a:rPr lang="es-ES" sz="1600" dirty="0"/>
              <a:t>En el marco de sus competencias, la Comisión de Igualdad, Género e Inclusión Social, resolvió que una vez revisado el informe final, junto con las postulaciones y anexos emitidos por la Secretaría de Inclusión Social, mediante Memorando Nro. GADDMQSIS-2022-0269 de 4 de marzo de 2022, y, conocido en sesión extraordinaria de 4 marzo en la que se dio análisis respectivo</a:t>
            </a:r>
            <a:r>
              <a:rPr lang="es-EC" sz="1600" dirty="0"/>
              <a:t>.  En la que los miembros de la CIGIS (asistentes) </a:t>
            </a:r>
            <a:r>
              <a:rPr lang="es-EC" sz="1600" b="1" dirty="0"/>
              <a:t>recomiendan</a:t>
            </a:r>
            <a:r>
              <a:rPr lang="es-EC" sz="1600" dirty="0"/>
              <a:t> a:</a:t>
            </a:r>
          </a:p>
          <a:p>
            <a:pPr algn="just"/>
            <a:endParaRPr lang="es-EC" sz="1600" dirty="0"/>
          </a:p>
          <a:p>
            <a:pPr algn="just"/>
            <a:r>
              <a:rPr lang="es-EC" sz="1600" dirty="0"/>
              <a:t> </a:t>
            </a:r>
            <a:r>
              <a:rPr lang="es-ES" sz="1600" b="1" dirty="0">
                <a:solidFill>
                  <a:schemeClr val="accent1"/>
                </a:solidFill>
              </a:rPr>
              <a:t>María del Pilar Jaramillo Viana como beneficiaria del Premio Manuela Espejo del año 2022”</a:t>
            </a:r>
            <a:endParaRPr lang="es-EC" sz="1600" b="1" dirty="0">
              <a:solidFill>
                <a:schemeClr val="accent1"/>
              </a:solidFill>
            </a:endParaRPr>
          </a:p>
          <a:p>
            <a:pPr marL="76200" indent="0" algn="just">
              <a:buNone/>
            </a:pPr>
            <a:endParaRPr lang="es-EC" sz="1600" b="1" dirty="0">
              <a:solidFill>
                <a:schemeClr val="accent1"/>
              </a:solidFill>
            </a:endParaRPr>
          </a:p>
          <a:p>
            <a:pPr marL="76200" indent="0">
              <a:buNone/>
            </a:pPr>
            <a:r>
              <a:rPr lang="es-MX" sz="1200" dirty="0"/>
              <a:t> </a:t>
            </a:r>
            <a:endParaRPr lang="es-EC" sz="1200" dirty="0"/>
          </a:p>
          <a:p>
            <a:endParaRPr lang="es-MX" sz="1200" dirty="0"/>
          </a:p>
        </p:txBody>
      </p:sp>
      <p:sp>
        <p:nvSpPr>
          <p:cNvPr id="303" name="Google Shape;303;p20"/>
          <p:cNvSpPr txBox="1">
            <a:spLocks noGrp="1"/>
          </p:cNvSpPr>
          <p:nvPr>
            <p:ph type="sldNum" idx="12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8</a:t>
            </a:fld>
            <a:endParaRPr/>
          </a:p>
        </p:txBody>
      </p:sp>
      <p:grpSp>
        <p:nvGrpSpPr>
          <p:cNvPr id="12" name="Google Shape;639;p37"/>
          <p:cNvGrpSpPr/>
          <p:nvPr/>
        </p:nvGrpSpPr>
        <p:grpSpPr>
          <a:xfrm>
            <a:off x="290946" y="509155"/>
            <a:ext cx="437030" cy="430263"/>
            <a:chOff x="6618700" y="1635475"/>
            <a:chExt cx="456675" cy="432325"/>
          </a:xfrm>
        </p:grpSpPr>
        <p:sp>
          <p:nvSpPr>
            <p:cNvPr id="13" name="Google Shape;640;p37"/>
            <p:cNvSpPr/>
            <p:nvPr/>
          </p:nvSpPr>
          <p:spPr>
            <a:xfrm>
              <a:off x="6663775" y="1904000"/>
              <a:ext cx="117525" cy="163800"/>
            </a:xfrm>
            <a:custGeom>
              <a:avLst/>
              <a:gdLst/>
              <a:ahLst/>
              <a:cxnLst/>
              <a:rect l="l" t="t" r="r" b="b"/>
              <a:pathLst>
                <a:path w="4701" h="6552" fill="none" extrusionOk="0">
                  <a:moveTo>
                    <a:pt x="0" y="0"/>
                  </a:moveTo>
                  <a:lnTo>
                    <a:pt x="512" y="6016"/>
                  </a:lnTo>
                  <a:lnTo>
                    <a:pt x="512" y="6016"/>
                  </a:lnTo>
                  <a:lnTo>
                    <a:pt x="536" y="6138"/>
                  </a:lnTo>
                  <a:lnTo>
                    <a:pt x="585" y="6235"/>
                  </a:lnTo>
                  <a:lnTo>
                    <a:pt x="633" y="6332"/>
                  </a:lnTo>
                  <a:lnTo>
                    <a:pt x="706" y="6406"/>
                  </a:lnTo>
                  <a:lnTo>
                    <a:pt x="804" y="6454"/>
                  </a:lnTo>
                  <a:lnTo>
                    <a:pt x="877" y="6503"/>
                  </a:lnTo>
                  <a:lnTo>
                    <a:pt x="999" y="6552"/>
                  </a:lnTo>
                  <a:lnTo>
                    <a:pt x="1096" y="6552"/>
                  </a:lnTo>
                  <a:lnTo>
                    <a:pt x="4116" y="6552"/>
                  </a:lnTo>
                  <a:lnTo>
                    <a:pt x="4116" y="6552"/>
                  </a:lnTo>
                  <a:lnTo>
                    <a:pt x="4238" y="6527"/>
                  </a:lnTo>
                  <a:lnTo>
                    <a:pt x="4360" y="6503"/>
                  </a:lnTo>
                  <a:lnTo>
                    <a:pt x="4457" y="6430"/>
                  </a:lnTo>
                  <a:lnTo>
                    <a:pt x="4554" y="6332"/>
                  </a:lnTo>
                  <a:lnTo>
                    <a:pt x="4554" y="6332"/>
                  </a:lnTo>
                  <a:lnTo>
                    <a:pt x="4628" y="6235"/>
                  </a:lnTo>
                  <a:lnTo>
                    <a:pt x="4676" y="6113"/>
                  </a:lnTo>
                  <a:lnTo>
                    <a:pt x="4701" y="5991"/>
                  </a:lnTo>
                  <a:lnTo>
                    <a:pt x="4676" y="5845"/>
                  </a:lnTo>
                  <a:lnTo>
                    <a:pt x="3678" y="98"/>
                  </a:lnTo>
                </a:path>
              </a:pathLst>
            </a:custGeom>
            <a:noFill/>
            <a:ln w="12175" cap="rnd" cmpd="sng">
              <a:solidFill>
                <a:srgbClr val="FFC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641;p37"/>
            <p:cNvSpPr/>
            <p:nvPr/>
          </p:nvSpPr>
          <p:spPr>
            <a:xfrm>
              <a:off x="7046125" y="1775525"/>
              <a:ext cx="29250" cy="99275"/>
            </a:xfrm>
            <a:custGeom>
              <a:avLst/>
              <a:gdLst/>
              <a:ahLst/>
              <a:cxnLst/>
              <a:rect l="l" t="t" r="r" b="b"/>
              <a:pathLst>
                <a:path w="1170" h="3971" fill="none" extrusionOk="0">
                  <a:moveTo>
                    <a:pt x="1" y="3970"/>
                  </a:moveTo>
                  <a:lnTo>
                    <a:pt x="1" y="3970"/>
                  </a:lnTo>
                  <a:lnTo>
                    <a:pt x="245" y="3824"/>
                  </a:lnTo>
                  <a:lnTo>
                    <a:pt x="488" y="3629"/>
                  </a:lnTo>
                  <a:lnTo>
                    <a:pt x="683" y="3410"/>
                  </a:lnTo>
                  <a:lnTo>
                    <a:pt x="853" y="3166"/>
                  </a:lnTo>
                  <a:lnTo>
                    <a:pt x="1000" y="2898"/>
                  </a:lnTo>
                  <a:lnTo>
                    <a:pt x="1097" y="2606"/>
                  </a:lnTo>
                  <a:lnTo>
                    <a:pt x="1170" y="2314"/>
                  </a:lnTo>
                  <a:lnTo>
                    <a:pt x="1170" y="1997"/>
                  </a:lnTo>
                  <a:lnTo>
                    <a:pt x="1170" y="1997"/>
                  </a:lnTo>
                  <a:lnTo>
                    <a:pt x="1170" y="1681"/>
                  </a:lnTo>
                  <a:lnTo>
                    <a:pt x="1097" y="1364"/>
                  </a:lnTo>
                  <a:lnTo>
                    <a:pt x="1000" y="1096"/>
                  </a:lnTo>
                  <a:lnTo>
                    <a:pt x="853" y="828"/>
                  </a:lnTo>
                  <a:lnTo>
                    <a:pt x="683" y="585"/>
                  </a:lnTo>
                  <a:lnTo>
                    <a:pt x="488" y="366"/>
                  </a:lnTo>
                  <a:lnTo>
                    <a:pt x="245" y="171"/>
                  </a:lnTo>
                  <a:lnTo>
                    <a:pt x="1" y="0"/>
                  </a:lnTo>
                </a:path>
              </a:pathLst>
            </a:custGeom>
            <a:noFill/>
            <a:ln w="12175" cap="rnd" cmpd="sng">
              <a:solidFill>
                <a:srgbClr val="FFC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642;p37"/>
            <p:cNvSpPr/>
            <p:nvPr/>
          </p:nvSpPr>
          <p:spPr>
            <a:xfrm>
              <a:off x="6618700" y="1751775"/>
              <a:ext cx="96850" cy="146750"/>
            </a:xfrm>
            <a:custGeom>
              <a:avLst/>
              <a:gdLst/>
              <a:ahLst/>
              <a:cxnLst/>
              <a:rect l="l" t="t" r="r" b="b"/>
              <a:pathLst>
                <a:path w="3874" h="5870" fill="none" extrusionOk="0">
                  <a:moveTo>
                    <a:pt x="3873" y="0"/>
                  </a:moveTo>
                  <a:lnTo>
                    <a:pt x="3873" y="0"/>
                  </a:lnTo>
                  <a:lnTo>
                    <a:pt x="2704" y="0"/>
                  </a:lnTo>
                  <a:lnTo>
                    <a:pt x="1730" y="0"/>
                  </a:lnTo>
                  <a:lnTo>
                    <a:pt x="1730" y="0"/>
                  </a:lnTo>
                  <a:lnTo>
                    <a:pt x="1560" y="25"/>
                  </a:lnTo>
                  <a:lnTo>
                    <a:pt x="1413" y="49"/>
                  </a:lnTo>
                  <a:lnTo>
                    <a:pt x="1243" y="98"/>
                  </a:lnTo>
                  <a:lnTo>
                    <a:pt x="1097" y="147"/>
                  </a:lnTo>
                  <a:lnTo>
                    <a:pt x="926" y="244"/>
                  </a:lnTo>
                  <a:lnTo>
                    <a:pt x="780" y="317"/>
                  </a:lnTo>
                  <a:lnTo>
                    <a:pt x="658" y="439"/>
                  </a:lnTo>
                  <a:lnTo>
                    <a:pt x="537" y="536"/>
                  </a:lnTo>
                  <a:lnTo>
                    <a:pt x="415" y="682"/>
                  </a:lnTo>
                  <a:lnTo>
                    <a:pt x="293" y="804"/>
                  </a:lnTo>
                  <a:lnTo>
                    <a:pt x="220" y="950"/>
                  </a:lnTo>
                  <a:lnTo>
                    <a:pt x="147" y="1096"/>
                  </a:lnTo>
                  <a:lnTo>
                    <a:pt x="74" y="1267"/>
                  </a:lnTo>
                  <a:lnTo>
                    <a:pt x="25" y="1437"/>
                  </a:lnTo>
                  <a:lnTo>
                    <a:pt x="1" y="1583"/>
                  </a:lnTo>
                  <a:lnTo>
                    <a:pt x="1" y="1754"/>
                  </a:lnTo>
                  <a:lnTo>
                    <a:pt x="1" y="4092"/>
                  </a:lnTo>
                  <a:lnTo>
                    <a:pt x="1" y="4092"/>
                  </a:lnTo>
                  <a:lnTo>
                    <a:pt x="1" y="4263"/>
                  </a:lnTo>
                  <a:lnTo>
                    <a:pt x="25" y="4433"/>
                  </a:lnTo>
                  <a:lnTo>
                    <a:pt x="74" y="4579"/>
                  </a:lnTo>
                  <a:lnTo>
                    <a:pt x="147" y="4750"/>
                  </a:lnTo>
                  <a:lnTo>
                    <a:pt x="220" y="4896"/>
                  </a:lnTo>
                  <a:lnTo>
                    <a:pt x="293" y="5042"/>
                  </a:lnTo>
                  <a:lnTo>
                    <a:pt x="415" y="5188"/>
                  </a:lnTo>
                  <a:lnTo>
                    <a:pt x="537" y="5310"/>
                  </a:lnTo>
                  <a:lnTo>
                    <a:pt x="658" y="5407"/>
                  </a:lnTo>
                  <a:lnTo>
                    <a:pt x="780" y="5529"/>
                  </a:lnTo>
                  <a:lnTo>
                    <a:pt x="926" y="5626"/>
                  </a:lnTo>
                  <a:lnTo>
                    <a:pt x="1097" y="5699"/>
                  </a:lnTo>
                  <a:lnTo>
                    <a:pt x="1243" y="5748"/>
                  </a:lnTo>
                  <a:lnTo>
                    <a:pt x="1413" y="5797"/>
                  </a:lnTo>
                  <a:lnTo>
                    <a:pt x="1560" y="5821"/>
                  </a:lnTo>
                  <a:lnTo>
                    <a:pt x="1730" y="5846"/>
                  </a:lnTo>
                  <a:lnTo>
                    <a:pt x="1730" y="5846"/>
                  </a:lnTo>
                  <a:lnTo>
                    <a:pt x="2704" y="5846"/>
                  </a:lnTo>
                  <a:lnTo>
                    <a:pt x="3873" y="5870"/>
                  </a:lnTo>
                </a:path>
              </a:pathLst>
            </a:custGeom>
            <a:noFill/>
            <a:ln w="12175" cap="rnd" cmpd="sng">
              <a:solidFill>
                <a:srgbClr val="FFC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643;p37"/>
            <p:cNvSpPr/>
            <p:nvPr/>
          </p:nvSpPr>
          <p:spPr>
            <a:xfrm>
              <a:off x="6721600" y="1660450"/>
              <a:ext cx="278900" cy="329425"/>
            </a:xfrm>
            <a:custGeom>
              <a:avLst/>
              <a:gdLst/>
              <a:ahLst/>
              <a:cxnLst/>
              <a:rect l="l" t="t" r="r" b="b"/>
              <a:pathLst>
                <a:path w="11156" h="13177" fill="none" extrusionOk="0">
                  <a:moveTo>
                    <a:pt x="11155" y="0"/>
                  </a:moveTo>
                  <a:lnTo>
                    <a:pt x="11155" y="0"/>
                  </a:lnTo>
                  <a:lnTo>
                    <a:pt x="10766" y="317"/>
                  </a:lnTo>
                  <a:lnTo>
                    <a:pt x="10352" y="609"/>
                  </a:lnTo>
                  <a:lnTo>
                    <a:pt x="9938" y="901"/>
                  </a:lnTo>
                  <a:lnTo>
                    <a:pt x="9524" y="1169"/>
                  </a:lnTo>
                  <a:lnTo>
                    <a:pt x="9085" y="1413"/>
                  </a:lnTo>
                  <a:lnTo>
                    <a:pt x="8671" y="1632"/>
                  </a:lnTo>
                  <a:lnTo>
                    <a:pt x="7843" y="2046"/>
                  </a:lnTo>
                  <a:lnTo>
                    <a:pt x="7015" y="2387"/>
                  </a:lnTo>
                  <a:lnTo>
                    <a:pt x="6211" y="2679"/>
                  </a:lnTo>
                  <a:lnTo>
                    <a:pt x="5456" y="2898"/>
                  </a:lnTo>
                  <a:lnTo>
                    <a:pt x="4774" y="3093"/>
                  </a:lnTo>
                  <a:lnTo>
                    <a:pt x="4774" y="3093"/>
                  </a:lnTo>
                  <a:lnTo>
                    <a:pt x="4239" y="3215"/>
                  </a:lnTo>
                  <a:lnTo>
                    <a:pt x="3678" y="3312"/>
                  </a:lnTo>
                  <a:lnTo>
                    <a:pt x="3070" y="3410"/>
                  </a:lnTo>
                  <a:lnTo>
                    <a:pt x="2461" y="3459"/>
                  </a:lnTo>
                  <a:lnTo>
                    <a:pt x="1219" y="3580"/>
                  </a:lnTo>
                  <a:lnTo>
                    <a:pt x="1" y="3629"/>
                  </a:lnTo>
                  <a:lnTo>
                    <a:pt x="1" y="9523"/>
                  </a:lnTo>
                  <a:lnTo>
                    <a:pt x="1" y="9523"/>
                  </a:lnTo>
                  <a:lnTo>
                    <a:pt x="1219" y="9596"/>
                  </a:lnTo>
                  <a:lnTo>
                    <a:pt x="2461" y="9693"/>
                  </a:lnTo>
                  <a:lnTo>
                    <a:pt x="3070" y="9767"/>
                  </a:lnTo>
                  <a:lnTo>
                    <a:pt x="3678" y="9840"/>
                  </a:lnTo>
                  <a:lnTo>
                    <a:pt x="4239" y="9937"/>
                  </a:lnTo>
                  <a:lnTo>
                    <a:pt x="4774" y="10059"/>
                  </a:lnTo>
                  <a:lnTo>
                    <a:pt x="4774" y="10059"/>
                  </a:lnTo>
                  <a:lnTo>
                    <a:pt x="5456" y="10254"/>
                  </a:lnTo>
                  <a:lnTo>
                    <a:pt x="6211" y="10497"/>
                  </a:lnTo>
                  <a:lnTo>
                    <a:pt x="7015" y="10765"/>
                  </a:lnTo>
                  <a:lnTo>
                    <a:pt x="7843" y="11130"/>
                  </a:lnTo>
                  <a:lnTo>
                    <a:pt x="8671" y="11520"/>
                  </a:lnTo>
                  <a:lnTo>
                    <a:pt x="9085" y="11764"/>
                  </a:lnTo>
                  <a:lnTo>
                    <a:pt x="9524" y="12007"/>
                  </a:lnTo>
                  <a:lnTo>
                    <a:pt x="9938" y="12251"/>
                  </a:lnTo>
                  <a:lnTo>
                    <a:pt x="10352" y="12543"/>
                  </a:lnTo>
                  <a:lnTo>
                    <a:pt x="10766" y="12835"/>
                  </a:lnTo>
                  <a:lnTo>
                    <a:pt x="11155" y="13176"/>
                  </a:lnTo>
                </a:path>
              </a:pathLst>
            </a:custGeom>
            <a:noFill/>
            <a:ln w="12175" cap="rnd" cmpd="sng">
              <a:solidFill>
                <a:srgbClr val="FFC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644;p37"/>
            <p:cNvSpPr/>
            <p:nvPr/>
          </p:nvSpPr>
          <p:spPr>
            <a:xfrm>
              <a:off x="7006550" y="1635475"/>
              <a:ext cx="34750" cy="378750"/>
            </a:xfrm>
            <a:custGeom>
              <a:avLst/>
              <a:gdLst/>
              <a:ahLst/>
              <a:cxnLst/>
              <a:rect l="l" t="t" r="r" b="b"/>
              <a:pathLst>
                <a:path w="1390" h="15150" fill="none" extrusionOk="0">
                  <a:moveTo>
                    <a:pt x="1024" y="49"/>
                  </a:moveTo>
                  <a:lnTo>
                    <a:pt x="1024" y="49"/>
                  </a:lnTo>
                  <a:lnTo>
                    <a:pt x="902" y="1"/>
                  </a:lnTo>
                  <a:lnTo>
                    <a:pt x="805" y="1"/>
                  </a:lnTo>
                  <a:lnTo>
                    <a:pt x="805" y="1"/>
                  </a:lnTo>
                  <a:lnTo>
                    <a:pt x="683" y="1"/>
                  </a:lnTo>
                  <a:lnTo>
                    <a:pt x="585" y="49"/>
                  </a:lnTo>
                  <a:lnTo>
                    <a:pt x="464" y="98"/>
                  </a:lnTo>
                  <a:lnTo>
                    <a:pt x="391" y="171"/>
                  </a:lnTo>
                  <a:lnTo>
                    <a:pt x="391" y="171"/>
                  </a:lnTo>
                  <a:lnTo>
                    <a:pt x="1" y="536"/>
                  </a:lnTo>
                  <a:lnTo>
                    <a:pt x="1" y="14638"/>
                  </a:lnTo>
                  <a:lnTo>
                    <a:pt x="1" y="14638"/>
                  </a:lnTo>
                  <a:lnTo>
                    <a:pt x="391" y="14979"/>
                  </a:lnTo>
                  <a:lnTo>
                    <a:pt x="391" y="14979"/>
                  </a:lnTo>
                  <a:lnTo>
                    <a:pt x="464" y="15052"/>
                  </a:lnTo>
                  <a:lnTo>
                    <a:pt x="585" y="15101"/>
                  </a:lnTo>
                  <a:lnTo>
                    <a:pt x="683" y="15149"/>
                  </a:lnTo>
                  <a:lnTo>
                    <a:pt x="805" y="15149"/>
                  </a:lnTo>
                  <a:lnTo>
                    <a:pt x="805" y="15149"/>
                  </a:lnTo>
                  <a:lnTo>
                    <a:pt x="902" y="15149"/>
                  </a:lnTo>
                  <a:lnTo>
                    <a:pt x="1024" y="15101"/>
                  </a:lnTo>
                  <a:lnTo>
                    <a:pt x="1024" y="15101"/>
                  </a:lnTo>
                  <a:lnTo>
                    <a:pt x="1170" y="15028"/>
                  </a:lnTo>
                  <a:lnTo>
                    <a:pt x="1292" y="14906"/>
                  </a:lnTo>
                  <a:lnTo>
                    <a:pt x="1365" y="14735"/>
                  </a:lnTo>
                  <a:lnTo>
                    <a:pt x="1389" y="14565"/>
                  </a:lnTo>
                  <a:lnTo>
                    <a:pt x="1389" y="585"/>
                  </a:lnTo>
                  <a:lnTo>
                    <a:pt x="1389" y="585"/>
                  </a:lnTo>
                  <a:lnTo>
                    <a:pt x="1365" y="415"/>
                  </a:lnTo>
                  <a:lnTo>
                    <a:pt x="1292" y="269"/>
                  </a:lnTo>
                  <a:lnTo>
                    <a:pt x="1170" y="122"/>
                  </a:lnTo>
                  <a:lnTo>
                    <a:pt x="1024" y="49"/>
                  </a:lnTo>
                  <a:lnTo>
                    <a:pt x="1024" y="49"/>
                  </a:lnTo>
                  <a:close/>
                </a:path>
              </a:pathLst>
            </a:custGeom>
            <a:noFill/>
            <a:ln w="12175" cap="rnd" cmpd="sng">
              <a:solidFill>
                <a:srgbClr val="FFC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41931998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Google Shape;300;p20"/>
          <p:cNvSpPr txBox="1">
            <a:spLocks noGrp="1"/>
          </p:cNvSpPr>
          <p:nvPr>
            <p:ph type="title"/>
          </p:nvPr>
        </p:nvSpPr>
        <p:spPr>
          <a:xfrm>
            <a:off x="814275" y="392575"/>
            <a:ext cx="5492400" cy="76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es-EC" dirty="0"/>
              <a:t>Aportes</a:t>
            </a:r>
          </a:p>
        </p:txBody>
      </p:sp>
      <p:sp>
        <p:nvSpPr>
          <p:cNvPr id="301" name="Google Shape;301;p20"/>
          <p:cNvSpPr txBox="1">
            <a:spLocks noGrp="1"/>
          </p:cNvSpPr>
          <p:nvPr>
            <p:ph type="body" idx="1"/>
          </p:nvPr>
        </p:nvSpPr>
        <p:spPr>
          <a:xfrm>
            <a:off x="350507" y="1327349"/>
            <a:ext cx="8189812" cy="367067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>
              <a:buNone/>
            </a:pPr>
            <a:r>
              <a:rPr lang="es-EC" sz="1600" b="1" dirty="0"/>
              <a:t>JARAMILLO VIANA MARÍA DEL PILAR  </a:t>
            </a:r>
          </a:p>
          <a:p>
            <a:pPr>
              <a:buNone/>
            </a:pPr>
            <a:endParaRPr lang="es-EC" sz="1600" b="1" dirty="0"/>
          </a:p>
          <a:p>
            <a:r>
              <a:rPr lang="es-EC" sz="1600" dirty="0"/>
              <a:t>12 años como voluntaria acompañante de </a:t>
            </a:r>
            <a:r>
              <a:rPr lang="es-EC" sz="1600" b="1" dirty="0"/>
              <a:t>madres de niños con cáncer </a:t>
            </a:r>
            <a:r>
              <a:rPr lang="es-EC" sz="1600" dirty="0"/>
              <a:t>y duelo por la historia vivida con su hija. </a:t>
            </a:r>
          </a:p>
          <a:p>
            <a:r>
              <a:rPr lang="es-ES" sz="1600" dirty="0"/>
              <a:t>Taller para madres “Cómo cuidar de mi hijo enfermo con discapacidad y sus hermanos al mismo tiempo” Organizado por la Fundación AVA</a:t>
            </a:r>
            <a:endParaRPr lang="es-EC" sz="1600" dirty="0"/>
          </a:p>
          <a:p>
            <a:r>
              <a:rPr lang="es-ES" sz="1600" dirty="0"/>
              <a:t>Acompañamiento virtual de soporte emocional a familias en situación de vulnerabilidad a través de la organización Voluntariado Virtual Ecuador.</a:t>
            </a:r>
            <a:endParaRPr lang="es-EC" sz="1600" dirty="0"/>
          </a:p>
          <a:p>
            <a:r>
              <a:rPr lang="es-ES" sz="1600" dirty="0"/>
              <a:t>Taller virtual para madres de niños con cáncer de la Fundación Fuerza </a:t>
            </a:r>
            <a:r>
              <a:rPr lang="es-ES" sz="1600" dirty="0" err="1"/>
              <a:t>Dorian</a:t>
            </a:r>
            <a:r>
              <a:rPr lang="es-ES" sz="1600" dirty="0"/>
              <a:t>, “Cuidados del cuidador”.</a:t>
            </a:r>
            <a:endParaRPr lang="es-EC" sz="1600" dirty="0"/>
          </a:p>
          <a:p>
            <a:r>
              <a:rPr lang="es-ES" sz="1600" dirty="0"/>
              <a:t>Colecta de libros de cuentos infantiles y juveniles para hospitales donados por varias casas editoriales de la cuidad de Quito.</a:t>
            </a:r>
            <a:endParaRPr lang="es-EC" sz="2000" dirty="0">
              <a:solidFill>
                <a:schemeClr val="tx1"/>
              </a:solidFill>
            </a:endParaRPr>
          </a:p>
          <a:p>
            <a:pPr algn="just"/>
            <a:endParaRPr lang="es-MX" sz="2000" u="sng" dirty="0">
              <a:solidFill>
                <a:schemeClr val="tx1"/>
              </a:solidFill>
            </a:endParaRPr>
          </a:p>
          <a:p>
            <a:pPr algn="just"/>
            <a:endParaRPr lang="es-MX" sz="1400" dirty="0">
              <a:solidFill>
                <a:schemeClr val="tx1"/>
              </a:solidFill>
            </a:endParaRPr>
          </a:p>
          <a:p>
            <a:pPr marL="76200" indent="0" algn="just">
              <a:buNone/>
            </a:pPr>
            <a:endParaRPr lang="es-EC" sz="1400" dirty="0">
              <a:solidFill>
                <a:schemeClr val="tx1"/>
              </a:solidFill>
            </a:endParaRPr>
          </a:p>
          <a:p>
            <a:endParaRPr lang="es-EC" sz="1200" dirty="0"/>
          </a:p>
          <a:p>
            <a:endParaRPr lang="es-EC" sz="1200" dirty="0">
              <a:solidFill>
                <a:schemeClr val="tx1"/>
              </a:solidFill>
            </a:endParaRPr>
          </a:p>
          <a:p>
            <a:endParaRPr lang="es-MX" sz="1200" dirty="0"/>
          </a:p>
        </p:txBody>
      </p:sp>
      <p:grpSp>
        <p:nvGrpSpPr>
          <p:cNvPr id="2" name="Google Shape;639;p37"/>
          <p:cNvGrpSpPr/>
          <p:nvPr/>
        </p:nvGrpSpPr>
        <p:grpSpPr>
          <a:xfrm>
            <a:off x="290946" y="509155"/>
            <a:ext cx="437030" cy="430263"/>
            <a:chOff x="6618700" y="1635475"/>
            <a:chExt cx="456675" cy="432325"/>
          </a:xfrm>
        </p:grpSpPr>
        <p:sp>
          <p:nvSpPr>
            <p:cNvPr id="13" name="Google Shape;640;p37"/>
            <p:cNvSpPr/>
            <p:nvPr/>
          </p:nvSpPr>
          <p:spPr>
            <a:xfrm>
              <a:off x="6663775" y="1904000"/>
              <a:ext cx="117525" cy="163800"/>
            </a:xfrm>
            <a:custGeom>
              <a:avLst/>
              <a:gdLst/>
              <a:ahLst/>
              <a:cxnLst/>
              <a:rect l="l" t="t" r="r" b="b"/>
              <a:pathLst>
                <a:path w="4701" h="6552" fill="none" extrusionOk="0">
                  <a:moveTo>
                    <a:pt x="0" y="0"/>
                  </a:moveTo>
                  <a:lnTo>
                    <a:pt x="512" y="6016"/>
                  </a:lnTo>
                  <a:lnTo>
                    <a:pt x="512" y="6016"/>
                  </a:lnTo>
                  <a:lnTo>
                    <a:pt x="536" y="6138"/>
                  </a:lnTo>
                  <a:lnTo>
                    <a:pt x="585" y="6235"/>
                  </a:lnTo>
                  <a:lnTo>
                    <a:pt x="633" y="6332"/>
                  </a:lnTo>
                  <a:lnTo>
                    <a:pt x="706" y="6406"/>
                  </a:lnTo>
                  <a:lnTo>
                    <a:pt x="804" y="6454"/>
                  </a:lnTo>
                  <a:lnTo>
                    <a:pt x="877" y="6503"/>
                  </a:lnTo>
                  <a:lnTo>
                    <a:pt x="999" y="6552"/>
                  </a:lnTo>
                  <a:lnTo>
                    <a:pt x="1096" y="6552"/>
                  </a:lnTo>
                  <a:lnTo>
                    <a:pt x="4116" y="6552"/>
                  </a:lnTo>
                  <a:lnTo>
                    <a:pt x="4116" y="6552"/>
                  </a:lnTo>
                  <a:lnTo>
                    <a:pt x="4238" y="6527"/>
                  </a:lnTo>
                  <a:lnTo>
                    <a:pt x="4360" y="6503"/>
                  </a:lnTo>
                  <a:lnTo>
                    <a:pt x="4457" y="6430"/>
                  </a:lnTo>
                  <a:lnTo>
                    <a:pt x="4554" y="6332"/>
                  </a:lnTo>
                  <a:lnTo>
                    <a:pt x="4554" y="6332"/>
                  </a:lnTo>
                  <a:lnTo>
                    <a:pt x="4628" y="6235"/>
                  </a:lnTo>
                  <a:lnTo>
                    <a:pt x="4676" y="6113"/>
                  </a:lnTo>
                  <a:lnTo>
                    <a:pt x="4701" y="5991"/>
                  </a:lnTo>
                  <a:lnTo>
                    <a:pt x="4676" y="5845"/>
                  </a:lnTo>
                  <a:lnTo>
                    <a:pt x="3678" y="98"/>
                  </a:lnTo>
                </a:path>
              </a:pathLst>
            </a:custGeom>
            <a:noFill/>
            <a:ln w="12175" cap="rnd" cmpd="sng">
              <a:solidFill>
                <a:srgbClr val="FFC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641;p37"/>
            <p:cNvSpPr/>
            <p:nvPr/>
          </p:nvSpPr>
          <p:spPr>
            <a:xfrm>
              <a:off x="7046125" y="1775525"/>
              <a:ext cx="29250" cy="99275"/>
            </a:xfrm>
            <a:custGeom>
              <a:avLst/>
              <a:gdLst/>
              <a:ahLst/>
              <a:cxnLst/>
              <a:rect l="l" t="t" r="r" b="b"/>
              <a:pathLst>
                <a:path w="1170" h="3971" fill="none" extrusionOk="0">
                  <a:moveTo>
                    <a:pt x="1" y="3970"/>
                  </a:moveTo>
                  <a:lnTo>
                    <a:pt x="1" y="3970"/>
                  </a:lnTo>
                  <a:lnTo>
                    <a:pt x="245" y="3824"/>
                  </a:lnTo>
                  <a:lnTo>
                    <a:pt x="488" y="3629"/>
                  </a:lnTo>
                  <a:lnTo>
                    <a:pt x="683" y="3410"/>
                  </a:lnTo>
                  <a:lnTo>
                    <a:pt x="853" y="3166"/>
                  </a:lnTo>
                  <a:lnTo>
                    <a:pt x="1000" y="2898"/>
                  </a:lnTo>
                  <a:lnTo>
                    <a:pt x="1097" y="2606"/>
                  </a:lnTo>
                  <a:lnTo>
                    <a:pt x="1170" y="2314"/>
                  </a:lnTo>
                  <a:lnTo>
                    <a:pt x="1170" y="1997"/>
                  </a:lnTo>
                  <a:lnTo>
                    <a:pt x="1170" y="1997"/>
                  </a:lnTo>
                  <a:lnTo>
                    <a:pt x="1170" y="1681"/>
                  </a:lnTo>
                  <a:lnTo>
                    <a:pt x="1097" y="1364"/>
                  </a:lnTo>
                  <a:lnTo>
                    <a:pt x="1000" y="1096"/>
                  </a:lnTo>
                  <a:lnTo>
                    <a:pt x="853" y="828"/>
                  </a:lnTo>
                  <a:lnTo>
                    <a:pt x="683" y="585"/>
                  </a:lnTo>
                  <a:lnTo>
                    <a:pt x="488" y="366"/>
                  </a:lnTo>
                  <a:lnTo>
                    <a:pt x="245" y="171"/>
                  </a:lnTo>
                  <a:lnTo>
                    <a:pt x="1" y="0"/>
                  </a:lnTo>
                </a:path>
              </a:pathLst>
            </a:custGeom>
            <a:noFill/>
            <a:ln w="12175" cap="rnd" cmpd="sng">
              <a:solidFill>
                <a:srgbClr val="FFC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642;p37"/>
            <p:cNvSpPr/>
            <p:nvPr/>
          </p:nvSpPr>
          <p:spPr>
            <a:xfrm>
              <a:off x="6618700" y="1751775"/>
              <a:ext cx="96850" cy="146750"/>
            </a:xfrm>
            <a:custGeom>
              <a:avLst/>
              <a:gdLst/>
              <a:ahLst/>
              <a:cxnLst/>
              <a:rect l="l" t="t" r="r" b="b"/>
              <a:pathLst>
                <a:path w="3874" h="5870" fill="none" extrusionOk="0">
                  <a:moveTo>
                    <a:pt x="3873" y="0"/>
                  </a:moveTo>
                  <a:lnTo>
                    <a:pt x="3873" y="0"/>
                  </a:lnTo>
                  <a:lnTo>
                    <a:pt x="2704" y="0"/>
                  </a:lnTo>
                  <a:lnTo>
                    <a:pt x="1730" y="0"/>
                  </a:lnTo>
                  <a:lnTo>
                    <a:pt x="1730" y="0"/>
                  </a:lnTo>
                  <a:lnTo>
                    <a:pt x="1560" y="25"/>
                  </a:lnTo>
                  <a:lnTo>
                    <a:pt x="1413" y="49"/>
                  </a:lnTo>
                  <a:lnTo>
                    <a:pt x="1243" y="98"/>
                  </a:lnTo>
                  <a:lnTo>
                    <a:pt x="1097" y="147"/>
                  </a:lnTo>
                  <a:lnTo>
                    <a:pt x="926" y="244"/>
                  </a:lnTo>
                  <a:lnTo>
                    <a:pt x="780" y="317"/>
                  </a:lnTo>
                  <a:lnTo>
                    <a:pt x="658" y="439"/>
                  </a:lnTo>
                  <a:lnTo>
                    <a:pt x="537" y="536"/>
                  </a:lnTo>
                  <a:lnTo>
                    <a:pt x="415" y="682"/>
                  </a:lnTo>
                  <a:lnTo>
                    <a:pt x="293" y="804"/>
                  </a:lnTo>
                  <a:lnTo>
                    <a:pt x="220" y="950"/>
                  </a:lnTo>
                  <a:lnTo>
                    <a:pt x="147" y="1096"/>
                  </a:lnTo>
                  <a:lnTo>
                    <a:pt x="74" y="1267"/>
                  </a:lnTo>
                  <a:lnTo>
                    <a:pt x="25" y="1437"/>
                  </a:lnTo>
                  <a:lnTo>
                    <a:pt x="1" y="1583"/>
                  </a:lnTo>
                  <a:lnTo>
                    <a:pt x="1" y="1754"/>
                  </a:lnTo>
                  <a:lnTo>
                    <a:pt x="1" y="4092"/>
                  </a:lnTo>
                  <a:lnTo>
                    <a:pt x="1" y="4092"/>
                  </a:lnTo>
                  <a:lnTo>
                    <a:pt x="1" y="4263"/>
                  </a:lnTo>
                  <a:lnTo>
                    <a:pt x="25" y="4433"/>
                  </a:lnTo>
                  <a:lnTo>
                    <a:pt x="74" y="4579"/>
                  </a:lnTo>
                  <a:lnTo>
                    <a:pt x="147" y="4750"/>
                  </a:lnTo>
                  <a:lnTo>
                    <a:pt x="220" y="4896"/>
                  </a:lnTo>
                  <a:lnTo>
                    <a:pt x="293" y="5042"/>
                  </a:lnTo>
                  <a:lnTo>
                    <a:pt x="415" y="5188"/>
                  </a:lnTo>
                  <a:lnTo>
                    <a:pt x="537" y="5310"/>
                  </a:lnTo>
                  <a:lnTo>
                    <a:pt x="658" y="5407"/>
                  </a:lnTo>
                  <a:lnTo>
                    <a:pt x="780" y="5529"/>
                  </a:lnTo>
                  <a:lnTo>
                    <a:pt x="926" y="5626"/>
                  </a:lnTo>
                  <a:lnTo>
                    <a:pt x="1097" y="5699"/>
                  </a:lnTo>
                  <a:lnTo>
                    <a:pt x="1243" y="5748"/>
                  </a:lnTo>
                  <a:lnTo>
                    <a:pt x="1413" y="5797"/>
                  </a:lnTo>
                  <a:lnTo>
                    <a:pt x="1560" y="5821"/>
                  </a:lnTo>
                  <a:lnTo>
                    <a:pt x="1730" y="5846"/>
                  </a:lnTo>
                  <a:lnTo>
                    <a:pt x="1730" y="5846"/>
                  </a:lnTo>
                  <a:lnTo>
                    <a:pt x="2704" y="5846"/>
                  </a:lnTo>
                  <a:lnTo>
                    <a:pt x="3873" y="5870"/>
                  </a:lnTo>
                </a:path>
              </a:pathLst>
            </a:custGeom>
            <a:noFill/>
            <a:ln w="12175" cap="rnd" cmpd="sng">
              <a:solidFill>
                <a:srgbClr val="FFC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643;p37"/>
            <p:cNvSpPr/>
            <p:nvPr/>
          </p:nvSpPr>
          <p:spPr>
            <a:xfrm>
              <a:off x="6721600" y="1660450"/>
              <a:ext cx="278900" cy="329425"/>
            </a:xfrm>
            <a:custGeom>
              <a:avLst/>
              <a:gdLst/>
              <a:ahLst/>
              <a:cxnLst/>
              <a:rect l="l" t="t" r="r" b="b"/>
              <a:pathLst>
                <a:path w="11156" h="13177" fill="none" extrusionOk="0">
                  <a:moveTo>
                    <a:pt x="11155" y="0"/>
                  </a:moveTo>
                  <a:lnTo>
                    <a:pt x="11155" y="0"/>
                  </a:lnTo>
                  <a:lnTo>
                    <a:pt x="10766" y="317"/>
                  </a:lnTo>
                  <a:lnTo>
                    <a:pt x="10352" y="609"/>
                  </a:lnTo>
                  <a:lnTo>
                    <a:pt x="9938" y="901"/>
                  </a:lnTo>
                  <a:lnTo>
                    <a:pt x="9524" y="1169"/>
                  </a:lnTo>
                  <a:lnTo>
                    <a:pt x="9085" y="1413"/>
                  </a:lnTo>
                  <a:lnTo>
                    <a:pt x="8671" y="1632"/>
                  </a:lnTo>
                  <a:lnTo>
                    <a:pt x="7843" y="2046"/>
                  </a:lnTo>
                  <a:lnTo>
                    <a:pt x="7015" y="2387"/>
                  </a:lnTo>
                  <a:lnTo>
                    <a:pt x="6211" y="2679"/>
                  </a:lnTo>
                  <a:lnTo>
                    <a:pt x="5456" y="2898"/>
                  </a:lnTo>
                  <a:lnTo>
                    <a:pt x="4774" y="3093"/>
                  </a:lnTo>
                  <a:lnTo>
                    <a:pt x="4774" y="3093"/>
                  </a:lnTo>
                  <a:lnTo>
                    <a:pt x="4239" y="3215"/>
                  </a:lnTo>
                  <a:lnTo>
                    <a:pt x="3678" y="3312"/>
                  </a:lnTo>
                  <a:lnTo>
                    <a:pt x="3070" y="3410"/>
                  </a:lnTo>
                  <a:lnTo>
                    <a:pt x="2461" y="3459"/>
                  </a:lnTo>
                  <a:lnTo>
                    <a:pt x="1219" y="3580"/>
                  </a:lnTo>
                  <a:lnTo>
                    <a:pt x="1" y="3629"/>
                  </a:lnTo>
                  <a:lnTo>
                    <a:pt x="1" y="9523"/>
                  </a:lnTo>
                  <a:lnTo>
                    <a:pt x="1" y="9523"/>
                  </a:lnTo>
                  <a:lnTo>
                    <a:pt x="1219" y="9596"/>
                  </a:lnTo>
                  <a:lnTo>
                    <a:pt x="2461" y="9693"/>
                  </a:lnTo>
                  <a:lnTo>
                    <a:pt x="3070" y="9767"/>
                  </a:lnTo>
                  <a:lnTo>
                    <a:pt x="3678" y="9840"/>
                  </a:lnTo>
                  <a:lnTo>
                    <a:pt x="4239" y="9937"/>
                  </a:lnTo>
                  <a:lnTo>
                    <a:pt x="4774" y="10059"/>
                  </a:lnTo>
                  <a:lnTo>
                    <a:pt x="4774" y="10059"/>
                  </a:lnTo>
                  <a:lnTo>
                    <a:pt x="5456" y="10254"/>
                  </a:lnTo>
                  <a:lnTo>
                    <a:pt x="6211" y="10497"/>
                  </a:lnTo>
                  <a:lnTo>
                    <a:pt x="7015" y="10765"/>
                  </a:lnTo>
                  <a:lnTo>
                    <a:pt x="7843" y="11130"/>
                  </a:lnTo>
                  <a:lnTo>
                    <a:pt x="8671" y="11520"/>
                  </a:lnTo>
                  <a:lnTo>
                    <a:pt x="9085" y="11764"/>
                  </a:lnTo>
                  <a:lnTo>
                    <a:pt x="9524" y="12007"/>
                  </a:lnTo>
                  <a:lnTo>
                    <a:pt x="9938" y="12251"/>
                  </a:lnTo>
                  <a:lnTo>
                    <a:pt x="10352" y="12543"/>
                  </a:lnTo>
                  <a:lnTo>
                    <a:pt x="10766" y="12835"/>
                  </a:lnTo>
                  <a:lnTo>
                    <a:pt x="11155" y="13176"/>
                  </a:lnTo>
                </a:path>
              </a:pathLst>
            </a:custGeom>
            <a:noFill/>
            <a:ln w="12175" cap="rnd" cmpd="sng">
              <a:solidFill>
                <a:srgbClr val="FFC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644;p37"/>
            <p:cNvSpPr/>
            <p:nvPr/>
          </p:nvSpPr>
          <p:spPr>
            <a:xfrm>
              <a:off x="7006550" y="1635475"/>
              <a:ext cx="34750" cy="378750"/>
            </a:xfrm>
            <a:custGeom>
              <a:avLst/>
              <a:gdLst/>
              <a:ahLst/>
              <a:cxnLst/>
              <a:rect l="l" t="t" r="r" b="b"/>
              <a:pathLst>
                <a:path w="1390" h="15150" fill="none" extrusionOk="0">
                  <a:moveTo>
                    <a:pt x="1024" y="49"/>
                  </a:moveTo>
                  <a:lnTo>
                    <a:pt x="1024" y="49"/>
                  </a:lnTo>
                  <a:lnTo>
                    <a:pt x="902" y="1"/>
                  </a:lnTo>
                  <a:lnTo>
                    <a:pt x="805" y="1"/>
                  </a:lnTo>
                  <a:lnTo>
                    <a:pt x="805" y="1"/>
                  </a:lnTo>
                  <a:lnTo>
                    <a:pt x="683" y="1"/>
                  </a:lnTo>
                  <a:lnTo>
                    <a:pt x="585" y="49"/>
                  </a:lnTo>
                  <a:lnTo>
                    <a:pt x="464" y="98"/>
                  </a:lnTo>
                  <a:lnTo>
                    <a:pt x="391" y="171"/>
                  </a:lnTo>
                  <a:lnTo>
                    <a:pt x="391" y="171"/>
                  </a:lnTo>
                  <a:lnTo>
                    <a:pt x="1" y="536"/>
                  </a:lnTo>
                  <a:lnTo>
                    <a:pt x="1" y="14638"/>
                  </a:lnTo>
                  <a:lnTo>
                    <a:pt x="1" y="14638"/>
                  </a:lnTo>
                  <a:lnTo>
                    <a:pt x="391" y="14979"/>
                  </a:lnTo>
                  <a:lnTo>
                    <a:pt x="391" y="14979"/>
                  </a:lnTo>
                  <a:lnTo>
                    <a:pt x="464" y="15052"/>
                  </a:lnTo>
                  <a:lnTo>
                    <a:pt x="585" y="15101"/>
                  </a:lnTo>
                  <a:lnTo>
                    <a:pt x="683" y="15149"/>
                  </a:lnTo>
                  <a:lnTo>
                    <a:pt x="805" y="15149"/>
                  </a:lnTo>
                  <a:lnTo>
                    <a:pt x="805" y="15149"/>
                  </a:lnTo>
                  <a:lnTo>
                    <a:pt x="902" y="15149"/>
                  </a:lnTo>
                  <a:lnTo>
                    <a:pt x="1024" y="15101"/>
                  </a:lnTo>
                  <a:lnTo>
                    <a:pt x="1024" y="15101"/>
                  </a:lnTo>
                  <a:lnTo>
                    <a:pt x="1170" y="15028"/>
                  </a:lnTo>
                  <a:lnTo>
                    <a:pt x="1292" y="14906"/>
                  </a:lnTo>
                  <a:lnTo>
                    <a:pt x="1365" y="14735"/>
                  </a:lnTo>
                  <a:lnTo>
                    <a:pt x="1389" y="14565"/>
                  </a:lnTo>
                  <a:lnTo>
                    <a:pt x="1389" y="585"/>
                  </a:lnTo>
                  <a:lnTo>
                    <a:pt x="1389" y="585"/>
                  </a:lnTo>
                  <a:lnTo>
                    <a:pt x="1365" y="415"/>
                  </a:lnTo>
                  <a:lnTo>
                    <a:pt x="1292" y="269"/>
                  </a:lnTo>
                  <a:lnTo>
                    <a:pt x="1170" y="122"/>
                  </a:lnTo>
                  <a:lnTo>
                    <a:pt x="1024" y="49"/>
                  </a:lnTo>
                  <a:lnTo>
                    <a:pt x="1024" y="49"/>
                  </a:lnTo>
                  <a:close/>
                </a:path>
              </a:pathLst>
            </a:custGeom>
            <a:noFill/>
            <a:ln w="12175" cap="rnd" cmpd="sng">
              <a:solidFill>
                <a:srgbClr val="FFC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917805931"/>
      </p:ext>
    </p:extLst>
  </p:cSld>
  <p:clrMapOvr>
    <a:masterClrMapping/>
  </p:clrMapOvr>
</p:sld>
</file>

<file path=ppt/theme/theme1.xml><?xml version="1.0" encoding="utf-8"?>
<a:theme xmlns:a="http://schemas.openxmlformats.org/drawingml/2006/main" name="Salerio template">
  <a:themeElements>
    <a:clrScheme name="Personalizado 4">
      <a:dk1>
        <a:srgbClr val="263248"/>
      </a:dk1>
      <a:lt1>
        <a:srgbClr val="FFFFFF"/>
      </a:lt1>
      <a:dk2>
        <a:srgbClr val="434343"/>
      </a:dk2>
      <a:lt2>
        <a:srgbClr val="E0E4E9"/>
      </a:lt2>
      <a:accent1>
        <a:srgbClr val="3F5378"/>
      </a:accent1>
      <a:accent2>
        <a:srgbClr val="263248"/>
      </a:accent2>
      <a:accent3>
        <a:srgbClr val="F2F2F2"/>
      </a:accent3>
      <a:accent4>
        <a:srgbClr val="F2F2F2"/>
      </a:accent4>
      <a:accent5>
        <a:srgbClr val="E02020"/>
      </a:accent5>
      <a:accent6>
        <a:srgbClr val="C00000"/>
      </a:accent6>
      <a:hlink>
        <a:srgbClr val="3F5378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2659</TotalTime>
  <Words>1148</Words>
  <Application>Microsoft Macintosh PowerPoint</Application>
  <PresentationFormat>Presentación en pantalla (16:9)</PresentationFormat>
  <Paragraphs>131</Paragraphs>
  <Slides>14</Slides>
  <Notes>12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14</vt:i4>
      </vt:variant>
    </vt:vector>
  </HeadingPairs>
  <TitlesOfParts>
    <vt:vector size="20" baseType="lpstr">
      <vt:lpstr>Arial</vt:lpstr>
      <vt:lpstr>Arvo</vt:lpstr>
      <vt:lpstr>Wingdings</vt:lpstr>
      <vt:lpstr>Roboto Condensed Light</vt:lpstr>
      <vt:lpstr>Roboto Condensed</vt:lpstr>
      <vt:lpstr>Salerio template</vt:lpstr>
      <vt:lpstr>  Premio  Manuela Espejo  2022 </vt:lpstr>
      <vt:lpstr>CIFRAS </vt:lpstr>
      <vt:lpstr>NORMATIVA</vt:lpstr>
      <vt:lpstr>NORMATIVA</vt:lpstr>
      <vt:lpstr>NORMATIVA</vt:lpstr>
      <vt:lpstr>POSTULACIÓN Y CIERRE</vt:lpstr>
      <vt:lpstr>POSTULACIÓN Y CIERRE</vt:lpstr>
      <vt:lpstr>CONCLUSIONES Y RECOMENDACIONES</vt:lpstr>
      <vt:lpstr>Aportes</vt:lpstr>
      <vt:lpstr>CIFRAS </vt:lpstr>
      <vt:lpstr>CIFRAS </vt:lpstr>
      <vt:lpstr>Presentación de PowerPoint</vt:lpstr>
      <vt:lpstr>Presentación de PowerPoint</vt:lpstr>
      <vt:lpstr>Gracias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Premio Brabomalo</dc:title>
  <dc:creator>Jorge</dc:creator>
  <cp:lastModifiedBy>agus larco</cp:lastModifiedBy>
  <cp:revision>64</cp:revision>
  <cp:lastPrinted>2022-03-07T18:38:42Z</cp:lastPrinted>
  <dcterms:modified xsi:type="dcterms:W3CDTF">2022-03-08T14:35:14Z</dcterms:modified>
</cp:coreProperties>
</file>