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2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3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4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5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46" r:id="rId2"/>
    <p:sldId id="458" r:id="rId3"/>
    <p:sldId id="470" r:id="rId4"/>
    <p:sldId id="460" r:id="rId5"/>
    <p:sldId id="471" r:id="rId6"/>
    <p:sldId id="373" r:id="rId7"/>
    <p:sldId id="474" r:id="rId8"/>
    <p:sldId id="467" r:id="rId9"/>
    <p:sldId id="461" r:id="rId10"/>
    <p:sldId id="462" r:id="rId11"/>
    <p:sldId id="466" r:id="rId12"/>
    <p:sldId id="369" r:id="rId13"/>
    <p:sldId id="370" r:id="rId14"/>
    <p:sldId id="376" r:id="rId15"/>
    <p:sldId id="309" r:id="rId16"/>
    <p:sldId id="451" r:id="rId17"/>
    <p:sldId id="352" r:id="rId18"/>
    <p:sldId id="322" r:id="rId19"/>
    <p:sldId id="338" r:id="rId20"/>
    <p:sldId id="328" r:id="rId21"/>
    <p:sldId id="333" r:id="rId22"/>
    <p:sldId id="452" r:id="rId23"/>
    <p:sldId id="354" r:id="rId24"/>
    <p:sldId id="355" r:id="rId25"/>
    <p:sldId id="453" r:id="rId26"/>
    <p:sldId id="357" r:id="rId27"/>
    <p:sldId id="358" r:id="rId28"/>
    <p:sldId id="477" r:id="rId29"/>
    <p:sldId id="476" r:id="rId30"/>
  </p:sldIdLst>
  <p:sldSz cx="18286413" cy="10287000"/>
  <p:notesSz cx="6807200" cy="9906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7" userDrawn="1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6AF00"/>
    <a:srgbClr val="008000"/>
    <a:srgbClr val="FFFF99"/>
    <a:srgbClr val="99FF66"/>
    <a:srgbClr val="6EA92D"/>
    <a:srgbClr val="1B587C"/>
    <a:srgbClr val="C00000"/>
    <a:srgbClr val="0060A8"/>
    <a:srgbClr val="F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58" autoAdjust="0"/>
    <p:restoredTop sz="94434" autoAdjust="0"/>
  </p:normalViewPr>
  <p:slideViewPr>
    <p:cSldViewPr snapToGrid="0">
      <p:cViewPr varScale="1">
        <p:scale>
          <a:sx n="47" d="100"/>
          <a:sy n="47" d="100"/>
        </p:scale>
        <p:origin x="846" y="48"/>
      </p:cViewPr>
      <p:guideLst>
        <p:guide orient="horz" pos="3217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5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023872528328846E-3"/>
          <c:y val="1.2576045578364217E-2"/>
          <c:w val="0.91687940355206343"/>
          <c:h val="0.8286300656974057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1B587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DC-4240-B072-10891A48259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DC-4240-B072-10891A482597}"/>
              </c:ext>
            </c:extLst>
          </c:dPt>
          <c:dLbls>
            <c:dLbl>
              <c:idx val="0"/>
              <c:layout>
                <c:manualLayout>
                  <c:x val="4.7517015568687294E-2"/>
                  <c:y val="4.77448345731335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2000" dirty="0">
                        <a:solidFill>
                          <a:schemeClr val="bg1"/>
                        </a:solidFill>
                      </a:rPr>
                      <a:t>Devengado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s-ES" sz="2000" baseline="0" dirty="0">
                        <a:solidFill>
                          <a:schemeClr val="bg1"/>
                        </a:solidFill>
                      </a:rPr>
                      <a:t>USD $ </a:t>
                    </a:r>
                    <a:r>
                      <a:rPr lang="es-ES" sz="2000" b="1" i="0" u="none" strike="noStrike" baseline="0" dirty="0">
                        <a:effectLst/>
                      </a:rPr>
                      <a:t>1.063.028.559</a:t>
                    </a:r>
                    <a:r>
                      <a:rPr lang="es-ES" sz="2000" baseline="0" dirty="0">
                        <a:solidFill>
                          <a:schemeClr val="bg1"/>
                        </a:solidFill>
                      </a:rPr>
                      <a:t>
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s-ES" sz="2400" baseline="0" dirty="0">
                        <a:solidFill>
                          <a:schemeClr val="bg1"/>
                        </a:solidFill>
                      </a:rPr>
                      <a:t>Porcentaje de ejecución presupuestaria de Gastos: 69%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690571325367708"/>
                      <c:h val="0.549347679854830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9DC-4240-B072-10891A482597}"/>
                </c:ext>
              </c:extLst>
            </c:dLbl>
            <c:dLbl>
              <c:idx val="1"/>
              <c:layout>
                <c:manualLayout>
                  <c:x val="-0.14174573697603818"/>
                  <c:y val="-8.6489486008841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</a:rPr>
                      <a:t>Sin </a:t>
                    </a:r>
                    <a:r>
                      <a:rPr lang="en-US" sz="2000" dirty="0" err="1">
                        <a:solidFill>
                          <a:schemeClr val="bg1"/>
                        </a:solidFill>
                      </a:rPr>
                      <a:t>ejecutar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USD $ </a:t>
                    </a:r>
                    <a:r>
                      <a:rPr lang="en-US" sz="2000" baseline="0" noProof="0" dirty="0">
                        <a:solidFill>
                          <a:schemeClr val="bg1"/>
                        </a:solidFill>
                      </a:rPr>
                      <a:t>482.557.127 </a:t>
                    </a:r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024046032338704"/>
                      <c:h val="0.26733472545709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DC-4240-B072-10891A482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Gráficos!$B$14:$C$14</c:f>
              <c:numCache>
                <c:formatCode>_-* #,##0\ _€_-;\-* #,##0\ _€_-;_-* "-"??\ _€_-;_-@_-</c:formatCode>
                <c:ptCount val="2"/>
                <c:pt idx="0" formatCode="_ * #,##0_ ;_ * \-#,##0_ ;_ * &quot;-&quot;??_ ;_ @_ ">
                  <c:v>1063028558.59</c:v>
                </c:pt>
                <c:pt idx="1">
                  <c:v>482557126.75999999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DC-4240-B072-10891A48259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9DC-4240-B072-10891A4825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9DC-4240-B072-10891A4825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Gráficos!$B$15:$C$15</c:f>
              <c:numCache>
                <c:formatCode>_ * #,##0_ ;_ * \-#,##0_ ;_ * "-"??_ ;_ @_ </c:formatCode>
                <c:ptCount val="2"/>
                <c:pt idx="0">
                  <c:v>0.33441759731454185</c:v>
                </c:pt>
                <c:pt idx="1">
                  <c:v>0.66558240268545799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DC-4240-B072-10891A4825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403616221388494E-3"/>
                  <c:y val="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70-453C-8746-DD4D41CB7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Alcaldía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11177595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0-453C-8746-DD4D41CB7CD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348-4EEE-8DB7-A2A922E55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Alcaldía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10063260.84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70-453C-8746-DD4D41CB7CD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348-4EEE-8DB7-A2A922E5535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Alcaldía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0.90030644695929696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70-453C-8746-DD4D41CB7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23342880"/>
        <c:axId val="-1623352672"/>
      </c:barChart>
      <c:catAx>
        <c:axId val="-1623342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623352672"/>
        <c:crosses val="autoZero"/>
        <c:auto val="1"/>
        <c:lblAlgn val="ctr"/>
        <c:lblOffset val="100"/>
        <c:noMultiLvlLbl val="0"/>
      </c:catAx>
      <c:valAx>
        <c:axId val="-1623352672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62334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54520276732E-3"/>
                  <c:y val="-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62-4EEC-B4DD-1C861EAA6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Comunicación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4962729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2-4EEC-B4DD-1C861EAA676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D5C-4695-9281-AF19D0E97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Comunicación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4429149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62-4EEC-B4DD-1C861EAA676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D5C-4695-9281-AF19D0E977E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Comunicación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0.89248254337482502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62-4EEC-B4DD-1C861EAA6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15030832"/>
        <c:axId val="-1390030192"/>
      </c:barChart>
      <c:catAx>
        <c:axId val="-1815030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30192"/>
        <c:crosses val="autoZero"/>
        <c:auto val="1"/>
        <c:lblAlgn val="ctr"/>
        <c:lblOffset val="100"/>
        <c:noMultiLvlLbl val="0"/>
      </c:catAx>
      <c:valAx>
        <c:axId val="-1390030192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81503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54520276732E-3"/>
                  <c:y val="-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42-42BF-864A-1925EB0D9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Coord Territorial 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52120163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2-42BF-864A-1925EB0D919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596-4632-BDE1-270080D25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Coord Territorial 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44813599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42-42BF-864A-1925EB0D919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96-4632-BDE1-270080D252D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Coord Territorial 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0.85981310150545698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42-42BF-864A-1925EB0D9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23664"/>
        <c:axId val="-1390021488"/>
      </c:barChart>
      <c:catAx>
        <c:axId val="-1390023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21488"/>
        <c:crosses val="autoZero"/>
        <c:auto val="1"/>
        <c:lblAlgn val="ctr"/>
        <c:lblOffset val="100"/>
        <c:noMultiLvlLbl val="0"/>
      </c:catAx>
      <c:valAx>
        <c:axId val="-1390021488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2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958-4B2E-8461-08A7DF0DF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Met. De Control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8830779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C3-4092-B3E3-BAD9C29FA2A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958-4B2E-8461-08A7DF0DF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Met. De Control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7574829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C3-4092-B3E3-BAD9C29FA2A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958-4B2E-8461-08A7DF0DFA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Met. De Control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0.85777585420267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C3-4092-B3E3-BAD9C29FA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23120"/>
        <c:axId val="-1390029648"/>
      </c:barChart>
      <c:catAx>
        <c:axId val="-139002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29648"/>
        <c:crosses val="autoZero"/>
        <c:auto val="1"/>
        <c:lblAlgn val="ctr"/>
        <c:lblOffset val="100"/>
        <c:noMultiLvlLbl val="0"/>
      </c:catAx>
      <c:valAx>
        <c:axId val="-1390029648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2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35994460881848E-2"/>
          <c:y val="2.62300702454706E-2"/>
          <c:w val="0.97596400553911811"/>
          <c:h val="0.96393365341247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F63-41BA-A78F-1C6228FE0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Desarrollo Productivo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21655292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63-41BA-A78F-1C6228FE0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Desarrollo Productivo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18594770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F63-41BA-A78F-1C6228FE090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Desarrollo Productivo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0.858670942880844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29104"/>
        <c:axId val="-1390028560"/>
      </c:barChart>
      <c:catAx>
        <c:axId val="-139002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28560"/>
        <c:crosses val="autoZero"/>
        <c:auto val="1"/>
        <c:lblAlgn val="ctr"/>
        <c:lblOffset val="100"/>
        <c:noMultiLvlLbl val="0"/>
      </c:catAx>
      <c:valAx>
        <c:axId val="-1390028560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2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54520276732E-3"/>
                  <c:y val="-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B2-4523-95E6-03D74A132F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Planificación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1642192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2-4523-95E6-03D74A132FA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DA4-498A-A81E-9593404CB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Planificación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1399321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B2-4523-95E6-03D74A132FA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DA4-498A-A81E-9593404CB8B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Planificación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0.85210560031957305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B2-4523-95E6-03D74A132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18768"/>
        <c:axId val="-1390031824"/>
      </c:barChart>
      <c:catAx>
        <c:axId val="-1390018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31824"/>
        <c:crosses val="autoZero"/>
        <c:auto val="1"/>
        <c:lblAlgn val="ctr"/>
        <c:lblOffset val="100"/>
        <c:noMultiLvlLbl val="0"/>
      </c:catAx>
      <c:valAx>
        <c:axId val="-1390031824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1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54520276732E-3"/>
                  <c:y val="-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10-41FB-B006-83EFE6A7C9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Administración General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160801842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0-41FB-B006-83EFE6A7C98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39B-4FE8-AB73-D20FED2709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Administración General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130654211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10-41FB-B006-83EFE6A7C98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9B-4FE8-AB73-D20FED27099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Administración General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0.81251688024817503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10-41FB-B006-83EFE6A7C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30736"/>
        <c:axId val="-1390025296"/>
      </c:barChart>
      <c:catAx>
        <c:axId val="-139003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25296"/>
        <c:crosses val="autoZero"/>
        <c:auto val="1"/>
        <c:lblAlgn val="ctr"/>
        <c:lblOffset val="100"/>
        <c:noMultiLvlLbl val="0"/>
      </c:catAx>
      <c:valAx>
        <c:axId val="-139002529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3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254520276732E-3"/>
                  <c:y val="-1.639379390341910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0E-4F72-A1FC-F5E867BFE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Ambiente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122470452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E-4F72-A1FC-F5E867BFEC2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8EC-4684-8439-F1AA59F48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Ambiente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98316745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0E-4F72-A1FC-F5E867BFEC2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8EC-4684-8439-F1AA59F485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Ambiente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0.80277931039235495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0E-4F72-A1FC-F5E867BFE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20944"/>
        <c:axId val="-1390027472"/>
      </c:barChart>
      <c:catAx>
        <c:axId val="-1390020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27472"/>
        <c:crosses val="autoZero"/>
        <c:auto val="1"/>
        <c:lblAlgn val="ctr"/>
        <c:lblOffset val="100"/>
        <c:noMultiLvlLbl val="0"/>
      </c:catAx>
      <c:valAx>
        <c:axId val="-1390027472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2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dirty="0"/>
                      <a:t>6.242.153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8B-4019-A474-82BC56AD6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de Coord. Distrital de Comercio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6242153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B-4019-A474-82BC56AD6D4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dirty="0"/>
                      <a:t>4.959.228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8B-4019-A474-82BC56AD6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de Coord. Distrital de Comercio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4959228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8B-4019-A474-82BC56AD6D4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dirty="0"/>
                      <a:t>79%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8B-4019-A474-82BC56AD6D4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Agencia de Coord. Distrital de Comercio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0.79447395794367703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8B-4019-A474-82BC56AD6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26928"/>
        <c:axId val="-1390031280"/>
      </c:barChart>
      <c:catAx>
        <c:axId val="-1390026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31280"/>
        <c:crosses val="autoZero"/>
        <c:auto val="1"/>
        <c:lblAlgn val="ctr"/>
        <c:lblOffset val="100"/>
        <c:noMultiLvlLbl val="0"/>
      </c:catAx>
      <c:valAx>
        <c:axId val="-1390031280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2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21B-4E23-BC55-8ACEBF687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37019547.990000002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21B-4E23-BC55-8ACEBF687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27822064.420000002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21B-4E23-BC55-8ACEBF687C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0.75155062475413004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26384"/>
        <c:axId val="-1390020400"/>
      </c:barChart>
      <c:catAx>
        <c:axId val="-1390026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20400"/>
        <c:crosses val="autoZero"/>
        <c:auto val="1"/>
        <c:lblAlgn val="ctr"/>
        <c:lblOffset val="100"/>
        <c:noMultiLvlLbl val="0"/>
      </c:catAx>
      <c:valAx>
        <c:axId val="-1390020400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2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35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023872528328846E-3"/>
          <c:y val="1.2576045578364217E-2"/>
          <c:w val="0.91687940355206343"/>
          <c:h val="0.8286300656974057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1B587C">
                  <a:lumMod val="20000"/>
                  <a:lumOff val="8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AB-4DF4-8B3F-EA53A25987C7}"/>
              </c:ext>
            </c:extLst>
          </c:dPt>
          <c:dPt>
            <c:idx val="1"/>
            <c:bubble3D val="0"/>
            <c:spPr>
              <a:solidFill>
                <a:srgbClr val="C00000">
                  <a:lumMod val="20000"/>
                  <a:lumOff val="8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AB-4DF4-8B3F-EA53A25987C7}"/>
              </c:ext>
            </c:extLst>
          </c:dPt>
          <c:dLbls>
            <c:dLbl>
              <c:idx val="0"/>
              <c:layout>
                <c:manualLayout>
                  <c:x val="4.1074030406831392E-2"/>
                  <c:y val="7.76770667425054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2000" dirty="0">
                        <a:solidFill>
                          <a:sysClr val="windowText" lastClr="000000"/>
                        </a:solidFill>
                      </a:rPr>
                      <a:t>Devengado</a:t>
                    </a:r>
                  </a:p>
                  <a:p>
                    <a:pPr>
                      <a:defRPr sz="20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s-ES" sz="2000" baseline="0" dirty="0">
                        <a:solidFill>
                          <a:sysClr val="windowText" lastClr="000000"/>
                        </a:solidFill>
                      </a:rPr>
                      <a:t>USD $</a:t>
                    </a:r>
                    <a:r>
                      <a:rPr lang="es-ES" sz="2000" b="1" i="0" u="none" strike="noStrike" baseline="0" dirty="0">
                        <a:effectLst/>
                      </a:rPr>
                      <a:t> 824.473.877</a:t>
                    </a:r>
                    <a:r>
                      <a:rPr lang="es-ES" sz="20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</a:p>
                  <a:p>
                    <a:pPr>
                      <a:defRPr sz="20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s-ES" sz="2400" baseline="0" dirty="0">
                        <a:solidFill>
                          <a:sysClr val="windowText" lastClr="000000"/>
                        </a:solidFill>
                      </a:rPr>
                      <a:t>Porcentaje de ejecución presupuestaria de Gastos: 72%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401974292996528"/>
                      <c:h val="0.480614405984421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AB-4DF4-8B3F-EA53A25987C7}"/>
                </c:ext>
              </c:extLst>
            </c:dLbl>
            <c:dLbl>
              <c:idx val="1"/>
              <c:layout>
                <c:manualLayout>
                  <c:x val="-0.14979946842835812"/>
                  <c:y val="-0.134159424532977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ysClr val="windowText" lastClr="000000"/>
                        </a:solidFill>
                      </a:rPr>
                      <a:t>Sin </a:t>
                    </a:r>
                    <a:r>
                      <a:rPr lang="en-US" sz="2000" dirty="0" err="1">
                        <a:solidFill>
                          <a:sysClr val="windowText" lastClr="000000"/>
                        </a:solidFill>
                      </a:rPr>
                      <a:t>ejecutar</a:t>
                    </a:r>
                    <a:endParaRPr lang="en-US" sz="2000" dirty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20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2000" baseline="0" dirty="0">
                        <a:solidFill>
                          <a:sysClr val="windowText" lastClr="000000"/>
                        </a:solidFill>
                      </a:rPr>
                      <a:t>USD $</a:t>
                    </a:r>
                    <a:r>
                      <a:rPr lang="en-US" sz="2000" b="1" i="0" u="none" strike="noStrike" baseline="0" dirty="0">
                        <a:solidFill>
                          <a:sysClr val="windowText" lastClr="000000"/>
                        </a:solidFill>
                        <a:effectLst/>
                      </a:rPr>
                      <a:t> 315.641.563</a:t>
                    </a:r>
                    <a:r>
                      <a:rPr lang="en-US" sz="2000" baseline="0" noProof="0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n-US" sz="20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024046032338704"/>
                      <c:h val="0.167560618225857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CAB-4DF4-8B3F-EA53A2598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Gráficos!$B$14:$C$14</c:f>
              <c:numCache>
                <c:formatCode>_-* #,##0\ _€_-;\-* #,##0\ _€_-;_-* "-"??\ _€_-;_-@_-</c:formatCode>
                <c:ptCount val="2"/>
                <c:pt idx="0" formatCode="_ * #,##0_ ;_ * \-#,##0_ ;_ * &quot;-&quot;??_ ;_ @_ ">
                  <c:v>1140115439.3900001</c:v>
                </c:pt>
                <c:pt idx="1">
                  <c:v>315641562.66000003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AB-4DF4-8B3F-EA53A25987C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8CAB-4DF4-8B3F-EA53A25987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8CAB-4DF4-8B3F-EA53A25987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Gráficos!$B$15:$C$15</c:f>
              <c:numCache>
                <c:formatCode>_ * #,##0_ ;_ * \-#,##0_ ;_ * "-"??_ ;_ @_ </c:formatCode>
                <c:ptCount val="2"/>
                <c:pt idx="0">
                  <c:v>0.33441759731454185</c:v>
                </c:pt>
                <c:pt idx="1">
                  <c:v>0.66558240268545799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AB-4DF4-8B3F-EA53A25987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3FD-4439-9C7F-420C8568F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Territorio, Hábitat y Vivienda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209016312.36000001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3FD-4439-9C7F-420C8568F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Territorio, Hábitat y Vivienda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150098989.36000001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3FD-4439-9C7F-420C8568F1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Territorio, Hábitat y Vivienda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0.718120933554107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19856"/>
        <c:axId val="-1390025840"/>
      </c:barChart>
      <c:catAx>
        <c:axId val="-1390019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25840"/>
        <c:crosses val="autoZero"/>
        <c:auto val="1"/>
        <c:lblAlgn val="ctr"/>
        <c:lblOffset val="100"/>
        <c:noMultiLvlLbl val="0"/>
      </c:catAx>
      <c:valAx>
        <c:axId val="-1390025840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1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87E-4AA9-B24D-35319D6DD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Inclusión Social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22151347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87E-4AA9-B24D-35319D6DD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Inclusión Social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14629294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87E-4AA9-B24D-35319D6DDFC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Inclusión Social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0.660424578243481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22032"/>
        <c:axId val="-1390019312"/>
      </c:barChart>
      <c:catAx>
        <c:axId val="-139002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19312"/>
        <c:crosses val="autoZero"/>
        <c:auto val="1"/>
        <c:lblAlgn val="ctr"/>
        <c:lblOffset val="100"/>
        <c:noMultiLvlLbl val="0"/>
      </c:catAx>
      <c:valAx>
        <c:axId val="-1390019312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2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76356083020703E-3"/>
          <c:y val="4.4033636085949977E-2"/>
          <c:w val="0.97596400553911811"/>
          <c:h val="0.9379330521181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059527997050579E-17"/>
                  <c:y val="0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46-4766-944A-84F44F361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Salud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33234967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B43-4531-B4FD-0BF029DA5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Salud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21722661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B43-4531-B4FD-0BF029DA5B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Salud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0.65360862250893803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32368"/>
        <c:axId val="-1390034000"/>
      </c:barChart>
      <c:catAx>
        <c:axId val="-1390032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34000"/>
        <c:crosses val="autoZero"/>
        <c:auto val="1"/>
        <c:lblAlgn val="ctr"/>
        <c:lblOffset val="100"/>
        <c:noMultiLvlLbl val="0"/>
      </c:catAx>
      <c:valAx>
        <c:axId val="-1390034000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3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3AF-4782-9501-44F2C8B19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Movilidad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721764225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3AF-4782-9501-44F2C8B19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Movilidad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441850477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3AF-4782-9501-44F2C8B19DC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Movilidad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0.61218118285095102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033456"/>
        <c:axId val="-1390032912"/>
      </c:barChart>
      <c:catAx>
        <c:axId val="-1390033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90032912"/>
        <c:crosses val="autoZero"/>
        <c:auto val="1"/>
        <c:lblAlgn val="ctr"/>
        <c:lblOffset val="100"/>
        <c:noMultiLvlLbl val="0"/>
      </c:catAx>
      <c:valAx>
        <c:axId val="-1390032912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39003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97-45C2-8204-C755D3B87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Seguridad y Gobernabilidad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114871690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97-45C2-8204-C755D3B87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Seguridad y Gobernabilidad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69803448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197-45C2-8204-C755D3B87A3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Seguridad y Gobernabilidad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0.60766449940799205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50699328"/>
        <c:axId val="-1550710208"/>
      </c:barChart>
      <c:catAx>
        <c:axId val="-1550699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50710208"/>
        <c:crosses val="autoZero"/>
        <c:auto val="1"/>
        <c:lblAlgn val="ctr"/>
        <c:lblOffset val="100"/>
        <c:noMultiLvlLbl val="0"/>
      </c:catAx>
      <c:valAx>
        <c:axId val="-1550710208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55069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023872528328846E-3"/>
          <c:y val="1.2576045578364217E-2"/>
          <c:w val="0.91687940355206343"/>
          <c:h val="0.8286300656974057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DC-4240-B072-10891A482597}"/>
              </c:ext>
            </c:extLst>
          </c:dPt>
          <c:dPt>
            <c:idx val="1"/>
            <c:bubble3D val="0"/>
            <c:spPr>
              <a:solidFill>
                <a:srgbClr val="99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DC-4240-B072-10891A482597}"/>
              </c:ext>
            </c:extLst>
          </c:dPt>
          <c:dLbls>
            <c:dLbl>
              <c:idx val="0"/>
              <c:layout>
                <c:manualLayout>
                  <c:x val="0.14222751513203294"/>
                  <c:y val="2.61313594726551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76DA72-4A71-46B9-B191-E9943F4DD770}" type="CATEGORYNAME">
                      <a:rPr lang="es-ES" sz="2400" baseline="0" dirty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s-ES" sz="2400" baseline="0" dirty="0">
                        <a:solidFill>
                          <a:schemeClr val="bg1"/>
                        </a:solidFill>
                      </a:rPr>
                      <a:t>
USD $</a:t>
                    </a:r>
                    <a:fld id="{537131AB-9F09-421D-92FB-287B0DF6AD3C}" type="VALUE">
                      <a:rPr lang="es-ES" sz="2400" baseline="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ES" sz="24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s-ES" sz="2400" baseline="0" dirty="0">
                        <a:solidFill>
                          <a:schemeClr val="bg1"/>
                        </a:solidFill>
                      </a:rPr>
                      <a:t>
% Ejecución</a:t>
                    </a:r>
                    <a:r>
                      <a:rPr lang="es-ES" sz="2400" baseline="0" noProof="0" dirty="0">
                        <a:solidFill>
                          <a:schemeClr val="bg1"/>
                        </a:solidFill>
                      </a:rPr>
                      <a:t> presupuestaria de Gastos: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fld id="{6274372E-C956-4C3F-81C0-FD82173320DC}" type="PERCENTAGE">
                      <a:rPr lang="es-ES" sz="2400" baseline="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998627554207275"/>
                      <c:h val="0.494823077940059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DC-4240-B072-10891A482597}"/>
                </c:ext>
              </c:extLst>
            </c:dLbl>
            <c:dLbl>
              <c:idx val="1"/>
              <c:layout>
                <c:manualLayout>
                  <c:x val="-0.22577912284737273"/>
                  <c:y val="-1.27550660715491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4B3454-D4DB-441D-9CE8-07BFB3AB0DF2}" type="CATEGORYNAME">
                      <a:rPr lang="en-US" sz="2000" baseline="0" dirty="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
USD $</a:t>
                    </a:r>
                    <a:fld id="{54109870-1922-4A14-9B56-D959E9B32F2A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57138594888842"/>
                      <c:h val="0.26733477219203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DC-4240-B072-10891A482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Gráficos!$B$14:$C$14</c:f>
              <c:numCache>
                <c:formatCode>_-* #,##0\ _€_-;\-* #,##0\ _€_-;_-* "-"??\ _€_-;_-@_-</c:formatCode>
                <c:ptCount val="2"/>
                <c:pt idx="0">
                  <c:v>460277538.85000002</c:v>
                </c:pt>
                <c:pt idx="1">
                  <c:v>228528134.6500001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DC-4240-B072-10891A4825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4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023872528328846E-3"/>
          <c:y val="1.2576045578364217E-2"/>
          <c:w val="0.91687940355206343"/>
          <c:h val="0.8286300656974057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AB-4DF4-8B3F-EA53A25987C7}"/>
              </c:ext>
            </c:extLst>
          </c:dPt>
          <c:dPt>
            <c:idx val="1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AB-4DF4-8B3F-EA53A25987C7}"/>
              </c:ext>
            </c:extLst>
          </c:dPt>
          <c:dLbls>
            <c:dLbl>
              <c:idx val="0"/>
              <c:layout>
                <c:manualLayout>
                  <c:x val="0.16042355014961199"/>
                  <c:y val="2.6332905855942219E-3"/>
                </c:manualLayout>
              </c:layout>
              <c:tx>
                <c:rich>
                  <a:bodyPr/>
                  <a:lstStyle/>
                  <a:p>
                    <a:fld id="{71DB5206-FB70-49B4-A4A4-AF1F89252F3D}" type="CATEGORYNAME">
                      <a:rPr lang="es-ES" smtClean="0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USD $</a:t>
                    </a:r>
                    <a:fld id="{D0B818A5-7ABB-4133-81F7-6ECAFB1D7EFC}" type="VALUE">
                      <a:rPr lang="es-ES" baseline="0" smtClean="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S" baseline="0" dirty="0">
                      <a:solidFill>
                        <a:schemeClr val="tx1"/>
                      </a:solidFill>
                    </a:endParaRPr>
                  </a:p>
                  <a:p>
                    <a:endParaRPr lang="es-ES" baseline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s-ES" sz="2400" b="1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% Ejecución</a:t>
                    </a:r>
                    <a:r>
                      <a:rPr lang="es-ES" sz="2400" b="1" i="0" u="none" strike="noStrike" kern="1200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presupuestaria de Gastos:</a:t>
                    </a:r>
                  </a:p>
                  <a:p>
                    <a:fld id="{2417445F-66A4-4AC0-9CB7-CBCA1AF1C375}" type="PERCENTAGE">
                      <a:rPr lang="es-ES" baseline="0" smtClean="0"/>
                      <a:pPr/>
                      <a:t>[PORCENTAJE]</a:t>
                    </a:fld>
                    <a:endParaRPr lang="es-EC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53641071739642"/>
                      <c:h val="0.43833037317266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AB-4DF4-8B3F-EA53A25987C7}"/>
                </c:ext>
              </c:extLst>
            </c:dLbl>
            <c:dLbl>
              <c:idx val="1"/>
              <c:layout>
                <c:manualLayout>
                  <c:x val="-0.24446089155079637"/>
                  <c:y val="-1.35780886070889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7FDCD592-D124-46C8-AFF4-038FDEA28379}" type="CATEGORYNAME">
                      <a:rPr lang="en-US" sz="2000" smtClean="0"/>
                      <a:pPr>
                        <a:defRPr sz="20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[NOMBRE DE CATEGORÍA]</a:t>
                    </a:fld>
                    <a:endParaRPr lang="en-US" sz="2000" baseline="0"/>
                  </a:p>
                  <a:p>
                    <a:pPr>
                      <a:defRPr sz="2000" b="1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2000" baseline="0"/>
                      <a:t>USD $ </a:t>
                    </a:r>
                    <a:fld id="{CE6A6016-E1B3-4195-BA00-C72659FB10C7}" type="VALUE">
                      <a:rPr lang="en-US" sz="2000" baseline="0" smtClean="0"/>
                      <a:pPr>
                        <a:defRPr sz="20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[VALOR]</a:t>
                    </a:fld>
                    <a:endParaRPr lang="en-US" sz="2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9862283822944"/>
                      <c:h val="0.161162459821355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AB-4DF4-8B3F-EA53A2598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Gráficos!$B$14:$C$14</c:f>
              <c:numCache>
                <c:formatCode>_-* #,##0\ _€_-;\-* #,##0\ _€_-;_-* "-"??\ _€_-;_-@_-</c:formatCode>
                <c:ptCount val="2"/>
                <c:pt idx="0">
                  <c:v>364196337.88000005</c:v>
                </c:pt>
                <c:pt idx="1">
                  <c:v>87113428.009999931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AB-4DF4-8B3F-EA53A25987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023872528328846E-3"/>
          <c:y val="1.2576045578364217E-2"/>
          <c:w val="0.91687940355206343"/>
          <c:h val="0.8286300656974057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1B587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6E-4785-AC0A-BEF42BD2004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6E-4785-AC0A-BEF42BD20042}"/>
              </c:ext>
            </c:extLst>
          </c:dPt>
          <c:dLbls>
            <c:dLbl>
              <c:idx val="0"/>
              <c:layout>
                <c:manualLayout>
                  <c:x val="6.0402985892399112E-2"/>
                  <c:y val="9.87404893802116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2000" dirty="0">
                        <a:solidFill>
                          <a:schemeClr val="bg1"/>
                        </a:solidFill>
                      </a:rPr>
                      <a:t>Devengado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s-ES" sz="2000" baseline="0" dirty="0">
                        <a:solidFill>
                          <a:schemeClr val="bg1"/>
                        </a:solidFill>
                      </a:rPr>
                      <a:t>USD $ </a:t>
                    </a:r>
                    <a:r>
                      <a:rPr lang="es-ES" sz="2000" b="1" i="0" u="none" strike="noStrike" baseline="0" dirty="0">
                        <a:effectLst/>
                      </a:rPr>
                      <a:t>722.317.857</a:t>
                    </a:r>
                    <a:r>
                      <a:rPr lang="es-ES" sz="2000" baseline="0" dirty="0">
                        <a:solidFill>
                          <a:schemeClr val="bg1"/>
                        </a:solidFill>
                      </a:rPr>
                      <a:t>
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s-ES" sz="2400" baseline="0" dirty="0">
                        <a:solidFill>
                          <a:schemeClr val="bg1"/>
                        </a:solidFill>
                      </a:rPr>
                      <a:t>Porcentaje de ejecución presupuestaria de Gastos: 70%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401974292996528"/>
                      <c:h val="0.38527470351901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6E-4785-AC0A-BEF42BD20042}"/>
                </c:ext>
              </c:extLst>
            </c:dLbl>
            <c:dLbl>
              <c:idx val="1"/>
              <c:layout>
                <c:manualLayout>
                  <c:x val="-0.15060484157359"/>
                  <c:y val="-0.110878712220922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2000" dirty="0">
                        <a:solidFill>
                          <a:schemeClr val="bg1"/>
                        </a:solidFill>
                      </a:rPr>
                      <a:t>Sin ejecutar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s-ES" sz="2000" baseline="0" dirty="0">
                        <a:solidFill>
                          <a:schemeClr val="bg1"/>
                        </a:solidFill>
                      </a:rPr>
                      <a:t>USD $</a:t>
                    </a:r>
                    <a:r>
                      <a:rPr lang="es-ES" sz="2000" b="0" i="0" u="none" strike="noStrike" baseline="0" dirty="0">
                        <a:effectLst/>
                      </a:rPr>
                      <a:t> </a:t>
                    </a:r>
                    <a:r>
                      <a:rPr lang="es-ES" sz="2000" b="1" i="0" u="none" strike="noStrike" baseline="0" dirty="0">
                        <a:effectLst/>
                      </a:rPr>
                      <a:t>311.070.243</a:t>
                    </a:r>
                    <a:r>
                      <a:rPr lang="es-ES" sz="2000" b="0" i="0" u="none" strike="noStrike" baseline="0" dirty="0">
                        <a:effectLst/>
                      </a:rPr>
                      <a:t> </a:t>
                    </a:r>
                    <a:r>
                      <a:rPr lang="es-ES" sz="2000" baseline="0" noProof="0" dirty="0">
                        <a:solidFill>
                          <a:schemeClr val="bg1"/>
                        </a:solidFill>
                      </a:rPr>
                      <a:t>30% </a:t>
                    </a:r>
                    <a:r>
                      <a:rPr lang="es-ES" sz="2000" baseline="0" dirty="0">
                        <a:solidFill>
                          <a:schemeClr val="bg1"/>
                        </a:solidFill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5222511282834"/>
                      <c:h val="0.26733472545709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6E-4785-AC0A-BEF42BD20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Gráficos!$B$14:$C$14</c:f>
              <c:numCache>
                <c:formatCode>_-* #,##0\ _€_-;\-* #,##0\ _€_-;_-* "-"??\ _€_-;_-@_-</c:formatCode>
                <c:ptCount val="2"/>
                <c:pt idx="0" formatCode="_ * #,##0_ ;_ * \-#,##0_ ;_ * &quot;-&quot;??_ ;_ @_ ">
                  <c:v>627917853.85000002</c:v>
                </c:pt>
                <c:pt idx="1">
                  <c:v>144154679.09999999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6E-4785-AC0A-BEF42BD2004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FD6E-4785-AC0A-BEF42BD200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FD6E-4785-AC0A-BEF42BD200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Gráficos!$B$15:$C$15</c:f>
              <c:numCache>
                <c:formatCode>_ * #,##0_ ;_ * \-#,##0_ ;_ * "-"??_ ;_ @_ </c:formatCode>
                <c:ptCount val="2"/>
                <c:pt idx="0">
                  <c:v>0.33441759731454185</c:v>
                </c:pt>
                <c:pt idx="1">
                  <c:v>0.66558240268545799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6E-4785-AC0A-BEF42BD2004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37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82895548556772E-2"/>
          <c:y val="0"/>
          <c:w val="0.91687940355206343"/>
          <c:h val="0.8286300656974057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1B587C">
                  <a:lumMod val="20000"/>
                  <a:lumOff val="8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8E-433F-A391-71E9F6EE683D}"/>
              </c:ext>
            </c:extLst>
          </c:dPt>
          <c:dPt>
            <c:idx val="1"/>
            <c:bubble3D val="0"/>
            <c:spPr>
              <a:solidFill>
                <a:srgbClr val="C00000">
                  <a:lumMod val="20000"/>
                  <a:lumOff val="8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8E-433F-A391-71E9F6EE683D}"/>
              </c:ext>
            </c:extLst>
          </c:dPt>
          <c:dLbls>
            <c:dLbl>
              <c:idx val="0"/>
              <c:layout>
                <c:manualLayout>
                  <c:x val="0.16671224106302152"/>
                  <c:y val="0.100957691763128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2000" dirty="0">
                        <a:solidFill>
                          <a:sysClr val="windowText" lastClr="000000"/>
                        </a:solidFill>
                      </a:rPr>
                      <a:t>Devengado</a:t>
                    </a:r>
                  </a:p>
                  <a:p>
                    <a:pPr>
                      <a:defRPr sz="20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s-ES" sz="2000" baseline="0" dirty="0">
                        <a:solidFill>
                          <a:sysClr val="windowText" lastClr="000000"/>
                        </a:solidFill>
                      </a:rPr>
                      <a:t>USD $ </a:t>
                    </a:r>
                    <a:r>
                      <a:rPr lang="es-ES" sz="2000" b="1" i="0" u="none" strike="noStrike" baseline="0" dirty="0">
                        <a:effectLst/>
                      </a:rPr>
                      <a:t>483.763.175 </a:t>
                    </a:r>
                    <a:r>
                      <a:rPr lang="es-ES" sz="20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</a:p>
                  <a:p>
                    <a:pPr>
                      <a:defRPr sz="20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s-ES" sz="2400" baseline="0" dirty="0">
                        <a:solidFill>
                          <a:sysClr val="windowText" lastClr="000000"/>
                        </a:solidFill>
                      </a:rPr>
                      <a:t>Porcentaje de ejecución presupuestaria de Gastos: 77%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401974292996528"/>
                      <c:h val="0.38527470351901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8E-433F-A391-71E9F6EE683D}"/>
                </c:ext>
              </c:extLst>
            </c:dLbl>
            <c:dLbl>
              <c:idx val="1"/>
              <c:layout>
                <c:manualLayout>
                  <c:x val="-7.5705139067015287E-2"/>
                  <c:y val="-0.102009902689256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2000" dirty="0">
                        <a:solidFill>
                          <a:sysClr val="windowText" lastClr="000000"/>
                        </a:solidFill>
                      </a:rPr>
                      <a:t>Sin ejecutar</a:t>
                    </a:r>
                  </a:p>
                  <a:p>
                    <a:pPr>
                      <a:defRPr sz="20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s-ES" sz="2000" baseline="0" dirty="0">
                        <a:solidFill>
                          <a:sysClr val="windowText" lastClr="000000"/>
                        </a:solidFill>
                      </a:rPr>
                      <a:t>USD $ </a:t>
                    </a:r>
                    <a:r>
                      <a:rPr lang="es-ES" sz="2000" b="1" i="0" u="none" strike="noStrike" baseline="0" dirty="0">
                        <a:solidFill>
                          <a:sysClr val="windowText" lastClr="000000"/>
                        </a:solidFill>
                        <a:effectLst/>
                      </a:rPr>
                      <a:t>144.154.679  </a:t>
                    </a:r>
                    <a:r>
                      <a:rPr lang="es-ES" sz="2000" baseline="0" noProof="0" dirty="0">
                        <a:solidFill>
                          <a:sysClr val="windowText" lastClr="000000"/>
                        </a:solidFill>
                      </a:rPr>
                      <a:t>23% </a:t>
                    </a:r>
                    <a:r>
                      <a:rPr lang="es-ES" sz="20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024046032338704"/>
                      <c:h val="0.26733472545709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D8E-433F-A391-71E9F6EE68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Gráficos!$B$14:$C$14</c:f>
              <c:numCache>
                <c:formatCode>_-* #,##0\ _€_-;\-* #,##0\ _€_-;_-* "-"??\ _€_-;_-@_-</c:formatCode>
                <c:ptCount val="2"/>
                <c:pt idx="0" formatCode="_ * #,##0_ ;_ * \-#,##0_ ;_ * &quot;-&quot;??_ ;_ @_ ">
                  <c:v>1033388099.8099999</c:v>
                </c:pt>
                <c:pt idx="1">
                  <c:v>311070243.19999999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E-433F-A391-71E9F6EE683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D8E-433F-A391-71E9F6EE68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D8E-433F-A391-71E9F6EE68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Gráficos!$B$15:$C$15</c:f>
              <c:numCache>
                <c:formatCode>_ * #,##0_ ;_ * \-#,##0_ ;_ * "-"??_ ;_ @_ </c:formatCode>
                <c:ptCount val="2"/>
                <c:pt idx="0">
                  <c:v>0.33441759731454185</c:v>
                </c:pt>
                <c:pt idx="1">
                  <c:v>0.66558240268545799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D8E-433F-A391-71E9F6EE683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023872528328846E-3"/>
          <c:y val="1.2576045578364217E-2"/>
          <c:w val="0.91687940355206343"/>
          <c:h val="0.8286300656974057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DC-4240-B072-10891A482597}"/>
              </c:ext>
            </c:extLst>
          </c:dPt>
          <c:dPt>
            <c:idx val="1"/>
            <c:bubble3D val="0"/>
            <c:spPr>
              <a:solidFill>
                <a:srgbClr val="99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DC-4240-B072-10891A482597}"/>
              </c:ext>
            </c:extLst>
          </c:dPt>
          <c:dLbls>
            <c:dLbl>
              <c:idx val="0"/>
              <c:layout>
                <c:manualLayout>
                  <c:x val="0.14222751513203294"/>
                  <c:y val="2.61313594726551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76DA72-4A71-46B9-B191-E9943F4DD770}" type="CATEGORYNAME">
                      <a:rPr lang="es-ES" sz="2400" baseline="0" dirty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s-ES" sz="2400" baseline="0" dirty="0">
                        <a:solidFill>
                          <a:schemeClr val="bg1"/>
                        </a:solidFill>
                      </a:rPr>
                      <a:t>
USD $</a:t>
                    </a:r>
                    <a:fld id="{537131AB-9F09-421D-92FB-287B0DF6AD3C}" type="VALUE">
                      <a:rPr lang="es-ES" sz="2400" baseline="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ES" sz="24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s-ES" sz="2400" baseline="0" dirty="0">
                        <a:solidFill>
                          <a:schemeClr val="bg1"/>
                        </a:solidFill>
                      </a:rPr>
                      <a:t>
% Ejecución</a:t>
                    </a:r>
                    <a:r>
                      <a:rPr lang="es-ES" sz="2400" baseline="0" noProof="0" dirty="0">
                        <a:solidFill>
                          <a:schemeClr val="bg1"/>
                        </a:solidFill>
                      </a:rPr>
                      <a:t> presupuestaria de Gastos: </a:t>
                    </a:r>
                    <a:fld id="{6274372E-C956-4C3F-81C0-FD82173320DC}" type="PERCENTAGE">
                      <a:rPr lang="es-ES" sz="2400" baseline="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ES" sz="2400" baseline="0" noProof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998627554207275"/>
                      <c:h val="0.494823077940059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DC-4240-B072-10891A482597}"/>
                </c:ext>
              </c:extLst>
            </c:dLbl>
            <c:dLbl>
              <c:idx val="1"/>
              <c:layout>
                <c:manualLayout>
                  <c:x val="-0.22577912284737273"/>
                  <c:y val="-1.27550660715491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4B3454-D4DB-441D-9CE8-07BFB3AB0DF2}" type="CATEGORYNAME">
                      <a:rPr lang="en-US" sz="2000" baseline="0" dirty="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
USD $</a:t>
                    </a:r>
                    <a:fld id="{54109870-1922-4A14-9B56-D959E9B32F2A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57138594888842"/>
                      <c:h val="0.26733477219203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DC-4240-B072-10891A482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Gráficos!$B$14:$C$14</c:f>
              <c:numCache>
                <c:formatCode>_-* #,##0\ _€_-;\-* #,##0\ _€_-;_-* "-"??\ _€_-;_-@_-</c:formatCode>
                <c:ptCount val="2"/>
                <c:pt idx="0">
                  <c:v>460277538.85000002</c:v>
                </c:pt>
                <c:pt idx="1">
                  <c:v>228528134.6500001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DC-4240-B072-10891A4825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4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023872528328846E-3"/>
          <c:y val="1.2576045578364217E-2"/>
          <c:w val="0.91687940355206343"/>
          <c:h val="0.8286300656974057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AB-4DF4-8B3F-EA53A25987C7}"/>
              </c:ext>
            </c:extLst>
          </c:dPt>
          <c:dPt>
            <c:idx val="1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AB-4DF4-8B3F-EA53A25987C7}"/>
              </c:ext>
            </c:extLst>
          </c:dPt>
          <c:dLbls>
            <c:dLbl>
              <c:idx val="0"/>
              <c:layout>
                <c:manualLayout>
                  <c:x val="0.15278414728864961"/>
                  <c:y val="-1.0006902341570858E-2"/>
                </c:manualLayout>
              </c:layout>
              <c:tx>
                <c:rich>
                  <a:bodyPr/>
                  <a:lstStyle/>
                  <a:p>
                    <a:fld id="{71DB5206-FB70-49B4-A4A4-AF1F89252F3D}" type="CATEGORYNAME">
                      <a:rPr lang="es-ES" smtClean="0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USD $</a:t>
                    </a:r>
                    <a:fld id="{D0B818A5-7ABB-4133-81F7-6ECAFB1D7EFC}" type="VALUE">
                      <a:rPr lang="es-ES" baseline="0" smtClean="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ES" baseline="0" dirty="0">
                      <a:solidFill>
                        <a:schemeClr val="tx1"/>
                      </a:solidFill>
                    </a:endParaRPr>
                  </a:p>
                  <a:p>
                    <a:endParaRPr lang="es-ES" baseline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s-ES" sz="2400" b="1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% Ejecución</a:t>
                    </a:r>
                    <a:r>
                      <a:rPr lang="es-ES" sz="2400" b="1" i="0" u="none" strike="noStrike" kern="1200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presupuestaria de Gastos: </a:t>
                    </a:r>
                    <a:fld id="{2417445F-66A4-4AC0-9CB7-CBCA1AF1C375}" type="PERCENTAGE">
                      <a:rPr lang="es-ES" baseline="0" smtClean="0"/>
                      <a:pPr/>
                      <a:t>[PORCENTAJE]</a:t>
                    </a:fld>
                    <a:endParaRPr lang="es-ES" sz="2400" b="1" i="0" u="none" strike="noStrike" kern="1200" baseline="0" noProof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53641071739642"/>
                      <c:h val="0.43833037317266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AB-4DF4-8B3F-EA53A25987C7}"/>
                </c:ext>
              </c:extLst>
            </c:dLbl>
            <c:dLbl>
              <c:idx val="1"/>
              <c:layout>
                <c:manualLayout>
                  <c:x val="-0.24446089155079637"/>
                  <c:y val="-2.41115827130598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7FDCD592-D124-46C8-AFF4-038FDEA28379}" type="CATEGORYNAME">
                      <a:rPr lang="en-US" sz="2000" smtClean="0"/>
                      <a:pPr>
                        <a:defRPr sz="20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[NOMBRE DE CATEGORÍA]</a:t>
                    </a:fld>
                    <a:endParaRPr lang="en-US" sz="2000" baseline="0"/>
                  </a:p>
                  <a:p>
                    <a:pPr>
                      <a:defRPr sz="2000" b="1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2000" baseline="0"/>
                      <a:t>USD $ </a:t>
                    </a:r>
                    <a:fld id="{CE6A6016-E1B3-4195-BA00-C72659FB10C7}" type="VALUE">
                      <a:rPr lang="en-US" sz="2000" baseline="0" smtClean="0"/>
                      <a:pPr>
                        <a:defRPr sz="20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[VALOR]</a:t>
                    </a:fld>
                    <a:endParaRPr lang="en-US" sz="2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9862283822944"/>
                      <c:h val="0.161162459821355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AB-4DF4-8B3F-EA53A2598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Gráficos!$B$13:$C$13</c:f>
              <c:strCache>
                <c:ptCount val="2"/>
                <c:pt idx="0">
                  <c:v>Devengado</c:v>
                </c:pt>
                <c:pt idx="1">
                  <c:v>Sin ejecutar</c:v>
                </c:pt>
              </c:strCache>
            </c:strRef>
          </c:cat>
          <c:val>
            <c:numRef>
              <c:f>Gráficos!$B$14:$C$14</c:f>
              <c:numCache>
                <c:formatCode>_-* #,##0\ _€_-;\-* #,##0\ _€_-;_-* "-"??\ _€_-;_-@_-</c:formatCode>
                <c:ptCount val="2"/>
                <c:pt idx="0">
                  <c:v>362845234.71999997</c:v>
                </c:pt>
                <c:pt idx="1">
                  <c:v>86444700.370000005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AB-4DF4-8B3F-EA53A25987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28-45B9-984E-BCF0EF469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Hoja1!$B$2</c:f>
              <c:numCache>
                <c:formatCode>_-* #,##0\ _€_-;\-* #,##0\ _€_-;_-* "-"??\ _€_-;_-@_-</c:formatCode>
                <c:ptCount val="1"/>
                <c:pt idx="0">
                  <c:v>17624398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FB2-816F-F8DA1E0FD5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28-45B9-984E-BCF0EF469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Hoja1!$C$2</c:f>
              <c:numCache>
                <c:formatCode>_-* #,##0\ _€_-;\-* #,##0\ _€_-;_-* "-"??\ _€_-;_-@_-</c:formatCode>
                <c:ptCount val="1"/>
                <c:pt idx="0">
                  <c:v>16258436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60-4FB2-816F-F8DA1E0FD5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Ejecución presupuestaria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628-45B9-984E-BCF0EF469A5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Cultura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0.92249596269898104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60-4FB2-816F-F8DA1E0F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50710752"/>
        <c:axId val="-1550706400"/>
      </c:barChart>
      <c:catAx>
        <c:axId val="-155071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550706400"/>
        <c:crosses val="autoZero"/>
        <c:auto val="1"/>
        <c:lblAlgn val="ctr"/>
        <c:lblOffset val="100"/>
        <c:noMultiLvlLbl val="0"/>
      </c:catAx>
      <c:valAx>
        <c:axId val="-1550706400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-155071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0.2232</cdr:y>
    </cdr:from>
    <cdr:to>
      <cdr:x>0.58231</cdr:x>
      <cdr:y>0.30247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1729078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0.61167</cdr:x>
      <cdr:y>0.40085</cdr:y>
    </cdr:from>
    <cdr:to>
      <cdr:x>0.82163</cdr:x>
      <cdr:y>0.81077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110216" y="1928944"/>
          <a:ext cx="2440624" cy="1972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0.3697</cdr:y>
    </cdr:from>
    <cdr:to>
      <cdr:x>0.58231</cdr:x>
      <cdr:y>0.44897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864041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0.45412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318479"/>
          <a:ext cx="2440624" cy="2343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0.34843</cdr:y>
    </cdr:from>
    <cdr:to>
      <cdr:x>0.58231</cdr:x>
      <cdr:y>0.4277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699235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0.42144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079947"/>
          <a:ext cx="2440624" cy="2426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0.20724</cdr:x>
      <cdr:y>0.23074</cdr:y>
    </cdr:from>
    <cdr:to>
      <cdr:x>0.35758</cdr:x>
      <cdr:y>0.31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08948" y="1787489"/>
          <a:ext cx="1747703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0.46036</cdr:y>
    </cdr:from>
    <cdr:to>
      <cdr:x>0.58231</cdr:x>
      <cdr:y>0.53964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3566371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0.48485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655568"/>
          <a:ext cx="2440624" cy="2345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0.20724</cdr:x>
      <cdr:y>0.22499</cdr:y>
    </cdr:from>
    <cdr:to>
      <cdr:x>0.35758</cdr:x>
      <cdr:y>0.30425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08948" y="1742971"/>
          <a:ext cx="1747703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0.45069</cdr:y>
    </cdr:from>
    <cdr:to>
      <cdr:x>0.58231</cdr:x>
      <cdr:y>0.52996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3491387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0.45037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285995"/>
          <a:ext cx="2440624" cy="2348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0.20724</cdr:x>
      <cdr:y>0.11801</cdr:y>
    </cdr:from>
    <cdr:to>
      <cdr:x>0.35758</cdr:x>
      <cdr:y>0.19727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08948" y="576421"/>
          <a:ext cx="1747703" cy="387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0.40604</cdr:x>
      <cdr:y>0.42073</cdr:y>
    </cdr:from>
    <cdr:to>
      <cdr:x>0.57066</cdr:x>
      <cdr:y>0.5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719859" y="2055062"/>
          <a:ext cx="1913581" cy="38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0.59913</cdr:x>
      <cdr:y>0.41889</cdr:y>
    </cdr:from>
    <cdr:to>
      <cdr:x>0.8126</cdr:x>
      <cdr:y>0.90266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6964479" y="2046081"/>
          <a:ext cx="2481429" cy="236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0.47926</cdr:y>
    </cdr:from>
    <cdr:to>
      <cdr:x>0.58231</cdr:x>
      <cdr:y>0.55853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3712772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0.41837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081131"/>
          <a:ext cx="2440624" cy="2460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0.20724</cdr:x>
      <cdr:y>0.20342</cdr:y>
    </cdr:from>
    <cdr:to>
      <cdr:x>0.35758</cdr:x>
      <cdr:y>0.28268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08948" y="1575823"/>
          <a:ext cx="1747703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0.53186</cdr:y>
    </cdr:from>
    <cdr:to>
      <cdr:x>0.58231</cdr:x>
      <cdr:y>0.61113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4120196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0.48591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712711"/>
          <a:ext cx="2440624" cy="2384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0.1997</cdr:x>
      <cdr:y>0.11142</cdr:y>
    </cdr:from>
    <cdr:to>
      <cdr:x>0.36711</cdr:x>
      <cdr:y>0.21284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21357" y="548110"/>
          <a:ext cx="1945961" cy="498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0.20746</cdr:y>
    </cdr:from>
    <cdr:to>
      <cdr:x>0.58231</cdr:x>
      <cdr:y>0.28673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5037594" y="1686081"/>
          <a:ext cx="1985458" cy="644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0.61119</cdr:x>
      <cdr:y>0.39484</cdr:y>
    </cdr:from>
    <cdr:to>
      <cdr:x>0.82115</cdr:x>
      <cdr:y>0.66438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104567" y="1942365"/>
          <a:ext cx="2440624" cy="1325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0.20724</cdr:x>
      <cdr:y>0.22733</cdr:y>
    </cdr:from>
    <cdr:to>
      <cdr:x>0.35758</cdr:x>
      <cdr:y>0.30659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08948" y="1761084"/>
          <a:ext cx="1747703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0.30323</cdr:y>
    </cdr:from>
    <cdr:to>
      <cdr:x>0.58231</cdr:x>
      <cdr:y>0.3825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1571686"/>
          <a:ext cx="1913581" cy="410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0.45237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344658"/>
          <a:ext cx="2440624" cy="2387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0.20724</cdr:x>
      <cdr:y>0.22733</cdr:y>
    </cdr:from>
    <cdr:to>
      <cdr:x>0.35758</cdr:x>
      <cdr:y>0.30659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08948" y="1761084"/>
          <a:ext cx="1747703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0.36939</cdr:y>
    </cdr:from>
    <cdr:to>
      <cdr:x>0.58231</cdr:x>
      <cdr:y>0.44866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861590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0.45295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350210"/>
          <a:ext cx="2440624" cy="2387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0.30065</cdr:y>
    </cdr:from>
    <cdr:to>
      <cdr:x>0.58231</cdr:x>
      <cdr:y>0.37992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329108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0.4364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227302"/>
          <a:ext cx="2440624" cy="2432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0.38061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846071"/>
          <a:ext cx="1980482" cy="408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0.43029</cdr:x>
      <cdr:y>0.28421</cdr:y>
    </cdr:from>
    <cdr:to>
      <cdr:x>0.60514</cdr:x>
      <cdr:y>0.36348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5001762" y="1465597"/>
          <a:ext cx="2032498" cy="408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0.62547</cdr:x>
      <cdr:y>0.45697</cdr:y>
    </cdr:from>
    <cdr:to>
      <cdr:x>0.83543</cdr:x>
      <cdr:y>0.88955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270636" y="2356505"/>
          <a:ext cx="2440624" cy="2230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0.198</cdr:x>
      <cdr:y>0.13302</cdr:y>
    </cdr:from>
    <cdr:to>
      <cdr:x>0.36711</cdr:x>
      <cdr:y>0.21228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01583" y="659970"/>
          <a:ext cx="1965735" cy="393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0.24447</cdr:y>
    </cdr:from>
    <cdr:to>
      <cdr:x>0.58231</cdr:x>
      <cdr:y>0.32374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1212881"/>
          <a:ext cx="1913581" cy="393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0.41798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073709"/>
          <a:ext cx="2440624" cy="2456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0.31946</cdr:y>
    </cdr:from>
    <cdr:to>
      <cdr:x>0.58231</cdr:x>
      <cdr:y>0.39873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1588570"/>
          <a:ext cx="1913581" cy="394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0.42919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134181"/>
          <a:ext cx="2440624" cy="2406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0.16407</cdr:y>
    </cdr:from>
    <cdr:to>
      <cdr:x>0.36058</cdr:x>
      <cdr:y>0.24333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43763" y="1271023"/>
          <a:ext cx="1747675" cy="6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Codificado</a:t>
          </a:r>
        </a:p>
      </cdr:txBody>
    </cdr:sp>
  </cdr:relSizeAnchor>
  <cdr:relSizeAnchor xmlns:cdr="http://schemas.openxmlformats.org/drawingml/2006/chartDrawing">
    <cdr:from>
      <cdr:x>0.41769</cdr:x>
      <cdr:y>0.36939</cdr:y>
    </cdr:from>
    <cdr:to>
      <cdr:x>0.58231</cdr:x>
      <cdr:y>0.44866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4855325" y="2861590"/>
          <a:ext cx="1913581" cy="614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Devengado</a:t>
          </a:r>
        </a:p>
      </cdr:txBody>
    </cdr:sp>
  </cdr:relSizeAnchor>
  <cdr:relSizeAnchor xmlns:cdr="http://schemas.openxmlformats.org/drawingml/2006/chartDrawing">
    <cdr:from>
      <cdr:x>0.60695</cdr:x>
      <cdr:y>0.44536</cdr:y>
    </cdr:from>
    <cdr:to>
      <cdr:x>0.81691</cdr:x>
      <cdr:y>0.91306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055328" y="2309814"/>
          <a:ext cx="2440624" cy="2425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% Ejecución Presupuestaria</a:t>
          </a:r>
        </a:p>
        <a:p xmlns:a="http://schemas.openxmlformats.org/drawingml/2006/main">
          <a:pPr algn="ctr"/>
          <a:r>
            <a: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del Presupuesto Total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2950"/>
            <a:ext cx="6600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66" tIns="46733" rIns="93466" bIns="467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3466" tIns="46733" rIns="93466" bIns="467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8983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08983"/>
            <a:ext cx="2949786" cy="495300"/>
          </a:xfrm>
          <a:prstGeom prst="rect">
            <a:avLst/>
          </a:prstGeom>
        </p:spPr>
        <p:txBody>
          <a:bodyPr vert="horz" lIns="93466" tIns="46733" rIns="93466" bIns="46733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95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3FE0617-96A0-4CFF-B816-C7CA81672EE6}"/>
              </a:ext>
            </a:extLst>
          </p:cNvPr>
          <p:cNvSpPr/>
          <p:nvPr userDrawn="1"/>
        </p:nvSpPr>
        <p:spPr>
          <a:xfrm>
            <a:off x="-1" y="256018"/>
            <a:ext cx="18286413" cy="1011673"/>
          </a:xfrm>
          <a:prstGeom prst="rect">
            <a:avLst/>
          </a:prstGeom>
          <a:solidFill>
            <a:srgbClr val="0060A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es-EC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4004" y="256018"/>
            <a:ext cx="16236850" cy="10116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6005999" y="9577166"/>
            <a:ext cx="952666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1491916"/>
            <a:ext cx="16200313" cy="774833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943779" y="176605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060367" y="188263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964684" y="1958917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113733"/>
            <a:ext cx="13938025" cy="5600679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8A18CBFC-2527-4BE8-BC4F-6E8FD2457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21275" y="9578262"/>
            <a:ext cx="859198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000" b="0">
                <a:solidFill>
                  <a:srgbClr val="0060A8"/>
                </a:solidFill>
                <a:latin typeface="Arial Black" panose="020B0A04020102020204" pitchFamily="34" charset="0"/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561935"/>
            <a:ext cx="16457772" cy="54768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778CB67-D991-4F81-B2B0-15EF2A64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21275" y="9578262"/>
            <a:ext cx="859198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000" b="0">
                <a:solidFill>
                  <a:srgbClr val="0060A8"/>
                </a:solidFill>
                <a:latin typeface="Arial Black" panose="020B0A04020102020204" pitchFamily="34" charset="0"/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261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1ED71-0B2B-4516-86B6-5FB4C46C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329" y="5818908"/>
            <a:ext cx="11398103" cy="20989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966F3A14-C3F3-48A1-B6A7-A08D01E79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3328" y="8354291"/>
            <a:ext cx="11398103" cy="103366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4B06248-1E4B-4F6C-86E2-2FF67DADF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4873" y="4780881"/>
            <a:ext cx="10480146" cy="8198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6AC40E-148B-4748-89F9-FDF108C17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2" t="10251" r="10506" b="19156"/>
          <a:stretch/>
        </p:blipFill>
        <p:spPr>
          <a:xfrm>
            <a:off x="6443328" y="2463708"/>
            <a:ext cx="9165266" cy="20989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3594AB-E8F9-4EC3-B9B5-1413126095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179964"/>
            <a:ext cx="6074873" cy="101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1884357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2000945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2119827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2826004"/>
            <a:ext cx="6147552" cy="636612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18812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19978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2116730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2822906"/>
            <a:ext cx="6147552" cy="636612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2BF2BFB7-4959-4773-88A4-25B9849B4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21275" y="9578262"/>
            <a:ext cx="859198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000" b="0">
                <a:solidFill>
                  <a:srgbClr val="0060A8"/>
                </a:solidFill>
                <a:latin typeface="Arial Black" panose="020B0A04020102020204" pitchFamily="34" charset="0"/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1831132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2319598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2120169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2621886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5127969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2216443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5365110"/>
            <a:ext cx="7412834" cy="367539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5746266"/>
            <a:ext cx="7412834" cy="32942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>
            <a:extLst>
              <a:ext uri="{FF2B5EF4-FFF2-40B4-BE49-F238E27FC236}">
                <a16:creationId xmlns:a16="http://schemas.microsoft.com/office/drawing/2014/main" id="{C33B4493-24CD-452E-9C07-DC76C6C98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21275" y="9578262"/>
            <a:ext cx="859198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000" b="0">
                <a:solidFill>
                  <a:srgbClr val="0060A8"/>
                </a:solidFill>
                <a:latin typeface="Arial Black" panose="020B0A04020102020204" pitchFamily="34" charset="0"/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360223" y="21376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476811" y="22542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23731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307927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371790" y="5427637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488378" y="5544225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29169" y="5663107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15184" y="6369284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6021275" y="9739312"/>
            <a:ext cx="859198" cy="54768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94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8988356" y="3163058"/>
            <a:ext cx="9317417" cy="39036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1" y="7663779"/>
            <a:ext cx="15322524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3163058"/>
            <a:ext cx="9824936" cy="3903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1" y="3540867"/>
            <a:ext cx="5400599" cy="3129285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B895AA07-6FF4-49AF-BD78-D7E552BB7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438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0" y="391302"/>
            <a:ext cx="16457772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973179"/>
            <a:ext cx="16457772" cy="7170821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15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21275" y="9578262"/>
            <a:ext cx="859198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000" b="0">
                <a:solidFill>
                  <a:srgbClr val="0060A8"/>
                </a:solidFill>
                <a:latin typeface="Arial Black" panose="020B0A04020102020204" pitchFamily="34" charset="0"/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46C16C-DB2E-46C9-9377-E6F43F56200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13044" y="9380220"/>
            <a:ext cx="3947160" cy="90678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06A33B6-E7FC-4949-9340-6C36E6889315}"/>
              </a:ext>
            </a:extLst>
          </p:cNvPr>
          <p:cNvSpPr/>
          <p:nvPr userDrawn="1"/>
        </p:nvSpPr>
        <p:spPr>
          <a:xfrm>
            <a:off x="5756564" y="9661390"/>
            <a:ext cx="10079181" cy="313883"/>
          </a:xfrm>
          <a:prstGeom prst="rect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AF9137-FBEF-4BF0-B0C3-1292AA2243D9}"/>
              </a:ext>
            </a:extLst>
          </p:cNvPr>
          <p:cNvSpPr/>
          <p:nvPr userDrawn="1"/>
        </p:nvSpPr>
        <p:spPr>
          <a:xfrm>
            <a:off x="1" y="9676668"/>
            <a:ext cx="1203158" cy="298605"/>
          </a:xfrm>
          <a:prstGeom prst="rect">
            <a:avLst/>
          </a:prstGeom>
          <a:solidFill>
            <a:srgbClr val="0060A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CC3713B-051A-4DAB-B23E-3849F80CA565}"/>
              </a:ext>
            </a:extLst>
          </p:cNvPr>
          <p:cNvSpPr/>
          <p:nvPr userDrawn="1"/>
        </p:nvSpPr>
        <p:spPr>
          <a:xfrm>
            <a:off x="17083255" y="9684307"/>
            <a:ext cx="1203158" cy="298605"/>
          </a:xfrm>
          <a:prstGeom prst="rect">
            <a:avLst/>
          </a:prstGeom>
          <a:solidFill>
            <a:srgbClr val="0060A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774" r:id="rId3"/>
    <p:sldLayoutId id="2147483775" r:id="rId4"/>
    <p:sldLayoutId id="2147483675" r:id="rId5"/>
    <p:sldLayoutId id="2147483751" r:id="rId6"/>
    <p:sldLayoutId id="2147483676" r:id="rId7"/>
    <p:sldLayoutId id="2147483776" r:id="rId8"/>
    <p:sldLayoutId id="2147483777" r:id="rId9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b="1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7"/>
            <a:ext cx="18286413" cy="102861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052" y="3289714"/>
            <a:ext cx="9396929" cy="37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39B223-E3B0-4153-AF92-85E9BFF83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4DBA785-FAEF-43E4-93F4-1FF31E76E25D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de Gastos por </a:t>
            </a:r>
            <a:r>
              <a:rPr lang="es-ES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Asignación Municipal </a:t>
            </a:r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2021: Ranking por Sector</a:t>
            </a:r>
            <a:endParaRPr lang="es-ES" sz="36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D05E0-ADED-4F01-B3F3-42D8A923FD7E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C64351F-FCA4-4457-AF72-8003A1096692}"/>
              </a:ext>
            </a:extLst>
          </p:cNvPr>
          <p:cNvSpPr txBox="1"/>
          <p:nvPr/>
        </p:nvSpPr>
        <p:spPr>
          <a:xfrm>
            <a:off x="578518" y="8821022"/>
            <a:ext cx="1727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s-EC" sz="1200" b="1" dirty="0">
                <a:latin typeface="Calibri" panose="020F0502020204030204" pitchFamily="34" charset="0"/>
                <a:cs typeface="Calibri" panose="020F0502020204030204" pitchFamily="34" charset="0"/>
              </a:rPr>
              <a:t>Nota: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Los valores del "CODIFICADO" de asignación municipal, están de acuerdo a los valores aprobados en la reforma mediante Ordenanza PMU No. 005-2021, más los recursos otorgados por Médicos </a:t>
            </a:r>
            <a:r>
              <a:rPr lang="es-EC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Mundi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de Barcelona, como asistencia técnica a la Unidad Patronato San José. </a:t>
            </a:r>
            <a:r>
              <a:rPr lang="es-EC" sz="1200" b="1" dirty="0">
                <a:latin typeface="Calibri" panose="020F0502020204030204" pitchFamily="34" charset="0"/>
                <a:cs typeface="Calibri" panose="020F0502020204030204" pitchFamily="34" charset="0"/>
              </a:rPr>
              <a:t>Fuente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Sistema Mi Ciudad, corte al 31 de diciembre de 2021, ajustado a la cédula presupuestaria enviada por la Dirección Metropolitana Financiera mediante Oficios </a:t>
            </a:r>
            <a:r>
              <a:rPr lang="es-EC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Nros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. GADDMQ-DMF-2022-0060-O y GADDMQ-DMF-2022-0064-O. 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Elaboración: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DMCSE de la SGP. </a:t>
            </a:r>
            <a:endParaRPr 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1FAE6F6-02DA-451B-AB4D-93EA561F3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90835"/>
              </p:ext>
            </p:extLst>
          </p:nvPr>
        </p:nvGraphicFramePr>
        <p:xfrm>
          <a:off x="673769" y="1107702"/>
          <a:ext cx="17116928" cy="7690485"/>
        </p:xfrm>
        <a:graphic>
          <a:graphicData uri="http://schemas.openxmlformats.org/drawingml/2006/table">
            <a:tbl>
              <a:tblPr firstRow="1" firstCol="1" bandRow="1"/>
              <a:tblGrid>
                <a:gridCol w="1443789">
                  <a:extLst>
                    <a:ext uri="{9D8B030D-6E8A-4147-A177-3AD203B41FA5}">
                      <a16:colId xmlns:a16="http://schemas.microsoft.com/office/drawing/2014/main" val="22908579"/>
                    </a:ext>
                  </a:extLst>
                </a:gridCol>
                <a:gridCol w="7042484">
                  <a:extLst>
                    <a:ext uri="{9D8B030D-6E8A-4147-A177-3AD203B41FA5}">
                      <a16:colId xmlns:a16="http://schemas.microsoft.com/office/drawing/2014/main" val="3066573264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588321883"/>
                    </a:ext>
                  </a:extLst>
                </a:gridCol>
                <a:gridCol w="2839453">
                  <a:extLst>
                    <a:ext uri="{9D8B030D-6E8A-4147-A177-3AD203B41FA5}">
                      <a16:colId xmlns:a16="http://schemas.microsoft.com/office/drawing/2014/main" val="3253544738"/>
                    </a:ext>
                  </a:extLst>
                </a:gridCol>
                <a:gridCol w="2903623">
                  <a:extLst>
                    <a:ext uri="{9D8B030D-6E8A-4147-A177-3AD203B41FA5}">
                      <a16:colId xmlns:a16="http://schemas.microsoft.com/office/drawing/2014/main" val="2449550193"/>
                    </a:ext>
                  </a:extLst>
                </a:gridCol>
              </a:tblGrid>
              <a:tr h="70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Ranking Sector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Sector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Codificado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Devengado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Ejecución Presupuestaria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237616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16.670.144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15.627.541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655585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Coordinación de Alcaldía y Secretaría Del Concejo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10.966.321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9.873.263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718493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Comunicación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4.962.729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4.429.149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049917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 y Gobernabilidad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29.168.087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25.914.588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905601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Productivo y Competitividad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10.237.953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9.150.975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614554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Coordinación Territorial y Participación Ciudadana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52.120.163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44.851.677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110784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Agencia Metropolitana de Control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8.830.779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7.574.829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056077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Planificación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1.586.001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1.343.129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163720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General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160.801.842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130.654.211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434197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Agencia de Coordinación Distrital de Comercio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4.148.581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3.335.268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982943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Educación, Recreación y Deporte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37.019.548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27.822.064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834127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19.622.624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14.103.638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038183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Movilidad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192.610.080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137.983.477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53482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Inclusión Social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21.955.170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14.613.658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1025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Salud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33.234.967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21.722.661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363958"/>
                  </a:ext>
                </a:extLst>
              </a:tr>
              <a:tr h="35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Territorio Hábitat y Vivienda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23.982.866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14.763.046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850179"/>
                  </a:ext>
                </a:extLst>
              </a:tr>
              <a:tr h="3532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sin PPLMQ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627.917.854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483.763.175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37086"/>
                  </a:ext>
                </a:extLst>
              </a:tr>
              <a:tr h="3532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PPLMQ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405.470.246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238.554.682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0493"/>
                  </a:ext>
                </a:extLst>
              </a:tr>
              <a:tr h="1180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s-EC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del GAD del DMQ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s-EC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1.033.388.100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s-EC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722.317.857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s-EC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6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51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583F105B-76CA-439E-B80D-8038BAE7F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2413" y="3163058"/>
            <a:ext cx="9163360" cy="3903671"/>
          </a:xfrm>
        </p:spPr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A4CAEF-3040-4C13-81E6-1500849A4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754D03A-11BA-42F5-B9E4-42EB0F066C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7641" y="3540867"/>
            <a:ext cx="7337556" cy="3129285"/>
          </a:xfrm>
        </p:spPr>
        <p:txBody>
          <a:bodyPr>
            <a:normAutofit fontScale="85000" lnSpcReduction="20000"/>
          </a:bodyPr>
          <a:lstStyle/>
          <a:p>
            <a:pPr marL="2244725" indent="-457200"/>
            <a:r>
              <a:rPr lang="es-EC" sz="5400" b="1" dirty="0">
                <a:latin typeface="Calibri" panose="020F0502020204030204" pitchFamily="34" charset="0"/>
              </a:rPr>
              <a:t>EJECUCIÓN PRESUPUESTARIA DE GASTOS</a:t>
            </a:r>
          </a:p>
          <a:p>
            <a:pPr marL="2244725" indent="-457200"/>
            <a:r>
              <a:rPr lang="es-EC" sz="5400" b="1" dirty="0">
                <a:latin typeface="Calibri" panose="020F0502020204030204" pitchFamily="34" charset="0"/>
              </a:rPr>
              <a:t>2021</a:t>
            </a:r>
            <a:endParaRPr lang="es-EC" sz="4800" b="1" dirty="0">
              <a:latin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A5FEA5D-91C0-4390-9B75-DF35F0734F02}"/>
              </a:ext>
            </a:extLst>
          </p:cNvPr>
          <p:cNvSpPr/>
          <p:nvPr/>
        </p:nvSpPr>
        <p:spPr>
          <a:xfrm>
            <a:off x="9744412" y="4670161"/>
            <a:ext cx="60785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5400" b="1" dirty="0">
                <a:solidFill>
                  <a:srgbClr val="C00000"/>
                </a:solidFill>
                <a:latin typeface="Calibri" panose="020F0502020204030204" pitchFamily="34" charset="0"/>
              </a:rPr>
              <a:t>Entidades por sector</a:t>
            </a:r>
          </a:p>
        </p:txBody>
      </p:sp>
    </p:spTree>
    <p:extLst>
      <p:ext uri="{BB962C8B-B14F-4D97-AF65-F5344CB8AC3E}">
        <p14:creationId xmlns:p14="http://schemas.microsoft.com/office/powerpoint/2010/main" val="306417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5926685" y="9549367"/>
            <a:ext cx="1080120" cy="547688"/>
          </a:xfrm>
        </p:spPr>
        <p:txBody>
          <a:bodyPr vert="horz" lIns="163275" tIns="81638" rIns="163275" bIns="81638" rtlCol="0" anchor="ctr"/>
          <a:lstStyle/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12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003257734"/>
              </p:ext>
            </p:extLst>
          </p:nvPr>
        </p:nvGraphicFramePr>
        <p:xfrm>
          <a:off x="-1312078" y="895350"/>
          <a:ext cx="11624233" cy="510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35132"/>
              </p:ext>
            </p:extLst>
          </p:nvPr>
        </p:nvGraphicFramePr>
        <p:xfrm>
          <a:off x="9163050" y="2776229"/>
          <a:ext cx="8588483" cy="3086219"/>
        </p:xfrm>
        <a:graphic>
          <a:graphicData uri="http://schemas.openxmlformats.org/drawingml/2006/table">
            <a:tbl>
              <a:tblPr/>
              <a:tblGrid>
                <a:gridCol w="387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Fundación Teatro Nacional Sucre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3.412.585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3.229.492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Fundación Museos de la Ciudad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4.141.669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3.822.112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10.070.144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9.206.833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93361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17.624.398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16.258.436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9163050" y="1878729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 +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propios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1/16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AA1A6B3-E261-436A-969C-13CD926DB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86464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16.670.144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15.627.541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1" lang="es-EC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954.254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1" lang="es-EC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630.894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1" lang="es-EC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</a:t>
                      </a:r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/>
                      <a:r>
                        <a:rPr kumimoji="1" lang="es-EC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13.025.722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/>
                      <a:r>
                        <a:rPr kumimoji="1" lang="es-EC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12.050.865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/>
                      <a:r>
                        <a:rPr kumimoji="1" lang="es-EC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/>
                      <a:r>
                        <a:rPr kumimoji="1" lang="es-EC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4.598.676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/>
                      <a:r>
                        <a:rPr kumimoji="1" lang="es-EC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4.207.570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ctr" latinLnBrk="0" hangingPunct="1"/>
                      <a:r>
                        <a:rPr kumimoji="1" lang="es-EC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3BDAB01-2AE2-4110-A4A3-610FE63ACC68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id="{4023EB60-0B64-48F8-ACB1-DB4FB954CBD1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S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Cultura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8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938545853"/>
              </p:ext>
            </p:extLst>
          </p:nvPr>
        </p:nvGraphicFramePr>
        <p:xfrm>
          <a:off x="-1331126" y="1086585"/>
          <a:ext cx="11624233" cy="491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77642"/>
              </p:ext>
            </p:extLst>
          </p:nvPr>
        </p:nvGraphicFramePr>
        <p:xfrm>
          <a:off x="9179093" y="1964062"/>
          <a:ext cx="8588483" cy="3896686"/>
        </p:xfrm>
        <a:graphic>
          <a:graphicData uri="http://schemas.openxmlformats.org/drawingml/2006/table">
            <a:tbl>
              <a:tblPr/>
              <a:tblGrid>
                <a:gridCol w="381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798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Concejo Metropolitano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5.251.730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4.997.569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 Honesto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1.106.574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1.018.720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6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509.158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438.192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Metropolitana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3.921.959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3.375.665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69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 de Relaciones Internacionales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380.173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228.873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Metropolitana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064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11.177.595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10.063.261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7CE7DE19-3FF1-4B02-A895-1D660A3CA0D1}"/>
              </a:ext>
            </a:extLst>
          </p:cNvPr>
          <p:cNvSpPr txBox="1">
            <a:spLocks/>
          </p:cNvSpPr>
          <p:nvPr/>
        </p:nvSpPr>
        <p:spPr>
          <a:xfrm>
            <a:off x="9179094" y="1043727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 +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propios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152310F9-031B-44B7-8AD0-3BE84099C08B}"/>
              </a:ext>
            </a:extLst>
          </p:cNvPr>
          <p:cNvSpPr txBox="1">
            <a:spLocks/>
          </p:cNvSpPr>
          <p:nvPr/>
        </p:nvSpPr>
        <p:spPr>
          <a:xfrm>
            <a:off x="15926685" y="95493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13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F330CD5-B961-440F-B66D-B576687E2C1B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3224414F-30F8-417B-A414-EF5B4CB5EC57}"/>
              </a:ext>
            </a:extLst>
          </p:cNvPr>
          <p:cNvSpPr txBox="1">
            <a:spLocks/>
          </p:cNvSpPr>
          <p:nvPr/>
        </p:nvSpPr>
        <p:spPr>
          <a:xfrm>
            <a:off x="174172" y="128799"/>
            <a:ext cx="18112241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4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Coordinación de Alcaldía y Secretaría del Concejo</a:t>
            </a:r>
            <a:endParaRPr lang="es-ES" sz="34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DDF2635-6DFA-4DFB-8DC3-B9912E7AB298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2/16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B8EBD74-4397-4DBC-9916-F5CDE261B6EE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2B0EB987-9053-49D4-AF34-AD55A644D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33730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10.966.321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9.873.263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211.274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189.998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5.841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11.107.595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10.057.420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77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38762264"/>
              </p:ext>
            </p:extLst>
          </p:nvPr>
        </p:nvGraphicFramePr>
        <p:xfrm>
          <a:off x="-1332126" y="590558"/>
          <a:ext cx="11624233" cy="541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23796"/>
              </p:ext>
            </p:extLst>
          </p:nvPr>
        </p:nvGraphicFramePr>
        <p:xfrm>
          <a:off x="9163050" y="3830446"/>
          <a:ext cx="8588483" cy="2021255"/>
        </p:xfrm>
        <a:graphic>
          <a:graphicData uri="http://schemas.openxmlformats.org/drawingml/2006/table">
            <a:tbl>
              <a:tblPr/>
              <a:tblGrid>
                <a:gridCol w="387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Comunicación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4.962.729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4.429.149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4.962.729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4.429.149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2F7D9CCC-4539-4F95-A1B8-718CD4FA0B07}"/>
              </a:ext>
            </a:extLst>
          </p:cNvPr>
          <p:cNvSpPr txBox="1">
            <a:spLocks/>
          </p:cNvSpPr>
          <p:nvPr/>
        </p:nvSpPr>
        <p:spPr>
          <a:xfrm>
            <a:off x="9163050" y="2818396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municipal)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A1AFB98-D9BF-46EE-8AD8-6B8F92DFB588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E52F00E7-B37B-4EE9-9A93-25BCFD2C0562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Comunicación	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4D582D6-9BFD-42A6-8807-7A4E773DC5FA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3/16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74562E9-EEFD-489D-959E-B67B52CB6019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5F001EF-E74C-4A02-B02B-F94B69079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52482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4.962.729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4.429.149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3.172.877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2.783.504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1.789.852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1.645.645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  <p:sp>
        <p:nvSpPr>
          <p:cNvPr id="20" name="Marcador de número de diapositiva 2">
            <a:extLst>
              <a:ext uri="{FF2B5EF4-FFF2-40B4-BE49-F238E27FC236}">
                <a16:creationId xmlns:a16="http://schemas.microsoft.com/office/drawing/2014/main" id="{8D6C1D7C-E65D-45B8-A944-A244CF27D7B7}"/>
              </a:ext>
            </a:extLst>
          </p:cNvPr>
          <p:cNvSpPr txBox="1">
            <a:spLocks/>
          </p:cNvSpPr>
          <p:nvPr/>
        </p:nvSpPr>
        <p:spPr>
          <a:xfrm>
            <a:off x="15926685" y="95493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14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6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32918762"/>
              </p:ext>
            </p:extLst>
          </p:nvPr>
        </p:nvGraphicFramePr>
        <p:xfrm>
          <a:off x="-1321378" y="812090"/>
          <a:ext cx="11624233" cy="518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44352"/>
              </p:ext>
            </p:extLst>
          </p:nvPr>
        </p:nvGraphicFramePr>
        <p:xfrm>
          <a:off x="9143206" y="2127980"/>
          <a:ext cx="8588483" cy="6705348"/>
        </p:xfrm>
        <a:graphic>
          <a:graphicData uri="http://schemas.openxmlformats.org/drawingml/2006/table">
            <a:tbl>
              <a:tblPr/>
              <a:tblGrid>
                <a:gridCol w="387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3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5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Coordinación Territorial y Participación Ciudadana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2.414.507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2.246.683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5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Eugenio Espejo (Norte)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7.614.588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6.994.036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5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Equinoccio (La Delicia)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7.266.842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7F7F7"/>
                          </a:highlight>
                          <a:latin typeface="Calibri" panose="020F0502020204030204" pitchFamily="34" charset="0"/>
                        </a:rPr>
                        <a:t>6.618.392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Tumbaco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4.728.864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4.254.307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Regula Tu Barrio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1.128.236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983.139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Turística La Mariscal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965.917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844.107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Valle de Los Chillos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4.906.036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4.230.988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Quitumbe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6.037.233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5.190.200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Calderón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5.148.709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4.351.908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Eloy Alfaro (Sur)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6.356.506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5.429.262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205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Manuela Sáenz (Centro)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5.552.724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3.708.653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55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52.120.163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44.851.677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1FBF863E-DA9E-4F7F-AF9F-340E762036EC}"/>
              </a:ext>
            </a:extLst>
          </p:cNvPr>
          <p:cNvSpPr txBox="1">
            <a:spLocks/>
          </p:cNvSpPr>
          <p:nvPr/>
        </p:nvSpPr>
        <p:spPr>
          <a:xfrm>
            <a:off x="9163050" y="1115930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40FFE8-6B72-48FD-8806-A571FB388B00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4/16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CAB6E3F-58CD-45AB-8701-1B1FFBDE96ED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99F57005-8CBC-44F4-A9AD-2E52FD5FB6C3}"/>
              </a:ext>
            </a:extLst>
          </p:cNvPr>
          <p:cNvSpPr txBox="1">
            <a:spLocks/>
          </p:cNvSpPr>
          <p:nvPr/>
        </p:nvSpPr>
        <p:spPr>
          <a:xfrm>
            <a:off x="187779" y="137776"/>
            <a:ext cx="18098634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4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Coordinación Territorial y Participación Ciudadana</a:t>
            </a:r>
            <a:endParaRPr lang="es-ES" sz="34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número de diapositiva 2">
            <a:extLst>
              <a:ext uri="{FF2B5EF4-FFF2-40B4-BE49-F238E27FC236}">
                <a16:creationId xmlns:a16="http://schemas.microsoft.com/office/drawing/2014/main" id="{7E08DC1E-9131-4C13-A72F-A87B16CBF94B}"/>
              </a:ext>
            </a:extLst>
          </p:cNvPr>
          <p:cNvSpPr txBox="1">
            <a:spLocks/>
          </p:cNvSpPr>
          <p:nvPr/>
        </p:nvSpPr>
        <p:spPr>
          <a:xfrm>
            <a:off x="15926685" y="95493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15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0A29D13-A144-4E62-AB61-EC58DC321863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50B2DF3E-1C26-49DC-A1B6-DFF6A0461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67772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52.120.163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44.851.677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28.074.682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23.392.772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83%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24.045.480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21.458.905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89%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78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10184029"/>
              </p:ext>
            </p:extLst>
          </p:nvPr>
        </p:nvGraphicFramePr>
        <p:xfrm>
          <a:off x="-1325110" y="915948"/>
          <a:ext cx="11624233" cy="51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14207"/>
              </p:ext>
            </p:extLst>
          </p:nvPr>
        </p:nvGraphicFramePr>
        <p:xfrm>
          <a:off x="9163050" y="3861530"/>
          <a:ext cx="8588482" cy="2021255"/>
        </p:xfrm>
        <a:graphic>
          <a:graphicData uri="http://schemas.openxmlformats.org/drawingml/2006/table">
            <a:tbl>
              <a:tblPr/>
              <a:tblGrid>
                <a:gridCol w="372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de Control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8.830.779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7.574.829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8.830.779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7.574.829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FA96F593-45F9-43C5-9B3E-F2015EF7E66D}"/>
              </a:ext>
            </a:extLst>
          </p:cNvPr>
          <p:cNvSpPr txBox="1">
            <a:spLocks/>
          </p:cNvSpPr>
          <p:nvPr/>
        </p:nvSpPr>
        <p:spPr>
          <a:xfrm>
            <a:off x="9163050" y="2849480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6FFA19-4BAC-49D6-B22C-5027AE8DC156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5/16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F175310-F173-4E02-8D73-820F1E506178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F9CD8D90-4A22-4D3C-B6FD-AD1DEFBB8BB5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Agencia Metropolitana de Control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número de diapositiva 2">
            <a:extLst>
              <a:ext uri="{FF2B5EF4-FFF2-40B4-BE49-F238E27FC236}">
                <a16:creationId xmlns:a16="http://schemas.microsoft.com/office/drawing/2014/main" id="{76226C25-6FF0-44F3-A29A-0A4DEEC6673D}"/>
              </a:ext>
            </a:extLst>
          </p:cNvPr>
          <p:cNvSpPr txBox="1">
            <a:spLocks/>
          </p:cNvSpPr>
          <p:nvPr/>
        </p:nvSpPr>
        <p:spPr>
          <a:xfrm>
            <a:off x="15926685" y="95493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16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7DDAF33-A98D-414C-B5DB-FE0CBE90DF92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8315A272-62D8-4CF9-9BD6-3EF57FE9B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66612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8.830.779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7.574.829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</a:t>
                      </a:r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de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366.685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365.955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8.464.094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7.208.875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91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55635883"/>
              </p:ext>
            </p:extLst>
          </p:nvPr>
        </p:nvGraphicFramePr>
        <p:xfrm>
          <a:off x="-1472498" y="778809"/>
          <a:ext cx="11624233" cy="5156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08124"/>
              </p:ext>
            </p:extLst>
          </p:nvPr>
        </p:nvGraphicFramePr>
        <p:xfrm>
          <a:off x="9123363" y="1918436"/>
          <a:ext cx="8628169" cy="3978720"/>
        </p:xfrm>
        <a:graphic>
          <a:graphicData uri="http://schemas.openxmlformats.org/drawingml/2006/table">
            <a:tbl>
              <a:tblPr/>
              <a:tblGrid>
                <a:gridCol w="389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1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18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Desarrollo Productivo y Competitividad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1.387.953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1.236.007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18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EPM de Servicios Aeroportuarios y GZFRE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8.176.000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7.285.843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EPM de Rastro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4.063.553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3.497.423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851870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EPM de Gestión de Destino Turístico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4.458.800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3.744.670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64837"/>
                  </a:ext>
                </a:extLst>
              </a:tr>
              <a:tr h="40992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3.568.986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2.830.827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23249"/>
                  </a:ext>
                </a:extLst>
              </a:tr>
              <a:tr h="75243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21.655.292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18.594.770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DE96A21D-5692-4C68-864C-97DFCF7E54B1}"/>
              </a:ext>
            </a:extLst>
          </p:cNvPr>
          <p:cNvSpPr txBox="1">
            <a:spLocks/>
          </p:cNvSpPr>
          <p:nvPr/>
        </p:nvSpPr>
        <p:spPr>
          <a:xfrm>
            <a:off x="9163050" y="1016705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 +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propios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70DE41A-0EDA-4BE6-B54D-C6CC946BCA04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F9868964-8E9E-45C9-B03B-9123B86C6A5C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Desarrollo Productivo y Competitividad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E9B269B-19D6-4CCE-8013-ADA47D84F2B7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6/16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número de diapositiva 2">
            <a:extLst>
              <a:ext uri="{FF2B5EF4-FFF2-40B4-BE49-F238E27FC236}">
                <a16:creationId xmlns:a16="http://schemas.microsoft.com/office/drawing/2014/main" id="{45E6B062-5FC4-4B86-B8DF-FD943EA2B8D8}"/>
              </a:ext>
            </a:extLst>
          </p:cNvPr>
          <p:cNvSpPr txBox="1">
            <a:spLocks/>
          </p:cNvSpPr>
          <p:nvPr/>
        </p:nvSpPr>
        <p:spPr>
          <a:xfrm>
            <a:off x="15926685" y="95493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17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49FB00A-20F4-43AC-AA34-450BD533A213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CDB8C5C7-6F67-4F86-8B17-8971766A2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90928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10.237.953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9.150.975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11.417.340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9.443.795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14.088.426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11.973.048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7.566.866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6.621.721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56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116821101"/>
              </p:ext>
            </p:extLst>
          </p:nvPr>
        </p:nvGraphicFramePr>
        <p:xfrm>
          <a:off x="-1330402" y="1086586"/>
          <a:ext cx="11624233" cy="496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31684"/>
              </p:ext>
            </p:extLst>
          </p:nvPr>
        </p:nvGraphicFramePr>
        <p:xfrm>
          <a:off x="9163050" y="2828818"/>
          <a:ext cx="8588483" cy="3086219"/>
        </p:xfrm>
        <a:graphic>
          <a:graphicData uri="http://schemas.openxmlformats.org/drawingml/2006/table">
            <a:tbl>
              <a:tblPr/>
              <a:tblGrid>
                <a:gridCol w="387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Instituto de la Ciudad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236.191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235.888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Planificación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1.286.001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1.127.705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Capacitación Municipal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35.729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1.642.192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1.399.321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0B002B0A-79C7-4942-B43D-588DDDE298F6}"/>
              </a:ext>
            </a:extLst>
          </p:cNvPr>
          <p:cNvSpPr txBox="1">
            <a:spLocks/>
          </p:cNvSpPr>
          <p:nvPr/>
        </p:nvSpPr>
        <p:spPr>
          <a:xfrm>
            <a:off x="9163050" y="1931318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 +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propios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6593469-6203-42BE-861D-6D0E149AB9C0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B06C2192-E844-4724-9280-B8C14CEE20F2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Planificación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0B1D47-A110-4634-93FF-D1DF659CE3D0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7/16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93EC846-F953-47BE-892B-2C59C28A7F59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4947E169-F1CC-4750-B178-1682ABA14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23384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1.586.001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1.343.129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56.191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56.191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364.110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271.740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1.278.082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1.127.581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  <p:sp>
        <p:nvSpPr>
          <p:cNvPr id="21" name="Marcador de número de diapositiva 2">
            <a:extLst>
              <a:ext uri="{FF2B5EF4-FFF2-40B4-BE49-F238E27FC236}">
                <a16:creationId xmlns:a16="http://schemas.microsoft.com/office/drawing/2014/main" id="{F9F52E15-2920-4146-8535-F12D738D18E5}"/>
              </a:ext>
            </a:extLst>
          </p:cNvPr>
          <p:cNvSpPr txBox="1">
            <a:spLocks/>
          </p:cNvSpPr>
          <p:nvPr/>
        </p:nvSpPr>
        <p:spPr>
          <a:xfrm>
            <a:off x="15926685" y="95493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18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6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78732957"/>
              </p:ext>
            </p:extLst>
          </p:nvPr>
        </p:nvGraphicFramePr>
        <p:xfrm>
          <a:off x="-1321378" y="1047170"/>
          <a:ext cx="11624233" cy="497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72384"/>
              </p:ext>
            </p:extLst>
          </p:nvPr>
        </p:nvGraphicFramePr>
        <p:xfrm>
          <a:off x="9163050" y="3328130"/>
          <a:ext cx="8588483" cy="2553737"/>
        </p:xfrm>
        <a:graphic>
          <a:graphicData uri="http://schemas.openxmlformats.org/drawingml/2006/table">
            <a:tbl>
              <a:tblPr/>
              <a:tblGrid>
                <a:gridCol w="387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de la Propiedad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5.373.138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5.121.167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155.428.704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125.533.044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160.801.842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130.654.211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FA8EF753-E0E1-49BC-8192-27AE8F6E60EB}"/>
              </a:ext>
            </a:extLst>
          </p:cNvPr>
          <p:cNvSpPr txBox="1">
            <a:spLocks/>
          </p:cNvSpPr>
          <p:nvPr/>
        </p:nvSpPr>
        <p:spPr>
          <a:xfrm>
            <a:off x="9163050" y="2316080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municipal)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1FF4F62-CA40-4519-B2A5-E332D524D03D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9F2085EE-3DCB-4FDD-9624-BF3412FA7ABD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Administración General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F4A5528-E91A-44A5-963F-906051F874AF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8/16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474BE4-D3CD-4D14-A230-55CB282F245F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9D9774F6-952F-411E-9149-5D463057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75981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160.801.842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130.654.211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50.186.930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48.014.558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110.614.912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82.639.653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  <p:sp>
        <p:nvSpPr>
          <p:cNvPr id="20" name="Marcador de número de diapositiva 2">
            <a:extLst>
              <a:ext uri="{FF2B5EF4-FFF2-40B4-BE49-F238E27FC236}">
                <a16:creationId xmlns:a16="http://schemas.microsoft.com/office/drawing/2014/main" id="{7070EE86-8129-42F1-8A78-E8E00A0A523F}"/>
              </a:ext>
            </a:extLst>
          </p:cNvPr>
          <p:cNvSpPr txBox="1">
            <a:spLocks/>
          </p:cNvSpPr>
          <p:nvPr/>
        </p:nvSpPr>
        <p:spPr>
          <a:xfrm>
            <a:off x="15926685" y="95493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19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8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851DDB4-652D-4224-949F-F9FE441E3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8B6D650D-19EF-4FBF-9240-C6EFD5C6D29C}"/>
              </a:ext>
            </a:extLst>
          </p:cNvPr>
          <p:cNvSpPr txBox="1">
            <a:spLocks/>
          </p:cNvSpPr>
          <p:nvPr/>
        </p:nvSpPr>
        <p:spPr>
          <a:xfrm>
            <a:off x="4925021" y="4055481"/>
            <a:ext cx="11166164" cy="2196196"/>
          </a:xfrm>
          <a:prstGeom prst="rect">
            <a:avLst/>
          </a:prstGeom>
        </p:spPr>
        <p:txBody>
          <a:bodyPr vert="horz" wrap="square" lIns="163275" tIns="81638" rIns="163275" bIns="81638" rtlCol="0" anchor="ctr">
            <a:sp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C" sz="6600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del MDMQ - 2021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E4A77F-0995-47D1-9AF2-5E543165AD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89" y="3400230"/>
            <a:ext cx="3059232" cy="394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085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68093999"/>
              </p:ext>
            </p:extLst>
          </p:nvPr>
        </p:nvGraphicFramePr>
        <p:xfrm>
          <a:off x="-1321378" y="852486"/>
          <a:ext cx="11624233" cy="518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32121"/>
              </p:ext>
            </p:extLst>
          </p:nvPr>
        </p:nvGraphicFramePr>
        <p:xfrm>
          <a:off x="9163050" y="2794730"/>
          <a:ext cx="8588483" cy="3111902"/>
        </p:xfrm>
        <a:graphic>
          <a:graphicData uri="http://schemas.openxmlformats.org/drawingml/2006/table">
            <a:tbl>
              <a:tblPr/>
              <a:tblGrid>
                <a:gridCol w="387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de Aseo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93.669.250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77.740.952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Ambiente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4.214.372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3.289.399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de Gestión Integral de Residuos Sólidos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24.586.830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17.286.394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122.470.452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98.316.745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94BE46DC-045A-44CD-BBF5-051D204EA939}"/>
              </a:ext>
            </a:extLst>
          </p:cNvPr>
          <p:cNvSpPr txBox="1">
            <a:spLocks/>
          </p:cNvSpPr>
          <p:nvPr/>
        </p:nvSpPr>
        <p:spPr>
          <a:xfrm>
            <a:off x="8972550" y="1897230"/>
            <a:ext cx="8953500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propios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s-E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Fondo Ambiental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A652667-E7A8-4F40-A5F0-1B2141AF0D4F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810F49A9-CA19-494F-8196-1A91751B4AEE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Ambiente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852C9B-5EFF-42F9-A837-351C90F55E80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9/16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F9AF5B9-31D5-4724-979A-8ACCC90624EF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C0C77075-8D46-4E3D-974E-4E58B6305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5147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19.622.624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14.103.638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102.847.828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84.213.107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77.173.388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57.579.231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45.297.064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40.737.514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  <p:sp>
        <p:nvSpPr>
          <p:cNvPr id="20" name="Marcador de número de diapositiva 2">
            <a:extLst>
              <a:ext uri="{FF2B5EF4-FFF2-40B4-BE49-F238E27FC236}">
                <a16:creationId xmlns:a16="http://schemas.microsoft.com/office/drawing/2014/main" id="{0B437E42-048B-428D-B758-56973675DDFC}"/>
              </a:ext>
            </a:extLst>
          </p:cNvPr>
          <p:cNvSpPr txBox="1">
            <a:spLocks/>
          </p:cNvSpPr>
          <p:nvPr/>
        </p:nvSpPr>
        <p:spPr>
          <a:xfrm>
            <a:off x="15926685" y="95112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20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4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968210686"/>
              </p:ext>
            </p:extLst>
          </p:nvPr>
        </p:nvGraphicFramePr>
        <p:xfrm>
          <a:off x="-1325110" y="933451"/>
          <a:ext cx="11624233" cy="510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437877"/>
              </p:ext>
            </p:extLst>
          </p:nvPr>
        </p:nvGraphicFramePr>
        <p:xfrm>
          <a:off x="9163050" y="3251930"/>
          <a:ext cx="8627644" cy="2641895"/>
        </p:xfrm>
        <a:graphic>
          <a:graphicData uri="http://schemas.openxmlformats.org/drawingml/2006/table">
            <a:tbl>
              <a:tblPr/>
              <a:tblGrid>
                <a:gridCol w="389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Agencia de Coordinación Distrital de Comercio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4.148.581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3.335.268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EPM Mayorista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2.093.573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1.623.960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84101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6.242.153 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4.959.228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5B977A41-655C-4B65-8348-783F11051281}"/>
              </a:ext>
            </a:extLst>
          </p:cNvPr>
          <p:cNvSpPr txBox="1">
            <a:spLocks/>
          </p:cNvSpPr>
          <p:nvPr/>
        </p:nvSpPr>
        <p:spPr>
          <a:xfrm>
            <a:off x="9163050" y="2354430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propios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22DEC8E-7EF4-4CBB-816F-31B01755E7FA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0B6A3421-605B-47EE-A36D-48F019158273}"/>
              </a:ext>
            </a:extLst>
          </p:cNvPr>
          <p:cNvSpPr txBox="1">
            <a:spLocks/>
          </p:cNvSpPr>
          <p:nvPr/>
        </p:nvSpPr>
        <p:spPr>
          <a:xfrm>
            <a:off x="382946" y="139793"/>
            <a:ext cx="17464124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4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Agencia de Coordinación Distrital de Comercio</a:t>
            </a:r>
            <a:endParaRPr lang="es-ES" sz="34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B9C9557-D7E1-4DF6-AFA0-81CB70B1D273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10/16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22047D-189D-4C5A-AA2C-C27C9D5D9D39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96698E4F-7616-4CDF-B128-278AB7698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79280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4.148.581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3.335.268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2.093.573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1.623.960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2.540.718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1.566.373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3.701.435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3.392.855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  <p:sp>
        <p:nvSpPr>
          <p:cNvPr id="20" name="Marcador de número de diapositiva 2">
            <a:extLst>
              <a:ext uri="{FF2B5EF4-FFF2-40B4-BE49-F238E27FC236}">
                <a16:creationId xmlns:a16="http://schemas.microsoft.com/office/drawing/2014/main" id="{F98E9802-CBFF-483D-B3E2-E40418FBE098}"/>
              </a:ext>
            </a:extLst>
          </p:cNvPr>
          <p:cNvSpPr txBox="1">
            <a:spLocks/>
          </p:cNvSpPr>
          <p:nvPr/>
        </p:nvSpPr>
        <p:spPr>
          <a:xfrm>
            <a:off x="15926685" y="95112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21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831756661"/>
              </p:ext>
            </p:extLst>
          </p:nvPr>
        </p:nvGraphicFramePr>
        <p:xfrm>
          <a:off x="-1327729" y="1086586"/>
          <a:ext cx="11624233" cy="493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27864"/>
              </p:ext>
            </p:extLst>
          </p:nvPr>
        </p:nvGraphicFramePr>
        <p:xfrm>
          <a:off x="9163050" y="2121633"/>
          <a:ext cx="8588483" cy="6401749"/>
        </p:xfrm>
        <a:graphic>
          <a:graphicData uri="http://schemas.openxmlformats.org/drawingml/2006/table">
            <a:tbl>
              <a:tblPr/>
              <a:tblGrid>
                <a:gridCol w="387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2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38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Quitumbe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1.996.893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1.771.587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38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Colegio Benalcázar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1.897.640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1.671.137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38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Julio E. Moreno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1.362.649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1.197.594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49236"/>
                  </a:ext>
                </a:extLst>
              </a:tr>
              <a:tr h="45438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Bicentenario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2.079.438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1.807.283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55600"/>
                  </a:ext>
                </a:extLst>
              </a:tr>
              <a:tr h="45438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Espejo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2.927.626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2.549.120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304327"/>
                  </a:ext>
                </a:extLst>
              </a:tr>
              <a:tr h="45438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Colegio Fernández Madrid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2.081.998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1.798.493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56893"/>
                  </a:ext>
                </a:extLst>
              </a:tr>
              <a:tr h="45438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Oswaldo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Lombeyda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1.349.031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1.159.912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046173"/>
                  </a:ext>
                </a:extLst>
              </a:tr>
              <a:tr h="454385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Sucre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3.630.345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3.036.379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49689"/>
                  </a:ext>
                </a:extLst>
              </a:tr>
              <a:tr h="644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Educativa San Francisco de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1.550.579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1.290.970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293567"/>
                  </a:ext>
                </a:extLst>
              </a:tr>
              <a:tr h="64421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Educación, Recreación y Deporte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18.143.348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11.539.588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96519"/>
                  </a:ext>
                </a:extLst>
              </a:tr>
              <a:tr h="834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37.019.548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27.822.064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19739DE7-1FCC-49AA-A4F8-707500BC6C62}"/>
              </a:ext>
            </a:extLst>
          </p:cNvPr>
          <p:cNvSpPr txBox="1">
            <a:spLocks/>
          </p:cNvSpPr>
          <p:nvPr/>
        </p:nvSpPr>
        <p:spPr>
          <a:xfrm>
            <a:off x="9163050" y="1109582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municipal)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B49EA0C-6E33-4F2A-B8F7-AD5D5CD60EC1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735B2BAD-FF92-45B9-BB61-0A4FE5B1DD16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Educación, Recreación y Deporte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5805DE-3857-415F-9C3F-47F830059619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11/16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AC62D8C-59CD-401E-9117-15023A332AE4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005EA973-31A3-4F58-879C-5981DB3A2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72162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37.019.548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27.822.064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8.842.998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3.103.289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28.176.550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24.718.776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  <p:sp>
        <p:nvSpPr>
          <p:cNvPr id="20" name="Marcador de número de diapositiva 2">
            <a:extLst>
              <a:ext uri="{FF2B5EF4-FFF2-40B4-BE49-F238E27FC236}">
                <a16:creationId xmlns:a16="http://schemas.microsoft.com/office/drawing/2014/main" id="{0B7CECAB-48F2-4381-9D5B-3F89520E5534}"/>
              </a:ext>
            </a:extLst>
          </p:cNvPr>
          <p:cNvSpPr txBox="1">
            <a:spLocks/>
          </p:cNvSpPr>
          <p:nvPr/>
        </p:nvSpPr>
        <p:spPr>
          <a:xfrm>
            <a:off x="15926685" y="95112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22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04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550238691"/>
              </p:ext>
            </p:extLst>
          </p:nvPr>
        </p:nvGraphicFramePr>
        <p:xfrm>
          <a:off x="-1319320" y="561766"/>
          <a:ext cx="11624233" cy="547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86024"/>
              </p:ext>
            </p:extLst>
          </p:nvPr>
        </p:nvGraphicFramePr>
        <p:xfrm>
          <a:off x="9142413" y="2172436"/>
          <a:ext cx="8609120" cy="3706859"/>
        </p:xfrm>
        <a:graphic>
          <a:graphicData uri="http://schemas.openxmlformats.org/drawingml/2006/table">
            <a:tbl>
              <a:tblPr/>
              <a:tblGrid>
                <a:gridCol w="3889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Territorio, Hábitat y Vivienda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6.232.638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5.145.227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EPM de Agua Potable y Saneamiento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185.865.512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134.515.544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Instituto Metropolitano de Patrimonio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9.643.023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5.933.080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69141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EPM de Hábitat y Vivienda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7.275.140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4.505.138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14785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209.016.312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150.098.989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52A37C2E-C391-4E3D-B3D7-9C86D61E7C12}"/>
              </a:ext>
            </a:extLst>
          </p:cNvPr>
          <p:cNvSpPr txBox="1">
            <a:spLocks/>
          </p:cNvSpPr>
          <p:nvPr/>
        </p:nvSpPr>
        <p:spPr>
          <a:xfrm>
            <a:off x="9163050" y="1291869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 +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propios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Marcador de número de diapositiva 2">
            <a:extLst>
              <a:ext uri="{FF2B5EF4-FFF2-40B4-BE49-F238E27FC236}">
                <a16:creationId xmlns:a16="http://schemas.microsoft.com/office/drawing/2014/main" id="{386D469D-96F8-4C5F-AF72-F14CF03E9C50}"/>
              </a:ext>
            </a:extLst>
          </p:cNvPr>
          <p:cNvSpPr txBox="1">
            <a:spLocks/>
          </p:cNvSpPr>
          <p:nvPr/>
        </p:nvSpPr>
        <p:spPr>
          <a:xfrm>
            <a:off x="15926685" y="95112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23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A1AA3F1-DC34-42F5-A1BA-842A7719595C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A5C28EED-E5E0-4FA5-8E1C-0FB4F721D043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Territorio Hábitat y Vivienda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5588FF6-0704-4957-AA25-0AFF51510848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12/16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685BD5F-AF17-429F-A850-CE11502F3891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AA619936-F666-4831-987C-2247E8502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42161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23.982.866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14.763.046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185.033.446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135.335.943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70.778.662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31.053.594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138.237.651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119.045.395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265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86913967"/>
              </p:ext>
            </p:extLst>
          </p:nvPr>
        </p:nvGraphicFramePr>
        <p:xfrm>
          <a:off x="-1327729" y="948272"/>
          <a:ext cx="11624233" cy="5075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49911"/>
              </p:ext>
            </p:extLst>
          </p:nvPr>
        </p:nvGraphicFramePr>
        <p:xfrm>
          <a:off x="9163050" y="2731232"/>
          <a:ext cx="8588483" cy="3174377"/>
        </p:xfrm>
        <a:graphic>
          <a:graphicData uri="http://schemas.openxmlformats.org/drawingml/2006/table">
            <a:tbl>
              <a:tblPr/>
              <a:tblGrid>
                <a:gridCol w="387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Inclusión Social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3.846.542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2.920.675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Protección de Derechos del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946.178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691.114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Patronato Municipal San José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17.358.627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11.017.505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581020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22.151.347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14.629.294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5F69038F-F9D4-4277-B7C0-522C47B2C342}"/>
              </a:ext>
            </a:extLst>
          </p:cNvPr>
          <p:cNvSpPr txBox="1">
            <a:spLocks/>
          </p:cNvSpPr>
          <p:nvPr/>
        </p:nvSpPr>
        <p:spPr>
          <a:xfrm>
            <a:off x="9163050" y="1833732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 +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propios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Marcador de número de diapositiva 2">
            <a:extLst>
              <a:ext uri="{FF2B5EF4-FFF2-40B4-BE49-F238E27FC236}">
                <a16:creationId xmlns:a16="http://schemas.microsoft.com/office/drawing/2014/main" id="{02935572-19D2-41FE-A3A8-4A1482E7087F}"/>
              </a:ext>
            </a:extLst>
          </p:cNvPr>
          <p:cNvSpPr txBox="1">
            <a:spLocks/>
          </p:cNvSpPr>
          <p:nvPr/>
        </p:nvSpPr>
        <p:spPr>
          <a:xfrm>
            <a:off x="15926685" y="95112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24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65A3EB3-2703-4AAC-8F2E-EB25554D0FB4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2CAC1E89-EC53-4FD7-BBC8-8E83E11DD34C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Inclusión Social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B88D108-5D1E-496F-80CA-0880148F7450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13/16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9202C55-1256-4BBA-9530-7C9FD367BE6B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19AAA391-0E65-48DD-BD10-D06B13AE7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63058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21.955.170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14.613.658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196.178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15.636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9.661.927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4.176.411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12.489.420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10.452.882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09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6556098"/>
              </p:ext>
            </p:extLst>
          </p:nvPr>
        </p:nvGraphicFramePr>
        <p:xfrm>
          <a:off x="-1207146" y="1086586"/>
          <a:ext cx="11624233" cy="488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87011"/>
              </p:ext>
            </p:extLst>
          </p:nvPr>
        </p:nvGraphicFramePr>
        <p:xfrm>
          <a:off x="9163050" y="2290964"/>
          <a:ext cx="8588483" cy="3612960"/>
        </p:xfrm>
        <a:graphic>
          <a:graphicData uri="http://schemas.openxmlformats.org/drawingml/2006/table">
            <a:tbl>
              <a:tblPr/>
              <a:tblGrid>
                <a:gridCol w="387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7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Municipal de Salud Centro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4.056.767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3.189.195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Municipal de Salud Norte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6.271.495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4.902.294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Municipal de Salud Sur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14.777.234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10.827.571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311479"/>
                  </a:ext>
                </a:extLst>
              </a:tr>
              <a:tr h="41313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8.040.327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2.803.601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8622"/>
                  </a:ext>
                </a:extLst>
              </a:tr>
              <a:tr h="41313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de Bienestar Animal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89.145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654257"/>
                  </a:ext>
                </a:extLst>
              </a:tr>
              <a:tr h="72341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33.234.967 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21.722.661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82FB937A-B183-4C3E-98C6-BE9A8DEC07E9}"/>
              </a:ext>
            </a:extLst>
          </p:cNvPr>
          <p:cNvSpPr txBox="1">
            <a:spLocks/>
          </p:cNvSpPr>
          <p:nvPr/>
        </p:nvSpPr>
        <p:spPr>
          <a:xfrm>
            <a:off x="9163050" y="1278913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municipal)</a:t>
            </a:r>
          </a:p>
        </p:txBody>
      </p:sp>
      <p:sp>
        <p:nvSpPr>
          <p:cNvPr id="16" name="Marcador de número de diapositiva 2">
            <a:extLst>
              <a:ext uri="{FF2B5EF4-FFF2-40B4-BE49-F238E27FC236}">
                <a16:creationId xmlns:a16="http://schemas.microsoft.com/office/drawing/2014/main" id="{5311FBBF-4949-42A4-8A03-EBCD1AB87879}"/>
              </a:ext>
            </a:extLst>
          </p:cNvPr>
          <p:cNvSpPr txBox="1">
            <a:spLocks/>
          </p:cNvSpPr>
          <p:nvPr/>
        </p:nvSpPr>
        <p:spPr>
          <a:xfrm>
            <a:off x="15926685" y="95112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25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02D28E7-3EA7-496A-86E7-F9E6863EB045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902A3AAA-7BB8-4C3B-BFF5-B4BB7B10308E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Salud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40CE36-DA1A-4537-80CF-FC8DAD07CEF1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14/16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9E41C6E-C37E-45F5-A12A-6B15716A4BD5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2EA08B27-3A0C-4B75-9A85-F94CCBD9B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17387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33.234.967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21.722.661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11.032.332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3.194.586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22.202.635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18.528.075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334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614028046"/>
              </p:ext>
            </p:extLst>
          </p:nvPr>
        </p:nvGraphicFramePr>
        <p:xfrm>
          <a:off x="-1327729" y="933183"/>
          <a:ext cx="11624233" cy="497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63868"/>
              </p:ext>
            </p:extLst>
          </p:nvPr>
        </p:nvGraphicFramePr>
        <p:xfrm>
          <a:off x="9163050" y="2172426"/>
          <a:ext cx="8588483" cy="4479245"/>
        </p:xfrm>
        <a:graphic>
          <a:graphicData uri="http://schemas.openxmlformats.org/drawingml/2006/table">
            <a:tbl>
              <a:tblPr/>
              <a:tblGrid>
                <a:gridCol w="387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5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17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 de Control de Transporte Terrestre, Tránsito y Seguridad Vial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54.632.241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47.145.705 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5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de Movilidad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2.160.509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1.789.485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0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EPM de Transporte de Pasajeros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78.822.047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65.088.075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5114"/>
                  </a:ext>
                </a:extLst>
              </a:tr>
              <a:tr h="515599">
                <a:tc>
                  <a:txBody>
                    <a:bodyPr/>
                    <a:lstStyle/>
                    <a:p>
                      <a:pPr marL="0" algn="l" defTabSz="1632753" rtl="0" eaLnBrk="1" fontAlgn="b" latinLnBrk="0" hangingPunct="1"/>
                      <a:r>
                        <a:rPr kumimoji="1" lang="es-MX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PPLMQ – Proyecto</a:t>
                      </a:r>
                      <a:r>
                        <a:rPr kumimoji="1" lang="es-MX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Primera Línea del Metro de Quito</a:t>
                      </a:r>
                      <a:endParaRPr kumimoji="1" lang="es-MX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es-E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405.470.246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es-E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238.554.682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632753" rtl="0" eaLnBrk="1" fontAlgn="b" latinLnBrk="0" hangingPunct="1"/>
                      <a:r>
                        <a:rPr kumimoji="1" lang="es-E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19608"/>
                  </a:ext>
                </a:extLst>
              </a:tr>
              <a:tr h="44950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EPM de Movilidad y Obras Públicas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158.705.624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83.990.972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344607"/>
                  </a:ext>
                </a:extLst>
              </a:tr>
              <a:tr h="44950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EPM del Metro de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21.973.558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5.281.557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570267"/>
                  </a:ext>
                </a:extLst>
              </a:tr>
              <a:tr h="6675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721.764.225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441.850.477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0B5DB40-465C-43A5-BB95-79FB5C3F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3835"/>
              </p:ext>
            </p:extLst>
          </p:nvPr>
        </p:nvGraphicFramePr>
        <p:xfrm>
          <a:off x="9163049" y="6938337"/>
          <a:ext cx="8588483" cy="1169280"/>
        </p:xfrm>
        <a:graphic>
          <a:graphicData uri="http://schemas.openxmlformats.org/drawingml/2006/table">
            <a:tbl>
              <a:tblPr/>
              <a:tblGrid>
                <a:gridCol w="3879792">
                  <a:extLst>
                    <a:ext uri="{9D8B030D-6E8A-4147-A177-3AD203B41FA5}">
                      <a16:colId xmlns:a16="http://schemas.microsoft.com/office/drawing/2014/main" val="397806317"/>
                    </a:ext>
                  </a:extLst>
                </a:gridCol>
                <a:gridCol w="1421638">
                  <a:extLst>
                    <a:ext uri="{9D8B030D-6E8A-4147-A177-3AD203B41FA5}">
                      <a16:colId xmlns:a16="http://schemas.microsoft.com/office/drawing/2014/main" val="663644655"/>
                    </a:ext>
                  </a:extLst>
                </a:gridCol>
                <a:gridCol w="1592525">
                  <a:extLst>
                    <a:ext uri="{9D8B030D-6E8A-4147-A177-3AD203B41FA5}">
                      <a16:colId xmlns:a16="http://schemas.microsoft.com/office/drawing/2014/main" val="3180721842"/>
                    </a:ext>
                  </a:extLst>
                </a:gridCol>
                <a:gridCol w="1694528">
                  <a:extLst>
                    <a:ext uri="{9D8B030D-6E8A-4147-A177-3AD203B41FA5}">
                      <a16:colId xmlns:a16="http://schemas.microsoft.com/office/drawing/2014/main" val="3636661689"/>
                    </a:ext>
                  </a:extLst>
                </a:gridCol>
              </a:tblGrid>
              <a:tr h="532482">
                <a:tc>
                  <a:txBody>
                    <a:bodyPr/>
                    <a:lstStyle/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del Sector</a:t>
                      </a:r>
                    </a:p>
                    <a:p>
                      <a:pPr marL="0" marR="0" lvl="0" indent="0" algn="ctr" defTabSz="163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 PPLMQ</a:t>
                      </a:r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316.293.979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203.295.795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43788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5654EC02-6F64-40FE-BAC8-AA8F379EEF84}"/>
              </a:ext>
            </a:extLst>
          </p:cNvPr>
          <p:cNvSpPr txBox="1">
            <a:spLocks/>
          </p:cNvSpPr>
          <p:nvPr/>
        </p:nvSpPr>
        <p:spPr>
          <a:xfrm>
            <a:off x="9163049" y="1274926"/>
            <a:ext cx="8588483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 +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propios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Marcador de número de diapositiva 2">
            <a:extLst>
              <a:ext uri="{FF2B5EF4-FFF2-40B4-BE49-F238E27FC236}">
                <a16:creationId xmlns:a16="http://schemas.microsoft.com/office/drawing/2014/main" id="{E0130563-7FCE-424B-8829-8F1F8CF4D3DB}"/>
              </a:ext>
            </a:extLst>
          </p:cNvPr>
          <p:cNvSpPr txBox="1">
            <a:spLocks/>
          </p:cNvSpPr>
          <p:nvPr/>
        </p:nvSpPr>
        <p:spPr>
          <a:xfrm>
            <a:off x="15926685" y="95112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26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70FE976-EE74-4F80-97F7-2893DDC045A9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79484E37-7E56-4DAA-8B0E-B4C0BD59DA9A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Movilidad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B4CB2F7-7EDD-4CCA-A2B3-0F6498861639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15/16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5C52B1D-CCE9-464C-AFB4-7ABB22AA9175}"/>
              </a:ext>
            </a:extLst>
          </p:cNvPr>
          <p:cNvSpPr txBox="1"/>
          <p:nvPr/>
        </p:nvSpPr>
        <p:spPr>
          <a:xfrm>
            <a:off x="894981" y="891296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3FB85F04-3B54-489A-8145-35CAE78FC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624726"/>
              </p:ext>
            </p:extLst>
          </p:nvPr>
        </p:nvGraphicFramePr>
        <p:xfrm>
          <a:off x="990231" y="6123359"/>
          <a:ext cx="7248531" cy="277056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 sin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PPLMQ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192.610.080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137.983.477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PPLMQ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405.470.246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238.554.682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551511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123.683.899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65.312.318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 sin PPLMQ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211.417.067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113.514.739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PPLMQ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405.470.246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238.554.682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4207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104.876.912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89.781.056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166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503707276"/>
              </p:ext>
            </p:extLst>
          </p:nvPr>
        </p:nvGraphicFramePr>
        <p:xfrm>
          <a:off x="-1344661" y="439125"/>
          <a:ext cx="11624233" cy="558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Ejecución Presupuestaria 2021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802321"/>
              </p:ext>
            </p:extLst>
          </p:nvPr>
        </p:nvGraphicFramePr>
        <p:xfrm>
          <a:off x="9143206" y="2053896"/>
          <a:ext cx="8608327" cy="3823189"/>
        </p:xfrm>
        <a:graphic>
          <a:graphicData uri="http://schemas.openxmlformats.org/drawingml/2006/table">
            <a:tbl>
              <a:tblPr/>
              <a:tblGrid>
                <a:gridCol w="388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149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</a:t>
                      </a:r>
                      <a:r>
                        <a:rPr lang="es-ES" sz="2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Sector: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06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Secretaría General de Seguridad y Gobernabilidad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5.274.404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4.808.917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06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Cuerpo de Agentes de Control Metropolitano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23.893.684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21.105.671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25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Cuerpo de Bomberos de Quito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71.014.375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39.004.577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73802"/>
                  </a:ext>
                </a:extLst>
              </a:tr>
              <a:tr h="59006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EPM de Logística para la Seguridad y la Convivencia Ciudadana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14.689.227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4.884.283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6942"/>
                  </a:ext>
                </a:extLst>
              </a:tr>
              <a:tr h="7639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Sector</a:t>
                      </a:r>
                    </a:p>
                    <a:p>
                      <a:pPr algn="ctr" fontAlgn="b"/>
                      <a:r>
                        <a:rPr lang="es-E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(Presupuesto total)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114.871.690 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69.803.448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DB24D9CD-C363-4DD1-8B32-EC1185129B86}"/>
              </a:ext>
            </a:extLst>
          </p:cNvPr>
          <p:cNvSpPr txBox="1">
            <a:spLocks/>
          </p:cNvSpPr>
          <p:nvPr/>
        </p:nvSpPr>
        <p:spPr>
          <a:xfrm>
            <a:off x="9163049" y="1156395"/>
            <a:ext cx="8588484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- 2021</a:t>
            </a:r>
          </a:p>
          <a:p>
            <a:pPr algn="ctr"/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Asignación municipal + </a:t>
            </a:r>
            <a:r>
              <a:rPr lang="es-E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propios</a:t>
            </a:r>
            <a:r>
              <a:rPr lang="es-ES" sz="2000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Marcador de número de diapositiva 2">
            <a:extLst>
              <a:ext uri="{FF2B5EF4-FFF2-40B4-BE49-F238E27FC236}">
                <a16:creationId xmlns:a16="http://schemas.microsoft.com/office/drawing/2014/main" id="{F584EEEF-FF6F-40D8-9630-CF7B54DAD685}"/>
              </a:ext>
            </a:extLst>
          </p:cNvPr>
          <p:cNvSpPr txBox="1">
            <a:spLocks/>
          </p:cNvSpPr>
          <p:nvPr/>
        </p:nvSpPr>
        <p:spPr>
          <a:xfrm>
            <a:off x="15926685" y="9511267"/>
            <a:ext cx="1080120" cy="547688"/>
          </a:xfr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459DFB-86F3-43FA-8567-2EA6E426AE90}" type="slidenum">
              <a:rPr lang="ja-JP" altLang="en-US" sz="2000" smtClean="0">
                <a:solidFill>
                  <a:srgbClr val="0060A8"/>
                </a:solidFill>
                <a:latin typeface="Arial Black" panose="020B0A04020102020204" pitchFamily="34" charset="0"/>
              </a:rPr>
              <a:pPr algn="ctr"/>
              <a:t>27</a:t>
            </a:fld>
            <a:endParaRPr lang="ja-JP" altLang="en-US" sz="2000" dirty="0">
              <a:solidFill>
                <a:srgbClr val="0060A8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5B9727A-8FA7-4BDE-87E7-E47F14A917F6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0D9794BF-AB5D-4B60-B81C-645022F8622F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</a:t>
            </a:r>
            <a:r>
              <a:rPr lang="es-EC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Seguridad y Gobernabilidad</a:t>
            </a:r>
            <a:endParaRPr lang="es-ES" sz="3600" b="0" dirty="0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7FEA167-9ED7-41E9-AC90-D66AC5367708}"/>
              </a:ext>
            </a:extLst>
          </p:cNvPr>
          <p:cNvSpPr txBox="1"/>
          <p:nvPr/>
        </p:nvSpPr>
        <p:spPr>
          <a:xfrm>
            <a:off x="16519965" y="778809"/>
            <a:ext cx="134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16/16</a:t>
            </a:r>
            <a:endParaRPr lang="es-EC" sz="1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F60A3EF-0A06-432A-AB12-2D6C0C5C2A46}"/>
              </a:ext>
            </a:extLst>
          </p:cNvPr>
          <p:cNvSpPr txBox="1"/>
          <p:nvPr/>
        </p:nvSpPr>
        <p:spPr>
          <a:xfrm>
            <a:off x="971181" y="8544179"/>
            <a:ext cx="614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C2DE75A4-4E45-42D3-BFEB-B239DBAD8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68449"/>
              </p:ext>
            </p:extLst>
          </p:nvPr>
        </p:nvGraphicFramePr>
        <p:xfrm>
          <a:off x="990231" y="6447209"/>
          <a:ext cx="7248531" cy="2077920"/>
        </p:xfrm>
        <a:graphic>
          <a:graphicData uri="http://schemas.openxmlformats.org/drawingml/2006/table">
            <a:tbl>
              <a:tblPr/>
              <a:tblGrid>
                <a:gridCol w="3353510">
                  <a:extLst>
                    <a:ext uri="{9D8B030D-6E8A-4147-A177-3AD203B41FA5}">
                      <a16:colId xmlns:a16="http://schemas.microsoft.com/office/drawing/2014/main" val="2389991165"/>
                    </a:ext>
                  </a:extLst>
                </a:gridCol>
                <a:gridCol w="1228798">
                  <a:extLst>
                    <a:ext uri="{9D8B030D-6E8A-4147-A177-3AD203B41FA5}">
                      <a16:colId xmlns:a16="http://schemas.microsoft.com/office/drawing/2014/main" val="772497672"/>
                    </a:ext>
                  </a:extLst>
                </a:gridCol>
                <a:gridCol w="1376503">
                  <a:extLst>
                    <a:ext uri="{9D8B030D-6E8A-4147-A177-3AD203B41FA5}">
                      <a16:colId xmlns:a16="http://schemas.microsoft.com/office/drawing/2014/main" val="2780571564"/>
                    </a:ext>
                  </a:extLst>
                </a:gridCol>
                <a:gridCol w="1289720">
                  <a:extLst>
                    <a:ext uri="{9D8B030D-6E8A-4147-A177-3AD203B41FA5}">
                      <a16:colId xmlns:a16="http://schemas.microsoft.com/office/drawing/2014/main" val="964837007"/>
                    </a:ext>
                  </a:extLst>
                </a:gridCol>
              </a:tblGrid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5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862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Asignación Municipal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29.168.087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25.914.588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9771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Ingresos propios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85.703.602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43.888.860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205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Eje. Pres.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7788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37.050.835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12.973.878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294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Gasto administrativo + G. personal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77.820.855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56.829.570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0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96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39B223-E3B0-4153-AF92-85E9BFF83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4DBA785-FAEF-43E4-93F4-1FF31E76E25D}"/>
              </a:ext>
            </a:extLst>
          </p:cNvPr>
          <p:cNvSpPr txBox="1">
            <a:spLocks/>
          </p:cNvSpPr>
          <p:nvPr/>
        </p:nvSpPr>
        <p:spPr>
          <a:xfrm>
            <a:off x="515101" y="137242"/>
            <a:ext cx="17274845" cy="604583"/>
          </a:xfrm>
          <a:prstGeom prst="rect">
            <a:avLst/>
          </a:prstGeom>
        </p:spPr>
        <p:txBody>
          <a:bodyPr vert="horz" lIns="163261" tIns="81630" rIns="163261" bIns="81630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36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de Gastos </a:t>
            </a:r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es-ES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 </a:t>
            </a:r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2021: Ranking por Empresas</a:t>
            </a:r>
            <a:endParaRPr lang="es-ES" sz="36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D05E0-ADED-4F01-B3F3-42D8A923FD7E}"/>
              </a:ext>
            </a:extLst>
          </p:cNvPr>
          <p:cNvCxnSpPr/>
          <p:nvPr/>
        </p:nvCxnSpPr>
        <p:spPr>
          <a:xfrm>
            <a:off x="794" y="755860"/>
            <a:ext cx="1828482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EFA536FD-16F4-482E-B10E-FB3992A7520E}"/>
              </a:ext>
            </a:extLst>
          </p:cNvPr>
          <p:cNvSpPr/>
          <p:nvPr/>
        </p:nvSpPr>
        <p:spPr>
          <a:xfrm>
            <a:off x="229373" y="7124528"/>
            <a:ext cx="495257" cy="400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 sz="1800">
              <a:solidFill>
                <a:schemeClr val="accent6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50E5913-446D-4E0E-914D-D29D4B8B3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737544"/>
              </p:ext>
            </p:extLst>
          </p:nvPr>
        </p:nvGraphicFramePr>
        <p:xfrm>
          <a:off x="477001" y="946971"/>
          <a:ext cx="17312943" cy="8025241"/>
        </p:xfrm>
        <a:graphic>
          <a:graphicData uri="http://schemas.openxmlformats.org/drawingml/2006/table">
            <a:tbl>
              <a:tblPr/>
              <a:tblGrid>
                <a:gridCol w="1409579">
                  <a:extLst>
                    <a:ext uri="{9D8B030D-6E8A-4147-A177-3AD203B41FA5}">
                      <a16:colId xmlns:a16="http://schemas.microsoft.com/office/drawing/2014/main" val="540058161"/>
                    </a:ext>
                  </a:extLst>
                </a:gridCol>
                <a:gridCol w="7257420">
                  <a:extLst>
                    <a:ext uri="{9D8B030D-6E8A-4147-A177-3AD203B41FA5}">
                      <a16:colId xmlns:a16="http://schemas.microsoft.com/office/drawing/2014/main" val="645069894"/>
                    </a:ext>
                  </a:extLst>
                </a:gridCol>
                <a:gridCol w="2895349">
                  <a:extLst>
                    <a:ext uri="{9D8B030D-6E8A-4147-A177-3AD203B41FA5}">
                      <a16:colId xmlns:a16="http://schemas.microsoft.com/office/drawing/2014/main" val="3944772458"/>
                    </a:ext>
                  </a:extLst>
                </a:gridCol>
                <a:gridCol w="2857252">
                  <a:extLst>
                    <a:ext uri="{9D8B030D-6E8A-4147-A177-3AD203B41FA5}">
                      <a16:colId xmlns:a16="http://schemas.microsoft.com/office/drawing/2014/main" val="1238567391"/>
                    </a:ext>
                  </a:extLst>
                </a:gridCol>
                <a:gridCol w="2893343">
                  <a:extLst>
                    <a:ext uri="{9D8B030D-6E8A-4147-A177-3AD203B41FA5}">
                      <a16:colId xmlns:a16="http://schemas.microsoft.com/office/drawing/2014/main" val="2881943500"/>
                    </a:ext>
                  </a:extLst>
                </a:gridCol>
              </a:tblGrid>
              <a:tr h="71684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Ranking Empresas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 / Entidades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575626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de Servicios Aeroportuarios y Gestión de Zonas Francas y RE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8.176.000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7.285.843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32343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de Rastro Quito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4.063.553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3.497.423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21834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de Gestión de Destino Turístico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4.458.800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3.744.670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02976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de Transporte de Pasajeros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78.822.047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65.088.075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60173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de Aseo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93.669.250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77.740.952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25304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Mercado Mayorista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2.093.573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1.623.960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24180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de Agua Potable y Saneamiento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185.865.512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134.515.544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015790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de Gestión Integral de Residuos Sólidos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24.586.830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17.286.394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458175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de Movilidad y Obras Públicas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158.705.624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83.990.972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00921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de Hábitat y Vivienda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7.275.140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4.505.138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81775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de Logística para la Seguridad y la Convivencia Ciudadana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14.689.227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4.884.283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2528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EPM del Metro de Quito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21.973.558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5.281.557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52402"/>
                  </a:ext>
                </a:extLst>
              </a:tr>
              <a:tr h="3584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EMPRESAS PÚBLICAS METROPOLITANAS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604.379.115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409.444.811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55052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223911"/>
                  </a:ext>
                </a:extLst>
              </a:tr>
              <a:tr h="358422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FUNDACIONES y CORPORACIONES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84.426.559  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50.832.728  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52109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140739"/>
                  </a:ext>
                </a:extLst>
              </a:tr>
              <a:tr h="358422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DEPENDENCIAS MUNICIPALES SIN PPLMQ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451.309.766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364.196.338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60417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85718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291614"/>
                  </a:ext>
                </a:extLst>
              </a:tr>
              <a:tr h="358422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PPLMQ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405.470.246  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238.554.682  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0088"/>
                  </a:ext>
                </a:extLst>
              </a:tr>
              <a:tr h="344768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66978"/>
                  </a:ext>
                </a:extLst>
              </a:tr>
              <a:tr h="358422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TOTAL DEL GAD DEL DMQ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1.545.585.685  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1.063.028.559  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286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556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39B223-E3B0-4153-AF92-85E9BFF83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4DBA785-FAEF-43E4-93F4-1FF31E76E25D}"/>
              </a:ext>
            </a:extLst>
          </p:cNvPr>
          <p:cNvSpPr txBox="1">
            <a:spLocks/>
          </p:cNvSpPr>
          <p:nvPr/>
        </p:nvSpPr>
        <p:spPr>
          <a:xfrm>
            <a:off x="515101" y="137242"/>
            <a:ext cx="17274845" cy="604583"/>
          </a:xfrm>
          <a:prstGeom prst="rect">
            <a:avLst/>
          </a:prstGeom>
        </p:spPr>
        <p:txBody>
          <a:bodyPr vert="horz" lIns="163261" tIns="81630" rIns="163261" bIns="81630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de Gastos del </a:t>
            </a:r>
            <a:r>
              <a:rPr lang="es-ES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 </a:t>
            </a:r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2021: Ranking por Secretarias Generales</a:t>
            </a:r>
            <a:endParaRPr lang="es-ES" sz="36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D05E0-ADED-4F01-B3F3-42D8A923FD7E}"/>
              </a:ext>
            </a:extLst>
          </p:cNvPr>
          <p:cNvCxnSpPr/>
          <p:nvPr/>
        </p:nvCxnSpPr>
        <p:spPr>
          <a:xfrm>
            <a:off x="794" y="755860"/>
            <a:ext cx="1828482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EFA536FD-16F4-482E-B10E-FB3992A7520E}"/>
              </a:ext>
            </a:extLst>
          </p:cNvPr>
          <p:cNvSpPr/>
          <p:nvPr/>
        </p:nvSpPr>
        <p:spPr>
          <a:xfrm>
            <a:off x="229373" y="7124528"/>
            <a:ext cx="495257" cy="400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 sz="1800">
              <a:solidFill>
                <a:schemeClr val="accent6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50E5913-446D-4E0E-914D-D29D4B8B3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226781"/>
              </p:ext>
            </p:extLst>
          </p:nvPr>
        </p:nvGraphicFramePr>
        <p:xfrm>
          <a:off x="456219" y="875803"/>
          <a:ext cx="17312943" cy="8447612"/>
        </p:xfrm>
        <a:graphic>
          <a:graphicData uri="http://schemas.openxmlformats.org/drawingml/2006/table">
            <a:tbl>
              <a:tblPr/>
              <a:tblGrid>
                <a:gridCol w="1409579">
                  <a:extLst>
                    <a:ext uri="{9D8B030D-6E8A-4147-A177-3AD203B41FA5}">
                      <a16:colId xmlns:a16="http://schemas.microsoft.com/office/drawing/2014/main" val="540058161"/>
                    </a:ext>
                  </a:extLst>
                </a:gridCol>
                <a:gridCol w="7257420">
                  <a:extLst>
                    <a:ext uri="{9D8B030D-6E8A-4147-A177-3AD203B41FA5}">
                      <a16:colId xmlns:a16="http://schemas.microsoft.com/office/drawing/2014/main" val="645069894"/>
                    </a:ext>
                  </a:extLst>
                </a:gridCol>
                <a:gridCol w="2895349">
                  <a:extLst>
                    <a:ext uri="{9D8B030D-6E8A-4147-A177-3AD203B41FA5}">
                      <a16:colId xmlns:a16="http://schemas.microsoft.com/office/drawing/2014/main" val="3944772458"/>
                    </a:ext>
                  </a:extLst>
                </a:gridCol>
                <a:gridCol w="2857252">
                  <a:extLst>
                    <a:ext uri="{9D8B030D-6E8A-4147-A177-3AD203B41FA5}">
                      <a16:colId xmlns:a16="http://schemas.microsoft.com/office/drawing/2014/main" val="1238567391"/>
                    </a:ext>
                  </a:extLst>
                </a:gridCol>
                <a:gridCol w="2893343">
                  <a:extLst>
                    <a:ext uri="{9D8B030D-6E8A-4147-A177-3AD203B41FA5}">
                      <a16:colId xmlns:a16="http://schemas.microsoft.com/office/drawing/2014/main" val="2881943500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Ranking Secretarias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Secretarias</a:t>
                      </a:r>
                      <a:r>
                        <a:rPr lang="es-EC" sz="19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Generales</a:t>
                      </a:r>
                      <a:endParaRPr lang="es-EC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Codificado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Devengado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575626"/>
                  </a:ext>
                </a:extLst>
              </a:tr>
              <a:tr h="6004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General de Coordinación Territorial y Participación</a:t>
                      </a:r>
                      <a:r>
                        <a:rPr lang="es-E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Ciudad.</a:t>
                      </a:r>
                      <a:endParaRPr lang="es-ES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2.414.507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2.246.683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32343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de Cultura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10.070.144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9.206.833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21834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General de Seguridad y Gobernabilidad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5.274.404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4.808.917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02976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de Comunicación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4.962.729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4.429.149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60173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de Desarrollo Productivo y Competitividad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1.387.953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1.236.007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25304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General de Planificación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1.286.001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1.127.705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24180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de Movilidad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2.160.509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1.789.485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015790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de Territorio,  Hábitat  y Vivienda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6.232.638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5.145.227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458175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Administración General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155.428.704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125.533.044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00921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de Ambiente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4.214.372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3.289.399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81775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de Inclusión Social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3.846.542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2.920.675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2528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de Educación, Recreación y Deporte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18.143.348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11.539.588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386306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Secretaría de Salud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8.040.327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2.803.601  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52402"/>
                  </a:ext>
                </a:extLst>
              </a:tr>
              <a:tr h="3536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SECRETARIAS GENERALES SIN</a:t>
                      </a:r>
                      <a:r>
                        <a:rPr lang="es-EC" sz="19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900" b="1" i="0" u="none" strike="noStrike" baseline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PPLMQ</a:t>
                      </a:r>
                      <a:endParaRPr lang="es-EC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223.462.177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176.076.313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55052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516160"/>
                  </a:ext>
                </a:extLst>
              </a:tr>
              <a:tr h="401770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PPLMQ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405.470.246  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238.554.682   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38636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223911"/>
                  </a:ext>
                </a:extLst>
              </a:tr>
              <a:tr h="353615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OTRAS DEPENDENCIAS MUNICIPALES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227.847.589 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188.120.025   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52109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140739"/>
                  </a:ext>
                </a:extLst>
              </a:tr>
              <a:tr h="353615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EMPRESAS,</a:t>
                      </a:r>
                      <a:r>
                        <a:rPr lang="es-EC" sz="19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FUNDACIONES y CORPORACIONES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688.805.674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460.277.539 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60417"/>
                  </a:ext>
                </a:extLst>
              </a:tr>
              <a:tr h="340144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66978"/>
                  </a:ext>
                </a:extLst>
              </a:tr>
              <a:tr h="353615">
                <a:tc>
                  <a:txBody>
                    <a:bodyPr/>
                    <a:lstStyle/>
                    <a:p>
                      <a:pPr algn="ctr" fontAlgn="b"/>
                      <a:endParaRPr lang="es-EC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TOTAL DEL </a:t>
                      </a:r>
                      <a:r>
                        <a:rPr lang="es-EC" sz="1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GAD</a:t>
                      </a:r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lang="es-EC" sz="1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DMQ</a:t>
                      </a:r>
                      <a:endParaRPr lang="es-EC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1.545.585.685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1.063.028.559  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286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81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BE76D63-19D0-46FE-9C64-7C4457105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34FE8A3-346A-4088-9ECD-CFCDB98971F4}"/>
              </a:ext>
            </a:extLst>
          </p:cNvPr>
          <p:cNvSpPr txBox="1">
            <a:spLocks/>
          </p:cNvSpPr>
          <p:nvPr/>
        </p:nvSpPr>
        <p:spPr>
          <a:xfrm>
            <a:off x="1" y="337050"/>
            <a:ext cx="18454254" cy="812166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comparativos de Ejecución Presupuestaria de Gastos 2021</a:t>
            </a:r>
            <a:endParaRPr lang="es-E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EE8B414-86FB-4950-8911-36F6F15AED81}"/>
              </a:ext>
            </a:extLst>
          </p:cNvPr>
          <p:cNvSpPr/>
          <p:nvPr/>
        </p:nvSpPr>
        <p:spPr>
          <a:xfrm>
            <a:off x="5266273" y="1480912"/>
            <a:ext cx="777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2021: Presupuesto Total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A1B7F9B-ED26-4B73-BE84-DB338056593C}"/>
              </a:ext>
            </a:extLst>
          </p:cNvPr>
          <p:cNvSpPr txBox="1"/>
          <p:nvPr/>
        </p:nvSpPr>
        <p:spPr>
          <a:xfrm>
            <a:off x="529829" y="4330081"/>
            <a:ext cx="118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0726EA6-5242-4B3B-B517-FC1076430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90133"/>
              </p:ext>
            </p:extLst>
          </p:nvPr>
        </p:nvGraphicFramePr>
        <p:xfrm>
          <a:off x="529829" y="2150528"/>
          <a:ext cx="16860704" cy="2115243"/>
        </p:xfrm>
        <a:graphic>
          <a:graphicData uri="http://schemas.openxmlformats.org/drawingml/2006/table">
            <a:tbl>
              <a:tblPr/>
              <a:tblGrid>
                <a:gridCol w="2139103">
                  <a:extLst>
                    <a:ext uri="{9D8B030D-6E8A-4147-A177-3AD203B41FA5}">
                      <a16:colId xmlns:a16="http://schemas.microsoft.com/office/drawing/2014/main" val="689912524"/>
                    </a:ext>
                  </a:extLst>
                </a:gridCol>
                <a:gridCol w="1993949">
                  <a:extLst>
                    <a:ext uri="{9D8B030D-6E8A-4147-A177-3AD203B41FA5}">
                      <a16:colId xmlns:a16="http://schemas.microsoft.com/office/drawing/2014/main" val="146781795"/>
                    </a:ext>
                  </a:extLst>
                </a:gridCol>
                <a:gridCol w="2291894">
                  <a:extLst>
                    <a:ext uri="{9D8B030D-6E8A-4147-A177-3AD203B41FA5}">
                      <a16:colId xmlns:a16="http://schemas.microsoft.com/office/drawing/2014/main" val="1748172299"/>
                    </a:ext>
                  </a:extLst>
                </a:gridCol>
                <a:gridCol w="2268975">
                  <a:extLst>
                    <a:ext uri="{9D8B030D-6E8A-4147-A177-3AD203B41FA5}">
                      <a16:colId xmlns:a16="http://schemas.microsoft.com/office/drawing/2014/main" val="1812438883"/>
                    </a:ext>
                  </a:extLst>
                </a:gridCol>
                <a:gridCol w="2268975">
                  <a:extLst>
                    <a:ext uri="{9D8B030D-6E8A-4147-A177-3AD203B41FA5}">
                      <a16:colId xmlns:a16="http://schemas.microsoft.com/office/drawing/2014/main" val="1921711567"/>
                    </a:ext>
                  </a:extLst>
                </a:gridCol>
                <a:gridCol w="2291894">
                  <a:extLst>
                    <a:ext uri="{9D8B030D-6E8A-4147-A177-3AD203B41FA5}">
                      <a16:colId xmlns:a16="http://schemas.microsoft.com/office/drawing/2014/main" val="2813509839"/>
                    </a:ext>
                  </a:extLst>
                </a:gridCol>
                <a:gridCol w="1726314">
                  <a:extLst>
                    <a:ext uri="{9D8B030D-6E8A-4147-A177-3AD203B41FA5}">
                      <a16:colId xmlns:a16="http://schemas.microsoft.com/office/drawing/2014/main" val="134107164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082399585"/>
                    </a:ext>
                  </a:extLst>
                </a:gridCol>
              </a:tblGrid>
              <a:tr h="38352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Septiembre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Diciembre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Incremento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Diferencias de puntos porcentuales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86344"/>
                  </a:ext>
                </a:extLst>
              </a:tr>
              <a:tr h="65149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81220"/>
                  </a:ext>
                </a:extLst>
              </a:tr>
              <a:tr h="9379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1.277.507.792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608.631.977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1.545.585.685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1.063.028.559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Más 21 puntos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168702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03FAF699-4339-4B28-9729-BFEE8026D6C6}"/>
              </a:ext>
            </a:extLst>
          </p:cNvPr>
          <p:cNvSpPr/>
          <p:nvPr/>
        </p:nvSpPr>
        <p:spPr>
          <a:xfrm>
            <a:off x="4927598" y="5290062"/>
            <a:ext cx="8440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20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2021: Asignación municipal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836AB60-FC33-4AEA-BA25-18A1DC166C34}"/>
              </a:ext>
            </a:extLst>
          </p:cNvPr>
          <p:cNvSpPr txBox="1"/>
          <p:nvPr/>
        </p:nvSpPr>
        <p:spPr>
          <a:xfrm>
            <a:off x="529829" y="8099055"/>
            <a:ext cx="118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Fuente: Sistema Mi Ciudad, corte al 31 de diciembre del 2021.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3915555-6F3B-425F-B2A0-FFADECBD8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42802"/>
              </p:ext>
            </p:extLst>
          </p:nvPr>
        </p:nvGraphicFramePr>
        <p:xfrm>
          <a:off x="529829" y="5971284"/>
          <a:ext cx="16860704" cy="2115243"/>
        </p:xfrm>
        <a:graphic>
          <a:graphicData uri="http://schemas.openxmlformats.org/drawingml/2006/table">
            <a:tbl>
              <a:tblPr/>
              <a:tblGrid>
                <a:gridCol w="2139103">
                  <a:extLst>
                    <a:ext uri="{9D8B030D-6E8A-4147-A177-3AD203B41FA5}">
                      <a16:colId xmlns:a16="http://schemas.microsoft.com/office/drawing/2014/main" val="689912524"/>
                    </a:ext>
                  </a:extLst>
                </a:gridCol>
                <a:gridCol w="1993949">
                  <a:extLst>
                    <a:ext uri="{9D8B030D-6E8A-4147-A177-3AD203B41FA5}">
                      <a16:colId xmlns:a16="http://schemas.microsoft.com/office/drawing/2014/main" val="146781795"/>
                    </a:ext>
                  </a:extLst>
                </a:gridCol>
                <a:gridCol w="2291894">
                  <a:extLst>
                    <a:ext uri="{9D8B030D-6E8A-4147-A177-3AD203B41FA5}">
                      <a16:colId xmlns:a16="http://schemas.microsoft.com/office/drawing/2014/main" val="1748172299"/>
                    </a:ext>
                  </a:extLst>
                </a:gridCol>
                <a:gridCol w="2268975">
                  <a:extLst>
                    <a:ext uri="{9D8B030D-6E8A-4147-A177-3AD203B41FA5}">
                      <a16:colId xmlns:a16="http://schemas.microsoft.com/office/drawing/2014/main" val="1812438883"/>
                    </a:ext>
                  </a:extLst>
                </a:gridCol>
                <a:gridCol w="2268975">
                  <a:extLst>
                    <a:ext uri="{9D8B030D-6E8A-4147-A177-3AD203B41FA5}">
                      <a16:colId xmlns:a16="http://schemas.microsoft.com/office/drawing/2014/main" val="1921711567"/>
                    </a:ext>
                  </a:extLst>
                </a:gridCol>
                <a:gridCol w="2291894">
                  <a:extLst>
                    <a:ext uri="{9D8B030D-6E8A-4147-A177-3AD203B41FA5}">
                      <a16:colId xmlns:a16="http://schemas.microsoft.com/office/drawing/2014/main" val="2813509839"/>
                    </a:ext>
                  </a:extLst>
                </a:gridCol>
                <a:gridCol w="1726314">
                  <a:extLst>
                    <a:ext uri="{9D8B030D-6E8A-4147-A177-3AD203B41FA5}">
                      <a16:colId xmlns:a16="http://schemas.microsoft.com/office/drawing/2014/main" val="134107164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082399585"/>
                    </a:ext>
                  </a:extLst>
                </a:gridCol>
              </a:tblGrid>
              <a:tr h="38352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Septiembre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Diciembre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Incremento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Diferencias de puntos porcentuales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86344"/>
                  </a:ext>
                </a:extLst>
              </a:tr>
              <a:tr h="65149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81220"/>
                  </a:ext>
                </a:extLst>
              </a:tr>
              <a:tr h="9379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757.291.529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350.302.489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1.033.388.100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722.317.857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Más 24 puntos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68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31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4DEA71-C5B3-49A5-AC20-542EC31240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899C2F72-D52A-4D43-9255-CBB97490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66" y="256018"/>
            <a:ext cx="16236850" cy="1011673"/>
          </a:xfrm>
        </p:spPr>
        <p:txBody>
          <a:bodyPr>
            <a:noAutofit/>
          </a:bodyPr>
          <a:lstStyle/>
          <a:p>
            <a:pPr algn="ctr"/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Ejecución presupuestaria de gastos 2021: Presupuesto Total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DE21259-A161-414B-8952-20BB7B88B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093507"/>
              </p:ext>
            </p:extLst>
          </p:nvPr>
        </p:nvGraphicFramePr>
        <p:xfrm>
          <a:off x="1205703" y="3540453"/>
          <a:ext cx="7884544" cy="572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5C3B74B-97D6-43F1-B304-BD34CD46C2A8}"/>
              </a:ext>
            </a:extLst>
          </p:cNvPr>
          <p:cNvSpPr txBox="1"/>
          <p:nvPr/>
        </p:nvSpPr>
        <p:spPr>
          <a:xfrm>
            <a:off x="55122" y="2375336"/>
            <a:ext cx="90880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Presupuesto Total del GAD del DMQ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92B30E-FB88-4DDE-94F6-C31EDA41DD40}"/>
              </a:ext>
            </a:extLst>
          </p:cNvPr>
          <p:cNvSpPr txBox="1"/>
          <p:nvPr/>
        </p:nvSpPr>
        <p:spPr>
          <a:xfrm>
            <a:off x="2219384" y="1450971"/>
            <a:ext cx="13934661" cy="5027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(Presupuesto total</a:t>
            </a:r>
            <a:r>
              <a:rPr lang="es-MX" sz="4000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Asignación Municipal + </a:t>
            </a:r>
            <a:r>
              <a:rPr lang="es-MX" sz="4000" b="1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Propios </a:t>
            </a:r>
            <a:r>
              <a:rPr lang="es-MX" sz="4000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s-MX" sz="4000" b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</a:t>
            </a:r>
            <a:r>
              <a:rPr lang="es-MX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C" sz="40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8319C6B-1B00-4A28-A6DF-32279F3CA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155132"/>
              </p:ext>
            </p:extLst>
          </p:nvPr>
        </p:nvGraphicFramePr>
        <p:xfrm>
          <a:off x="10261582" y="3577050"/>
          <a:ext cx="7884544" cy="572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9618897-409B-458F-9BEE-C2561AADB10E}"/>
              </a:ext>
            </a:extLst>
          </p:cNvPr>
          <p:cNvSpPr txBox="1"/>
          <p:nvPr/>
        </p:nvSpPr>
        <p:spPr>
          <a:xfrm>
            <a:off x="9143206" y="2365518"/>
            <a:ext cx="90880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C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 sin PPLMQ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F198FA-D4ED-4133-8022-BDAF2D1F9ACB}"/>
              </a:ext>
            </a:extLst>
          </p:cNvPr>
          <p:cNvSpPr txBox="1"/>
          <p:nvPr/>
        </p:nvSpPr>
        <p:spPr>
          <a:xfrm>
            <a:off x="424608" y="8598318"/>
            <a:ext cx="1740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Nota: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presupuesto total del MDMQ incluye: Asignación Municipal + Ingresos Propios + Fondo Ambiental (FA). Los valores del "CODIFICADO" de asignación municipal, están de acuerdo a los valores aprobados en la reforma mediante Ordenanza PMU No. 005-2021, más los recursos otorgados por Médicos </a:t>
            </a:r>
            <a:r>
              <a:rPr lang="es-EC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Mundi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Barcelona, como asistencia técnica a la Unidad Patronato San José. </a:t>
            </a:r>
            <a:r>
              <a:rPr lang="es-EC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Sistema Mi Ciudad, corte al 31 de diciembre de 2021, ajustado a la cédula presupuestaria enviada por la Dirección Metropolitana Financiera mediante Oficios </a:t>
            </a:r>
            <a:r>
              <a:rPr lang="es-EC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Nros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GADDMQ-DMF-2022-0060-O y GADDMQ-DMF-2022-0064-O.  </a:t>
            </a: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Elaboración: 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DMCSE de la SGP</a:t>
            </a:r>
            <a:endParaRPr lang="es-EC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1113A2B-B5B6-44A7-B9BE-77E3688C100E}"/>
              </a:ext>
            </a:extLst>
          </p:cNvPr>
          <p:cNvSpPr/>
          <p:nvPr/>
        </p:nvSpPr>
        <p:spPr>
          <a:xfrm>
            <a:off x="11293996" y="2985176"/>
            <a:ext cx="4786503" cy="707886"/>
          </a:xfrm>
          <a:prstGeom prst="rect">
            <a:avLst/>
          </a:prstGeom>
          <a:ln>
            <a:noFill/>
          </a:ln>
        </p:spPr>
        <p:txBody>
          <a:bodyPr wrap="none" anchor="ctr" anchorCtr="0">
            <a:spAutoFit/>
          </a:bodyPr>
          <a:lstStyle/>
          <a:p>
            <a:r>
              <a:rPr lang="es-ES" sz="4000" b="1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Codificado: </a:t>
            </a:r>
            <a:r>
              <a:rPr lang="es-EC" sz="4000" b="1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 $ 1.140.115.439</a:t>
            </a:r>
            <a:endParaRPr lang="es-EC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806F3D1-9BD7-4D84-9E42-AECE15B1DC9E}"/>
              </a:ext>
            </a:extLst>
          </p:cNvPr>
          <p:cNvSpPr/>
          <p:nvPr/>
        </p:nvSpPr>
        <p:spPr>
          <a:xfrm>
            <a:off x="2205911" y="2969847"/>
            <a:ext cx="4786503" cy="707886"/>
          </a:xfrm>
          <a:prstGeom prst="rect">
            <a:avLst/>
          </a:prstGeom>
          <a:ln>
            <a:noFill/>
          </a:ln>
        </p:spPr>
        <p:txBody>
          <a:bodyPr wrap="none" anchor="ctr" anchorCtr="0">
            <a:spAutoFit/>
          </a:bodyPr>
          <a:lstStyle/>
          <a:p>
            <a:r>
              <a:rPr lang="es-ES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Codificado: </a:t>
            </a:r>
            <a:r>
              <a:rPr lang="es-EC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USD $ 1.545.585.685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0152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4DEA71-C5B3-49A5-AC20-542EC31240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899C2F72-D52A-4D43-9255-CBB97490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66" y="256018"/>
            <a:ext cx="16236850" cy="1011673"/>
          </a:xfrm>
        </p:spPr>
        <p:txBody>
          <a:bodyPr>
            <a:noAutofit/>
          </a:bodyPr>
          <a:lstStyle/>
          <a:p>
            <a:pPr algn="ctr"/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Ejecución presupuestaria </a:t>
            </a:r>
            <a:r>
              <a:rPr lang="es-ES" sz="3600" dirty="0"/>
              <a:t>de gastos 2021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: Presupuesto Total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DE21259-A161-414B-8952-20BB7B88B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094037"/>
              </p:ext>
            </p:extLst>
          </p:nvPr>
        </p:nvGraphicFramePr>
        <p:xfrm>
          <a:off x="892176" y="2783811"/>
          <a:ext cx="8312168" cy="602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5C3B74B-97D6-43F1-B304-BD34CD46C2A8}"/>
              </a:ext>
            </a:extLst>
          </p:cNvPr>
          <p:cNvSpPr txBox="1"/>
          <p:nvPr/>
        </p:nvSpPr>
        <p:spPr>
          <a:xfrm>
            <a:off x="116261" y="1566954"/>
            <a:ext cx="90880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C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Empresas, Fundaciones y Corporaciones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8319C6B-1B00-4A28-A6DF-32279F3CA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476078"/>
              </p:ext>
            </p:extLst>
          </p:nvPr>
        </p:nvGraphicFramePr>
        <p:xfrm>
          <a:off x="10052472" y="2860011"/>
          <a:ext cx="8312168" cy="602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9618897-409B-458F-9BEE-C2561AADB10E}"/>
              </a:ext>
            </a:extLst>
          </p:cNvPr>
          <p:cNvSpPr txBox="1"/>
          <p:nvPr/>
        </p:nvSpPr>
        <p:spPr>
          <a:xfrm>
            <a:off x="9143206" y="1471176"/>
            <a:ext cx="90880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C" b="1" dirty="0">
                <a:solidFill>
                  <a:srgbClr val="E6A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Dependencias Municipales sin PPLMQ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1113A2B-B5B6-44A7-B9BE-77E3688C100E}"/>
              </a:ext>
            </a:extLst>
          </p:cNvPr>
          <p:cNvSpPr/>
          <p:nvPr/>
        </p:nvSpPr>
        <p:spPr>
          <a:xfrm>
            <a:off x="11389246" y="2090834"/>
            <a:ext cx="4522007" cy="707886"/>
          </a:xfrm>
          <a:prstGeom prst="rect">
            <a:avLst/>
          </a:prstGeom>
          <a:ln>
            <a:noFill/>
          </a:ln>
        </p:spPr>
        <p:txBody>
          <a:bodyPr wrap="none" anchor="ctr" anchorCtr="0">
            <a:spAutoFit/>
          </a:bodyPr>
          <a:lstStyle/>
          <a:p>
            <a:r>
              <a:rPr lang="es-ES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Codificado: </a:t>
            </a:r>
            <a:r>
              <a:rPr lang="es-EC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USD $ 451.309.766</a:t>
            </a:r>
            <a:endParaRPr lang="es-EC" sz="40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806F3D1-9BD7-4D84-9E42-AECE15B1DC9E}"/>
              </a:ext>
            </a:extLst>
          </p:cNvPr>
          <p:cNvSpPr/>
          <p:nvPr/>
        </p:nvSpPr>
        <p:spPr>
          <a:xfrm>
            <a:off x="2381350" y="2161465"/>
            <a:ext cx="4522007" cy="707886"/>
          </a:xfrm>
          <a:prstGeom prst="rect">
            <a:avLst/>
          </a:prstGeom>
          <a:ln>
            <a:noFill/>
          </a:ln>
        </p:spPr>
        <p:txBody>
          <a:bodyPr wrap="none" anchor="ctr" anchorCtr="0">
            <a:spAutoFit/>
          </a:bodyPr>
          <a:lstStyle/>
          <a:p>
            <a:r>
              <a:rPr lang="es-ES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Codificado: </a:t>
            </a:r>
            <a:r>
              <a:rPr lang="es-EC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USD $ 688.805.674</a:t>
            </a:r>
            <a:endParaRPr lang="es-EC" sz="40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55F817C-91C6-43F2-BD42-C1B616FC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12444"/>
              </p:ext>
            </p:extLst>
          </p:nvPr>
        </p:nvGraphicFramePr>
        <p:xfrm>
          <a:off x="10968350" y="8196166"/>
          <a:ext cx="5990315" cy="1153122"/>
        </p:xfrm>
        <a:graphic>
          <a:graphicData uri="http://schemas.openxmlformats.org/drawingml/2006/table">
            <a:tbl>
              <a:tblPr/>
              <a:tblGrid>
                <a:gridCol w="1619441">
                  <a:extLst>
                    <a:ext uri="{9D8B030D-6E8A-4147-A177-3AD203B41FA5}">
                      <a16:colId xmlns:a16="http://schemas.microsoft.com/office/drawing/2014/main" val="3283120476"/>
                    </a:ext>
                  </a:extLst>
                </a:gridCol>
                <a:gridCol w="1444601">
                  <a:extLst>
                    <a:ext uri="{9D8B030D-6E8A-4147-A177-3AD203B41FA5}">
                      <a16:colId xmlns:a16="http://schemas.microsoft.com/office/drawing/2014/main" val="3688233871"/>
                    </a:ext>
                  </a:extLst>
                </a:gridCol>
                <a:gridCol w="1353316">
                  <a:extLst>
                    <a:ext uri="{9D8B030D-6E8A-4147-A177-3AD203B41FA5}">
                      <a16:colId xmlns:a16="http://schemas.microsoft.com/office/drawing/2014/main" val="3729547991"/>
                    </a:ext>
                  </a:extLst>
                </a:gridCol>
                <a:gridCol w="1572957">
                  <a:extLst>
                    <a:ext uri="{9D8B030D-6E8A-4147-A177-3AD203B41FA5}">
                      <a16:colId xmlns:a16="http://schemas.microsoft.com/office/drawing/2014/main" val="3920639868"/>
                    </a:ext>
                  </a:extLst>
                </a:gridCol>
              </a:tblGrid>
              <a:tr h="532482">
                <a:tc>
                  <a:txBody>
                    <a:bodyPr/>
                    <a:lstStyle/>
                    <a:p>
                      <a:pPr algn="ctr" fontAlgn="b"/>
                      <a:endParaRPr lang="es-E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82339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PPLMQ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405.470.246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238.554.682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161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71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/>
              <a:t>Ejecución presupuestaria de gastos 2021: Asignación Municipal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4608" y="463789"/>
            <a:ext cx="16457772" cy="547689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s-ES" sz="4000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254194"/>
              </p:ext>
            </p:extLst>
          </p:nvPr>
        </p:nvGraphicFramePr>
        <p:xfrm>
          <a:off x="1015801" y="3537711"/>
          <a:ext cx="7884544" cy="572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399687"/>
              </p:ext>
            </p:extLst>
          </p:nvPr>
        </p:nvGraphicFramePr>
        <p:xfrm>
          <a:off x="9594707" y="3757351"/>
          <a:ext cx="7884544" cy="572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24609" y="8786320"/>
            <a:ext cx="17350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s-EC" sz="1200" b="1" dirty="0">
                <a:latin typeface="Calibri" panose="020F0502020204030204" pitchFamily="34" charset="0"/>
                <a:cs typeface="Calibri" panose="020F0502020204030204" pitchFamily="34" charset="0"/>
              </a:rPr>
              <a:t>Nota: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Los valores del "CODIFICADO" de asignación municipal, están de acuerdo a los valores aprobados en la reforma mediante Ordenanza PMU No. 005-2021, más los recursos otorgados por Médicos </a:t>
            </a:r>
            <a:r>
              <a:rPr lang="es-EC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Mundi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de Barcelona, como asistencia técnica a la Unidad Patronato San José.</a:t>
            </a:r>
          </a:p>
          <a:p>
            <a:pPr algn="just" fontAlgn="t"/>
            <a:r>
              <a:rPr lang="es-EC" sz="1200" b="1" dirty="0">
                <a:latin typeface="Calibri" panose="020F0502020204030204" pitchFamily="34" charset="0"/>
                <a:cs typeface="Calibri" panose="020F0502020204030204" pitchFamily="34" charset="0"/>
              </a:rPr>
              <a:t>Fuente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Sistema Mi Ciudad, corte al 31 de diciembre de 2021, ajustado a la cédula presupuestaria enviada por la Dirección Metropolitana Financiera mediante Oficios </a:t>
            </a:r>
            <a:r>
              <a:rPr lang="es-EC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Nros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. GADDMQ-DMF-2022-0060-O y GADDMQ-DMF-2022-0064-O. 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Elaboración: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DMCSE de la SGP.</a:t>
            </a:r>
            <a:endParaRPr 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3958AE6-D8C1-47D4-B81F-5D36C895012C}"/>
              </a:ext>
            </a:extLst>
          </p:cNvPr>
          <p:cNvSpPr txBox="1"/>
          <p:nvPr/>
        </p:nvSpPr>
        <p:spPr>
          <a:xfrm>
            <a:off x="55122" y="2280086"/>
            <a:ext cx="90880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Asignación Municipal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8FA63E9-76CA-4775-B587-4193D364F158}"/>
              </a:ext>
            </a:extLst>
          </p:cNvPr>
          <p:cNvSpPr txBox="1"/>
          <p:nvPr/>
        </p:nvSpPr>
        <p:spPr>
          <a:xfrm>
            <a:off x="9143206" y="2270268"/>
            <a:ext cx="90880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C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Asignación Municipal sin PPLMQ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C435AD-772D-4031-AA37-CB8131143DE4}"/>
              </a:ext>
            </a:extLst>
          </p:cNvPr>
          <p:cNvSpPr/>
          <p:nvPr/>
        </p:nvSpPr>
        <p:spPr>
          <a:xfrm>
            <a:off x="11422332" y="2889926"/>
            <a:ext cx="4522007" cy="707886"/>
          </a:xfrm>
          <a:prstGeom prst="rect">
            <a:avLst/>
          </a:prstGeom>
          <a:ln>
            <a:noFill/>
          </a:ln>
        </p:spPr>
        <p:txBody>
          <a:bodyPr wrap="none" anchor="ctr" anchorCtr="0">
            <a:spAutoFit/>
          </a:bodyPr>
          <a:lstStyle/>
          <a:p>
            <a:r>
              <a:rPr lang="es-ES" sz="4000" b="1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Codificado: </a:t>
            </a:r>
            <a:r>
              <a:rPr lang="es-EC" sz="4000" b="1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 $ 627.917.854</a:t>
            </a:r>
            <a:endParaRPr lang="es-EC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6728E79-FB49-4882-8668-80E826FD96BB}"/>
              </a:ext>
            </a:extLst>
          </p:cNvPr>
          <p:cNvSpPr/>
          <p:nvPr/>
        </p:nvSpPr>
        <p:spPr>
          <a:xfrm>
            <a:off x="2205911" y="2874597"/>
            <a:ext cx="4786503" cy="707886"/>
          </a:xfrm>
          <a:prstGeom prst="rect">
            <a:avLst/>
          </a:prstGeom>
          <a:ln>
            <a:noFill/>
          </a:ln>
        </p:spPr>
        <p:txBody>
          <a:bodyPr wrap="none" anchor="ctr" anchorCtr="0">
            <a:spAutoFit/>
          </a:bodyPr>
          <a:lstStyle/>
          <a:p>
            <a:r>
              <a:rPr lang="es-ES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Codificado: </a:t>
            </a:r>
            <a:r>
              <a:rPr lang="es-EC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USD $ 1.033.388.100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42894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4DEA71-C5B3-49A5-AC20-542EC31240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899C2F72-D52A-4D43-9255-CBB97490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66" y="256018"/>
            <a:ext cx="16236850" cy="1011673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Ejecución presupuestaria de gastos 2021: Asignación Municipal</a:t>
            </a:r>
            <a:endParaRPr lang="es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DE21259-A161-414B-8952-20BB7B88B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896567"/>
              </p:ext>
            </p:extLst>
          </p:nvPr>
        </p:nvGraphicFramePr>
        <p:xfrm>
          <a:off x="892176" y="2783811"/>
          <a:ext cx="8312168" cy="602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5C3B74B-97D6-43F1-B304-BD34CD46C2A8}"/>
              </a:ext>
            </a:extLst>
          </p:cNvPr>
          <p:cNvSpPr txBox="1"/>
          <p:nvPr/>
        </p:nvSpPr>
        <p:spPr>
          <a:xfrm>
            <a:off x="116261" y="1566954"/>
            <a:ext cx="90880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C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Empresas, Fundaciones y Corporaciones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8319C6B-1B00-4A28-A6DF-32279F3CA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837795"/>
              </p:ext>
            </p:extLst>
          </p:nvPr>
        </p:nvGraphicFramePr>
        <p:xfrm>
          <a:off x="10014372" y="2860011"/>
          <a:ext cx="8312168" cy="602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9618897-409B-458F-9BEE-C2561AADB10E}"/>
              </a:ext>
            </a:extLst>
          </p:cNvPr>
          <p:cNvSpPr txBox="1"/>
          <p:nvPr/>
        </p:nvSpPr>
        <p:spPr>
          <a:xfrm>
            <a:off x="9143206" y="1471176"/>
            <a:ext cx="90880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C" b="1" dirty="0">
                <a:solidFill>
                  <a:srgbClr val="E6A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Dependencias Municipales sin PPLMQ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1113A2B-B5B6-44A7-B9BE-77E3688C100E}"/>
              </a:ext>
            </a:extLst>
          </p:cNvPr>
          <p:cNvSpPr/>
          <p:nvPr/>
        </p:nvSpPr>
        <p:spPr>
          <a:xfrm>
            <a:off x="11408296" y="2090834"/>
            <a:ext cx="4522007" cy="707886"/>
          </a:xfrm>
          <a:prstGeom prst="rect">
            <a:avLst/>
          </a:prstGeom>
          <a:ln>
            <a:noFill/>
          </a:ln>
        </p:spPr>
        <p:txBody>
          <a:bodyPr wrap="none" anchor="ctr" anchorCtr="0">
            <a:spAutoFit/>
          </a:bodyPr>
          <a:lstStyle/>
          <a:p>
            <a:r>
              <a:rPr lang="es-ES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Codificado: </a:t>
            </a:r>
            <a:r>
              <a:rPr lang="es-EC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USD $ 449.289.935</a:t>
            </a:r>
            <a:endParaRPr lang="es-EC" sz="40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806F3D1-9BD7-4D84-9E42-AECE15B1DC9E}"/>
              </a:ext>
            </a:extLst>
          </p:cNvPr>
          <p:cNvSpPr/>
          <p:nvPr/>
        </p:nvSpPr>
        <p:spPr>
          <a:xfrm>
            <a:off x="2381350" y="2161465"/>
            <a:ext cx="4522007" cy="707886"/>
          </a:xfrm>
          <a:prstGeom prst="rect">
            <a:avLst/>
          </a:prstGeom>
          <a:ln>
            <a:noFill/>
          </a:ln>
        </p:spPr>
        <p:txBody>
          <a:bodyPr wrap="none" anchor="ctr" anchorCtr="0">
            <a:spAutoFit/>
          </a:bodyPr>
          <a:lstStyle/>
          <a:p>
            <a:r>
              <a:rPr lang="es-ES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Codificado: </a:t>
            </a:r>
            <a:r>
              <a:rPr lang="es-EC" sz="4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USD $ 178.627.919</a:t>
            </a:r>
            <a:endParaRPr lang="es-EC" sz="40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55F817C-91C6-43F2-BD42-C1B616FC01D6}"/>
              </a:ext>
            </a:extLst>
          </p:cNvPr>
          <p:cNvGraphicFramePr>
            <a:graphicFrameLocks noGrp="1"/>
          </p:cNvGraphicFramePr>
          <p:nvPr/>
        </p:nvGraphicFramePr>
        <p:xfrm>
          <a:off x="10968350" y="8196166"/>
          <a:ext cx="5990315" cy="1153122"/>
        </p:xfrm>
        <a:graphic>
          <a:graphicData uri="http://schemas.openxmlformats.org/drawingml/2006/table">
            <a:tbl>
              <a:tblPr/>
              <a:tblGrid>
                <a:gridCol w="1619441">
                  <a:extLst>
                    <a:ext uri="{9D8B030D-6E8A-4147-A177-3AD203B41FA5}">
                      <a16:colId xmlns:a16="http://schemas.microsoft.com/office/drawing/2014/main" val="3283120476"/>
                    </a:ext>
                  </a:extLst>
                </a:gridCol>
                <a:gridCol w="1444601">
                  <a:extLst>
                    <a:ext uri="{9D8B030D-6E8A-4147-A177-3AD203B41FA5}">
                      <a16:colId xmlns:a16="http://schemas.microsoft.com/office/drawing/2014/main" val="3688233871"/>
                    </a:ext>
                  </a:extLst>
                </a:gridCol>
                <a:gridCol w="1353316">
                  <a:extLst>
                    <a:ext uri="{9D8B030D-6E8A-4147-A177-3AD203B41FA5}">
                      <a16:colId xmlns:a16="http://schemas.microsoft.com/office/drawing/2014/main" val="3729547991"/>
                    </a:ext>
                  </a:extLst>
                </a:gridCol>
                <a:gridCol w="1572957">
                  <a:extLst>
                    <a:ext uri="{9D8B030D-6E8A-4147-A177-3AD203B41FA5}">
                      <a16:colId xmlns:a16="http://schemas.microsoft.com/office/drawing/2014/main" val="3920639868"/>
                    </a:ext>
                  </a:extLst>
                </a:gridCol>
              </a:tblGrid>
              <a:tr h="532482">
                <a:tc>
                  <a:txBody>
                    <a:bodyPr/>
                    <a:lstStyle/>
                    <a:p>
                      <a:pPr algn="ctr" fontAlgn="b"/>
                      <a:endParaRPr lang="es-E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Codificado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Devengado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de Ejecución Presupuestaria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82339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PPLMQ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405.470.246 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238.554.682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2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161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8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583F105B-76CA-439E-B80D-8038BAE7F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2413" y="3163058"/>
            <a:ext cx="9163360" cy="3903671"/>
          </a:xfrm>
        </p:spPr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A4CAEF-3040-4C13-81E6-1500849A4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754D03A-11BA-42F5-B9E4-42EB0F066C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7641" y="3540867"/>
            <a:ext cx="7337556" cy="3129285"/>
          </a:xfrm>
        </p:spPr>
        <p:txBody>
          <a:bodyPr>
            <a:normAutofit fontScale="85000" lnSpcReduction="20000"/>
          </a:bodyPr>
          <a:lstStyle/>
          <a:p>
            <a:pPr marL="1974850"/>
            <a:r>
              <a:rPr lang="es-EC" sz="5400" b="1" dirty="0">
                <a:latin typeface="Calibri" panose="020F0502020204030204" pitchFamily="34" charset="0"/>
              </a:rPr>
              <a:t>EJECUCIÓN PRESUPUESTARIA DE GASTOS</a:t>
            </a:r>
          </a:p>
          <a:p>
            <a:r>
              <a:rPr lang="es-EC" sz="5400" b="1" dirty="0">
                <a:latin typeface="Calibri" panose="020F0502020204030204" pitchFamily="34" charset="0"/>
              </a:rPr>
              <a:t>2021</a:t>
            </a:r>
            <a:endParaRPr lang="es-EC" sz="4800" b="1" dirty="0">
              <a:latin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A5FEA5D-91C0-4390-9B75-DF35F0734F02}"/>
              </a:ext>
            </a:extLst>
          </p:cNvPr>
          <p:cNvSpPr/>
          <p:nvPr/>
        </p:nvSpPr>
        <p:spPr>
          <a:xfrm>
            <a:off x="9744412" y="4670161"/>
            <a:ext cx="5769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5400" b="1" dirty="0">
                <a:solidFill>
                  <a:srgbClr val="C00000"/>
                </a:solidFill>
                <a:latin typeface="Calibri" panose="020F0502020204030204" pitchFamily="34" charset="0"/>
              </a:rPr>
              <a:t>Ranking por Sector </a:t>
            </a:r>
          </a:p>
        </p:txBody>
      </p:sp>
    </p:spTree>
    <p:extLst>
      <p:ext uri="{BB962C8B-B14F-4D97-AF65-F5344CB8AC3E}">
        <p14:creationId xmlns:p14="http://schemas.microsoft.com/office/powerpoint/2010/main" val="297126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39B223-E3B0-4153-AF92-85E9BFF83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F82A467-ACF3-4847-9441-5544336D5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50119"/>
              </p:ext>
            </p:extLst>
          </p:nvPr>
        </p:nvGraphicFramePr>
        <p:xfrm>
          <a:off x="737936" y="1087930"/>
          <a:ext cx="17052759" cy="7680960"/>
        </p:xfrm>
        <a:graphic>
          <a:graphicData uri="http://schemas.openxmlformats.org/drawingml/2006/table">
            <a:tbl>
              <a:tblPr firstRow="1" firstCol="1" bandRow="1"/>
              <a:tblGrid>
                <a:gridCol w="1363580">
                  <a:extLst>
                    <a:ext uri="{9D8B030D-6E8A-4147-A177-3AD203B41FA5}">
                      <a16:colId xmlns:a16="http://schemas.microsoft.com/office/drawing/2014/main" val="1940865467"/>
                    </a:ext>
                  </a:extLst>
                </a:gridCol>
                <a:gridCol w="7042484">
                  <a:extLst>
                    <a:ext uri="{9D8B030D-6E8A-4147-A177-3AD203B41FA5}">
                      <a16:colId xmlns:a16="http://schemas.microsoft.com/office/drawing/2014/main" val="1343794079"/>
                    </a:ext>
                  </a:extLst>
                </a:gridCol>
                <a:gridCol w="2871537">
                  <a:extLst>
                    <a:ext uri="{9D8B030D-6E8A-4147-A177-3AD203B41FA5}">
                      <a16:colId xmlns:a16="http://schemas.microsoft.com/office/drawing/2014/main" val="3023249007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3432521622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2509342805"/>
                    </a:ext>
                  </a:extLst>
                </a:gridCol>
              </a:tblGrid>
              <a:tr h="658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Ranking Sector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Sector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Codificado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Devengado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Ejecución Presupuestaria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212992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17.624.398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16.258.436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800506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Coordinación de Alcaldía y Secretaría del Concejo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11.177.595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10.063.261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302632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Comunicación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4.962.729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4.429.149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784266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Coordinación Territorial y Participación Ciudadana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52.120.163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44.851.677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596376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Agencia Metropolitana de Control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8.830.779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7.574.829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141407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Productivo y Competitividad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21.655.292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18.594.770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285672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Planificación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1.642.192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1.399.321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547179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General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160.801.842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130.654.211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256351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122.470.452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98.316.745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473457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Agencia de Coordinación Distrital de Comercio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6.242.153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4.959.228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5228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Educación, Recreación y Deporte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37.019.548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27.822.064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32351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Territorio Hábitat y Vivienda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209.016.312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150.098.989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955694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Inclusión Social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22.151.347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14.629.294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0921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33.234.967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21.722.661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099495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Movilidad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316.293.979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203.295.795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765703"/>
                  </a:ext>
                </a:extLst>
              </a:tr>
              <a:tr h="329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 y Gobernabilidad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114.871.690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69.803.448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25733"/>
                  </a:ext>
                </a:extLst>
              </a:tr>
              <a:tr h="3290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sin PPLMQ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1.140.115.439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824.473.877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52663"/>
                  </a:ext>
                </a:extLst>
              </a:tr>
              <a:tr h="3290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PPLMQ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405.470.246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238.554.682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185234"/>
                  </a:ext>
                </a:extLst>
              </a:tr>
              <a:tr h="3290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del GAD del DMQ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1.545.585.685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1.063.028.559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76511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CABB03F-F211-4A52-BB34-10E49201ECFE}"/>
              </a:ext>
            </a:extLst>
          </p:cNvPr>
          <p:cNvSpPr txBox="1"/>
          <p:nvPr/>
        </p:nvSpPr>
        <p:spPr>
          <a:xfrm>
            <a:off x="626644" y="8814863"/>
            <a:ext cx="1727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Nota: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Presupuesto Total del MDMQ incluye: Asignación Municipal + Ingresos Propios + Fondo Ambiental (FA). Los valores del "CODIFICADO" de asignación municipal, están de acuerdo a los valores aprobados en la reforma mediante Ordenanza PMU No. 005-2021, más los recursos otorgados por Médicos </a:t>
            </a:r>
            <a:r>
              <a:rPr lang="es-EC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Mundi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Barcelona, como asistencia técnica a la Unidad Patronato San José.  </a:t>
            </a:r>
          </a:p>
          <a:p>
            <a:pPr algn="just"/>
            <a:r>
              <a:rPr lang="es-EC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Sistema Mi Ciudad, corte al 31 de diciembre de 2021, ajustado a la cédula presupuestaria enviada por la Dirección Metropolitana Financiera mediante Oficios </a:t>
            </a:r>
            <a:r>
              <a:rPr lang="es-EC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Nros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GADDMQ-DMF-2022-0060-O y GADDMQ-DMF-2022-0064-O.  </a:t>
            </a: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Elaboración: 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DMCSE de la SGP</a:t>
            </a:r>
            <a:endParaRPr lang="es-EC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4DBA785-FAEF-43E4-93F4-1FF31E76E25D}"/>
              </a:ext>
            </a:extLst>
          </p:cNvPr>
          <p:cNvSpPr txBox="1">
            <a:spLocks/>
          </p:cNvSpPr>
          <p:nvPr/>
        </p:nvSpPr>
        <p:spPr>
          <a:xfrm>
            <a:off x="514350" y="136807"/>
            <a:ext cx="17276345" cy="6046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de Gastos del </a:t>
            </a:r>
            <a:r>
              <a:rPr lang="es-ES" sz="3600" dirty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Presupuesto Total </a:t>
            </a:r>
            <a:r>
              <a:rPr lang="es-E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2021: Ranking por Sector</a:t>
            </a:r>
            <a:endParaRPr lang="es-ES" sz="36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D05E0-ADED-4F01-B3F3-42D8A923FD7E}"/>
              </a:ext>
            </a:extLst>
          </p:cNvPr>
          <p:cNvCxnSpPr/>
          <p:nvPr/>
        </p:nvCxnSpPr>
        <p:spPr>
          <a:xfrm>
            <a:off x="0" y="755479"/>
            <a:ext cx="1828641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817208"/>
      </p:ext>
    </p:extLst>
  </p:cSld>
  <p:clrMapOvr>
    <a:masterClrMapping/>
  </p:clrMapOvr>
</p:sld>
</file>

<file path=ppt/theme/theme1.xml><?xml version="1.0" encoding="utf-8"?>
<a:theme xmlns:a="http://schemas.openxmlformats.org/drawingml/2006/main" name="Vega - Header">
  <a:themeElements>
    <a:clrScheme name="Personalizado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C00000"/>
      </a:accent2>
      <a:accent3>
        <a:srgbClr val="1B587C"/>
      </a:accent3>
      <a:accent4>
        <a:srgbClr val="C00000"/>
      </a:accent4>
      <a:accent5>
        <a:srgbClr val="002060"/>
      </a:accent5>
      <a:accent6>
        <a:srgbClr val="1B587C"/>
      </a:accent6>
      <a:hlink>
        <a:srgbClr val="C00000"/>
      </a:hlink>
      <a:folHlink>
        <a:srgbClr val="1B587C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25837</TotalTime>
  <Words>4385</Words>
  <Application>Microsoft Office PowerPoint</Application>
  <PresentationFormat>Personalizado</PresentationFormat>
  <Paragraphs>1506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ＭＳ Ｐゴシック</vt:lpstr>
      <vt:lpstr>Arial</vt:lpstr>
      <vt:lpstr>Arial Black</vt:lpstr>
      <vt:lpstr>Calibri</vt:lpstr>
      <vt:lpstr>Open Sans</vt:lpstr>
      <vt:lpstr>Route 159 Light</vt:lpstr>
      <vt:lpstr>Route 159 SemiBold</vt:lpstr>
      <vt:lpstr>Route 159 UltraLight</vt:lpstr>
      <vt:lpstr>Spica Neue</vt:lpstr>
      <vt:lpstr>Spica Neue Light</vt:lpstr>
      <vt:lpstr>Times New Roman</vt:lpstr>
      <vt:lpstr>Vega - Header</vt:lpstr>
      <vt:lpstr>Presentación de PowerPoint</vt:lpstr>
      <vt:lpstr>Presentación de PowerPoint</vt:lpstr>
      <vt:lpstr>Presentación de PowerPoint</vt:lpstr>
      <vt:lpstr>Ejecución presupuestaria de gastos 2021: Presupuesto Total</vt:lpstr>
      <vt:lpstr>Ejecución presupuestaria de gastos 2021: Presupuesto Total</vt:lpstr>
      <vt:lpstr>Ejecución presupuestaria de gastos 2021: Asignación Municipal</vt:lpstr>
      <vt:lpstr>Ejecución presupuestaria de gastos 2021: Asignación Municipal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Nadia Raquel Ruiz Maldonado</cp:lastModifiedBy>
  <cp:revision>962</cp:revision>
  <cp:lastPrinted>2022-01-31T18:42:45Z</cp:lastPrinted>
  <dcterms:created xsi:type="dcterms:W3CDTF">2015-09-05T11:42:45Z</dcterms:created>
  <dcterms:modified xsi:type="dcterms:W3CDTF">2022-02-10T16:36:22Z</dcterms:modified>
</cp:coreProperties>
</file>