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372" r:id="rId2"/>
    <p:sldId id="373" r:id="rId3"/>
    <p:sldId id="257" r:id="rId4"/>
    <p:sldId id="256" r:id="rId5"/>
    <p:sldId id="347" r:id="rId6"/>
    <p:sldId id="375" r:id="rId7"/>
    <p:sldId id="377" r:id="rId8"/>
    <p:sldId id="382" r:id="rId9"/>
    <p:sldId id="392" r:id="rId10"/>
    <p:sldId id="379" r:id="rId11"/>
    <p:sldId id="380" r:id="rId12"/>
    <p:sldId id="386" r:id="rId13"/>
    <p:sldId id="387" r:id="rId14"/>
    <p:sldId id="388" r:id="rId15"/>
    <p:sldId id="389" r:id="rId16"/>
    <p:sldId id="390" r:id="rId17"/>
    <p:sldId id="376" r:id="rId18"/>
    <p:sldId id="374" r:id="rId19"/>
  </p:sldIdLst>
  <p:sldSz cx="11522075" cy="6480175"/>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041">
          <p15:clr>
            <a:srgbClr val="A4A3A4"/>
          </p15:clr>
        </p15:guide>
        <p15:guide id="4" pos="362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0F7"/>
    <a:srgbClr val="1D90D5"/>
    <a:srgbClr val="4C1489"/>
    <a:srgbClr val="DE0025"/>
    <a:srgbClr val="05238B"/>
    <a:srgbClr val="DD0864"/>
    <a:srgbClr val="44A345"/>
    <a:srgbClr val="F9682D"/>
    <a:srgbClr val="B31D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0BF18E-AB9E-421B-9083-60F77B538589}" v="40" dt="2022-01-11T13:18:27.36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91" autoAdjust="0"/>
    <p:restoredTop sz="92909" autoAdjust="0"/>
  </p:normalViewPr>
  <p:slideViewPr>
    <p:cSldViewPr snapToGrid="0" snapToObjects="1">
      <p:cViewPr varScale="1">
        <p:scale>
          <a:sx n="70" d="100"/>
          <a:sy n="70" d="100"/>
        </p:scale>
        <p:origin x="512" y="64"/>
      </p:cViewPr>
      <p:guideLst>
        <p:guide orient="horz" pos="2160"/>
        <p:guide pos="2880"/>
        <p:guide orient="horz" pos="2041"/>
        <p:guide pos="362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ica arias" userId="c7c74a8a7176db39" providerId="LiveId" clId="{FA0BF18E-AB9E-421B-9083-60F77B538589}"/>
    <pc:docChg chg="custSel addSld delSld modSld sldOrd">
      <pc:chgData name="angelica arias" userId="c7c74a8a7176db39" providerId="LiveId" clId="{FA0BF18E-AB9E-421B-9083-60F77B538589}" dt="2022-01-11T13:20:25.428" v="235" actId="2696"/>
      <pc:docMkLst>
        <pc:docMk/>
      </pc:docMkLst>
      <pc:sldChg chg="modSp mod">
        <pc:chgData name="angelica arias" userId="c7c74a8a7176db39" providerId="LiveId" clId="{FA0BF18E-AB9E-421B-9083-60F77B538589}" dt="2022-01-11T12:59:10.415" v="6" actId="14100"/>
        <pc:sldMkLst>
          <pc:docMk/>
          <pc:sldMk cId="1883185180" sldId="257"/>
        </pc:sldMkLst>
        <pc:spChg chg="mod">
          <ac:chgData name="angelica arias" userId="c7c74a8a7176db39" providerId="LiveId" clId="{FA0BF18E-AB9E-421B-9083-60F77B538589}" dt="2022-01-11T12:59:10.415" v="6" actId="14100"/>
          <ac:spMkLst>
            <pc:docMk/>
            <pc:sldMk cId="1883185180" sldId="257"/>
            <ac:spMk id="32" creationId="{00000000-0000-0000-0000-000000000000}"/>
          </ac:spMkLst>
        </pc:spChg>
      </pc:sldChg>
      <pc:sldChg chg="modSp mod ord">
        <pc:chgData name="angelica arias" userId="c7c74a8a7176db39" providerId="LiveId" clId="{FA0BF18E-AB9E-421B-9083-60F77B538589}" dt="2022-01-11T13:10:34.525" v="88"/>
        <pc:sldMkLst>
          <pc:docMk/>
          <pc:sldMk cId="2716254016" sldId="376"/>
        </pc:sldMkLst>
        <pc:spChg chg="mod">
          <ac:chgData name="angelica arias" userId="c7c74a8a7176db39" providerId="LiveId" clId="{FA0BF18E-AB9E-421B-9083-60F77B538589}" dt="2022-01-11T13:10:06.352" v="86" actId="20577"/>
          <ac:spMkLst>
            <pc:docMk/>
            <pc:sldMk cId="2716254016" sldId="376"/>
            <ac:spMk id="3" creationId="{30EC6797-3829-4126-942A-186263374C57}"/>
          </ac:spMkLst>
        </pc:spChg>
      </pc:sldChg>
      <pc:sldChg chg="modSp mod">
        <pc:chgData name="angelica arias" userId="c7c74a8a7176db39" providerId="LiveId" clId="{FA0BF18E-AB9E-421B-9083-60F77B538589}" dt="2022-01-11T13:11:01.724" v="89" actId="123"/>
        <pc:sldMkLst>
          <pc:docMk/>
          <pc:sldMk cId="2435702204" sldId="377"/>
        </pc:sldMkLst>
        <pc:spChg chg="mod">
          <ac:chgData name="angelica arias" userId="c7c74a8a7176db39" providerId="LiveId" clId="{FA0BF18E-AB9E-421B-9083-60F77B538589}" dt="2022-01-11T13:11:01.724" v="89" actId="123"/>
          <ac:spMkLst>
            <pc:docMk/>
            <pc:sldMk cId="2435702204" sldId="377"/>
            <ac:spMk id="3" creationId="{315A82C3-D4DC-42CE-85BC-98B4392F9464}"/>
          </ac:spMkLst>
        </pc:spChg>
      </pc:sldChg>
      <pc:sldChg chg="addSp delSp modSp mod">
        <pc:chgData name="angelica arias" userId="c7c74a8a7176db39" providerId="LiveId" clId="{FA0BF18E-AB9E-421B-9083-60F77B538589}" dt="2022-01-11T13:15:10.705" v="178"/>
        <pc:sldMkLst>
          <pc:docMk/>
          <pc:sldMk cId="1296957398" sldId="379"/>
        </pc:sldMkLst>
        <pc:spChg chg="del">
          <ac:chgData name="angelica arias" userId="c7c74a8a7176db39" providerId="LiveId" clId="{FA0BF18E-AB9E-421B-9083-60F77B538589}" dt="2022-01-11T13:14:14.581" v="158" actId="478"/>
          <ac:spMkLst>
            <pc:docMk/>
            <pc:sldMk cId="1296957398" sldId="379"/>
            <ac:spMk id="3" creationId="{00000000-0000-0000-0000-000000000000}"/>
          </ac:spMkLst>
        </pc:spChg>
        <pc:spChg chg="add mod">
          <ac:chgData name="angelica arias" userId="c7c74a8a7176db39" providerId="LiveId" clId="{FA0BF18E-AB9E-421B-9083-60F77B538589}" dt="2022-01-11T13:15:10.705" v="178"/>
          <ac:spMkLst>
            <pc:docMk/>
            <pc:sldMk cId="1296957398" sldId="379"/>
            <ac:spMk id="6" creationId="{AAE4F275-9920-4DDB-90BD-5CB1E9ACC517}"/>
          </ac:spMkLst>
        </pc:spChg>
      </pc:sldChg>
      <pc:sldChg chg="addSp modSp mod">
        <pc:chgData name="angelica arias" userId="c7c74a8a7176db39" providerId="LiveId" clId="{FA0BF18E-AB9E-421B-9083-60F77B538589}" dt="2022-01-11T13:18:47.200" v="234" actId="1036"/>
        <pc:sldMkLst>
          <pc:docMk/>
          <pc:sldMk cId="1520361031" sldId="380"/>
        </pc:sldMkLst>
        <pc:spChg chg="mod">
          <ac:chgData name="angelica arias" userId="c7c74a8a7176db39" providerId="LiveId" clId="{FA0BF18E-AB9E-421B-9083-60F77B538589}" dt="2022-01-11T13:18:39.914" v="221" actId="1036"/>
          <ac:spMkLst>
            <pc:docMk/>
            <pc:sldMk cId="1520361031" sldId="380"/>
            <ac:spMk id="2" creationId="{BC9D0F88-C7B2-445A-BC5D-A8FA523B222E}"/>
          </ac:spMkLst>
        </pc:spChg>
        <pc:spChg chg="mod">
          <ac:chgData name="angelica arias" userId="c7c74a8a7176db39" providerId="LiveId" clId="{FA0BF18E-AB9E-421B-9083-60F77B538589}" dt="2022-01-11T13:18:47.200" v="234" actId="1036"/>
          <ac:spMkLst>
            <pc:docMk/>
            <pc:sldMk cId="1520361031" sldId="380"/>
            <ac:spMk id="3" creationId="{E33AFB2A-3F9A-4C08-8673-56E9690B5C3C}"/>
          </ac:spMkLst>
        </pc:spChg>
        <pc:spChg chg="add mod">
          <ac:chgData name="angelica arias" userId="c7c74a8a7176db39" providerId="LiveId" clId="{FA0BF18E-AB9E-421B-9083-60F77B538589}" dt="2022-01-11T13:18:27.363" v="180"/>
          <ac:spMkLst>
            <pc:docMk/>
            <pc:sldMk cId="1520361031" sldId="380"/>
            <ac:spMk id="5" creationId="{B4B0BF43-9CD6-4412-BED8-A8CB74B2C44B}"/>
          </ac:spMkLst>
        </pc:spChg>
      </pc:sldChg>
      <pc:sldChg chg="modSp mod">
        <pc:chgData name="angelica arias" userId="c7c74a8a7176db39" providerId="LiveId" clId="{FA0BF18E-AB9E-421B-9083-60F77B538589}" dt="2022-01-11T13:14:43.821" v="174" actId="20577"/>
        <pc:sldMkLst>
          <pc:docMk/>
          <pc:sldMk cId="3816432514" sldId="382"/>
        </pc:sldMkLst>
        <pc:spChg chg="mod">
          <ac:chgData name="angelica arias" userId="c7c74a8a7176db39" providerId="LiveId" clId="{FA0BF18E-AB9E-421B-9083-60F77B538589}" dt="2022-01-11T13:14:43.821" v="174" actId="20577"/>
          <ac:spMkLst>
            <pc:docMk/>
            <pc:sldMk cId="3816432514" sldId="382"/>
            <ac:spMk id="6" creationId="{00000000-0000-0000-0000-000000000000}"/>
          </ac:spMkLst>
        </pc:spChg>
        <pc:picChg chg="mod">
          <ac:chgData name="angelica arias" userId="c7c74a8a7176db39" providerId="LiveId" clId="{FA0BF18E-AB9E-421B-9083-60F77B538589}" dt="2022-01-11T13:13:09.054" v="150" actId="1035"/>
          <ac:picMkLst>
            <pc:docMk/>
            <pc:sldMk cId="3816432514" sldId="382"/>
            <ac:picMk id="5" creationId="{ABAB4384-E03A-4655-A843-FF069D408F05}"/>
          </ac:picMkLst>
        </pc:picChg>
        <pc:picChg chg="mod">
          <ac:chgData name="angelica arias" userId="c7c74a8a7176db39" providerId="LiveId" clId="{FA0BF18E-AB9E-421B-9083-60F77B538589}" dt="2022-01-11T13:13:09.054" v="150" actId="1035"/>
          <ac:picMkLst>
            <pc:docMk/>
            <pc:sldMk cId="3816432514" sldId="382"/>
            <ac:picMk id="2051" creationId="{58790E64-9CF1-436E-85B7-3D8DEE0132AF}"/>
          </ac:picMkLst>
        </pc:picChg>
      </pc:sldChg>
      <pc:sldChg chg="delSp del">
        <pc:chgData name="angelica arias" userId="c7c74a8a7176db39" providerId="LiveId" clId="{FA0BF18E-AB9E-421B-9083-60F77B538589}" dt="2022-01-11T13:13:42.721" v="157" actId="2696"/>
        <pc:sldMkLst>
          <pc:docMk/>
          <pc:sldMk cId="1924028956" sldId="383"/>
        </pc:sldMkLst>
        <pc:picChg chg="del">
          <ac:chgData name="angelica arias" userId="c7c74a8a7176db39" providerId="LiveId" clId="{FA0BF18E-AB9E-421B-9083-60F77B538589}" dt="2022-01-11T13:13:33.127" v="155" actId="21"/>
          <ac:picMkLst>
            <pc:docMk/>
            <pc:sldMk cId="1924028956" sldId="383"/>
            <ac:picMk id="3074" creationId="{B3BE8FA5-C51E-4B1E-97AB-D002569D1EED}"/>
          </ac:picMkLst>
        </pc:picChg>
        <pc:picChg chg="del">
          <ac:chgData name="angelica arias" userId="c7c74a8a7176db39" providerId="LiveId" clId="{FA0BF18E-AB9E-421B-9083-60F77B538589}" dt="2022-01-11T13:13:33.127" v="155" actId="21"/>
          <ac:picMkLst>
            <pc:docMk/>
            <pc:sldMk cId="1924028956" sldId="383"/>
            <ac:picMk id="3075" creationId="{0873159C-6B76-476F-A59E-773B27CBA030}"/>
          </ac:picMkLst>
        </pc:picChg>
      </pc:sldChg>
      <pc:sldChg chg="del">
        <pc:chgData name="angelica arias" userId="c7c74a8a7176db39" providerId="LiveId" clId="{FA0BF18E-AB9E-421B-9083-60F77B538589}" dt="2022-01-11T13:20:25.428" v="235" actId="2696"/>
        <pc:sldMkLst>
          <pc:docMk/>
          <pc:sldMk cId="2456680248" sldId="391"/>
        </pc:sldMkLst>
      </pc:sldChg>
      <pc:sldChg chg="addSp delSp modSp add mod">
        <pc:chgData name="angelica arias" userId="c7c74a8a7176db39" providerId="LiveId" clId="{FA0BF18E-AB9E-421B-9083-60F77B538589}" dt="2022-01-11T13:15:08.702" v="177"/>
        <pc:sldMkLst>
          <pc:docMk/>
          <pc:sldMk cId="3448872789" sldId="392"/>
        </pc:sldMkLst>
        <pc:spChg chg="add del mod">
          <ac:chgData name="angelica arias" userId="c7c74a8a7176db39" providerId="LiveId" clId="{FA0BF18E-AB9E-421B-9083-60F77B538589}" dt="2022-01-11T13:13:28.215" v="154" actId="478"/>
          <ac:spMkLst>
            <pc:docMk/>
            <pc:sldMk cId="3448872789" sldId="392"/>
            <ac:spMk id="2" creationId="{3F5A1B28-F6C0-442D-8FF0-016F83B8F3A9}"/>
          </ac:spMkLst>
        </pc:spChg>
        <pc:spChg chg="del">
          <ac:chgData name="angelica arias" userId="c7c74a8a7176db39" providerId="LiveId" clId="{FA0BF18E-AB9E-421B-9083-60F77B538589}" dt="2022-01-11T13:14:24.474" v="159" actId="478"/>
          <ac:spMkLst>
            <pc:docMk/>
            <pc:sldMk cId="3448872789" sldId="392"/>
            <ac:spMk id="6" creationId="{00000000-0000-0000-0000-000000000000}"/>
          </ac:spMkLst>
        </pc:spChg>
        <pc:spChg chg="add mod">
          <ac:chgData name="angelica arias" userId="c7c74a8a7176db39" providerId="LiveId" clId="{FA0BF18E-AB9E-421B-9083-60F77B538589}" dt="2022-01-11T13:15:08.702" v="177"/>
          <ac:spMkLst>
            <pc:docMk/>
            <pc:sldMk cId="3448872789" sldId="392"/>
            <ac:spMk id="10" creationId="{6D8DE539-E7EC-43DB-A6FE-AFE8B37609C4}"/>
          </ac:spMkLst>
        </pc:spChg>
        <pc:picChg chg="del">
          <ac:chgData name="angelica arias" userId="c7c74a8a7176db39" providerId="LiveId" clId="{FA0BF18E-AB9E-421B-9083-60F77B538589}" dt="2022-01-11T13:13:23.953" v="152" actId="478"/>
          <ac:picMkLst>
            <pc:docMk/>
            <pc:sldMk cId="3448872789" sldId="392"/>
            <ac:picMk id="5" creationId="{ABAB4384-E03A-4655-A843-FF069D408F05}"/>
          </ac:picMkLst>
        </pc:picChg>
        <pc:picChg chg="add del mod">
          <ac:chgData name="angelica arias" userId="c7c74a8a7176db39" providerId="LiveId" clId="{FA0BF18E-AB9E-421B-9083-60F77B538589}" dt="2022-01-11T13:14:58.687" v="176" actId="478"/>
          <ac:picMkLst>
            <pc:docMk/>
            <pc:sldMk cId="3448872789" sldId="392"/>
            <ac:picMk id="8" creationId="{2D97433F-B4A7-43D1-8062-63ECE95EA03C}"/>
          </ac:picMkLst>
        </pc:picChg>
        <pc:picChg chg="add mod">
          <ac:chgData name="angelica arias" userId="c7c74a8a7176db39" providerId="LiveId" clId="{FA0BF18E-AB9E-421B-9083-60F77B538589}" dt="2022-01-11T13:13:35.327" v="156"/>
          <ac:picMkLst>
            <pc:docMk/>
            <pc:sldMk cId="3448872789" sldId="392"/>
            <ac:picMk id="9" creationId="{F93244C8-3E2E-41A9-BEF3-33CC1B293CA3}"/>
          </ac:picMkLst>
        </pc:picChg>
        <pc:picChg chg="del">
          <ac:chgData name="angelica arias" userId="c7c74a8a7176db39" providerId="LiveId" clId="{FA0BF18E-AB9E-421B-9083-60F77B538589}" dt="2022-01-11T13:13:25.105" v="153" actId="478"/>
          <ac:picMkLst>
            <pc:docMk/>
            <pc:sldMk cId="3448872789" sldId="392"/>
            <ac:picMk id="2051" creationId="{58790E64-9CF1-436E-85B7-3D8DEE0132A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40CD73-35F3-4A44-9950-47C4E4E14027}" type="datetimeFigureOut">
              <a:rPr lang="es-ES" smtClean="0"/>
              <a:pPr/>
              <a:t>11/01/2022</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DF2C08-0878-7244-A9C9-5019D60E4631}" type="slidenum">
              <a:rPr lang="es-ES" smtClean="0"/>
              <a:pPr/>
              <a:t>‹#›</a:t>
            </a:fld>
            <a:endParaRPr lang="es-ES"/>
          </a:p>
        </p:txBody>
      </p:sp>
    </p:spTree>
    <p:extLst>
      <p:ext uri="{BB962C8B-B14F-4D97-AF65-F5344CB8AC3E}">
        <p14:creationId xmlns:p14="http://schemas.microsoft.com/office/powerpoint/2010/main" val="28174347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DDF2C08-0878-7244-A9C9-5019D60E4631}" type="slidenum">
              <a:rPr lang="es-ES" smtClean="0"/>
              <a:pPr/>
              <a:t>12</a:t>
            </a:fld>
            <a:endParaRPr lang="es-ES"/>
          </a:p>
        </p:txBody>
      </p:sp>
    </p:spTree>
    <p:extLst>
      <p:ext uri="{BB962C8B-B14F-4D97-AF65-F5344CB8AC3E}">
        <p14:creationId xmlns:p14="http://schemas.microsoft.com/office/powerpoint/2010/main" val="291295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DDF2C08-0878-7244-A9C9-5019D60E4631}" type="slidenum">
              <a:rPr lang="es-ES" smtClean="0"/>
              <a:pPr/>
              <a:t>13</a:t>
            </a:fld>
            <a:endParaRPr lang="es-ES"/>
          </a:p>
        </p:txBody>
      </p:sp>
    </p:spTree>
    <p:extLst>
      <p:ext uri="{BB962C8B-B14F-4D97-AF65-F5344CB8AC3E}">
        <p14:creationId xmlns:p14="http://schemas.microsoft.com/office/powerpoint/2010/main" val="291295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DDF2C08-0878-7244-A9C9-5019D60E4631}" type="slidenum">
              <a:rPr lang="es-ES" smtClean="0"/>
              <a:pPr/>
              <a:t>14</a:t>
            </a:fld>
            <a:endParaRPr lang="es-ES"/>
          </a:p>
        </p:txBody>
      </p:sp>
    </p:spTree>
    <p:extLst>
      <p:ext uri="{BB962C8B-B14F-4D97-AF65-F5344CB8AC3E}">
        <p14:creationId xmlns:p14="http://schemas.microsoft.com/office/powerpoint/2010/main" val="2912959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DDF2C08-0878-7244-A9C9-5019D60E4631}" type="slidenum">
              <a:rPr lang="es-ES" smtClean="0"/>
              <a:pPr/>
              <a:t>15</a:t>
            </a:fld>
            <a:endParaRPr lang="es-ES"/>
          </a:p>
        </p:txBody>
      </p:sp>
    </p:spTree>
    <p:extLst>
      <p:ext uri="{BB962C8B-B14F-4D97-AF65-F5344CB8AC3E}">
        <p14:creationId xmlns:p14="http://schemas.microsoft.com/office/powerpoint/2010/main" val="2912959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DDF2C08-0878-7244-A9C9-5019D60E4631}" type="slidenum">
              <a:rPr lang="es-ES" smtClean="0"/>
              <a:pPr/>
              <a:t>16</a:t>
            </a:fld>
            <a:endParaRPr lang="es-ES"/>
          </a:p>
        </p:txBody>
      </p:sp>
    </p:spTree>
    <p:extLst>
      <p:ext uri="{BB962C8B-B14F-4D97-AF65-F5344CB8AC3E}">
        <p14:creationId xmlns:p14="http://schemas.microsoft.com/office/powerpoint/2010/main" val="2912959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864156" y="2013055"/>
            <a:ext cx="9793764" cy="1389038"/>
          </a:xfrm>
        </p:spPr>
        <p:txBody>
          <a:bodyPr/>
          <a:lstStyle/>
          <a:p>
            <a:r>
              <a:rPr lang="es-ES_tradnl"/>
              <a:t>Clic para editar título</a:t>
            </a:r>
            <a:endParaRPr lang="es-ES"/>
          </a:p>
        </p:txBody>
      </p:sp>
      <p:sp>
        <p:nvSpPr>
          <p:cNvPr id="3" name="Subtítulo 2"/>
          <p:cNvSpPr>
            <a:spLocks noGrp="1"/>
          </p:cNvSpPr>
          <p:nvPr>
            <p:ph type="subTitle" idx="1"/>
          </p:nvPr>
        </p:nvSpPr>
        <p:spPr>
          <a:xfrm>
            <a:off x="1728311" y="3672099"/>
            <a:ext cx="8065453" cy="165604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90EA5C0B-76F4-B34E-A5F6-535CAB637EA4}" type="datetimeFigureOut">
              <a:rPr lang="es-ES" smtClean="0"/>
              <a:pPr/>
              <a:t>11/01/2022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8EE2F0A-CB8C-FA49-8A3A-4241F28DBB43}" type="slidenum">
              <a:rPr lang="es-ES" smtClean="0"/>
              <a:pPr/>
              <a:t>‹#›</a:t>
            </a:fld>
            <a:endParaRPr lang="es-ES"/>
          </a:p>
        </p:txBody>
      </p:sp>
    </p:spTree>
    <p:extLst>
      <p:ext uri="{BB962C8B-B14F-4D97-AF65-F5344CB8AC3E}">
        <p14:creationId xmlns:p14="http://schemas.microsoft.com/office/powerpoint/2010/main" val="3474481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90EA5C0B-76F4-B34E-A5F6-535CAB637EA4}" type="datetimeFigureOut">
              <a:rPr lang="es-ES" smtClean="0"/>
              <a:pPr/>
              <a:t>11/01/2022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8EE2F0A-CB8C-FA49-8A3A-4241F28DBB43}" type="slidenum">
              <a:rPr lang="es-ES" smtClean="0"/>
              <a:pPr/>
              <a:t>‹#›</a:t>
            </a:fld>
            <a:endParaRPr lang="es-ES"/>
          </a:p>
        </p:txBody>
      </p:sp>
    </p:spTree>
    <p:extLst>
      <p:ext uri="{BB962C8B-B14F-4D97-AF65-F5344CB8AC3E}">
        <p14:creationId xmlns:p14="http://schemas.microsoft.com/office/powerpoint/2010/main" val="2372717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353504" y="259508"/>
            <a:ext cx="2592467" cy="5529149"/>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576104" y="259508"/>
            <a:ext cx="7585366" cy="5529149"/>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90EA5C0B-76F4-B34E-A5F6-535CAB637EA4}" type="datetimeFigureOut">
              <a:rPr lang="es-ES" smtClean="0"/>
              <a:pPr/>
              <a:t>11/01/2022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8EE2F0A-CB8C-FA49-8A3A-4241F28DBB43}" type="slidenum">
              <a:rPr lang="es-ES" smtClean="0"/>
              <a:pPr/>
              <a:t>‹#›</a:t>
            </a:fld>
            <a:endParaRPr lang="es-ES"/>
          </a:p>
        </p:txBody>
      </p:sp>
    </p:spTree>
    <p:extLst>
      <p:ext uri="{BB962C8B-B14F-4D97-AF65-F5344CB8AC3E}">
        <p14:creationId xmlns:p14="http://schemas.microsoft.com/office/powerpoint/2010/main" val="374056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90EA5C0B-76F4-B34E-A5F6-535CAB637EA4}" type="datetimeFigureOut">
              <a:rPr lang="es-ES" smtClean="0"/>
              <a:pPr/>
              <a:t>11/01/2022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8EE2F0A-CB8C-FA49-8A3A-4241F28DBB43}" type="slidenum">
              <a:rPr lang="es-ES" smtClean="0"/>
              <a:pPr/>
              <a:t>‹#›</a:t>
            </a:fld>
            <a:endParaRPr lang="es-ES"/>
          </a:p>
        </p:txBody>
      </p:sp>
    </p:spTree>
    <p:extLst>
      <p:ext uri="{BB962C8B-B14F-4D97-AF65-F5344CB8AC3E}">
        <p14:creationId xmlns:p14="http://schemas.microsoft.com/office/powerpoint/2010/main" val="96390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10164" y="4164113"/>
            <a:ext cx="9793764" cy="128703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10164" y="2746575"/>
            <a:ext cx="9793764" cy="1417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90EA5C0B-76F4-B34E-A5F6-535CAB637EA4}" type="datetimeFigureOut">
              <a:rPr lang="es-ES" smtClean="0"/>
              <a:pPr/>
              <a:t>11/01/2022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8EE2F0A-CB8C-FA49-8A3A-4241F28DBB43}" type="slidenum">
              <a:rPr lang="es-ES" smtClean="0"/>
              <a:pPr/>
              <a:t>‹#›</a:t>
            </a:fld>
            <a:endParaRPr lang="es-ES"/>
          </a:p>
        </p:txBody>
      </p:sp>
    </p:spTree>
    <p:extLst>
      <p:ext uri="{BB962C8B-B14F-4D97-AF65-F5344CB8AC3E}">
        <p14:creationId xmlns:p14="http://schemas.microsoft.com/office/powerpoint/2010/main" val="2948195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576104" y="1512041"/>
            <a:ext cx="5088916" cy="42766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5857055" y="1512041"/>
            <a:ext cx="5088916" cy="42766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90EA5C0B-76F4-B34E-A5F6-535CAB637EA4}" type="datetimeFigureOut">
              <a:rPr lang="es-ES" smtClean="0"/>
              <a:pPr/>
              <a:t>11/01/2022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8EE2F0A-CB8C-FA49-8A3A-4241F28DBB43}" type="slidenum">
              <a:rPr lang="es-ES" smtClean="0"/>
              <a:pPr/>
              <a:t>‹#›</a:t>
            </a:fld>
            <a:endParaRPr lang="es-ES"/>
          </a:p>
        </p:txBody>
      </p:sp>
    </p:spTree>
    <p:extLst>
      <p:ext uri="{BB962C8B-B14F-4D97-AF65-F5344CB8AC3E}">
        <p14:creationId xmlns:p14="http://schemas.microsoft.com/office/powerpoint/2010/main" val="85015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576104" y="1450540"/>
            <a:ext cx="5090917" cy="6045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576104" y="2055056"/>
            <a:ext cx="5090917" cy="37336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5853055" y="1450540"/>
            <a:ext cx="5092917" cy="6045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5853055" y="2055056"/>
            <a:ext cx="5092917" cy="37336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90EA5C0B-76F4-B34E-A5F6-535CAB637EA4}" type="datetimeFigureOut">
              <a:rPr lang="es-ES" smtClean="0"/>
              <a:pPr/>
              <a:t>11/01/2022</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E8EE2F0A-CB8C-FA49-8A3A-4241F28DBB43}" type="slidenum">
              <a:rPr lang="es-ES" smtClean="0"/>
              <a:pPr/>
              <a:t>‹#›</a:t>
            </a:fld>
            <a:endParaRPr lang="es-ES"/>
          </a:p>
        </p:txBody>
      </p:sp>
    </p:spTree>
    <p:extLst>
      <p:ext uri="{BB962C8B-B14F-4D97-AF65-F5344CB8AC3E}">
        <p14:creationId xmlns:p14="http://schemas.microsoft.com/office/powerpoint/2010/main" val="222227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90EA5C0B-76F4-B34E-A5F6-535CAB637EA4}" type="datetimeFigureOut">
              <a:rPr lang="es-ES" smtClean="0"/>
              <a:pPr/>
              <a:t>11/01/2022</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E8EE2F0A-CB8C-FA49-8A3A-4241F28DBB43}" type="slidenum">
              <a:rPr lang="es-ES" smtClean="0"/>
              <a:pPr/>
              <a:t>‹#›</a:t>
            </a:fld>
            <a:endParaRPr lang="es-ES"/>
          </a:p>
        </p:txBody>
      </p:sp>
    </p:spTree>
    <p:extLst>
      <p:ext uri="{BB962C8B-B14F-4D97-AF65-F5344CB8AC3E}">
        <p14:creationId xmlns:p14="http://schemas.microsoft.com/office/powerpoint/2010/main" val="3463605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0EA5C0B-76F4-B34E-A5F6-535CAB637EA4}" type="datetimeFigureOut">
              <a:rPr lang="es-ES" smtClean="0"/>
              <a:pPr/>
              <a:t>11/01/2022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E8EE2F0A-CB8C-FA49-8A3A-4241F28DBB43}" type="slidenum">
              <a:rPr lang="es-ES" smtClean="0"/>
              <a:pPr/>
              <a:t>‹#›</a:t>
            </a:fld>
            <a:endParaRPr lang="es-ES"/>
          </a:p>
        </p:txBody>
      </p:sp>
    </p:spTree>
    <p:extLst>
      <p:ext uri="{BB962C8B-B14F-4D97-AF65-F5344CB8AC3E}">
        <p14:creationId xmlns:p14="http://schemas.microsoft.com/office/powerpoint/2010/main" val="1763148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76105" y="258007"/>
            <a:ext cx="3790683" cy="109803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4504811" y="258007"/>
            <a:ext cx="6441160" cy="5530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576105" y="1356037"/>
            <a:ext cx="3790683" cy="44326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90EA5C0B-76F4-B34E-A5F6-535CAB637EA4}" type="datetimeFigureOut">
              <a:rPr lang="es-ES" smtClean="0"/>
              <a:pPr/>
              <a:t>11/01/2022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8EE2F0A-CB8C-FA49-8A3A-4241F28DBB43}" type="slidenum">
              <a:rPr lang="es-ES" smtClean="0"/>
              <a:pPr/>
              <a:t>‹#›</a:t>
            </a:fld>
            <a:endParaRPr lang="es-ES"/>
          </a:p>
        </p:txBody>
      </p:sp>
    </p:spTree>
    <p:extLst>
      <p:ext uri="{BB962C8B-B14F-4D97-AF65-F5344CB8AC3E}">
        <p14:creationId xmlns:p14="http://schemas.microsoft.com/office/powerpoint/2010/main" val="3849743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258407" y="4536122"/>
            <a:ext cx="6913245" cy="535515"/>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2258407" y="579016"/>
            <a:ext cx="6913245" cy="38881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2258407" y="5071637"/>
            <a:ext cx="6913245" cy="7605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90EA5C0B-76F4-B34E-A5F6-535CAB637EA4}" type="datetimeFigureOut">
              <a:rPr lang="es-ES" smtClean="0"/>
              <a:pPr/>
              <a:t>11/01/2022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8EE2F0A-CB8C-FA49-8A3A-4241F28DBB43}" type="slidenum">
              <a:rPr lang="es-ES" smtClean="0"/>
              <a:pPr/>
              <a:t>‹#›</a:t>
            </a:fld>
            <a:endParaRPr lang="es-ES"/>
          </a:p>
        </p:txBody>
      </p:sp>
    </p:spTree>
    <p:extLst>
      <p:ext uri="{BB962C8B-B14F-4D97-AF65-F5344CB8AC3E}">
        <p14:creationId xmlns:p14="http://schemas.microsoft.com/office/powerpoint/2010/main" val="2652378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576104" y="259508"/>
            <a:ext cx="10369868" cy="1080029"/>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576104" y="1512041"/>
            <a:ext cx="10369868" cy="4276616"/>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576104" y="6006163"/>
            <a:ext cx="2688484" cy="345009"/>
          </a:xfrm>
          <a:prstGeom prst="rect">
            <a:avLst/>
          </a:prstGeom>
        </p:spPr>
        <p:txBody>
          <a:bodyPr vert="horz" lIns="91440" tIns="45720" rIns="91440" bIns="45720" rtlCol="0" anchor="ctr"/>
          <a:lstStyle>
            <a:lvl1pPr algn="l">
              <a:defRPr sz="1200">
                <a:solidFill>
                  <a:schemeClr val="tx1">
                    <a:tint val="75000"/>
                  </a:schemeClr>
                </a:solidFill>
              </a:defRPr>
            </a:lvl1pPr>
          </a:lstStyle>
          <a:p>
            <a:fld id="{90EA5C0B-76F4-B34E-A5F6-535CAB637EA4}" type="datetimeFigureOut">
              <a:rPr lang="es-ES" smtClean="0"/>
              <a:pPr/>
              <a:t>11/01/2022</a:t>
            </a:fld>
            <a:endParaRPr lang="es-ES"/>
          </a:p>
        </p:txBody>
      </p:sp>
      <p:sp>
        <p:nvSpPr>
          <p:cNvPr id="5" name="Marcador de pie de página 4"/>
          <p:cNvSpPr>
            <a:spLocks noGrp="1"/>
          </p:cNvSpPr>
          <p:nvPr>
            <p:ph type="ftr" sz="quarter" idx="3"/>
          </p:nvPr>
        </p:nvSpPr>
        <p:spPr>
          <a:xfrm>
            <a:off x="3936709" y="6006163"/>
            <a:ext cx="3648657" cy="34500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257487" y="6006163"/>
            <a:ext cx="2688484" cy="345009"/>
          </a:xfrm>
          <a:prstGeom prst="rect">
            <a:avLst/>
          </a:prstGeom>
        </p:spPr>
        <p:txBody>
          <a:bodyPr vert="horz" lIns="91440" tIns="45720" rIns="91440" bIns="45720" rtlCol="0" anchor="ctr"/>
          <a:lstStyle>
            <a:lvl1pPr algn="r">
              <a:defRPr sz="1200">
                <a:solidFill>
                  <a:schemeClr val="tx1">
                    <a:tint val="75000"/>
                  </a:schemeClr>
                </a:solidFill>
              </a:defRPr>
            </a:lvl1pPr>
          </a:lstStyle>
          <a:p>
            <a:fld id="{E8EE2F0A-CB8C-FA49-8A3A-4241F28DBB43}" type="slidenum">
              <a:rPr lang="es-ES" smtClean="0"/>
              <a:pPr/>
              <a:t>‹#›</a:t>
            </a:fld>
            <a:endParaRPr lang="es-ES"/>
          </a:p>
        </p:txBody>
      </p:sp>
    </p:spTree>
    <p:extLst>
      <p:ext uri="{BB962C8B-B14F-4D97-AF65-F5344CB8AC3E}">
        <p14:creationId xmlns:p14="http://schemas.microsoft.com/office/powerpoint/2010/main" val="124436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3.pn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8;p13">
            <a:extLst>
              <a:ext uri="{FF2B5EF4-FFF2-40B4-BE49-F238E27FC236}">
                <a16:creationId xmlns:a16="http://schemas.microsoft.com/office/drawing/2014/main" id="{48A8C9C8-A849-2E43-8D7C-A84FF391A793}"/>
              </a:ext>
            </a:extLst>
          </p:cNvPr>
          <p:cNvPicPr preferRelativeResize="0"/>
          <p:nvPr/>
        </p:nvPicPr>
        <p:blipFill rotWithShape="1">
          <a:blip r:embed="rId2">
            <a:alphaModFix/>
          </a:blip>
          <a:srcRect/>
          <a:stretch/>
        </p:blipFill>
        <p:spPr>
          <a:xfrm>
            <a:off x="3180387" y="1972913"/>
            <a:ext cx="5084991" cy="2790389"/>
          </a:xfrm>
          <a:prstGeom prst="rect">
            <a:avLst/>
          </a:prstGeom>
          <a:noFill/>
          <a:ln>
            <a:noFill/>
          </a:ln>
        </p:spPr>
      </p:pic>
      <p:pic>
        <p:nvPicPr>
          <p:cNvPr id="4" name="Google Shape;100;p15">
            <a:extLst>
              <a:ext uri="{FF2B5EF4-FFF2-40B4-BE49-F238E27FC236}">
                <a16:creationId xmlns:a16="http://schemas.microsoft.com/office/drawing/2014/main" id="{79C68551-49B5-B146-97C0-1ACCFFADA82C}"/>
              </a:ext>
            </a:extLst>
          </p:cNvPr>
          <p:cNvPicPr preferRelativeResize="0"/>
          <p:nvPr/>
        </p:nvPicPr>
        <p:blipFill>
          <a:blip r:embed="rId3">
            <a:alphaModFix/>
          </a:blip>
          <a:stretch>
            <a:fillRect/>
          </a:stretch>
        </p:blipFill>
        <p:spPr>
          <a:xfrm>
            <a:off x="0" y="5948856"/>
            <a:ext cx="11270660" cy="530712"/>
          </a:xfrm>
          <a:prstGeom prst="rect">
            <a:avLst/>
          </a:prstGeom>
          <a:noFill/>
          <a:ln>
            <a:noFill/>
          </a:ln>
        </p:spPr>
      </p:pic>
    </p:spTree>
    <p:extLst>
      <p:ext uri="{BB962C8B-B14F-4D97-AF65-F5344CB8AC3E}">
        <p14:creationId xmlns:p14="http://schemas.microsoft.com/office/powerpoint/2010/main" val="3772922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530F8954-25BF-4AA5-94E5-AFE5C014EABF}"/>
              </a:ext>
            </a:extLst>
          </p:cNvPr>
          <p:cNvPicPr>
            <a:picLocks noGrp="1" noChangeAspect="1"/>
          </p:cNvPicPr>
          <p:nvPr>
            <p:ph idx="1"/>
          </p:nvPr>
        </p:nvPicPr>
        <p:blipFill>
          <a:blip r:embed="rId2"/>
          <a:stretch>
            <a:fillRect/>
          </a:stretch>
        </p:blipFill>
        <p:spPr>
          <a:xfrm>
            <a:off x="510408" y="1568741"/>
            <a:ext cx="9927466" cy="3934437"/>
          </a:xfrm>
          <a:prstGeom prst="rect">
            <a:avLst/>
          </a:prstGeom>
        </p:spPr>
      </p:pic>
      <p:pic>
        <p:nvPicPr>
          <p:cNvPr id="4" name="Google Shape;100;p15">
            <a:extLst>
              <a:ext uri="{FF2B5EF4-FFF2-40B4-BE49-F238E27FC236}">
                <a16:creationId xmlns:a16="http://schemas.microsoft.com/office/drawing/2014/main" id="{99DA58BA-9F06-4030-AC81-F2A9CA2064CF}"/>
              </a:ext>
            </a:extLst>
          </p:cNvPr>
          <p:cNvPicPr preferRelativeResize="0"/>
          <p:nvPr/>
        </p:nvPicPr>
        <p:blipFill>
          <a:blip r:embed="rId3">
            <a:alphaModFix/>
          </a:blip>
          <a:stretch>
            <a:fillRect/>
          </a:stretch>
        </p:blipFill>
        <p:spPr>
          <a:xfrm>
            <a:off x="0" y="5948856"/>
            <a:ext cx="11270660" cy="530712"/>
          </a:xfrm>
          <a:prstGeom prst="rect">
            <a:avLst/>
          </a:prstGeom>
          <a:noFill/>
          <a:ln>
            <a:noFill/>
          </a:ln>
        </p:spPr>
      </p:pic>
      <p:sp>
        <p:nvSpPr>
          <p:cNvPr id="6" name="5 CuadroTexto">
            <a:extLst>
              <a:ext uri="{FF2B5EF4-FFF2-40B4-BE49-F238E27FC236}">
                <a16:creationId xmlns:a16="http://schemas.microsoft.com/office/drawing/2014/main" id="{AAE4F275-9920-4DDB-90BD-5CB1E9ACC517}"/>
              </a:ext>
            </a:extLst>
          </p:cNvPr>
          <p:cNvSpPr txBox="1"/>
          <p:nvPr/>
        </p:nvSpPr>
        <p:spPr>
          <a:xfrm>
            <a:off x="192024" y="274727"/>
            <a:ext cx="11078635" cy="646331"/>
          </a:xfrm>
          <a:prstGeom prst="rect">
            <a:avLst/>
          </a:prstGeom>
          <a:noFill/>
        </p:spPr>
        <p:txBody>
          <a:bodyPr wrap="square" rtlCol="0">
            <a:spAutoFit/>
          </a:bodyPr>
          <a:lstStyle/>
          <a:p>
            <a:pPr algn="ctr"/>
            <a:r>
              <a:rPr lang="es-EC" dirty="0"/>
              <a:t>ATENCIÓN INMEDIATA A LOS DAÑOS CAUSADOS EL 26 DE OCTUBRE EN LA PLAZA DE SANTO DOMINGO Y CALLE GUAYAQUIL</a:t>
            </a:r>
          </a:p>
        </p:txBody>
      </p:sp>
    </p:spTree>
    <p:extLst>
      <p:ext uri="{BB962C8B-B14F-4D97-AF65-F5344CB8AC3E}">
        <p14:creationId xmlns:p14="http://schemas.microsoft.com/office/powerpoint/2010/main" val="1296957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9D0F88-C7B2-445A-BC5D-A8FA523B222E}"/>
              </a:ext>
            </a:extLst>
          </p:cNvPr>
          <p:cNvSpPr>
            <a:spLocks noGrp="1"/>
          </p:cNvSpPr>
          <p:nvPr>
            <p:ph type="title"/>
          </p:nvPr>
        </p:nvSpPr>
        <p:spPr>
          <a:xfrm>
            <a:off x="576104" y="762428"/>
            <a:ext cx="10369868" cy="1080029"/>
          </a:xfrm>
        </p:spPr>
        <p:txBody>
          <a:bodyPr/>
          <a:lstStyle/>
          <a:p>
            <a:r>
              <a:rPr lang="es-EC" dirty="0"/>
              <a:t>Procesos judiciales</a:t>
            </a:r>
          </a:p>
        </p:txBody>
      </p:sp>
      <p:sp>
        <p:nvSpPr>
          <p:cNvPr id="3" name="Marcador de contenido 2">
            <a:extLst>
              <a:ext uri="{FF2B5EF4-FFF2-40B4-BE49-F238E27FC236}">
                <a16:creationId xmlns:a16="http://schemas.microsoft.com/office/drawing/2014/main" id="{E33AFB2A-3F9A-4C08-8673-56E9690B5C3C}"/>
              </a:ext>
            </a:extLst>
          </p:cNvPr>
          <p:cNvSpPr>
            <a:spLocks noGrp="1"/>
          </p:cNvSpPr>
          <p:nvPr>
            <p:ph idx="1"/>
          </p:nvPr>
        </p:nvSpPr>
        <p:spPr>
          <a:xfrm>
            <a:off x="576104" y="1694921"/>
            <a:ext cx="10369868" cy="4276616"/>
          </a:xfrm>
        </p:spPr>
        <p:txBody>
          <a:bodyPr/>
          <a:lstStyle/>
          <a:p>
            <a:pPr algn="just"/>
            <a:r>
              <a:rPr lang="es-EC" sz="1800" dirty="0">
                <a:latin typeface="Times New Roman" panose="02020603050405020304" pitchFamily="18" charset="0"/>
              </a:rPr>
              <a:t>L</a:t>
            </a:r>
            <a:r>
              <a:rPr lang="es-EC" sz="1800" b="0" i="0" u="none" strike="noStrike" baseline="0" dirty="0">
                <a:latin typeface="Times New Roman" panose="02020603050405020304" pitchFamily="18" charset="0"/>
              </a:rPr>
              <a:t>os procesos </a:t>
            </a:r>
            <a:r>
              <a:rPr lang="es-EC" sz="1800" b="0" i="0" u="none" strike="noStrike" baseline="0" dirty="0" err="1">
                <a:latin typeface="Times New Roman" panose="02020603050405020304" pitchFamily="18" charset="0"/>
              </a:rPr>
              <a:t>Nros</a:t>
            </a:r>
            <a:r>
              <a:rPr lang="es-EC" sz="1800" b="0" i="0" u="none" strike="noStrike" baseline="0" dirty="0">
                <a:latin typeface="Times New Roman" panose="02020603050405020304" pitchFamily="18" charset="0"/>
              </a:rPr>
              <a:t>. 17282-2021-02492 y 17282-2021-02493, en los que </a:t>
            </a:r>
            <a:r>
              <a:rPr lang="es-EC" sz="1800" b="1" i="0" u="none" strike="noStrike" baseline="0" dirty="0">
                <a:latin typeface="Times New Roman" panose="02020603050405020304" pitchFamily="18" charset="0"/>
              </a:rPr>
              <a:t>suscribieron los acuerdos conciliatorios donde se establecen las horas de trabajo comunitario </a:t>
            </a:r>
            <a:r>
              <a:rPr lang="es-EC" sz="1800" b="0" i="0" u="none" strike="noStrike" baseline="0" dirty="0">
                <a:latin typeface="Times New Roman" panose="02020603050405020304" pitchFamily="18" charset="0"/>
              </a:rPr>
              <a:t>que deben ser cumplidos en los procesos mencionados, que se siguen en la Unidad Judicial Penal con Competencia en Infracciones Flagrantes, con Sede en la Parroquia Mariscal Sucre del Distrito Metropolitano de Quito, por delito de daño a bien ajeno (Plaza de Santo Domingo) por las protestas del 26 de octubre de 2021.</a:t>
            </a:r>
          </a:p>
          <a:p>
            <a:pPr algn="just"/>
            <a:r>
              <a:rPr lang="pt-BR" sz="1800" b="0" i="0" u="none" strike="noStrike" baseline="0" dirty="0">
                <a:latin typeface="Times New Roman" panose="02020603050405020304" pitchFamily="18" charset="0"/>
              </a:rPr>
              <a:t>CASO No. 17282-2021-02492, </a:t>
            </a:r>
            <a:r>
              <a:rPr lang="pt-BR" sz="1800" b="0" i="0" u="none" strike="noStrike" baseline="0" dirty="0" err="1">
                <a:latin typeface="Times New Roman" panose="02020603050405020304" pitchFamily="18" charset="0"/>
              </a:rPr>
              <a:t>Procesado</a:t>
            </a:r>
            <a:r>
              <a:rPr lang="pt-BR" sz="1800" b="0" i="0" u="none" strike="noStrike" baseline="0" dirty="0">
                <a:latin typeface="Times New Roman" panose="02020603050405020304" pitchFamily="18" charset="0"/>
              </a:rPr>
              <a:t>: Sr. </a:t>
            </a:r>
            <a:r>
              <a:rPr lang="pt-BR" sz="1800" b="0" i="0" u="none" strike="noStrike" baseline="0" dirty="0" err="1">
                <a:latin typeface="Times New Roman" panose="02020603050405020304" pitchFamily="18" charset="0"/>
              </a:rPr>
              <a:t>Benítez</a:t>
            </a:r>
            <a:r>
              <a:rPr lang="pt-BR" sz="1800" b="0" i="0" u="none" strike="noStrike" baseline="0" dirty="0">
                <a:latin typeface="Times New Roman" panose="02020603050405020304" pitchFamily="18" charset="0"/>
              </a:rPr>
              <a:t> </a:t>
            </a:r>
            <a:r>
              <a:rPr lang="pt-BR" sz="1800" b="0" i="0" u="none" strike="noStrike" baseline="0" dirty="0" err="1">
                <a:latin typeface="Times New Roman" panose="02020603050405020304" pitchFamily="18" charset="0"/>
              </a:rPr>
              <a:t>Endara</a:t>
            </a:r>
            <a:r>
              <a:rPr lang="pt-BR" sz="1800" b="0" i="0" u="none" strike="noStrike" baseline="0" dirty="0">
                <a:latin typeface="Times New Roman" panose="02020603050405020304" pitchFamily="18" charset="0"/>
              </a:rPr>
              <a:t> Diego Frank </a:t>
            </a:r>
            <a:r>
              <a:rPr lang="es-EC" sz="1800" b="0" i="0" u="none" strike="noStrike" baseline="0" dirty="0">
                <a:latin typeface="Times New Roman" panose="02020603050405020304" pitchFamily="18" charset="0"/>
              </a:rPr>
              <a:t>Se ha tomado contacto con el señor procesado quien se ha comprometido en completar la totalidad de las horas designadas, esto es realizar 50 horas de servicio comunitario a favor del Municipio del Distrito Metropolitano de Quito, respetando los horarios escolásticos, hasta el plazo otorgado por la Jueza, 07 de febrero de 2022. Los trabajos comunitarios iniciaron el día viernes 17 de diciembre de 2021. </a:t>
            </a:r>
            <a:r>
              <a:rPr lang="es-EC" sz="1800" dirty="0">
                <a:latin typeface="Times New Roman" panose="02020603050405020304" pitchFamily="18" charset="0"/>
              </a:rPr>
              <a:t>Se produjo la disculpa pública acordada en el proceso judicial.</a:t>
            </a:r>
            <a:endParaRPr lang="es-EC" dirty="0"/>
          </a:p>
        </p:txBody>
      </p:sp>
      <p:pic>
        <p:nvPicPr>
          <p:cNvPr id="4" name="Google Shape;100;p15">
            <a:extLst>
              <a:ext uri="{FF2B5EF4-FFF2-40B4-BE49-F238E27FC236}">
                <a16:creationId xmlns:a16="http://schemas.microsoft.com/office/drawing/2014/main" id="{3D97AF34-2598-4391-8217-7CB555D148D5}"/>
              </a:ext>
            </a:extLst>
          </p:cNvPr>
          <p:cNvPicPr preferRelativeResize="0"/>
          <p:nvPr/>
        </p:nvPicPr>
        <p:blipFill>
          <a:blip r:embed="rId2">
            <a:alphaModFix/>
          </a:blip>
          <a:stretch>
            <a:fillRect/>
          </a:stretch>
        </p:blipFill>
        <p:spPr>
          <a:xfrm>
            <a:off x="0" y="5948856"/>
            <a:ext cx="11270660" cy="530712"/>
          </a:xfrm>
          <a:prstGeom prst="rect">
            <a:avLst/>
          </a:prstGeom>
          <a:noFill/>
          <a:ln>
            <a:noFill/>
          </a:ln>
        </p:spPr>
      </p:pic>
      <p:sp>
        <p:nvSpPr>
          <p:cNvPr id="5" name="5 CuadroTexto">
            <a:extLst>
              <a:ext uri="{FF2B5EF4-FFF2-40B4-BE49-F238E27FC236}">
                <a16:creationId xmlns:a16="http://schemas.microsoft.com/office/drawing/2014/main" id="{B4B0BF43-9CD6-4412-BED8-A8CB74B2C44B}"/>
              </a:ext>
            </a:extLst>
          </p:cNvPr>
          <p:cNvSpPr txBox="1"/>
          <p:nvPr/>
        </p:nvSpPr>
        <p:spPr>
          <a:xfrm>
            <a:off x="192024" y="274727"/>
            <a:ext cx="11078635" cy="646331"/>
          </a:xfrm>
          <a:prstGeom prst="rect">
            <a:avLst/>
          </a:prstGeom>
          <a:noFill/>
        </p:spPr>
        <p:txBody>
          <a:bodyPr wrap="square" rtlCol="0">
            <a:spAutoFit/>
          </a:bodyPr>
          <a:lstStyle/>
          <a:p>
            <a:pPr algn="ctr"/>
            <a:r>
              <a:rPr lang="es-EC" dirty="0"/>
              <a:t>ATENCIÓN INMEDIATA A LOS DAÑOS CAUSADOS EL 26 DE OCTUBRE EN LA PLAZA DE SANTO DOMINGO Y CALLE GUAYAQUIL</a:t>
            </a:r>
          </a:p>
        </p:txBody>
      </p:sp>
    </p:spTree>
    <p:extLst>
      <p:ext uri="{BB962C8B-B14F-4D97-AF65-F5344CB8AC3E}">
        <p14:creationId xmlns:p14="http://schemas.microsoft.com/office/powerpoint/2010/main" val="1520361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CuadroTexto"/>
          <p:cNvSpPr txBox="1"/>
          <p:nvPr/>
        </p:nvSpPr>
        <p:spPr>
          <a:xfrm>
            <a:off x="162128" y="295150"/>
            <a:ext cx="11093233" cy="369332"/>
          </a:xfrm>
          <a:prstGeom prst="rect">
            <a:avLst/>
          </a:prstGeom>
          <a:noFill/>
        </p:spPr>
        <p:txBody>
          <a:bodyPr wrap="square">
            <a:spAutoFit/>
          </a:bodyPr>
          <a:lstStyle/>
          <a:p>
            <a:pPr algn="ctr">
              <a:defRPr/>
            </a:pPr>
            <a:r>
              <a:rPr lang="es-ES" dirty="0">
                <a:latin typeface="+mj-lt"/>
                <a:cs typeface="Calibri"/>
              </a:rPr>
              <a:t>Intervención integral en calzadas de piedra</a:t>
            </a:r>
          </a:p>
        </p:txBody>
      </p:sp>
      <p:pic>
        <p:nvPicPr>
          <p:cNvPr id="19" name="Picture 2" descr="D:\Mis documentos\1 INSTITUCIONAL\Modelos\Hojas membretadas\octubre 2021\Logo IMP-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236" y="5697796"/>
            <a:ext cx="2744818" cy="51404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lob:https://web.whatsapp.com/423916b9-181f-49d6-a430-46cda118e331"/>
          <p:cNvSpPr>
            <a:spLocks noChangeAspect="1" noChangeArrowheads="1"/>
          </p:cNvSpPr>
          <p:nvPr/>
        </p:nvSpPr>
        <p:spPr bwMode="auto">
          <a:xfrm>
            <a:off x="196035" y="-136504"/>
            <a:ext cx="384069" cy="2880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4" descr="blob:https://web.whatsapp.com/423916b9-181f-49d6-a430-46cda118e331"/>
          <p:cNvSpPr>
            <a:spLocks noChangeAspect="1" noChangeArrowheads="1"/>
          </p:cNvSpPr>
          <p:nvPr/>
        </p:nvSpPr>
        <p:spPr bwMode="auto">
          <a:xfrm>
            <a:off x="388070" y="7500"/>
            <a:ext cx="384069" cy="2880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293" y="803743"/>
            <a:ext cx="4405650" cy="4642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descr="D:\Mis documentos\desktop\calzadas\cald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6149" y="803744"/>
            <a:ext cx="4360150" cy="463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434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D:\Mis documentos\1 INSTITUCIONAL\Modelos\Hojas membretadas\octubre 2021\Logo IMP-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236" y="5697796"/>
            <a:ext cx="2744818" cy="51404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lob:https://web.whatsapp.com/423916b9-181f-49d6-a430-46cda118e331"/>
          <p:cNvSpPr>
            <a:spLocks noChangeAspect="1" noChangeArrowheads="1"/>
          </p:cNvSpPr>
          <p:nvPr/>
        </p:nvSpPr>
        <p:spPr bwMode="auto">
          <a:xfrm>
            <a:off x="196035" y="-136504"/>
            <a:ext cx="384069" cy="2880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4" descr="blob:https://web.whatsapp.com/423916b9-181f-49d6-a430-46cda118e331"/>
          <p:cNvSpPr>
            <a:spLocks noChangeAspect="1" noChangeArrowheads="1"/>
          </p:cNvSpPr>
          <p:nvPr/>
        </p:nvSpPr>
        <p:spPr bwMode="auto">
          <a:xfrm>
            <a:off x="388070" y="7500"/>
            <a:ext cx="384069" cy="2880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2 CuadroTexto"/>
          <p:cNvSpPr txBox="1"/>
          <p:nvPr/>
        </p:nvSpPr>
        <p:spPr>
          <a:xfrm>
            <a:off x="354163" y="439154"/>
            <a:ext cx="11093233" cy="369332"/>
          </a:xfrm>
          <a:prstGeom prst="rect">
            <a:avLst/>
          </a:prstGeom>
          <a:noFill/>
        </p:spPr>
        <p:txBody>
          <a:bodyPr wrap="square">
            <a:spAutoFit/>
          </a:bodyPr>
          <a:lstStyle/>
          <a:p>
            <a:pPr algn="ctr">
              <a:defRPr/>
            </a:pPr>
            <a:r>
              <a:rPr lang="es-ES" dirty="0">
                <a:latin typeface="+mj-lt"/>
                <a:cs typeface="Calibri"/>
              </a:rPr>
              <a:t>Intervención integral en calzadas de piedra</a:t>
            </a:r>
          </a:p>
        </p:txBody>
      </p:sp>
      <p:pic>
        <p:nvPicPr>
          <p:cNvPr id="4098" name="Picture 2" descr="D:\Mis documentos\desktop\calzadas\manab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507" y="1019215"/>
            <a:ext cx="4309094" cy="457711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Mis documentos\desktop\calzadas\olmedo bi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0780" y="1019215"/>
            <a:ext cx="4294918" cy="4562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056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CuadroTexto"/>
          <p:cNvSpPr txBox="1"/>
          <p:nvPr/>
        </p:nvSpPr>
        <p:spPr>
          <a:xfrm>
            <a:off x="162128" y="295150"/>
            <a:ext cx="11093233" cy="369332"/>
          </a:xfrm>
          <a:prstGeom prst="rect">
            <a:avLst/>
          </a:prstGeom>
          <a:noFill/>
        </p:spPr>
        <p:txBody>
          <a:bodyPr wrap="square">
            <a:spAutoFit/>
          </a:bodyPr>
          <a:lstStyle/>
          <a:p>
            <a:pPr algn="ctr">
              <a:defRPr/>
            </a:pPr>
            <a:r>
              <a:rPr lang="es-ES" dirty="0">
                <a:latin typeface="+mj-lt"/>
                <a:cs typeface="Calibri"/>
              </a:rPr>
              <a:t>Mantenimiento en aceras (adoquín tipo quito , baldosa de piedra , piedra sillar , etc.)</a:t>
            </a:r>
          </a:p>
        </p:txBody>
      </p:sp>
      <p:pic>
        <p:nvPicPr>
          <p:cNvPr id="19" name="Picture 2" descr="D:\Mis documentos\1 INSTITUCIONAL\Modelos\Hojas membretadas\octubre 2021\Logo IMP-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236" y="5697796"/>
            <a:ext cx="2744818" cy="51404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lob:https://web.whatsapp.com/423916b9-181f-49d6-a430-46cda118e331"/>
          <p:cNvSpPr>
            <a:spLocks noChangeAspect="1" noChangeArrowheads="1"/>
          </p:cNvSpPr>
          <p:nvPr/>
        </p:nvSpPr>
        <p:spPr bwMode="auto">
          <a:xfrm>
            <a:off x="196035" y="-136504"/>
            <a:ext cx="384069" cy="2880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4" descr="blob:https://web.whatsapp.com/423916b9-181f-49d6-a430-46cda118e331"/>
          <p:cNvSpPr>
            <a:spLocks noChangeAspect="1" noChangeArrowheads="1"/>
          </p:cNvSpPr>
          <p:nvPr/>
        </p:nvSpPr>
        <p:spPr bwMode="auto">
          <a:xfrm>
            <a:off x="388070" y="7500"/>
            <a:ext cx="384069" cy="2880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122" y="833882"/>
            <a:ext cx="4888092" cy="4430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833882"/>
            <a:ext cx="4527145" cy="4430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0194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CuadroTexto"/>
          <p:cNvSpPr txBox="1"/>
          <p:nvPr/>
        </p:nvSpPr>
        <p:spPr>
          <a:xfrm>
            <a:off x="249629" y="470000"/>
            <a:ext cx="11093233" cy="369332"/>
          </a:xfrm>
          <a:prstGeom prst="rect">
            <a:avLst/>
          </a:prstGeom>
          <a:noFill/>
        </p:spPr>
        <p:txBody>
          <a:bodyPr wrap="square">
            <a:spAutoFit/>
          </a:bodyPr>
          <a:lstStyle/>
          <a:p>
            <a:pPr algn="ctr">
              <a:defRPr/>
            </a:pPr>
            <a:r>
              <a:rPr lang="es-ES" dirty="0">
                <a:latin typeface="+mj-lt"/>
                <a:cs typeface="Calibri"/>
              </a:rPr>
              <a:t>Retiro de rayones vandálicos en piedra</a:t>
            </a:r>
          </a:p>
        </p:txBody>
      </p:sp>
      <p:pic>
        <p:nvPicPr>
          <p:cNvPr id="19" name="Picture 2" descr="D:\Mis documentos\1 INSTITUCIONAL\Modelos\Hojas membretadas\octubre 2021\Logo IMP-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236" y="5697796"/>
            <a:ext cx="2744818" cy="51404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lob:https://web.whatsapp.com/423916b9-181f-49d6-a430-46cda118e331"/>
          <p:cNvSpPr>
            <a:spLocks noChangeAspect="1" noChangeArrowheads="1"/>
          </p:cNvSpPr>
          <p:nvPr/>
        </p:nvSpPr>
        <p:spPr bwMode="auto">
          <a:xfrm>
            <a:off x="196035" y="-136504"/>
            <a:ext cx="384069" cy="2880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4" descr="blob:https://web.whatsapp.com/423916b9-181f-49d6-a430-46cda118e331"/>
          <p:cNvSpPr>
            <a:spLocks noChangeAspect="1" noChangeArrowheads="1"/>
          </p:cNvSpPr>
          <p:nvPr/>
        </p:nvSpPr>
        <p:spPr bwMode="auto">
          <a:xfrm>
            <a:off x="388070" y="7500"/>
            <a:ext cx="384069" cy="2880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220" y="1041940"/>
            <a:ext cx="6767498" cy="4353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6721" y="1041940"/>
            <a:ext cx="3225861" cy="4353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0376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CuadroTexto"/>
          <p:cNvSpPr txBox="1"/>
          <p:nvPr/>
        </p:nvSpPr>
        <p:spPr>
          <a:xfrm>
            <a:off x="249629" y="389626"/>
            <a:ext cx="11093233" cy="400110"/>
          </a:xfrm>
          <a:prstGeom prst="rect">
            <a:avLst/>
          </a:prstGeom>
          <a:noFill/>
        </p:spPr>
        <p:txBody>
          <a:bodyPr wrap="square">
            <a:spAutoFit/>
          </a:bodyPr>
          <a:lstStyle/>
          <a:p>
            <a:pPr algn="ctr">
              <a:defRPr/>
            </a:pPr>
            <a:r>
              <a:rPr lang="es-ES" sz="2000" dirty="0">
                <a:latin typeface="+mj-lt"/>
                <a:cs typeface="Calibri"/>
              </a:rPr>
              <a:t>Retiro de rayones vandálicos en paredes</a:t>
            </a:r>
          </a:p>
        </p:txBody>
      </p:sp>
      <p:pic>
        <p:nvPicPr>
          <p:cNvPr id="19" name="Picture 2" descr="D:\Mis documentos\1 INSTITUCIONAL\Modelos\Hojas membretadas\octubre 2021\Logo IMP-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236" y="5697796"/>
            <a:ext cx="2744818" cy="514048"/>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d2114f81-aa77-4bcb-b00a-2a8306fb6b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84" y="1130375"/>
            <a:ext cx="3384610" cy="189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IMG_20210924_094923547_HD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84" y="3334486"/>
            <a:ext cx="3384610" cy="189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84ea8572-e96c-4eea-a6d9-311329a3d3e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6495" y="1130375"/>
            <a:ext cx="3384610" cy="189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IMG_20210923_072651914_HD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6496" y="3325485"/>
            <a:ext cx="3396612" cy="190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40ec4d8a-4156-49a6-bf53-172db48fc8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0122" y="1130374"/>
            <a:ext cx="3384610" cy="189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DSC0134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0122" y="3325486"/>
            <a:ext cx="3384610" cy="189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2 CuadroTexto"/>
          <p:cNvSpPr txBox="1"/>
          <p:nvPr/>
        </p:nvSpPr>
        <p:spPr>
          <a:xfrm>
            <a:off x="4333742" y="857496"/>
            <a:ext cx="2970116" cy="307777"/>
          </a:xfrm>
          <a:prstGeom prst="rect">
            <a:avLst/>
          </a:prstGeom>
          <a:noFill/>
        </p:spPr>
        <p:txBody>
          <a:bodyPr wrap="square">
            <a:spAutoFit/>
          </a:bodyPr>
          <a:lstStyle/>
          <a:p>
            <a:pPr algn="ctr">
              <a:defRPr/>
            </a:pPr>
            <a:r>
              <a:rPr lang="es-ES" sz="1400" dirty="0">
                <a:latin typeface="+mj-lt"/>
                <a:cs typeface="Calibri"/>
              </a:rPr>
              <a:t>CALLE GARCÍA MORENO</a:t>
            </a:r>
          </a:p>
        </p:txBody>
      </p:sp>
      <p:sp>
        <p:nvSpPr>
          <p:cNvPr id="22" name="2 CuadroTexto"/>
          <p:cNvSpPr txBox="1"/>
          <p:nvPr/>
        </p:nvSpPr>
        <p:spPr>
          <a:xfrm>
            <a:off x="836931" y="3029425"/>
            <a:ext cx="2970116" cy="307777"/>
          </a:xfrm>
          <a:prstGeom prst="rect">
            <a:avLst/>
          </a:prstGeom>
          <a:noFill/>
        </p:spPr>
        <p:txBody>
          <a:bodyPr wrap="square">
            <a:spAutoFit/>
          </a:bodyPr>
          <a:lstStyle/>
          <a:p>
            <a:pPr algn="ctr">
              <a:defRPr/>
            </a:pPr>
            <a:r>
              <a:rPr lang="es-ES" sz="1400" dirty="0">
                <a:latin typeface="+mj-lt"/>
                <a:cs typeface="Calibri"/>
              </a:rPr>
              <a:t>ANTES</a:t>
            </a:r>
          </a:p>
        </p:txBody>
      </p:sp>
      <p:sp>
        <p:nvSpPr>
          <p:cNvPr id="23" name="2 CuadroTexto"/>
          <p:cNvSpPr txBox="1"/>
          <p:nvPr/>
        </p:nvSpPr>
        <p:spPr>
          <a:xfrm>
            <a:off x="4311187" y="5242229"/>
            <a:ext cx="2970116" cy="307777"/>
          </a:xfrm>
          <a:prstGeom prst="rect">
            <a:avLst/>
          </a:prstGeom>
          <a:noFill/>
        </p:spPr>
        <p:txBody>
          <a:bodyPr wrap="square">
            <a:spAutoFit/>
          </a:bodyPr>
          <a:lstStyle/>
          <a:p>
            <a:pPr algn="ctr">
              <a:defRPr/>
            </a:pPr>
            <a:r>
              <a:rPr lang="es-ES" sz="1400" dirty="0">
                <a:latin typeface="+mj-lt"/>
                <a:cs typeface="Calibri"/>
              </a:rPr>
              <a:t>DESPUÉS</a:t>
            </a:r>
          </a:p>
        </p:txBody>
      </p:sp>
      <p:sp>
        <p:nvSpPr>
          <p:cNvPr id="24" name="2 CuadroTexto"/>
          <p:cNvSpPr txBox="1"/>
          <p:nvPr/>
        </p:nvSpPr>
        <p:spPr>
          <a:xfrm>
            <a:off x="7857369" y="839553"/>
            <a:ext cx="2970116" cy="307777"/>
          </a:xfrm>
          <a:prstGeom prst="rect">
            <a:avLst/>
          </a:prstGeom>
          <a:noFill/>
        </p:spPr>
        <p:txBody>
          <a:bodyPr wrap="square">
            <a:spAutoFit/>
          </a:bodyPr>
          <a:lstStyle/>
          <a:p>
            <a:pPr algn="ctr">
              <a:defRPr/>
            </a:pPr>
            <a:r>
              <a:rPr lang="es-ES" sz="1400" dirty="0">
                <a:latin typeface="+mj-lt"/>
                <a:cs typeface="Calibri"/>
              </a:rPr>
              <a:t>CALLE GARCÍA MORENO</a:t>
            </a:r>
          </a:p>
        </p:txBody>
      </p:sp>
      <p:sp>
        <p:nvSpPr>
          <p:cNvPr id="25" name="2 CuadroTexto"/>
          <p:cNvSpPr txBox="1"/>
          <p:nvPr/>
        </p:nvSpPr>
        <p:spPr>
          <a:xfrm>
            <a:off x="836931" y="857496"/>
            <a:ext cx="2970116" cy="307777"/>
          </a:xfrm>
          <a:prstGeom prst="rect">
            <a:avLst/>
          </a:prstGeom>
          <a:noFill/>
        </p:spPr>
        <p:txBody>
          <a:bodyPr wrap="square">
            <a:spAutoFit/>
          </a:bodyPr>
          <a:lstStyle/>
          <a:p>
            <a:pPr algn="ctr">
              <a:defRPr/>
            </a:pPr>
            <a:r>
              <a:rPr lang="es-ES" sz="1400" dirty="0">
                <a:latin typeface="+mj-lt"/>
                <a:cs typeface="Calibri"/>
              </a:rPr>
              <a:t>CALLE ORIENTE</a:t>
            </a:r>
          </a:p>
        </p:txBody>
      </p:sp>
      <p:sp>
        <p:nvSpPr>
          <p:cNvPr id="26" name="2 CuadroTexto"/>
          <p:cNvSpPr txBox="1"/>
          <p:nvPr/>
        </p:nvSpPr>
        <p:spPr>
          <a:xfrm>
            <a:off x="7857369" y="3053222"/>
            <a:ext cx="2970116" cy="307777"/>
          </a:xfrm>
          <a:prstGeom prst="rect">
            <a:avLst/>
          </a:prstGeom>
          <a:noFill/>
        </p:spPr>
        <p:txBody>
          <a:bodyPr wrap="square">
            <a:spAutoFit/>
          </a:bodyPr>
          <a:lstStyle/>
          <a:p>
            <a:pPr algn="ctr">
              <a:defRPr/>
            </a:pPr>
            <a:r>
              <a:rPr lang="es-ES" sz="1400" dirty="0">
                <a:latin typeface="+mj-lt"/>
                <a:cs typeface="Calibri"/>
              </a:rPr>
              <a:t>ANTES</a:t>
            </a:r>
          </a:p>
        </p:txBody>
      </p:sp>
      <p:sp>
        <p:nvSpPr>
          <p:cNvPr id="27" name="2 CuadroTexto"/>
          <p:cNvSpPr txBox="1"/>
          <p:nvPr/>
        </p:nvSpPr>
        <p:spPr>
          <a:xfrm>
            <a:off x="4445164" y="3060430"/>
            <a:ext cx="2970116" cy="307777"/>
          </a:xfrm>
          <a:prstGeom prst="rect">
            <a:avLst/>
          </a:prstGeom>
          <a:noFill/>
        </p:spPr>
        <p:txBody>
          <a:bodyPr wrap="square">
            <a:spAutoFit/>
          </a:bodyPr>
          <a:lstStyle/>
          <a:p>
            <a:pPr algn="ctr">
              <a:defRPr/>
            </a:pPr>
            <a:r>
              <a:rPr lang="es-ES" sz="1400" dirty="0">
                <a:latin typeface="+mj-lt"/>
                <a:cs typeface="Calibri"/>
              </a:rPr>
              <a:t>ANTES</a:t>
            </a:r>
          </a:p>
        </p:txBody>
      </p:sp>
      <p:sp>
        <p:nvSpPr>
          <p:cNvPr id="28" name="2 CuadroTexto"/>
          <p:cNvSpPr txBox="1"/>
          <p:nvPr/>
        </p:nvSpPr>
        <p:spPr>
          <a:xfrm>
            <a:off x="7857369" y="5242229"/>
            <a:ext cx="2970116" cy="307777"/>
          </a:xfrm>
          <a:prstGeom prst="rect">
            <a:avLst/>
          </a:prstGeom>
          <a:noFill/>
        </p:spPr>
        <p:txBody>
          <a:bodyPr wrap="square">
            <a:spAutoFit/>
          </a:bodyPr>
          <a:lstStyle/>
          <a:p>
            <a:pPr algn="ctr">
              <a:defRPr/>
            </a:pPr>
            <a:r>
              <a:rPr lang="es-ES" sz="1400" dirty="0">
                <a:latin typeface="+mj-lt"/>
                <a:cs typeface="Calibri"/>
              </a:rPr>
              <a:t>DESPUÉS</a:t>
            </a:r>
          </a:p>
        </p:txBody>
      </p:sp>
      <p:sp>
        <p:nvSpPr>
          <p:cNvPr id="29" name="2 CuadroTexto"/>
          <p:cNvSpPr txBox="1"/>
          <p:nvPr/>
        </p:nvSpPr>
        <p:spPr>
          <a:xfrm>
            <a:off x="629685" y="5242229"/>
            <a:ext cx="2970116" cy="307777"/>
          </a:xfrm>
          <a:prstGeom prst="rect">
            <a:avLst/>
          </a:prstGeom>
          <a:noFill/>
        </p:spPr>
        <p:txBody>
          <a:bodyPr wrap="square">
            <a:spAutoFit/>
          </a:bodyPr>
          <a:lstStyle/>
          <a:p>
            <a:pPr algn="ctr">
              <a:defRPr/>
            </a:pPr>
            <a:r>
              <a:rPr lang="es-ES" sz="1400" dirty="0">
                <a:latin typeface="+mj-lt"/>
                <a:cs typeface="Calibri"/>
              </a:rPr>
              <a:t>DESPUÉS</a:t>
            </a:r>
          </a:p>
        </p:txBody>
      </p:sp>
    </p:spTree>
    <p:extLst>
      <p:ext uri="{BB962C8B-B14F-4D97-AF65-F5344CB8AC3E}">
        <p14:creationId xmlns:p14="http://schemas.microsoft.com/office/powerpoint/2010/main" val="673687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0EC6797-3829-4126-942A-186263374C57}"/>
              </a:ext>
            </a:extLst>
          </p:cNvPr>
          <p:cNvSpPr>
            <a:spLocks noGrp="1"/>
          </p:cNvSpPr>
          <p:nvPr>
            <p:ph idx="1"/>
          </p:nvPr>
        </p:nvSpPr>
        <p:spPr/>
        <p:txBody>
          <a:bodyPr>
            <a:normAutofit/>
          </a:bodyPr>
          <a:lstStyle/>
          <a:p>
            <a:pPr algn="just"/>
            <a:r>
              <a:rPr lang="es-EC" sz="1800" b="0" i="0" u="none" strike="noStrike" baseline="0" dirty="0">
                <a:latin typeface="Times New Roman" panose="02020603050405020304" pitchFamily="18" charset="0"/>
              </a:rPr>
              <a:t>Conforme al proyecto remitido corresponde a la modificación o reforma del ordenamiento jurídico metropolitano, para que en cumplimiento del principio de seguridad jurídica, se establezca el tipo de infracción especifico en este caso a que toda persona natural o jurídica que en el ejercicio de cualquier actividad, ocasione daños a bienes y espacios públicos en áreas patrimoniales.</a:t>
            </a:r>
          </a:p>
          <a:p>
            <a:pPr algn="just"/>
            <a:r>
              <a:rPr lang="es-EC" sz="1800" dirty="0">
                <a:latin typeface="Times New Roman" panose="02020603050405020304" pitchFamily="18" charset="0"/>
              </a:rPr>
              <a:t>D</a:t>
            </a:r>
            <a:r>
              <a:rPr lang="es-EC" sz="1800" b="0" i="0" u="none" strike="noStrike" baseline="0" dirty="0">
                <a:latin typeface="Times New Roman" panose="02020603050405020304" pitchFamily="18" charset="0"/>
              </a:rPr>
              <a:t>ota de una protección especial e integral, al bien jurídico protegido, este caso, los bienes muebles e inmuebles que se encuentren en áreas patrimoniales o correspondan al patrimonio cultural edificado del Distrito.</a:t>
            </a:r>
          </a:p>
          <a:p>
            <a:pPr algn="just"/>
            <a:r>
              <a:rPr lang="es-EC" sz="1800" dirty="0">
                <a:latin typeface="Times New Roman" panose="02020603050405020304" pitchFamily="18" charset="0"/>
              </a:rPr>
              <a:t>E</a:t>
            </a:r>
            <a:r>
              <a:rPr lang="es-EC" sz="1800" b="0" i="0" u="none" strike="noStrike" baseline="0" dirty="0">
                <a:latin typeface="Times New Roman" panose="02020603050405020304" pitchFamily="18" charset="0"/>
              </a:rPr>
              <a:t>l proyecto solventa la imposibilidad de la aplicación de sanción administrativa y viabiliza la acción de supervisión y control de las entidades municipales como la Secretaria General de Seguridad y Gobernabilidad y la Agencia Metropolitana de Control.</a:t>
            </a:r>
            <a:endParaRPr lang="es-EC" dirty="0"/>
          </a:p>
        </p:txBody>
      </p:sp>
      <p:pic>
        <p:nvPicPr>
          <p:cNvPr id="4" name="Google Shape;100;p15">
            <a:extLst>
              <a:ext uri="{FF2B5EF4-FFF2-40B4-BE49-F238E27FC236}">
                <a16:creationId xmlns:a16="http://schemas.microsoft.com/office/drawing/2014/main" id="{CBC1815F-A925-4844-84C7-B5A14367F0B5}"/>
              </a:ext>
            </a:extLst>
          </p:cNvPr>
          <p:cNvPicPr preferRelativeResize="0"/>
          <p:nvPr/>
        </p:nvPicPr>
        <p:blipFill>
          <a:blip r:embed="rId2">
            <a:alphaModFix/>
          </a:blip>
          <a:stretch>
            <a:fillRect/>
          </a:stretch>
        </p:blipFill>
        <p:spPr>
          <a:xfrm>
            <a:off x="0" y="5948856"/>
            <a:ext cx="11270660" cy="530712"/>
          </a:xfrm>
          <a:prstGeom prst="rect">
            <a:avLst/>
          </a:prstGeom>
          <a:noFill/>
          <a:ln>
            <a:noFill/>
          </a:ln>
        </p:spPr>
      </p:pic>
    </p:spTree>
    <p:extLst>
      <p:ext uri="{BB962C8B-B14F-4D97-AF65-F5344CB8AC3E}">
        <p14:creationId xmlns:p14="http://schemas.microsoft.com/office/powerpoint/2010/main" val="2716254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0;p15">
            <a:extLst>
              <a:ext uri="{FF2B5EF4-FFF2-40B4-BE49-F238E27FC236}">
                <a16:creationId xmlns:a16="http://schemas.microsoft.com/office/drawing/2014/main" id="{8ED3BE82-6A9E-C14A-AC89-D2E43C874AEE}"/>
              </a:ext>
            </a:extLst>
          </p:cNvPr>
          <p:cNvPicPr preferRelativeResize="0"/>
          <p:nvPr/>
        </p:nvPicPr>
        <p:blipFill>
          <a:blip r:embed="rId2">
            <a:alphaModFix/>
          </a:blip>
          <a:stretch>
            <a:fillRect/>
          </a:stretch>
        </p:blipFill>
        <p:spPr>
          <a:xfrm>
            <a:off x="-14288" y="5957888"/>
            <a:ext cx="11460531" cy="539653"/>
          </a:xfrm>
          <a:prstGeom prst="rect">
            <a:avLst/>
          </a:prstGeom>
          <a:noFill/>
          <a:ln>
            <a:noFill/>
          </a:ln>
        </p:spPr>
      </p:pic>
      <p:pic>
        <p:nvPicPr>
          <p:cNvPr id="3" name="Google Shape;88;p13">
            <a:extLst>
              <a:ext uri="{FF2B5EF4-FFF2-40B4-BE49-F238E27FC236}">
                <a16:creationId xmlns:a16="http://schemas.microsoft.com/office/drawing/2014/main" id="{85A33231-CB8E-3A46-8F8A-6FF67648B5FD}"/>
              </a:ext>
            </a:extLst>
          </p:cNvPr>
          <p:cNvPicPr preferRelativeResize="0"/>
          <p:nvPr/>
        </p:nvPicPr>
        <p:blipFill rotWithShape="1">
          <a:blip r:embed="rId3">
            <a:alphaModFix/>
          </a:blip>
          <a:srcRect/>
          <a:stretch/>
        </p:blipFill>
        <p:spPr>
          <a:xfrm>
            <a:off x="3472935" y="2003880"/>
            <a:ext cx="5246130" cy="2878814"/>
          </a:xfrm>
          <a:prstGeom prst="rect">
            <a:avLst/>
          </a:prstGeom>
          <a:noFill/>
          <a:ln>
            <a:noFill/>
          </a:ln>
        </p:spPr>
      </p:pic>
    </p:spTree>
    <p:extLst>
      <p:ext uri="{BB962C8B-B14F-4D97-AF65-F5344CB8AC3E}">
        <p14:creationId xmlns:p14="http://schemas.microsoft.com/office/powerpoint/2010/main" val="1916106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3;p14">
            <a:extLst>
              <a:ext uri="{FF2B5EF4-FFF2-40B4-BE49-F238E27FC236}">
                <a16:creationId xmlns:a16="http://schemas.microsoft.com/office/drawing/2014/main" id="{1D63DF9D-9F0F-CA4B-AEAC-904262EAB30F}"/>
              </a:ext>
            </a:extLst>
          </p:cNvPr>
          <p:cNvPicPr preferRelativeResize="0"/>
          <p:nvPr/>
        </p:nvPicPr>
        <p:blipFill>
          <a:blip r:embed="rId2">
            <a:alphaModFix/>
          </a:blip>
          <a:stretch>
            <a:fillRect/>
          </a:stretch>
        </p:blipFill>
        <p:spPr>
          <a:xfrm>
            <a:off x="2576275" y="1626633"/>
            <a:ext cx="6979625" cy="2034600"/>
          </a:xfrm>
          <a:prstGeom prst="rect">
            <a:avLst/>
          </a:prstGeom>
          <a:noFill/>
          <a:ln>
            <a:noFill/>
          </a:ln>
        </p:spPr>
      </p:pic>
      <p:pic>
        <p:nvPicPr>
          <p:cNvPr id="4" name="Google Shape;100;p15">
            <a:extLst>
              <a:ext uri="{FF2B5EF4-FFF2-40B4-BE49-F238E27FC236}">
                <a16:creationId xmlns:a16="http://schemas.microsoft.com/office/drawing/2014/main" id="{08A46436-2E95-F645-9289-C1718063F27D}"/>
              </a:ext>
            </a:extLst>
          </p:cNvPr>
          <p:cNvPicPr preferRelativeResize="0"/>
          <p:nvPr/>
        </p:nvPicPr>
        <p:blipFill>
          <a:blip r:embed="rId3">
            <a:alphaModFix/>
          </a:blip>
          <a:stretch>
            <a:fillRect/>
          </a:stretch>
        </p:blipFill>
        <p:spPr>
          <a:xfrm>
            <a:off x="0" y="5948856"/>
            <a:ext cx="11270660" cy="530712"/>
          </a:xfrm>
          <a:prstGeom prst="rect">
            <a:avLst/>
          </a:prstGeom>
          <a:noFill/>
          <a:ln>
            <a:noFill/>
          </a:ln>
        </p:spPr>
      </p:pic>
    </p:spTree>
    <p:extLst>
      <p:ext uri="{BB962C8B-B14F-4D97-AF65-F5344CB8AC3E}">
        <p14:creationId xmlns:p14="http://schemas.microsoft.com/office/powerpoint/2010/main" val="4265545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cstate="print"/>
          <a:srcRect/>
          <a:stretch>
            <a:fillRect/>
          </a:stretch>
        </p:blipFill>
        <p:spPr bwMode="auto">
          <a:xfrm>
            <a:off x="1440921" y="719203"/>
            <a:ext cx="5179336" cy="5150447"/>
          </a:xfrm>
          <a:prstGeom prst="rect">
            <a:avLst/>
          </a:prstGeom>
          <a:noFill/>
          <a:ln w="9525">
            <a:noFill/>
            <a:miter lim="800000"/>
            <a:headEnd/>
            <a:tailEnd/>
          </a:ln>
          <a:effectLst/>
        </p:spPr>
      </p:pic>
      <p:sp>
        <p:nvSpPr>
          <p:cNvPr id="32" name="31 CuadroTexto"/>
          <p:cNvSpPr txBox="1"/>
          <p:nvPr/>
        </p:nvSpPr>
        <p:spPr>
          <a:xfrm>
            <a:off x="6849692" y="2143435"/>
            <a:ext cx="3839644" cy="1488484"/>
          </a:xfrm>
          <a:prstGeom prst="rect">
            <a:avLst/>
          </a:prstGeom>
          <a:noFill/>
        </p:spPr>
        <p:txBody>
          <a:bodyPr wrap="square" rtlCol="0">
            <a:spAutoFit/>
          </a:bodyPr>
          <a:lstStyle/>
          <a:p>
            <a:r>
              <a:rPr lang="es-EC" sz="1134" dirty="0"/>
              <a:t>INVENTARIO CONTINUO: </a:t>
            </a:r>
            <a:r>
              <a:rPr lang="es-EC" sz="1512" b="1" dirty="0"/>
              <a:t>4,999</a:t>
            </a:r>
            <a:endParaRPr lang="es-EC" sz="1323" b="1" dirty="0"/>
          </a:p>
          <a:p>
            <a:r>
              <a:rPr lang="es-EC" sz="1134" dirty="0"/>
              <a:t>INVENTARIO EN PARROQUIAS URBANAS: </a:t>
            </a:r>
            <a:r>
              <a:rPr lang="es-EC" sz="1512" b="1" dirty="0"/>
              <a:t>1,784</a:t>
            </a:r>
            <a:endParaRPr lang="es-EC" sz="1323" b="1" dirty="0"/>
          </a:p>
          <a:p>
            <a:r>
              <a:rPr lang="es-EC" sz="1134" dirty="0"/>
              <a:t>INVENTARIO EN PARROQUIAS RURALES: </a:t>
            </a:r>
            <a:r>
              <a:rPr lang="es-EC" sz="1512" b="1" dirty="0"/>
              <a:t>1,503</a:t>
            </a:r>
            <a:endParaRPr lang="es-EC" sz="1323" b="1" dirty="0"/>
          </a:p>
          <a:p>
            <a:r>
              <a:rPr lang="es-EC" sz="1134" dirty="0"/>
              <a:t>INVENTARIO MONUMENTAL CIVIL - RELIGIOSO:    </a:t>
            </a:r>
            <a:r>
              <a:rPr lang="es-EC" sz="1512" b="1" dirty="0"/>
              <a:t>130</a:t>
            </a:r>
            <a:endParaRPr lang="es-EC" sz="1323" b="1" dirty="0"/>
          </a:p>
          <a:p>
            <a:r>
              <a:rPr lang="es-EC" sz="1134" dirty="0"/>
              <a:t>INVENTARIO FUNERARIO: </a:t>
            </a:r>
            <a:r>
              <a:rPr lang="es-EC" sz="1512" b="1" dirty="0"/>
              <a:t>70</a:t>
            </a:r>
            <a:endParaRPr lang="es-EC" sz="1323" b="1" dirty="0"/>
          </a:p>
          <a:p>
            <a:r>
              <a:rPr lang="es-EC" sz="1134" dirty="0"/>
              <a:t>INVENTARIO DE ARQUITECTURA S.XX: </a:t>
            </a:r>
            <a:r>
              <a:rPr lang="es-EC" sz="1512" b="1" dirty="0"/>
              <a:t>125</a:t>
            </a:r>
            <a:endParaRPr lang="es-EC" sz="1134" b="1" dirty="0"/>
          </a:p>
        </p:txBody>
      </p:sp>
      <p:sp>
        <p:nvSpPr>
          <p:cNvPr id="51" name="Rectangle 11"/>
          <p:cNvSpPr/>
          <p:nvPr/>
        </p:nvSpPr>
        <p:spPr>
          <a:xfrm>
            <a:off x="5335633" y="281923"/>
            <a:ext cx="5536452" cy="295915"/>
          </a:xfrm>
          <a:prstGeom prst="rect">
            <a:avLst/>
          </a:prstGeom>
        </p:spPr>
        <p:txBody>
          <a:bodyPr wrap="none">
            <a:spAutoFit/>
          </a:bodyPr>
          <a:lstStyle/>
          <a:p>
            <a:r>
              <a:rPr lang="en-US" sz="1323" i="1" dirty="0"/>
              <a:t>PATRIMONIO CULTURAL INMUEBLE DEL DISTRITO METROPOLITANO DE QUITO</a:t>
            </a:r>
            <a:endParaRPr lang="en-US" sz="1323" dirty="0"/>
          </a:p>
        </p:txBody>
      </p:sp>
      <p:pic>
        <p:nvPicPr>
          <p:cNvPr id="6" name="Google Shape;100;p15">
            <a:extLst>
              <a:ext uri="{FF2B5EF4-FFF2-40B4-BE49-F238E27FC236}">
                <a16:creationId xmlns:a16="http://schemas.microsoft.com/office/drawing/2014/main" id="{5EED9BA8-3AAA-41AF-8324-5F3ED35DF802}"/>
              </a:ext>
            </a:extLst>
          </p:cNvPr>
          <p:cNvPicPr preferRelativeResize="0"/>
          <p:nvPr/>
        </p:nvPicPr>
        <p:blipFill>
          <a:blip r:embed="rId3">
            <a:alphaModFix/>
          </a:blip>
          <a:stretch>
            <a:fillRect/>
          </a:stretch>
        </p:blipFill>
        <p:spPr>
          <a:xfrm>
            <a:off x="0" y="5948856"/>
            <a:ext cx="11270660" cy="530712"/>
          </a:xfrm>
          <a:prstGeom prst="rect">
            <a:avLst/>
          </a:prstGeom>
          <a:noFill/>
          <a:ln>
            <a:noFill/>
          </a:ln>
        </p:spPr>
      </p:pic>
    </p:spTree>
    <p:extLst>
      <p:ext uri="{BB962C8B-B14F-4D97-AF65-F5344CB8AC3E}">
        <p14:creationId xmlns:p14="http://schemas.microsoft.com/office/powerpoint/2010/main" val="188318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5197433" y="1179190"/>
            <a:ext cx="4764593" cy="3811673"/>
            <a:chOff x="283563" y="464024"/>
            <a:chExt cx="7267432" cy="5813945"/>
          </a:xfrm>
        </p:grpSpPr>
        <p:pic>
          <p:nvPicPr>
            <p:cNvPr id="5" name="4 Imagen" descr="MAPA BARRIOS.png"/>
            <p:cNvPicPr>
              <a:picLocks noChangeAspect="1"/>
            </p:cNvPicPr>
            <p:nvPr/>
          </p:nvPicPr>
          <p:blipFill>
            <a:blip r:embed="rId2" cstate="print">
              <a:lum bright="20000" contrast="20000"/>
            </a:blip>
            <a:stretch>
              <a:fillRect/>
            </a:stretch>
          </p:blipFill>
          <p:spPr>
            <a:xfrm>
              <a:off x="283563" y="464024"/>
              <a:ext cx="7267432" cy="5813945"/>
            </a:xfrm>
            <a:prstGeom prst="rect">
              <a:avLst/>
            </a:prstGeom>
          </p:spPr>
        </p:pic>
        <p:sp>
          <p:nvSpPr>
            <p:cNvPr id="6" name="5 CuadroTexto"/>
            <p:cNvSpPr txBox="1"/>
            <p:nvPr/>
          </p:nvSpPr>
          <p:spPr>
            <a:xfrm>
              <a:off x="5599595" y="1621522"/>
              <a:ext cx="1332120" cy="373703"/>
            </a:xfrm>
            <a:prstGeom prst="rect">
              <a:avLst/>
            </a:prstGeom>
            <a:noFill/>
          </p:spPr>
          <p:txBody>
            <a:bodyPr wrap="square" rtlCol="0">
              <a:spAutoFit/>
            </a:bodyPr>
            <a:lstStyle/>
            <a:p>
              <a:r>
                <a:rPr lang="es-EC" sz="992" dirty="0"/>
                <a:t>LA ALAMEDA</a:t>
              </a:r>
            </a:p>
          </p:txBody>
        </p:sp>
        <p:sp>
          <p:nvSpPr>
            <p:cNvPr id="7" name="6 CuadroTexto"/>
            <p:cNvSpPr txBox="1"/>
            <p:nvPr/>
          </p:nvSpPr>
          <p:spPr>
            <a:xfrm>
              <a:off x="4431197" y="2142223"/>
              <a:ext cx="1332120" cy="373703"/>
            </a:xfrm>
            <a:prstGeom prst="rect">
              <a:avLst/>
            </a:prstGeom>
            <a:noFill/>
          </p:spPr>
          <p:txBody>
            <a:bodyPr wrap="square" rtlCol="0">
              <a:spAutoFit/>
            </a:bodyPr>
            <a:lstStyle/>
            <a:p>
              <a:r>
                <a:rPr lang="es-EC" sz="992" dirty="0"/>
                <a:t>SAN BLAS</a:t>
              </a:r>
            </a:p>
          </p:txBody>
        </p:sp>
        <p:sp>
          <p:nvSpPr>
            <p:cNvPr id="8" name="7 CuadroTexto"/>
            <p:cNvSpPr txBox="1"/>
            <p:nvPr/>
          </p:nvSpPr>
          <p:spPr>
            <a:xfrm>
              <a:off x="2780199" y="2655528"/>
              <a:ext cx="1332117" cy="606571"/>
            </a:xfrm>
            <a:prstGeom prst="rect">
              <a:avLst/>
            </a:prstGeom>
            <a:noFill/>
          </p:spPr>
          <p:txBody>
            <a:bodyPr wrap="square" rtlCol="0">
              <a:spAutoFit/>
            </a:bodyPr>
            <a:lstStyle/>
            <a:p>
              <a:r>
                <a:rPr lang="es-EC" sz="992" dirty="0"/>
                <a:t>GONZALEZ SUAREZ</a:t>
              </a:r>
            </a:p>
          </p:txBody>
        </p:sp>
        <p:sp>
          <p:nvSpPr>
            <p:cNvPr id="9" name="8 CuadroTexto"/>
            <p:cNvSpPr txBox="1"/>
            <p:nvPr/>
          </p:nvSpPr>
          <p:spPr>
            <a:xfrm>
              <a:off x="3529495" y="1558023"/>
              <a:ext cx="1332120" cy="373703"/>
            </a:xfrm>
            <a:prstGeom prst="rect">
              <a:avLst/>
            </a:prstGeom>
            <a:noFill/>
          </p:spPr>
          <p:txBody>
            <a:bodyPr wrap="square" rtlCol="0">
              <a:spAutoFit/>
            </a:bodyPr>
            <a:lstStyle/>
            <a:p>
              <a:r>
                <a:rPr lang="es-EC" sz="992" dirty="0"/>
                <a:t>SAN JUAN</a:t>
              </a:r>
            </a:p>
          </p:txBody>
        </p:sp>
        <p:sp>
          <p:nvSpPr>
            <p:cNvPr id="10" name="9 CuadroTexto"/>
            <p:cNvSpPr txBox="1"/>
            <p:nvPr/>
          </p:nvSpPr>
          <p:spPr>
            <a:xfrm>
              <a:off x="3008796" y="5380723"/>
              <a:ext cx="1332120" cy="373703"/>
            </a:xfrm>
            <a:prstGeom prst="rect">
              <a:avLst/>
            </a:prstGeom>
            <a:noFill/>
          </p:spPr>
          <p:txBody>
            <a:bodyPr wrap="square" rtlCol="0">
              <a:spAutoFit/>
            </a:bodyPr>
            <a:lstStyle/>
            <a:p>
              <a:r>
                <a:rPr lang="es-EC" sz="992" dirty="0"/>
                <a:t>LA RECOLETA</a:t>
              </a:r>
            </a:p>
          </p:txBody>
        </p:sp>
        <p:sp>
          <p:nvSpPr>
            <p:cNvPr id="11" name="10 CuadroTexto"/>
            <p:cNvSpPr txBox="1"/>
            <p:nvPr/>
          </p:nvSpPr>
          <p:spPr>
            <a:xfrm>
              <a:off x="3592996" y="4301221"/>
              <a:ext cx="1332120" cy="373703"/>
            </a:xfrm>
            <a:prstGeom prst="rect">
              <a:avLst/>
            </a:prstGeom>
            <a:noFill/>
          </p:spPr>
          <p:txBody>
            <a:bodyPr wrap="square" rtlCol="0">
              <a:spAutoFit/>
            </a:bodyPr>
            <a:lstStyle/>
            <a:p>
              <a:r>
                <a:rPr lang="es-EC" sz="992" dirty="0"/>
                <a:t>LA LOMA</a:t>
              </a:r>
            </a:p>
          </p:txBody>
        </p:sp>
        <p:sp>
          <p:nvSpPr>
            <p:cNvPr id="12" name="11 CuadroTexto"/>
            <p:cNvSpPr txBox="1"/>
            <p:nvPr/>
          </p:nvSpPr>
          <p:spPr>
            <a:xfrm>
              <a:off x="3927277" y="3315929"/>
              <a:ext cx="869383" cy="839438"/>
            </a:xfrm>
            <a:prstGeom prst="rect">
              <a:avLst/>
            </a:prstGeom>
            <a:noFill/>
          </p:spPr>
          <p:txBody>
            <a:bodyPr wrap="square" rtlCol="0">
              <a:spAutoFit/>
            </a:bodyPr>
            <a:lstStyle/>
            <a:p>
              <a:r>
                <a:rPr lang="es-EC" sz="992" dirty="0"/>
                <a:t>SAN </a:t>
              </a:r>
            </a:p>
            <a:p>
              <a:r>
                <a:rPr lang="es-EC" sz="992" dirty="0"/>
                <a:t>MARCOS</a:t>
              </a:r>
            </a:p>
          </p:txBody>
        </p:sp>
        <p:sp>
          <p:nvSpPr>
            <p:cNvPr id="13" name="12 CuadroTexto"/>
            <p:cNvSpPr txBox="1"/>
            <p:nvPr/>
          </p:nvSpPr>
          <p:spPr>
            <a:xfrm>
              <a:off x="4562784" y="3082022"/>
              <a:ext cx="855364" cy="606571"/>
            </a:xfrm>
            <a:prstGeom prst="rect">
              <a:avLst/>
            </a:prstGeom>
            <a:noFill/>
          </p:spPr>
          <p:txBody>
            <a:bodyPr wrap="square" rtlCol="0">
              <a:spAutoFit/>
            </a:bodyPr>
            <a:lstStyle/>
            <a:p>
              <a:r>
                <a:rPr lang="es-EC" sz="992" dirty="0"/>
                <a:t>LA TOLA</a:t>
              </a:r>
            </a:p>
          </p:txBody>
        </p:sp>
        <p:sp>
          <p:nvSpPr>
            <p:cNvPr id="14" name="13 CuadroTexto"/>
            <p:cNvSpPr txBox="1"/>
            <p:nvPr/>
          </p:nvSpPr>
          <p:spPr>
            <a:xfrm>
              <a:off x="2373799" y="3747728"/>
              <a:ext cx="1332117" cy="606571"/>
            </a:xfrm>
            <a:prstGeom prst="rect">
              <a:avLst/>
            </a:prstGeom>
            <a:noFill/>
          </p:spPr>
          <p:txBody>
            <a:bodyPr wrap="square" rtlCol="0">
              <a:spAutoFit/>
            </a:bodyPr>
            <a:lstStyle/>
            <a:p>
              <a:r>
                <a:rPr lang="es-EC" sz="992" dirty="0"/>
                <a:t>SAN </a:t>
              </a:r>
            </a:p>
            <a:p>
              <a:r>
                <a:rPr lang="es-EC" sz="992" dirty="0"/>
                <a:t>SEBASTIÁN</a:t>
              </a:r>
            </a:p>
          </p:txBody>
        </p:sp>
        <p:sp>
          <p:nvSpPr>
            <p:cNvPr id="15" name="14 CuadroTexto"/>
            <p:cNvSpPr txBox="1"/>
            <p:nvPr/>
          </p:nvSpPr>
          <p:spPr>
            <a:xfrm>
              <a:off x="697395" y="3513822"/>
              <a:ext cx="1332120" cy="373703"/>
            </a:xfrm>
            <a:prstGeom prst="rect">
              <a:avLst/>
            </a:prstGeom>
            <a:noFill/>
          </p:spPr>
          <p:txBody>
            <a:bodyPr wrap="square" rtlCol="0">
              <a:spAutoFit/>
            </a:bodyPr>
            <a:lstStyle/>
            <a:p>
              <a:r>
                <a:rPr lang="es-EC" sz="992" dirty="0"/>
                <a:t>SAN DIEGO</a:t>
              </a:r>
            </a:p>
          </p:txBody>
        </p:sp>
        <p:sp>
          <p:nvSpPr>
            <p:cNvPr id="16" name="15 CuadroTexto"/>
            <p:cNvSpPr txBox="1"/>
            <p:nvPr/>
          </p:nvSpPr>
          <p:spPr>
            <a:xfrm>
              <a:off x="773598" y="2751822"/>
              <a:ext cx="1332120" cy="373703"/>
            </a:xfrm>
            <a:prstGeom prst="rect">
              <a:avLst/>
            </a:prstGeom>
            <a:noFill/>
          </p:spPr>
          <p:txBody>
            <a:bodyPr wrap="square" rtlCol="0">
              <a:spAutoFit/>
            </a:bodyPr>
            <a:lstStyle/>
            <a:p>
              <a:r>
                <a:rPr lang="es-EC" sz="992" dirty="0"/>
                <a:t>LA VICTORIA</a:t>
              </a:r>
            </a:p>
          </p:txBody>
        </p:sp>
        <p:sp>
          <p:nvSpPr>
            <p:cNvPr id="17" name="16 CuadroTexto"/>
            <p:cNvSpPr txBox="1"/>
            <p:nvPr/>
          </p:nvSpPr>
          <p:spPr>
            <a:xfrm>
              <a:off x="1738796" y="2408922"/>
              <a:ext cx="1332120" cy="373703"/>
            </a:xfrm>
            <a:prstGeom prst="rect">
              <a:avLst/>
            </a:prstGeom>
            <a:noFill/>
          </p:spPr>
          <p:txBody>
            <a:bodyPr wrap="square" rtlCol="0">
              <a:spAutoFit/>
            </a:bodyPr>
            <a:lstStyle/>
            <a:p>
              <a:r>
                <a:rPr lang="es-EC" sz="992" dirty="0"/>
                <a:t>SAN ROQUE</a:t>
              </a:r>
            </a:p>
          </p:txBody>
        </p:sp>
        <p:sp>
          <p:nvSpPr>
            <p:cNvPr id="18" name="17 CuadroTexto"/>
            <p:cNvSpPr txBox="1"/>
            <p:nvPr/>
          </p:nvSpPr>
          <p:spPr>
            <a:xfrm rot="18916404">
              <a:off x="2536800" y="1665076"/>
              <a:ext cx="1332120" cy="373703"/>
            </a:xfrm>
            <a:prstGeom prst="rect">
              <a:avLst/>
            </a:prstGeom>
            <a:noFill/>
          </p:spPr>
          <p:txBody>
            <a:bodyPr wrap="square" rtlCol="0">
              <a:spAutoFit/>
            </a:bodyPr>
            <a:lstStyle/>
            <a:p>
              <a:r>
                <a:rPr lang="es-EC" sz="992" dirty="0"/>
                <a:t>LA CHILENA</a:t>
              </a:r>
            </a:p>
          </p:txBody>
        </p:sp>
        <p:sp>
          <p:nvSpPr>
            <p:cNvPr id="19" name="18 CuadroTexto"/>
            <p:cNvSpPr txBox="1"/>
            <p:nvPr/>
          </p:nvSpPr>
          <p:spPr>
            <a:xfrm>
              <a:off x="1179997" y="1989821"/>
              <a:ext cx="1332120" cy="373703"/>
            </a:xfrm>
            <a:prstGeom prst="rect">
              <a:avLst/>
            </a:prstGeom>
            <a:noFill/>
          </p:spPr>
          <p:txBody>
            <a:bodyPr wrap="square" rtlCol="0">
              <a:spAutoFit/>
            </a:bodyPr>
            <a:lstStyle/>
            <a:p>
              <a:r>
                <a:rPr lang="es-EC" sz="992" dirty="0"/>
                <a:t>EL PLACER</a:t>
              </a:r>
            </a:p>
          </p:txBody>
        </p:sp>
        <p:sp>
          <p:nvSpPr>
            <p:cNvPr id="20" name="19 CuadroTexto"/>
            <p:cNvSpPr txBox="1"/>
            <p:nvPr/>
          </p:nvSpPr>
          <p:spPr>
            <a:xfrm>
              <a:off x="2145196" y="1240524"/>
              <a:ext cx="1332120" cy="373703"/>
            </a:xfrm>
            <a:prstGeom prst="rect">
              <a:avLst/>
            </a:prstGeom>
            <a:noFill/>
          </p:spPr>
          <p:txBody>
            <a:bodyPr wrap="square" rtlCol="0">
              <a:spAutoFit/>
            </a:bodyPr>
            <a:lstStyle/>
            <a:p>
              <a:r>
                <a:rPr lang="es-EC" sz="992" dirty="0"/>
                <a:t>EL TEJAR</a:t>
              </a:r>
            </a:p>
          </p:txBody>
        </p:sp>
        <p:sp>
          <p:nvSpPr>
            <p:cNvPr id="21" name="20 Forma libre"/>
            <p:cNvSpPr/>
            <p:nvPr/>
          </p:nvSpPr>
          <p:spPr>
            <a:xfrm>
              <a:off x="1885727" y="1381347"/>
              <a:ext cx="2962275" cy="2714625"/>
            </a:xfrm>
            <a:custGeom>
              <a:avLst/>
              <a:gdLst>
                <a:gd name="connsiteX0" fmla="*/ 0 w 2962275"/>
                <a:gd name="connsiteY0" fmla="*/ 1571625 h 2714625"/>
                <a:gd name="connsiteX1" fmla="*/ 238125 w 2962275"/>
                <a:gd name="connsiteY1" fmla="*/ 1400175 h 2714625"/>
                <a:gd name="connsiteX2" fmla="*/ 419100 w 2962275"/>
                <a:gd name="connsiteY2" fmla="*/ 1200150 h 2714625"/>
                <a:gd name="connsiteX3" fmla="*/ 533400 w 2962275"/>
                <a:gd name="connsiteY3" fmla="*/ 962025 h 2714625"/>
                <a:gd name="connsiteX4" fmla="*/ 685800 w 2962275"/>
                <a:gd name="connsiteY4" fmla="*/ 704850 h 2714625"/>
                <a:gd name="connsiteX5" fmla="*/ 828675 w 2962275"/>
                <a:gd name="connsiteY5" fmla="*/ 476250 h 2714625"/>
                <a:gd name="connsiteX6" fmla="*/ 904875 w 2962275"/>
                <a:gd name="connsiteY6" fmla="*/ 485775 h 2714625"/>
                <a:gd name="connsiteX7" fmla="*/ 952500 w 2962275"/>
                <a:gd name="connsiteY7" fmla="*/ 361950 h 2714625"/>
                <a:gd name="connsiteX8" fmla="*/ 1295400 w 2962275"/>
                <a:gd name="connsiteY8" fmla="*/ 0 h 2714625"/>
                <a:gd name="connsiteX9" fmla="*/ 2962275 w 2962275"/>
                <a:gd name="connsiteY9" fmla="*/ 1333500 h 2714625"/>
                <a:gd name="connsiteX10" fmla="*/ 2876550 w 2962275"/>
                <a:gd name="connsiteY10" fmla="*/ 1438275 h 2714625"/>
                <a:gd name="connsiteX11" fmla="*/ 2790825 w 2962275"/>
                <a:gd name="connsiteY11" fmla="*/ 1724025 h 2714625"/>
                <a:gd name="connsiteX12" fmla="*/ 2733675 w 2962275"/>
                <a:gd name="connsiteY12" fmla="*/ 1981200 h 2714625"/>
                <a:gd name="connsiteX13" fmla="*/ 2705100 w 2962275"/>
                <a:gd name="connsiteY13" fmla="*/ 2076450 h 2714625"/>
                <a:gd name="connsiteX14" fmla="*/ 2647950 w 2962275"/>
                <a:gd name="connsiteY14" fmla="*/ 1924050 h 2714625"/>
                <a:gd name="connsiteX15" fmla="*/ 2495550 w 2962275"/>
                <a:gd name="connsiteY15" fmla="*/ 1762125 h 2714625"/>
                <a:gd name="connsiteX16" fmla="*/ 2486025 w 2962275"/>
                <a:gd name="connsiteY16" fmla="*/ 1590675 h 2714625"/>
                <a:gd name="connsiteX17" fmla="*/ 2476500 w 2962275"/>
                <a:gd name="connsiteY17" fmla="*/ 1409700 h 2714625"/>
                <a:gd name="connsiteX18" fmla="*/ 1619250 w 2962275"/>
                <a:gd name="connsiteY18" fmla="*/ 2476500 h 2714625"/>
                <a:gd name="connsiteX19" fmla="*/ 1447800 w 2962275"/>
                <a:gd name="connsiteY19" fmla="*/ 2305050 h 2714625"/>
                <a:gd name="connsiteX20" fmla="*/ 1409700 w 2962275"/>
                <a:gd name="connsiteY20" fmla="*/ 2714625 h 2714625"/>
                <a:gd name="connsiteX21" fmla="*/ 1257300 w 2962275"/>
                <a:gd name="connsiteY21" fmla="*/ 2562225 h 2714625"/>
                <a:gd name="connsiteX22" fmla="*/ 1171575 w 2962275"/>
                <a:gd name="connsiteY22" fmla="*/ 2333625 h 2714625"/>
                <a:gd name="connsiteX23" fmla="*/ 1162050 w 2962275"/>
                <a:gd name="connsiteY23" fmla="*/ 2286000 h 2714625"/>
                <a:gd name="connsiteX24" fmla="*/ 647700 w 2962275"/>
                <a:gd name="connsiteY24" fmla="*/ 2047875 h 2714625"/>
                <a:gd name="connsiteX25" fmla="*/ 228600 w 2962275"/>
                <a:gd name="connsiteY25" fmla="*/ 1743075 h 2714625"/>
                <a:gd name="connsiteX26" fmla="*/ 0 w 2962275"/>
                <a:gd name="connsiteY26" fmla="*/ 1571625 h 27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62275" h="2714625">
                  <a:moveTo>
                    <a:pt x="0" y="1571625"/>
                  </a:moveTo>
                  <a:lnTo>
                    <a:pt x="238125" y="1400175"/>
                  </a:lnTo>
                  <a:lnTo>
                    <a:pt x="419100" y="1200150"/>
                  </a:lnTo>
                  <a:lnTo>
                    <a:pt x="533400" y="962025"/>
                  </a:lnTo>
                  <a:lnTo>
                    <a:pt x="685800" y="704850"/>
                  </a:lnTo>
                  <a:lnTo>
                    <a:pt x="828675" y="476250"/>
                  </a:lnTo>
                  <a:lnTo>
                    <a:pt x="904875" y="485775"/>
                  </a:lnTo>
                  <a:lnTo>
                    <a:pt x="952500" y="361950"/>
                  </a:lnTo>
                  <a:lnTo>
                    <a:pt x="1295400" y="0"/>
                  </a:lnTo>
                  <a:lnTo>
                    <a:pt x="2962275" y="1333500"/>
                  </a:lnTo>
                  <a:lnTo>
                    <a:pt x="2876550" y="1438275"/>
                  </a:lnTo>
                  <a:lnTo>
                    <a:pt x="2790825" y="1724025"/>
                  </a:lnTo>
                  <a:lnTo>
                    <a:pt x="2733675" y="1981200"/>
                  </a:lnTo>
                  <a:lnTo>
                    <a:pt x="2705100" y="2076450"/>
                  </a:lnTo>
                  <a:lnTo>
                    <a:pt x="2647950" y="1924050"/>
                  </a:lnTo>
                  <a:lnTo>
                    <a:pt x="2495550" y="1762125"/>
                  </a:lnTo>
                  <a:lnTo>
                    <a:pt x="2486025" y="1590675"/>
                  </a:lnTo>
                  <a:lnTo>
                    <a:pt x="2476500" y="1409700"/>
                  </a:lnTo>
                  <a:lnTo>
                    <a:pt x="1619250" y="2476500"/>
                  </a:lnTo>
                  <a:lnTo>
                    <a:pt x="1447800" y="2305050"/>
                  </a:lnTo>
                  <a:lnTo>
                    <a:pt x="1409700" y="2714625"/>
                  </a:lnTo>
                  <a:lnTo>
                    <a:pt x="1257300" y="2562225"/>
                  </a:lnTo>
                  <a:lnTo>
                    <a:pt x="1171575" y="2333625"/>
                  </a:lnTo>
                  <a:lnTo>
                    <a:pt x="1162050" y="2286000"/>
                  </a:lnTo>
                  <a:lnTo>
                    <a:pt x="647700" y="2047875"/>
                  </a:lnTo>
                  <a:lnTo>
                    <a:pt x="228600" y="1743075"/>
                  </a:lnTo>
                  <a:lnTo>
                    <a:pt x="0" y="1571625"/>
                  </a:lnTo>
                  <a:close/>
                </a:path>
              </a:pathLst>
            </a:custGeom>
            <a:solidFill>
              <a:srgbClr val="EF8D4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701"/>
            </a:p>
          </p:txBody>
        </p:sp>
      </p:grpSp>
      <p:pic>
        <p:nvPicPr>
          <p:cNvPr id="22" name="21 Imagen" descr="PARROQUIAS URBANAS DMQ.png"/>
          <p:cNvPicPr>
            <a:picLocks noChangeAspect="1"/>
          </p:cNvPicPr>
          <p:nvPr/>
        </p:nvPicPr>
        <p:blipFill>
          <a:blip r:embed="rId3" cstate="print"/>
          <a:srcRect t="11619" r="54787" b="5333"/>
          <a:stretch>
            <a:fillRect/>
          </a:stretch>
        </p:blipFill>
        <p:spPr>
          <a:xfrm>
            <a:off x="1474461" y="735046"/>
            <a:ext cx="3225184" cy="5381631"/>
          </a:xfrm>
          <a:prstGeom prst="rect">
            <a:avLst/>
          </a:prstGeom>
        </p:spPr>
      </p:pic>
      <p:cxnSp>
        <p:nvCxnSpPr>
          <p:cNvPr id="23" name="22 Conector recto"/>
          <p:cNvCxnSpPr/>
          <p:nvPr/>
        </p:nvCxnSpPr>
        <p:spPr>
          <a:xfrm flipV="1">
            <a:off x="2815631" y="1676110"/>
            <a:ext cx="3156104" cy="165590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a:off x="2699569" y="3694891"/>
            <a:ext cx="3888603" cy="64418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7671875" y="475984"/>
            <a:ext cx="2585492" cy="848566"/>
          </a:xfrm>
          <a:prstGeom prst="rect">
            <a:avLst/>
          </a:prstGeom>
          <a:noFill/>
        </p:spPr>
        <p:txBody>
          <a:bodyPr wrap="square" rtlCol="0">
            <a:spAutoFit/>
          </a:bodyPr>
          <a:lstStyle/>
          <a:p>
            <a:pPr algn="ctr"/>
            <a:r>
              <a:rPr lang="es-EC" sz="1323" b="1" dirty="0"/>
              <a:t>376.14 </a:t>
            </a:r>
            <a:r>
              <a:rPr lang="es-EC" sz="1323" b="1" dirty="0" err="1"/>
              <a:t>Ha.</a:t>
            </a:r>
            <a:r>
              <a:rPr lang="es-EC" sz="1323" b="1" dirty="0"/>
              <a:t>  </a:t>
            </a:r>
          </a:p>
          <a:p>
            <a:pPr algn="ctr"/>
            <a:r>
              <a:rPr lang="es-EC" sz="1134" b="1" dirty="0"/>
              <a:t>Área Total designada</a:t>
            </a:r>
          </a:p>
          <a:p>
            <a:pPr algn="ctr"/>
            <a:r>
              <a:rPr lang="es-EC" sz="1134" b="1" dirty="0">
                <a:sym typeface="Wingdings" pitchFamily="2" charset="2"/>
              </a:rPr>
              <a:t>(incluye Guápulo)</a:t>
            </a:r>
          </a:p>
          <a:p>
            <a:pPr algn="ctr"/>
            <a:endParaRPr lang="es-EC" sz="1323" b="1" dirty="0"/>
          </a:p>
        </p:txBody>
      </p:sp>
      <p:sp>
        <p:nvSpPr>
          <p:cNvPr id="26" name="25 Rectángulo"/>
          <p:cNvSpPr/>
          <p:nvPr/>
        </p:nvSpPr>
        <p:spPr>
          <a:xfrm>
            <a:off x="4853018" y="5590410"/>
            <a:ext cx="245022" cy="2450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701" dirty="0"/>
          </a:p>
        </p:txBody>
      </p:sp>
      <p:sp>
        <p:nvSpPr>
          <p:cNvPr id="27" name="26 CuadroTexto"/>
          <p:cNvSpPr txBox="1"/>
          <p:nvPr/>
        </p:nvSpPr>
        <p:spPr>
          <a:xfrm>
            <a:off x="5250641" y="5567512"/>
            <a:ext cx="2540487" cy="441403"/>
          </a:xfrm>
          <a:prstGeom prst="rect">
            <a:avLst/>
          </a:prstGeom>
          <a:noFill/>
        </p:spPr>
        <p:txBody>
          <a:bodyPr wrap="square" rtlCol="0">
            <a:spAutoFit/>
          </a:bodyPr>
          <a:lstStyle/>
          <a:p>
            <a:r>
              <a:rPr lang="es-EC" sz="1134" i="1" dirty="0"/>
              <a:t>ÁREA DE AMORTIGUAMIENTO</a:t>
            </a:r>
          </a:p>
          <a:p>
            <a:r>
              <a:rPr lang="es-EC" sz="1134" i="1" dirty="0"/>
              <a:t>304.82 Ha. </a:t>
            </a:r>
            <a:r>
              <a:rPr lang="es-EC" sz="1134" i="1" dirty="0">
                <a:sym typeface="Wingdings" panose="05000000000000000000" pitchFamily="2" charset="2"/>
              </a:rPr>
              <a:t>  </a:t>
            </a:r>
            <a:r>
              <a:rPr lang="es-EC" sz="1134" i="1" dirty="0"/>
              <a:t>45,134 hab.</a:t>
            </a:r>
          </a:p>
        </p:txBody>
      </p:sp>
      <p:sp>
        <p:nvSpPr>
          <p:cNvPr id="28" name="27 Rectángulo"/>
          <p:cNvSpPr/>
          <p:nvPr/>
        </p:nvSpPr>
        <p:spPr>
          <a:xfrm>
            <a:off x="4853018" y="5076987"/>
            <a:ext cx="245022" cy="245022"/>
          </a:xfrm>
          <a:prstGeom prst="rect">
            <a:avLst/>
          </a:prstGeom>
          <a:solidFill>
            <a:srgbClr val="EF8D4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701" dirty="0"/>
          </a:p>
        </p:txBody>
      </p:sp>
      <p:sp>
        <p:nvSpPr>
          <p:cNvPr id="29" name="28 CuadroTexto"/>
          <p:cNvSpPr txBox="1"/>
          <p:nvPr/>
        </p:nvSpPr>
        <p:spPr>
          <a:xfrm>
            <a:off x="5250641" y="5054089"/>
            <a:ext cx="3032679" cy="441403"/>
          </a:xfrm>
          <a:prstGeom prst="rect">
            <a:avLst/>
          </a:prstGeom>
          <a:noFill/>
        </p:spPr>
        <p:txBody>
          <a:bodyPr wrap="square" rtlCol="0">
            <a:spAutoFit/>
          </a:bodyPr>
          <a:lstStyle/>
          <a:p>
            <a:r>
              <a:rPr lang="es-EC" sz="1134" i="1" dirty="0"/>
              <a:t>ÁREA DESIGNADA (NÚCLEO CENTRAL)</a:t>
            </a:r>
          </a:p>
          <a:p>
            <a:r>
              <a:rPr lang="es-EC" sz="1134" i="1" dirty="0"/>
              <a:t>70.43 Ha. </a:t>
            </a:r>
            <a:r>
              <a:rPr lang="es-EC" sz="1134" i="1" dirty="0">
                <a:sym typeface="Wingdings" panose="05000000000000000000" pitchFamily="2" charset="2"/>
              </a:rPr>
              <a:t>  </a:t>
            </a:r>
            <a:r>
              <a:rPr lang="es-EC" sz="1134" i="1" dirty="0"/>
              <a:t>4,134 hab.</a:t>
            </a:r>
          </a:p>
        </p:txBody>
      </p:sp>
      <p:sp>
        <p:nvSpPr>
          <p:cNvPr id="30" name="Rectangle 11"/>
          <p:cNvSpPr/>
          <p:nvPr/>
        </p:nvSpPr>
        <p:spPr>
          <a:xfrm>
            <a:off x="7838383" y="281923"/>
            <a:ext cx="2252476" cy="295915"/>
          </a:xfrm>
          <a:prstGeom prst="rect">
            <a:avLst/>
          </a:prstGeom>
        </p:spPr>
        <p:txBody>
          <a:bodyPr wrap="none">
            <a:spAutoFit/>
          </a:bodyPr>
          <a:lstStyle/>
          <a:p>
            <a:r>
              <a:rPr lang="en-US" sz="1323" i="1" dirty="0"/>
              <a:t>CENTRO HISTÓRICO DE QUITO</a:t>
            </a:r>
            <a:endParaRPr lang="en-US" sz="1323" dirty="0"/>
          </a:p>
        </p:txBody>
      </p:sp>
      <p:pic>
        <p:nvPicPr>
          <p:cNvPr id="32" name="Google Shape;100;p15">
            <a:extLst>
              <a:ext uri="{FF2B5EF4-FFF2-40B4-BE49-F238E27FC236}">
                <a16:creationId xmlns:a16="http://schemas.microsoft.com/office/drawing/2014/main" id="{6757BA8F-6105-49CA-B5BF-E2F0DC76AC17}"/>
              </a:ext>
            </a:extLst>
          </p:cNvPr>
          <p:cNvPicPr preferRelativeResize="0"/>
          <p:nvPr/>
        </p:nvPicPr>
        <p:blipFill>
          <a:blip r:embed="rId4">
            <a:alphaModFix/>
          </a:blip>
          <a:stretch>
            <a:fillRect/>
          </a:stretch>
        </p:blipFill>
        <p:spPr>
          <a:xfrm>
            <a:off x="0" y="5948856"/>
            <a:ext cx="11270660" cy="530712"/>
          </a:xfrm>
          <a:prstGeom prst="rect">
            <a:avLst/>
          </a:prstGeom>
          <a:noFill/>
          <a:ln>
            <a:noFill/>
          </a:ln>
        </p:spPr>
      </p:pic>
    </p:spTree>
    <p:extLst>
      <p:ext uri="{BB962C8B-B14F-4D97-AF65-F5344CB8AC3E}">
        <p14:creationId xmlns:p14="http://schemas.microsoft.com/office/powerpoint/2010/main" val="308641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00;p15">
            <a:extLst>
              <a:ext uri="{FF2B5EF4-FFF2-40B4-BE49-F238E27FC236}">
                <a16:creationId xmlns:a16="http://schemas.microsoft.com/office/drawing/2014/main" id="{C3BD36BD-BA3E-7C4B-AE17-892A9ECA014B}"/>
              </a:ext>
            </a:extLst>
          </p:cNvPr>
          <p:cNvPicPr preferRelativeResize="0"/>
          <p:nvPr/>
        </p:nvPicPr>
        <p:blipFill>
          <a:blip r:embed="rId2">
            <a:alphaModFix/>
          </a:blip>
          <a:stretch>
            <a:fillRect/>
          </a:stretch>
        </p:blipFill>
        <p:spPr>
          <a:xfrm>
            <a:off x="0" y="5948856"/>
            <a:ext cx="11270660" cy="530712"/>
          </a:xfrm>
          <a:prstGeom prst="rect">
            <a:avLst/>
          </a:prstGeom>
          <a:noFill/>
          <a:ln>
            <a:noFill/>
          </a:ln>
        </p:spPr>
      </p:pic>
      <p:sp>
        <p:nvSpPr>
          <p:cNvPr id="3" name="Marcador de contenido 2">
            <a:extLst>
              <a:ext uri="{FF2B5EF4-FFF2-40B4-BE49-F238E27FC236}">
                <a16:creationId xmlns:a16="http://schemas.microsoft.com/office/drawing/2014/main" id="{BAA32541-AB9A-42D2-8D02-257E3C5FDA46}"/>
              </a:ext>
            </a:extLst>
          </p:cNvPr>
          <p:cNvSpPr>
            <a:spLocks noGrp="1"/>
          </p:cNvSpPr>
          <p:nvPr>
            <p:ph idx="1"/>
          </p:nvPr>
        </p:nvSpPr>
        <p:spPr>
          <a:xfrm>
            <a:off x="576104" y="142613"/>
            <a:ext cx="10369868" cy="5646044"/>
          </a:xfrm>
        </p:spPr>
        <p:txBody>
          <a:bodyPr>
            <a:normAutofit fontScale="92500" lnSpcReduction="10000"/>
          </a:bodyPr>
          <a:lstStyle/>
          <a:p>
            <a:pPr algn="just"/>
            <a:r>
              <a:rPr lang="es-EC" sz="1800" b="0" i="0" u="none" strike="noStrike" baseline="0" dirty="0">
                <a:latin typeface="Times New Roman" panose="02020603050405020304" pitchFamily="18" charset="0"/>
              </a:rPr>
              <a:t>El artículo 21 de la Constitución de la República del Ecuador señala que: "</a:t>
            </a:r>
            <a:r>
              <a:rPr lang="es-EC" sz="1800" b="0" i="1" u="none" strike="noStrike" baseline="0" dirty="0">
                <a:latin typeface="Times New Roman" panose="02020603050405020304" pitchFamily="18" charset="0"/>
              </a:rPr>
              <a:t>Las personas tienen derecho a </a:t>
            </a:r>
            <a:r>
              <a:rPr lang="es-EC" sz="1800" b="1" i="1" u="none" strike="noStrike" baseline="0" dirty="0">
                <a:solidFill>
                  <a:srgbClr val="FF0000"/>
                </a:solidFill>
                <a:latin typeface="Times New Roman" panose="02020603050405020304" pitchFamily="18" charset="0"/>
              </a:rPr>
              <a:t>construir y mantener su propia identidad cultural. (...) a conocer la memoria histórica de sus culturas y a acceder a su patrimonio cultural</a:t>
            </a:r>
            <a:r>
              <a:rPr lang="es-EC" sz="1800" b="0" i="1" u="none" strike="noStrike" baseline="0" dirty="0">
                <a:latin typeface="Times New Roman" panose="02020603050405020304" pitchFamily="18" charset="0"/>
              </a:rPr>
              <a:t>; a difundir sus propias expresiones culturales y tener acceso a expresiones culturales diversas"</a:t>
            </a:r>
            <a:r>
              <a:rPr lang="es-EC" sz="1800" b="0" i="0" u="none" strike="noStrike" baseline="0" dirty="0">
                <a:latin typeface="Times New Roman" panose="02020603050405020304" pitchFamily="18" charset="0"/>
              </a:rPr>
              <a:t>.</a:t>
            </a:r>
          </a:p>
          <a:p>
            <a:pPr algn="just"/>
            <a:r>
              <a:rPr lang="es-EC" sz="1800" b="0" i="0" u="none" strike="noStrike" baseline="0" dirty="0">
                <a:latin typeface="Times New Roman" panose="02020603050405020304" pitchFamily="18" charset="0"/>
              </a:rPr>
              <a:t>El artículo 82 de la Constitución de la República del Ecuador dispone que “</a:t>
            </a:r>
            <a:r>
              <a:rPr lang="es-EC" sz="1800" b="0" i="1" u="none" strike="noStrike" baseline="0" dirty="0">
                <a:latin typeface="Times New Roman" panose="02020603050405020304" pitchFamily="18" charset="0"/>
              </a:rPr>
              <a:t>el derecho a la seguridad jurídica se fundamenta en el respeto a la Constitución y en la existencia de normas jurídicas previas, claras, públicas y aplicadas por las autoridades competentes”;</a:t>
            </a:r>
          </a:p>
          <a:p>
            <a:pPr algn="just"/>
            <a:r>
              <a:rPr lang="es-EC" sz="1800" b="0" i="0" u="none" strike="noStrike" baseline="0" dirty="0">
                <a:latin typeface="Times New Roman" panose="02020603050405020304" pitchFamily="18" charset="0"/>
              </a:rPr>
              <a:t>El artículo 83, numeral 13 de la Constitución de la República del Ecuador establece que: </a:t>
            </a:r>
            <a:r>
              <a:rPr lang="es-EC" sz="1800" b="1" i="0" u="none" strike="noStrike" baseline="0" dirty="0">
                <a:solidFill>
                  <a:srgbClr val="FF0000"/>
                </a:solidFill>
                <a:latin typeface="Times New Roman" panose="02020603050405020304" pitchFamily="18" charset="0"/>
              </a:rPr>
              <a:t>"</a:t>
            </a:r>
            <a:r>
              <a:rPr lang="es-EC" sz="1800" b="1" i="1" u="none" strike="noStrike" baseline="0" dirty="0">
                <a:solidFill>
                  <a:srgbClr val="FF0000"/>
                </a:solidFill>
                <a:latin typeface="Times New Roman" panose="02020603050405020304" pitchFamily="18" charset="0"/>
              </a:rPr>
              <a:t>Son deberes y responsabilidades de las ecuatorianas y los ecuatorianos, sin perjuicio de otros previstos en la Constitución y la ley (...) 13) Conservar el patrimonio cultural</a:t>
            </a:r>
            <a:r>
              <a:rPr lang="es-EC" sz="1800" b="0" i="1" u="none" strike="noStrike" baseline="0" dirty="0">
                <a:latin typeface="Times New Roman" panose="02020603050405020304" pitchFamily="18" charset="0"/>
              </a:rPr>
              <a:t> y natural del país, y cuidar y mantener los bienes públicos (...) </a:t>
            </a:r>
            <a:r>
              <a:rPr lang="es-EC" sz="1800" b="0" i="0" u="none" strike="noStrike" baseline="0" dirty="0">
                <a:latin typeface="Times New Roman" panose="02020603050405020304" pitchFamily="18" charset="0"/>
              </a:rPr>
              <a:t>".</a:t>
            </a:r>
          </a:p>
          <a:p>
            <a:pPr algn="just"/>
            <a:r>
              <a:rPr lang="es-EC" sz="1800" b="0" i="0" u="none" strike="noStrike" baseline="0" dirty="0">
                <a:latin typeface="Times New Roman" panose="02020603050405020304" pitchFamily="18" charset="0"/>
              </a:rPr>
              <a:t>El artículo 264, numeral 8 de la Constitución de la República del Ecuador menciona que</a:t>
            </a:r>
            <a:r>
              <a:rPr lang="es-EC" sz="1800" dirty="0">
                <a:latin typeface="Times New Roman" panose="02020603050405020304" pitchFamily="18" charset="0"/>
              </a:rPr>
              <a:t> </a:t>
            </a:r>
            <a:r>
              <a:rPr lang="es-EC" sz="1800" b="0" i="0" u="none" strike="noStrike" baseline="0" dirty="0">
                <a:latin typeface="Times New Roman" panose="02020603050405020304" pitchFamily="18" charset="0"/>
              </a:rPr>
              <a:t>los </a:t>
            </a:r>
            <a:r>
              <a:rPr lang="es-EC" sz="1800" b="1" i="0" u="none" strike="noStrike" baseline="0" dirty="0">
                <a:solidFill>
                  <a:srgbClr val="FF0000"/>
                </a:solidFill>
                <a:latin typeface="Times New Roman" panose="02020603050405020304" pitchFamily="18" charset="0"/>
              </a:rPr>
              <a:t>gobiernos municipales</a:t>
            </a:r>
            <a:r>
              <a:rPr lang="es-EC" sz="1800" b="0" i="0" u="none" strike="noStrike" baseline="0" dirty="0">
                <a:latin typeface="Times New Roman" panose="02020603050405020304" pitchFamily="18" charset="0"/>
              </a:rPr>
              <a:t> tendrán las siguientes competencias exclusivas sin perjuicio de otras que determine la ley: </a:t>
            </a:r>
            <a:r>
              <a:rPr lang="es-EC" sz="1800" b="0" i="1" u="none" strike="noStrike" baseline="0" dirty="0">
                <a:latin typeface="Times New Roman" panose="02020603050405020304" pitchFamily="18" charset="0"/>
              </a:rPr>
              <a:t>"8) </a:t>
            </a:r>
            <a:r>
              <a:rPr lang="es-EC" sz="1800" b="1" i="1" u="none" strike="noStrike" baseline="0" dirty="0">
                <a:solidFill>
                  <a:srgbClr val="FF0000"/>
                </a:solidFill>
                <a:latin typeface="Times New Roman" panose="02020603050405020304" pitchFamily="18" charset="0"/>
              </a:rPr>
              <a:t>Preservar, mantener y difundir el patrimonio arquitectónico, cultural y natural del cantón y construir los espacios públicos para estos fines </a:t>
            </a:r>
            <a:r>
              <a:rPr lang="es-EC" sz="1800" b="0" i="1" u="none" strike="noStrike" baseline="0" dirty="0">
                <a:latin typeface="Times New Roman" panose="02020603050405020304" pitchFamily="18" charset="0"/>
              </a:rPr>
              <a:t>(...) "</a:t>
            </a:r>
          </a:p>
          <a:p>
            <a:pPr algn="just"/>
            <a:r>
              <a:rPr lang="es-EC" sz="1800" b="0" i="0" u="none" strike="noStrike" baseline="0" dirty="0">
                <a:latin typeface="Times New Roman" panose="02020603050405020304" pitchFamily="18" charset="0"/>
              </a:rPr>
              <a:t>El artículo 276, numeral 7 determina </a:t>
            </a:r>
            <a:r>
              <a:rPr lang="es-EC" sz="1800" b="0" i="1" u="none" strike="noStrike" baseline="0" dirty="0">
                <a:latin typeface="Times New Roman" panose="02020603050405020304" pitchFamily="18" charset="0"/>
              </a:rPr>
              <a:t>que "El régimen da desarrollo tendrá los siguientes objetivos: 7). </a:t>
            </a:r>
            <a:r>
              <a:rPr lang="es-EC" sz="1800" b="1" i="1" u="none" strike="noStrike" baseline="0" dirty="0">
                <a:solidFill>
                  <a:srgbClr val="FF0000"/>
                </a:solidFill>
                <a:latin typeface="Times New Roman" panose="02020603050405020304" pitchFamily="18" charset="0"/>
              </a:rPr>
              <a:t>Proteger y promover la diversidad cultural y respetar sus espacios de reproducción e intercambio</a:t>
            </a:r>
            <a:r>
              <a:rPr lang="es-EC" sz="1800" b="0" i="1" u="none" strike="noStrike" baseline="0" dirty="0">
                <a:latin typeface="Times New Roman" panose="02020603050405020304" pitchFamily="18" charset="0"/>
              </a:rPr>
              <a:t>; recuperar, presentar y acrecentar la memoria social y el patrimonio cultural"</a:t>
            </a:r>
            <a:r>
              <a:rPr lang="es-EC" sz="1800" b="0" i="0" u="none" strike="noStrike" baseline="0" dirty="0">
                <a:latin typeface="Times New Roman" panose="02020603050405020304" pitchFamily="18" charset="0"/>
              </a:rPr>
              <a:t>;</a:t>
            </a:r>
          </a:p>
          <a:p>
            <a:pPr algn="just"/>
            <a:r>
              <a:rPr lang="es-EC" sz="1800" b="0" i="0" u="none" strike="noStrike" baseline="0" dirty="0">
                <a:latin typeface="Times New Roman" panose="02020603050405020304" pitchFamily="18" charset="0"/>
              </a:rPr>
              <a:t>El artículo 380, numeral 1 </a:t>
            </a:r>
            <a:r>
              <a:rPr lang="es-EC" sz="1800" b="0" i="0" u="none" strike="noStrike" baseline="0" dirty="0" err="1">
                <a:latin typeface="Times New Roman" panose="02020603050405020304" pitchFamily="18" charset="0"/>
              </a:rPr>
              <a:t>ibídem</a:t>
            </a:r>
            <a:r>
              <a:rPr lang="es-EC" sz="1800" b="0" i="0" u="none" strike="noStrike" baseline="0" dirty="0">
                <a:latin typeface="Times New Roman" panose="02020603050405020304" pitchFamily="18" charset="0"/>
              </a:rPr>
              <a:t>, expresa que: </a:t>
            </a:r>
            <a:r>
              <a:rPr lang="es-EC" sz="1800" b="0" i="1" u="none" strike="noStrike" baseline="0" dirty="0">
                <a:latin typeface="Times New Roman" panose="02020603050405020304" pitchFamily="18" charset="0"/>
              </a:rPr>
              <a:t>"Serán responsabilidades del Estado: 1) Velar, mediante políticas permanentes, por la identificación, protección, defensa, conservación, restauración, difusión y acrecentamiento del patrimonio cultural tangible e intangible, de la riqueza histórica, artística, lingüística y arqueológica, de la memoria colectiva y del conjunto de valores y manifestaciones que configuran la identidad plurinacional, pluricultural y multiétnica del Ecuador”.</a:t>
            </a:r>
            <a:endParaRPr lang="es-EC" dirty="0"/>
          </a:p>
        </p:txBody>
      </p:sp>
    </p:spTree>
    <p:extLst>
      <p:ext uri="{BB962C8B-B14F-4D97-AF65-F5344CB8AC3E}">
        <p14:creationId xmlns:p14="http://schemas.microsoft.com/office/powerpoint/2010/main" val="250482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B91C0DB-7C7F-4E3F-9DD3-C76CE5081896}"/>
              </a:ext>
            </a:extLst>
          </p:cNvPr>
          <p:cNvSpPr>
            <a:spLocks noGrp="1"/>
          </p:cNvSpPr>
          <p:nvPr>
            <p:ph idx="1"/>
          </p:nvPr>
        </p:nvSpPr>
        <p:spPr>
          <a:xfrm>
            <a:off x="576104" y="679508"/>
            <a:ext cx="10369868" cy="5109149"/>
          </a:xfrm>
        </p:spPr>
        <p:txBody>
          <a:bodyPr>
            <a:normAutofit fontScale="92500" lnSpcReduction="20000"/>
          </a:bodyPr>
          <a:lstStyle/>
          <a:p>
            <a:pPr algn="just"/>
            <a:r>
              <a:rPr lang="es-EC" sz="1800" b="0" i="0" u="none" strike="noStrike" baseline="0" dirty="0">
                <a:latin typeface="Times New Roman" panose="02020603050405020304" pitchFamily="18" charset="0"/>
              </a:rPr>
              <a:t>El artículo 55 del Código Orgánico de Organización Territorial, Autonomía y Descentralización, determina que entre las competencias exclusivas de los gobiernos autónomos descentralizados municipales está: </a:t>
            </a:r>
            <a:r>
              <a:rPr lang="es-EC" sz="1800" b="0" i="1" u="none" strike="noStrike" baseline="0" dirty="0">
                <a:latin typeface="Times New Roman" panose="02020603050405020304" pitchFamily="18" charset="0"/>
              </a:rPr>
              <a:t>"[...] h) </a:t>
            </a:r>
            <a:r>
              <a:rPr lang="es-EC" sz="1800" b="1" i="1" u="none" strike="noStrike" baseline="0" dirty="0">
                <a:solidFill>
                  <a:srgbClr val="FF0000"/>
                </a:solidFill>
                <a:latin typeface="Times New Roman" panose="02020603050405020304" pitchFamily="18" charset="0"/>
              </a:rPr>
              <a:t>preservar, mantener y difundir el patrimonio arquitectónico, cultural y natural del cantón y construir los espacios públicos para estos fines </a:t>
            </a:r>
            <a:r>
              <a:rPr lang="es-EC" sz="1800" b="0" i="1" u="none" strike="noStrike" baseline="0" dirty="0">
                <a:latin typeface="Times New Roman" panose="02020603050405020304" pitchFamily="18" charset="0"/>
              </a:rPr>
              <a:t>[...]"</a:t>
            </a:r>
          </a:p>
          <a:p>
            <a:pPr algn="just"/>
            <a:r>
              <a:rPr lang="es-EC" sz="1800" b="0" i="0" u="none" strike="noStrike" baseline="0" dirty="0">
                <a:latin typeface="Times New Roman" panose="02020603050405020304" pitchFamily="18" charset="0"/>
              </a:rPr>
              <a:t>El artículo 84, letra m) del COOTAD, con relación a las funciones de los gobiernos autónomos descentralizados de los distritos metropolitanos, prevé: </a:t>
            </a:r>
            <a:r>
              <a:rPr lang="es-EC" sz="1800" b="0" i="1" u="none" strike="noStrike" baseline="0" dirty="0">
                <a:latin typeface="Times New Roman" panose="02020603050405020304" pitchFamily="18" charset="0"/>
              </a:rPr>
              <a:t>“m) </a:t>
            </a:r>
            <a:r>
              <a:rPr lang="es-EC" sz="1800" b="1" i="1" u="none" strike="noStrike" baseline="0" dirty="0">
                <a:solidFill>
                  <a:srgbClr val="FF0000"/>
                </a:solidFill>
                <a:latin typeface="Times New Roman" panose="02020603050405020304" pitchFamily="18" charset="0"/>
              </a:rPr>
              <a:t>Regular y controlar el uso del espacio público metropolitano</a:t>
            </a:r>
            <a:r>
              <a:rPr lang="es-EC" sz="1800" b="0" i="1" u="none" strike="noStrike" baseline="0" dirty="0">
                <a:latin typeface="Times New Roman" panose="02020603050405020304" pitchFamily="18" charset="0"/>
              </a:rPr>
              <a:t>, y, de manera particular, el ejercicio de todo tipo de actividad que se desarrolle en él, la colocación de publicidad, redes o señalización”</a:t>
            </a:r>
            <a:r>
              <a:rPr lang="es-EC" sz="1800" b="0" i="0" u="none" strike="noStrike" baseline="0" dirty="0">
                <a:latin typeface="Times New Roman" panose="02020603050405020304" pitchFamily="18" charset="0"/>
              </a:rPr>
              <a:t>.</a:t>
            </a:r>
          </a:p>
          <a:p>
            <a:pPr algn="just"/>
            <a:r>
              <a:rPr lang="es-EC" sz="1800" b="0" i="0" u="none" strike="noStrike" baseline="0" dirty="0">
                <a:latin typeface="Times New Roman" panose="02020603050405020304" pitchFamily="18" charset="0"/>
              </a:rPr>
              <a:t>El primer inciso del artículo 144 del Código Orgánico de Organización Territorial, Autonomía y Descentralización prevé que para el ejercicio de la competencia de preservar, mantener y difundir el patrimonio cultural “</a:t>
            </a:r>
            <a:r>
              <a:rPr lang="es-EC" sz="1800" b="1" i="1" u="none" strike="noStrike" baseline="0" dirty="0">
                <a:solidFill>
                  <a:srgbClr val="FF0000"/>
                </a:solidFill>
                <a:latin typeface="Times New Roman" panose="02020603050405020304" pitchFamily="18" charset="0"/>
              </a:rPr>
              <a:t>corresponde a los gobiernos autónomos descentralizados municipales, formular, aprobar, ejecutar y evaluar los planes, programas y proyectos destinados a la preservación, mantenimiento y difusión del patrimonio arquitectónico, cultural y natural, de su circunscripción y construir los espacios públicos para estos fines</a:t>
            </a:r>
            <a:r>
              <a:rPr lang="es-EC" sz="1800" b="0" i="1" u="none" strike="noStrike" baseline="0" dirty="0">
                <a:latin typeface="Times New Roman" panose="02020603050405020304" pitchFamily="18" charset="0"/>
              </a:rPr>
              <a:t>”</a:t>
            </a:r>
            <a:r>
              <a:rPr lang="es-EC" sz="1800" b="0" i="0" u="none" strike="noStrike" baseline="0" dirty="0">
                <a:latin typeface="Times New Roman" panose="02020603050405020304" pitchFamily="18" charset="0"/>
              </a:rPr>
              <a:t>.</a:t>
            </a:r>
          </a:p>
          <a:p>
            <a:pPr algn="just"/>
            <a:r>
              <a:rPr lang="es-EC" sz="1800" b="0" i="0" u="none" strike="noStrike" baseline="0" dirty="0">
                <a:latin typeface="Times New Roman" panose="02020603050405020304" pitchFamily="18" charset="0"/>
              </a:rPr>
              <a:t>El quinto inciso del artículo 144 del Código </a:t>
            </a:r>
            <a:r>
              <a:rPr lang="es-EC" sz="1800" b="0" i="0" u="none" strike="noStrike" baseline="0" dirty="0" err="1">
                <a:latin typeface="Times New Roman" panose="02020603050405020304" pitchFamily="18" charset="0"/>
              </a:rPr>
              <a:t>ibídem</a:t>
            </a:r>
            <a:r>
              <a:rPr lang="es-EC" sz="1800" b="0" i="0" u="none" strike="noStrike" baseline="0" dirty="0">
                <a:latin typeface="Times New Roman" panose="02020603050405020304" pitchFamily="18" charset="0"/>
              </a:rPr>
              <a:t>, establece que: "</a:t>
            </a:r>
            <a:r>
              <a:rPr lang="es-EC" sz="1800" b="0" i="1" u="none" strike="noStrike" baseline="0" dirty="0">
                <a:latin typeface="Times New Roman" panose="02020603050405020304" pitchFamily="18" charset="0"/>
              </a:rPr>
              <a:t>Será responsabilidad del gobierno central, emitir las políticas nacionales, </a:t>
            </a:r>
            <a:r>
              <a:rPr lang="es-EC" sz="1800" b="1" i="1" u="none" strike="noStrike" baseline="0" dirty="0">
                <a:solidFill>
                  <a:srgbClr val="FF0000"/>
                </a:solidFill>
                <a:latin typeface="Times New Roman" panose="02020603050405020304" pitchFamily="18" charset="0"/>
              </a:rPr>
              <a:t>salvaguardar la memoria social y el patrimonio cultural </a:t>
            </a:r>
            <a:r>
              <a:rPr lang="es-EC" sz="1800" b="0" i="1" u="none" strike="noStrike" baseline="0" dirty="0">
                <a:latin typeface="Times New Roman" panose="02020603050405020304" pitchFamily="18" charset="0"/>
              </a:rPr>
              <a:t>y natural, por lo cual le corresponde declarar y supervisar el patrimonio nacional y los bienes materiales e inmateriales [...] ".</a:t>
            </a:r>
          </a:p>
          <a:p>
            <a:pPr algn="just"/>
            <a:r>
              <a:rPr lang="es-EC" sz="1800" b="0" i="0" u="none" strike="noStrike" baseline="0" dirty="0">
                <a:latin typeface="Times New Roman" panose="02020603050405020304" pitchFamily="18" charset="0"/>
              </a:rPr>
              <a:t>El artículo 427 del COOTAD, prevé que: “</a:t>
            </a:r>
            <a:r>
              <a:rPr lang="es-EC" sz="1800" b="0" i="1" u="none" strike="noStrike" baseline="0" dirty="0">
                <a:latin typeface="Times New Roman" panose="02020603050405020304" pitchFamily="18" charset="0"/>
              </a:rPr>
              <a:t>El uso indebido, destrucción o sustracción de cualquier clase de bienes de propiedad de los gobiernos autónomos descentralizados por parte de terceros, serán sancionados por el funcionario que ejerza esta facultad, de conformidad a lo previsto en la normativa respectiva, sin que esto obste el pago de los daños y perjuicios o la acción penal correspondiente.”</a:t>
            </a:r>
            <a:endParaRPr lang="es-EC" dirty="0"/>
          </a:p>
        </p:txBody>
      </p:sp>
      <p:pic>
        <p:nvPicPr>
          <p:cNvPr id="4" name="Google Shape;100;p15">
            <a:extLst>
              <a:ext uri="{FF2B5EF4-FFF2-40B4-BE49-F238E27FC236}">
                <a16:creationId xmlns:a16="http://schemas.microsoft.com/office/drawing/2014/main" id="{323131B6-0259-4605-AD99-17CFA9CF711C}"/>
              </a:ext>
            </a:extLst>
          </p:cNvPr>
          <p:cNvPicPr preferRelativeResize="0"/>
          <p:nvPr/>
        </p:nvPicPr>
        <p:blipFill>
          <a:blip r:embed="rId2">
            <a:alphaModFix/>
          </a:blip>
          <a:stretch>
            <a:fillRect/>
          </a:stretch>
        </p:blipFill>
        <p:spPr>
          <a:xfrm>
            <a:off x="0" y="5948856"/>
            <a:ext cx="11270660" cy="530712"/>
          </a:xfrm>
          <a:prstGeom prst="rect">
            <a:avLst/>
          </a:prstGeom>
          <a:noFill/>
          <a:ln>
            <a:noFill/>
          </a:ln>
        </p:spPr>
      </p:pic>
    </p:spTree>
    <p:extLst>
      <p:ext uri="{BB962C8B-B14F-4D97-AF65-F5344CB8AC3E}">
        <p14:creationId xmlns:p14="http://schemas.microsoft.com/office/powerpoint/2010/main" val="1082507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4CF95-D47E-4C1F-9231-4350AC076AE8}"/>
              </a:ext>
            </a:extLst>
          </p:cNvPr>
          <p:cNvSpPr>
            <a:spLocks noGrp="1"/>
          </p:cNvSpPr>
          <p:nvPr>
            <p:ph type="title"/>
          </p:nvPr>
        </p:nvSpPr>
        <p:spPr/>
        <p:txBody>
          <a:bodyPr/>
          <a:lstStyle/>
          <a:p>
            <a:r>
              <a:rPr lang="es-EC" sz="1800" b="1" i="0" u="none" strike="noStrike" baseline="0" dirty="0">
                <a:latin typeface="Arial" panose="020B0604020202020204" pitchFamily="34" charset="0"/>
              </a:rPr>
              <a:t>AFECTACIONES AL ESPACIO PÚBLICO MANIFESTACIONES 26 DE OCTUBRE DE 2021 </a:t>
            </a:r>
            <a:br>
              <a:rPr lang="es-EC" sz="1800" b="1" i="0" u="none" strike="noStrike" baseline="0" dirty="0">
                <a:latin typeface="Arial" panose="020B0604020202020204" pitchFamily="34" charset="0"/>
              </a:rPr>
            </a:br>
            <a:r>
              <a:rPr lang="es-EC" sz="1800" b="1" i="0" u="none" strike="noStrike" baseline="0" dirty="0">
                <a:latin typeface="Arial" panose="020B0604020202020204" pitchFamily="34" charset="0"/>
              </a:rPr>
              <a:t>EN EL CENTRO HISTORICO</a:t>
            </a:r>
            <a:endParaRPr lang="es-EC" dirty="0"/>
          </a:p>
        </p:txBody>
      </p:sp>
      <p:sp>
        <p:nvSpPr>
          <p:cNvPr id="3" name="Marcador de contenido 2">
            <a:extLst>
              <a:ext uri="{FF2B5EF4-FFF2-40B4-BE49-F238E27FC236}">
                <a16:creationId xmlns:a16="http://schemas.microsoft.com/office/drawing/2014/main" id="{315A82C3-D4DC-42CE-85BC-98B4392F9464}"/>
              </a:ext>
            </a:extLst>
          </p:cNvPr>
          <p:cNvSpPr>
            <a:spLocks noGrp="1"/>
          </p:cNvSpPr>
          <p:nvPr>
            <p:ph idx="1"/>
          </p:nvPr>
        </p:nvSpPr>
        <p:spPr>
          <a:xfrm>
            <a:off x="576104" y="1512041"/>
            <a:ext cx="4654264" cy="4276616"/>
          </a:xfrm>
        </p:spPr>
        <p:txBody>
          <a:bodyPr>
            <a:normAutofit lnSpcReduction="10000"/>
          </a:bodyPr>
          <a:lstStyle/>
          <a:p>
            <a:pPr algn="just"/>
            <a:r>
              <a:rPr lang="es-EC" sz="1800" b="0" i="0" u="none" strike="noStrike" baseline="0" dirty="0">
                <a:latin typeface="Arial" panose="020B0604020202020204" pitchFamily="34" charset="0"/>
              </a:rPr>
              <a:t>Manifestaciones en el Centro Histórico de Quito especialmente en el eje comprendido entre la calle Guayaquil hasta la plaza de Santo Domingo.</a:t>
            </a:r>
          </a:p>
          <a:p>
            <a:pPr algn="just"/>
            <a:r>
              <a:rPr lang="es-EC" sz="1800" b="0" i="0" u="none" strike="noStrike" baseline="0" dirty="0">
                <a:latin typeface="Arial" panose="020B0604020202020204" pitchFamily="34" charset="0"/>
              </a:rPr>
              <a:t>Evaluación por parte de los técnicos del IMP.</a:t>
            </a:r>
          </a:p>
          <a:p>
            <a:pPr marL="378460" marR="381000" algn="just" eaLnBrk="0" hangingPunct="0">
              <a:lnSpc>
                <a:spcPct val="110000"/>
              </a:lnSpc>
              <a:spcBef>
                <a:spcPts val="915"/>
              </a:spcBef>
              <a:spcAft>
                <a:spcPts val="0"/>
              </a:spcAft>
            </a:pPr>
            <a:r>
              <a:rPr lang="es-EC" sz="1800" dirty="0">
                <a:effectLst/>
                <a:latin typeface="Arial" panose="020B0604020202020204" pitchFamily="34" charset="0"/>
                <a:ea typeface="Times New Roman" panose="02020603050405020304" pitchFamily="18" charset="0"/>
              </a:rPr>
              <a:t>Se evidencian rayones en paredes y en zócalos de piedra a lo largo de este eje,</a:t>
            </a:r>
            <a:r>
              <a:rPr lang="es-EC" sz="1800" spc="5" dirty="0">
                <a:effectLst/>
                <a:latin typeface="Arial" panose="020B0604020202020204" pitchFamily="34" charset="0"/>
                <a:ea typeface="Times New Roman" panose="02020603050405020304" pitchFamily="18" charset="0"/>
              </a:rPr>
              <a:t> </a:t>
            </a:r>
            <a:r>
              <a:rPr lang="es-EC" sz="1800" dirty="0">
                <a:effectLst/>
                <a:latin typeface="Arial" panose="020B0604020202020204" pitchFamily="34" charset="0"/>
                <a:ea typeface="Times New Roman" panose="02020603050405020304" pitchFamily="18" charset="0"/>
              </a:rPr>
              <a:t>además de la parada del trole, desprendimiento del recubrimiento de piedra, y</a:t>
            </a:r>
            <a:r>
              <a:rPr lang="es-EC" sz="1800" spc="5" dirty="0">
                <a:effectLst/>
                <a:latin typeface="Arial" panose="020B0604020202020204" pitchFamily="34" charset="0"/>
                <a:ea typeface="Times New Roman" panose="02020603050405020304" pitchFamily="18" charset="0"/>
              </a:rPr>
              <a:t> </a:t>
            </a:r>
            <a:r>
              <a:rPr lang="es-EC" sz="1800" dirty="0">
                <a:effectLst/>
                <a:latin typeface="Arial" panose="020B0604020202020204" pitchFamily="34" charset="0"/>
                <a:ea typeface="Times New Roman" panose="02020603050405020304" pitchFamily="18" charset="0"/>
              </a:rPr>
              <a:t>gres</a:t>
            </a:r>
            <a:r>
              <a:rPr lang="es-EC" sz="1800" spc="305" dirty="0">
                <a:effectLst/>
                <a:latin typeface="Arial" panose="020B0604020202020204" pitchFamily="34" charset="0"/>
                <a:ea typeface="Times New Roman" panose="02020603050405020304" pitchFamily="18" charset="0"/>
              </a:rPr>
              <a:t> </a:t>
            </a:r>
            <a:r>
              <a:rPr lang="es-EC" sz="1800" dirty="0">
                <a:effectLst/>
                <a:latin typeface="Arial" panose="020B0604020202020204" pitchFamily="34" charset="0"/>
                <a:ea typeface="Times New Roman" panose="02020603050405020304" pitchFamily="18" charset="0"/>
              </a:rPr>
              <a:t>en la plaza, destrucción de escalón de piedra, sustracción de rejilla</a:t>
            </a:r>
            <a:r>
              <a:rPr lang="es-EC" sz="1800" spc="305" dirty="0">
                <a:effectLst/>
                <a:latin typeface="Arial" panose="020B0604020202020204" pitchFamily="34" charset="0"/>
                <a:ea typeface="Times New Roman" panose="02020603050405020304" pitchFamily="18" charset="0"/>
              </a:rPr>
              <a:t> </a:t>
            </a:r>
            <a:r>
              <a:rPr lang="es-EC" sz="1800" dirty="0">
                <a:effectLst/>
                <a:latin typeface="Arial" panose="020B0604020202020204" pitchFamily="34" charset="0"/>
                <a:ea typeface="Times New Roman" panose="02020603050405020304" pitchFamily="18" charset="0"/>
              </a:rPr>
              <a:t>de</a:t>
            </a:r>
            <a:r>
              <a:rPr lang="es-EC" sz="1800" spc="5" dirty="0">
                <a:effectLst/>
                <a:latin typeface="Arial" panose="020B0604020202020204" pitchFamily="34" charset="0"/>
                <a:ea typeface="Times New Roman" panose="02020603050405020304" pitchFamily="18" charset="0"/>
              </a:rPr>
              <a:t> </a:t>
            </a:r>
            <a:r>
              <a:rPr lang="es-EC" sz="1800" dirty="0">
                <a:effectLst/>
                <a:latin typeface="Arial" panose="020B0604020202020204" pitchFamily="34" charset="0"/>
                <a:ea typeface="Times New Roman" panose="02020603050405020304" pitchFamily="18" charset="0"/>
              </a:rPr>
              <a:t>piso.</a:t>
            </a:r>
          </a:p>
          <a:p>
            <a:pPr algn="l"/>
            <a:endParaRPr lang="es-EC" dirty="0"/>
          </a:p>
        </p:txBody>
      </p:sp>
      <p:pic>
        <p:nvPicPr>
          <p:cNvPr id="4" name="Picture 2">
            <a:extLst>
              <a:ext uri="{FF2B5EF4-FFF2-40B4-BE49-F238E27FC236}">
                <a16:creationId xmlns:a16="http://schemas.microsoft.com/office/drawing/2014/main" id="{575DBCA8-D91A-4CD6-A996-C2349EAA5A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79" r="921"/>
          <a:stretch/>
        </p:blipFill>
        <p:spPr bwMode="auto">
          <a:xfrm>
            <a:off x="5761037" y="1512041"/>
            <a:ext cx="4233673" cy="364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00;p15">
            <a:extLst>
              <a:ext uri="{FF2B5EF4-FFF2-40B4-BE49-F238E27FC236}">
                <a16:creationId xmlns:a16="http://schemas.microsoft.com/office/drawing/2014/main" id="{0FC569B3-B56B-48B7-B376-50A9B7EA99AA}"/>
              </a:ext>
            </a:extLst>
          </p:cNvPr>
          <p:cNvPicPr preferRelativeResize="0"/>
          <p:nvPr/>
        </p:nvPicPr>
        <p:blipFill>
          <a:blip r:embed="rId3">
            <a:alphaModFix/>
          </a:blip>
          <a:stretch>
            <a:fillRect/>
          </a:stretch>
        </p:blipFill>
        <p:spPr>
          <a:xfrm>
            <a:off x="0" y="5948856"/>
            <a:ext cx="11270660" cy="530712"/>
          </a:xfrm>
          <a:prstGeom prst="rect">
            <a:avLst/>
          </a:prstGeom>
          <a:noFill/>
          <a:ln>
            <a:noFill/>
          </a:ln>
        </p:spPr>
      </p:pic>
    </p:spTree>
    <p:extLst>
      <p:ext uri="{BB962C8B-B14F-4D97-AF65-F5344CB8AC3E}">
        <p14:creationId xmlns:p14="http://schemas.microsoft.com/office/powerpoint/2010/main" val="2435702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BAB4384-E03A-4655-A843-FF069D408F0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76263" y="1545362"/>
            <a:ext cx="5089525" cy="338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58790E64-9CF1-436E-85B7-3D8DEE013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9798" y="1545362"/>
            <a:ext cx="4580389" cy="345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192024" y="274727"/>
            <a:ext cx="11078635" cy="646331"/>
          </a:xfrm>
          <a:prstGeom prst="rect">
            <a:avLst/>
          </a:prstGeom>
          <a:noFill/>
        </p:spPr>
        <p:txBody>
          <a:bodyPr wrap="square" rtlCol="0">
            <a:spAutoFit/>
          </a:bodyPr>
          <a:lstStyle/>
          <a:p>
            <a:pPr algn="ctr"/>
            <a:r>
              <a:rPr lang="es-EC" dirty="0"/>
              <a:t>ATENCIÓN INMEDIATA A LOS DAÑOS CAUSADOS EL 26 DE OCTUBRE EN LA PLAZA DE SANTO DOMINGO Y CALLE GUAYAQUIL</a:t>
            </a:r>
          </a:p>
        </p:txBody>
      </p:sp>
      <p:pic>
        <p:nvPicPr>
          <p:cNvPr id="7" name="Google Shape;100;p15">
            <a:extLst>
              <a:ext uri="{FF2B5EF4-FFF2-40B4-BE49-F238E27FC236}">
                <a16:creationId xmlns:a16="http://schemas.microsoft.com/office/drawing/2014/main" id="{9A0B7D36-6870-4EC6-9D2D-2890780F7D80}"/>
              </a:ext>
            </a:extLst>
          </p:cNvPr>
          <p:cNvPicPr preferRelativeResize="0"/>
          <p:nvPr/>
        </p:nvPicPr>
        <p:blipFill>
          <a:blip r:embed="rId4">
            <a:alphaModFix/>
          </a:blip>
          <a:stretch>
            <a:fillRect/>
          </a:stretch>
        </p:blipFill>
        <p:spPr>
          <a:xfrm>
            <a:off x="0" y="5948856"/>
            <a:ext cx="11270660" cy="530712"/>
          </a:xfrm>
          <a:prstGeom prst="rect">
            <a:avLst/>
          </a:prstGeom>
          <a:noFill/>
          <a:ln>
            <a:noFill/>
          </a:ln>
        </p:spPr>
      </p:pic>
    </p:spTree>
    <p:extLst>
      <p:ext uri="{BB962C8B-B14F-4D97-AF65-F5344CB8AC3E}">
        <p14:creationId xmlns:p14="http://schemas.microsoft.com/office/powerpoint/2010/main" val="3816432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00;p15">
            <a:extLst>
              <a:ext uri="{FF2B5EF4-FFF2-40B4-BE49-F238E27FC236}">
                <a16:creationId xmlns:a16="http://schemas.microsoft.com/office/drawing/2014/main" id="{9A0B7D36-6870-4EC6-9D2D-2890780F7D80}"/>
              </a:ext>
            </a:extLst>
          </p:cNvPr>
          <p:cNvPicPr preferRelativeResize="0"/>
          <p:nvPr/>
        </p:nvPicPr>
        <p:blipFill>
          <a:blip r:embed="rId2">
            <a:alphaModFix/>
          </a:blip>
          <a:stretch>
            <a:fillRect/>
          </a:stretch>
        </p:blipFill>
        <p:spPr>
          <a:xfrm>
            <a:off x="0" y="5948856"/>
            <a:ext cx="11270660" cy="530712"/>
          </a:xfrm>
          <a:prstGeom prst="rect">
            <a:avLst/>
          </a:prstGeom>
          <a:noFill/>
          <a:ln>
            <a:noFill/>
          </a:ln>
        </p:spPr>
      </p:pic>
      <p:pic>
        <p:nvPicPr>
          <p:cNvPr id="8" name="Picture 2">
            <a:extLst>
              <a:ext uri="{FF2B5EF4-FFF2-40B4-BE49-F238E27FC236}">
                <a16:creationId xmlns:a16="http://schemas.microsoft.com/office/drawing/2014/main" id="{2D97433F-B4A7-43D1-8062-63ECE95EA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45" y="1864311"/>
            <a:ext cx="4560690" cy="304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F93244C8-3E2E-41A9-BEF3-33CC1B293C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471" y="1875064"/>
            <a:ext cx="4562802" cy="303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5 CuadroTexto">
            <a:extLst>
              <a:ext uri="{FF2B5EF4-FFF2-40B4-BE49-F238E27FC236}">
                <a16:creationId xmlns:a16="http://schemas.microsoft.com/office/drawing/2014/main" id="{6D8DE539-E7EC-43DB-A6FE-AFE8B37609C4}"/>
              </a:ext>
            </a:extLst>
          </p:cNvPr>
          <p:cNvSpPr txBox="1"/>
          <p:nvPr/>
        </p:nvSpPr>
        <p:spPr>
          <a:xfrm>
            <a:off x="192024" y="274727"/>
            <a:ext cx="11078635" cy="646331"/>
          </a:xfrm>
          <a:prstGeom prst="rect">
            <a:avLst/>
          </a:prstGeom>
          <a:noFill/>
        </p:spPr>
        <p:txBody>
          <a:bodyPr wrap="square" rtlCol="0">
            <a:spAutoFit/>
          </a:bodyPr>
          <a:lstStyle/>
          <a:p>
            <a:pPr algn="ctr"/>
            <a:r>
              <a:rPr lang="es-EC" dirty="0"/>
              <a:t>ATENCIÓN INMEDIATA A LOS DAÑOS CAUSADOS EL 26 DE OCTUBRE EN LA PLAZA DE SANTO DOMINGO Y CALLE GUAYAQUIL</a:t>
            </a:r>
          </a:p>
        </p:txBody>
      </p:sp>
    </p:spTree>
    <p:extLst>
      <p:ext uri="{BB962C8B-B14F-4D97-AF65-F5344CB8AC3E}">
        <p14:creationId xmlns:p14="http://schemas.microsoft.com/office/powerpoint/2010/main" val="344887278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5100</TotalTime>
  <Words>1342</Words>
  <Application>Microsoft Office PowerPoint</Application>
  <PresentationFormat>Custom</PresentationFormat>
  <Paragraphs>76</Paragraphs>
  <Slides>18</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Times New Roman</vt:lpstr>
      <vt:lpstr>Tema de Office</vt:lpstr>
      <vt:lpstr>PowerPoint Presentation</vt:lpstr>
      <vt:lpstr>PowerPoint Presentation</vt:lpstr>
      <vt:lpstr>PowerPoint Presentation</vt:lpstr>
      <vt:lpstr>PowerPoint Presentation</vt:lpstr>
      <vt:lpstr>PowerPoint Presentation</vt:lpstr>
      <vt:lpstr>PowerPoint Presentation</vt:lpstr>
      <vt:lpstr>AFECTACIONES AL ESPACIO PÚBLICO MANIFESTACIONES 26 DE OCTUBRE DE 2021  EN EL CENTRO HISTORICO</vt:lpstr>
      <vt:lpstr>PowerPoint Presentation</vt:lpstr>
      <vt:lpstr>PowerPoint Presentation</vt:lpstr>
      <vt:lpstr>PowerPoint Presentation</vt:lpstr>
      <vt:lpstr>Procesos judiciales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Catalina Lescano</dc:creator>
  <cp:lastModifiedBy>angelica arias</cp:lastModifiedBy>
  <cp:revision>334</cp:revision>
  <dcterms:created xsi:type="dcterms:W3CDTF">2014-07-07T16:10:06Z</dcterms:created>
  <dcterms:modified xsi:type="dcterms:W3CDTF">2022-01-11T13:20:31Z</dcterms:modified>
</cp:coreProperties>
</file>