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6" r:id="rId3"/>
    <p:sldId id="257" r:id="rId4"/>
    <p:sldId id="258" r:id="rId5"/>
    <p:sldId id="264" r:id="rId6"/>
    <p:sldId id="259" r:id="rId7"/>
    <p:sldId id="260" r:id="rId8"/>
    <p:sldId id="265" r:id="rId9"/>
    <p:sldId id="261" r:id="rId10"/>
    <p:sldId id="269" r:id="rId11"/>
    <p:sldId id="262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6ED2357-C24B-4FD4-8EFE-5C5271DF31DB}">
          <p14:sldIdLst>
            <p14:sldId id="256"/>
            <p14:sldId id="266"/>
            <p14:sldId id="257"/>
            <p14:sldId id="258"/>
            <p14:sldId id="264"/>
            <p14:sldId id="259"/>
            <p14:sldId id="260"/>
            <p14:sldId id="265"/>
            <p14:sldId id="261"/>
            <p14:sldId id="269"/>
            <p14:sldId id="262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>
        <p:scale>
          <a:sx n="17" d="100"/>
          <a:sy n="17" d="100"/>
        </p:scale>
        <p:origin x="-744" y="-1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97E4E5-68FE-4916-99E5-D9825BFEA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B913B02-636E-43BA-A800-0BE0191F2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29AD3B9-C248-4555-AA61-2FC4602A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59D-C7A8-4784-B827-95C512779132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A0F6AB4-D4E3-4A15-A270-377197C8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0EB0B37-0669-41C5-A738-4495F90C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5F4D-6C81-4D4B-B56C-479A1D4C6F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1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937562-EEBD-4411-9FC4-EC2145B7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B86EB89-330B-4AB8-A6A8-77F1C6B72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3B6387-1F26-41B3-9D90-8CDA936D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59D-C7A8-4784-B827-95C512779132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5A3477-08E4-431D-BCD7-0DE0F84E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C7C88E7-BA13-4FEB-ABF6-E1F55469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5F4D-6C81-4D4B-B56C-479A1D4C6F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60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319D215-EE1E-4105-AA92-11E2002D3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3591C2-F7FC-45DB-8805-422848E09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2F71A6E-71B9-4610-A041-7FAE7787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59D-C7A8-4784-B827-95C512779132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F38CC83-1E3B-49D2-806E-F9A4D0E6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652DDAE-4D75-4869-9F14-9026961D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5F4D-6C81-4D4B-B56C-479A1D4C6F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25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F41420-39B2-444D-908F-B89B3D63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56080E1-0BB1-4299-80B7-345A9AFA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8ED3F84-15A1-4DC5-B19A-7CE9E6B1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59D-C7A8-4784-B827-95C512779132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344ACB-C916-4738-9A45-91CE378A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085A35D-8506-4A7C-B7DE-77F23D4A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5F4D-6C81-4D4B-B56C-479A1D4C6F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6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8494AF-B47E-4D3B-B0A6-2B5ADCB8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436BAFE-9C4F-4F0E-BABD-DE62E3006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E9D92D-0A7A-4BBC-BA0F-2B70C6E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59D-C7A8-4784-B827-95C512779132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8D2D16-D7F3-4E16-9BD0-BACD7D4B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E30DD7-8DC3-423A-8559-48A1BCBF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5F4D-6C81-4D4B-B56C-479A1D4C6F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18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D8CF11-D6EA-4A05-8D84-9DCC548E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A049B97-72A7-4BC0-8A2F-192398978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E05CA70-1463-48C9-8FAB-AEF61243D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0ACE903-24E6-488A-B03E-F6FD454C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59D-C7A8-4784-B827-95C512779132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7FC683F-7AA2-4180-960F-216A7F04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41EE8FD-5EA7-4717-8A8B-F26EE326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5F4D-6C81-4D4B-B56C-479A1D4C6F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42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767A23-900D-4CE2-87F8-8E644FC3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DE4DE71-7128-497E-A83C-4AA2E913D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27921F3-304A-45BD-BBC7-0C751D282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E2FAE6A-076B-47E6-BFD2-CD42E13B4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35983E2-5847-4FE1-95E4-1709C55F2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92AB419-DDCB-4DB3-8057-91F92352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59D-C7A8-4784-B827-95C512779132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E35C22A-9841-4E37-8DAE-715CB3E4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3BA7BE6-A33A-47D0-BD7C-CC55B5D0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5F4D-6C81-4D4B-B56C-479A1D4C6F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28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67E7B0-3914-4B4F-A449-A6E465EC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22022EF-40ED-4D78-8EA4-E714A674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59D-C7A8-4784-B827-95C512779132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1ADF231-F00E-4632-9FB7-2218B626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0A64A85-E883-4879-9A36-3014C3C4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5F4D-6C81-4D4B-B56C-479A1D4C6F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89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A490D96-72E0-4534-A350-A751A4CC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59D-C7A8-4784-B827-95C512779132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4E91716-9307-4C6D-8736-B3B7B05A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21C8B88-969C-4F27-9720-65FA2649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5F4D-6C81-4D4B-B56C-479A1D4C6F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35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FD0D3A-EC72-49F3-8636-E56532C5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97C8BA-17E1-49FD-9945-03661AB2C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5A1ED96-F673-487D-8341-EF9363104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9E8E015-0EC9-4541-A2B5-BEBBB7E6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59D-C7A8-4784-B827-95C512779132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EBAD636-3F7D-4C0E-AF9F-46733344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9E95178-15A5-44E0-823A-5A973DDE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5F4D-6C81-4D4B-B56C-479A1D4C6F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07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4AB8D9-73CE-4C55-A8D4-75C239F9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C09E771-55CD-4021-8CB2-1FA72C2F1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2260BD1-E6ED-4A17-9DF5-3EA627E95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29BF3E7-C88A-406F-B198-4F1D62AD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59D-C7A8-4784-B827-95C512779132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32E16CE-FDDC-48EA-B987-FBD03897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A3C835-C639-4C7D-B3E9-226BBC1B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5F4D-6C81-4D4B-B56C-479A1D4C6F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99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D64ED71-76EA-4C62-B9A3-79C73629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22E3B29-1EB6-4845-8235-8FE04B22D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BAED0E-70B4-495C-BDE2-3552F8DB6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C59D-C7A8-4784-B827-95C512779132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539207-829F-4F8B-BE69-2A5D65B72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C4E5DCC-83E9-4D87-A6F4-B24742D2C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5F4D-6C81-4D4B-B56C-479A1D4C6F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5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1027" y="1734615"/>
            <a:ext cx="10742748" cy="967694"/>
          </a:xfrm>
        </p:spPr>
        <p:txBody>
          <a:bodyPr>
            <a:noAutofit/>
          </a:bodyPr>
          <a:lstStyle/>
          <a:p>
            <a:r>
              <a:rPr lang="es-ES" sz="4800" dirty="0">
                <a:latin typeface="Arial Black" panose="020B0A04020102020204" pitchFamily="34" charset="0"/>
              </a:rPr>
              <a:t/>
            </a:r>
            <a:br>
              <a:rPr lang="es-ES" sz="4800" dirty="0">
                <a:latin typeface="Arial Black" panose="020B0A04020102020204" pitchFamily="34" charset="0"/>
              </a:rPr>
            </a:br>
            <a:r>
              <a:rPr lang="es-ES" sz="4800" dirty="0">
                <a:latin typeface="Arial Black" panose="020B0A04020102020204" pitchFamily="34" charset="0"/>
              </a:rPr>
              <a:t/>
            </a:r>
            <a:br>
              <a:rPr lang="es-ES" sz="4800" dirty="0">
                <a:latin typeface="Arial Black" panose="020B0A04020102020204" pitchFamily="34" charset="0"/>
              </a:rPr>
            </a:br>
            <a:r>
              <a:rPr lang="es-ES" sz="4800">
                <a:latin typeface="Arial Black" panose="020B0A04020102020204" pitchFamily="34" charset="0"/>
              </a:rPr>
              <a:t/>
            </a:r>
            <a:br>
              <a:rPr lang="es-ES" sz="4800">
                <a:latin typeface="Arial Black" panose="020B0A04020102020204" pitchFamily="34" charset="0"/>
              </a:rPr>
            </a:br>
            <a:r>
              <a:rPr lang="es-ES" sz="4800">
                <a:latin typeface="Arial Black" panose="020B0A04020102020204" pitchFamily="34" charset="0"/>
              </a:rPr>
              <a:t/>
            </a:r>
            <a:br>
              <a:rPr lang="es-ES" sz="4800">
                <a:latin typeface="Arial Black" panose="020B0A04020102020204" pitchFamily="34" charset="0"/>
              </a:rPr>
            </a:br>
            <a:r>
              <a:rPr lang="es-ES" sz="4800">
                <a:latin typeface="Arial Black" panose="020B0A04020102020204" pitchFamily="34" charset="0"/>
              </a:rPr>
              <a:t/>
            </a:r>
            <a:br>
              <a:rPr lang="es-ES" sz="4800">
                <a:latin typeface="Arial Black" panose="020B0A04020102020204" pitchFamily="34" charset="0"/>
              </a:rPr>
            </a:br>
            <a:r>
              <a:rPr lang="es-ES" sz="4800">
                <a:latin typeface="Arial Black" panose="020B0A04020102020204" pitchFamily="34" charset="0"/>
              </a:rPr>
              <a:t>ADMINISTRACIÓN </a:t>
            </a:r>
            <a:r>
              <a:rPr lang="es-ES" sz="4800" dirty="0">
                <a:latin typeface="Arial Black" panose="020B0A04020102020204" pitchFamily="34" charset="0"/>
              </a:rPr>
              <a:t>ZONAL EUGENIO ESPEJO </a:t>
            </a:r>
            <a:r>
              <a:rPr lang="es-ES" sz="3500" dirty="0"/>
              <a:t/>
            </a:r>
            <a:br>
              <a:rPr lang="es-ES" sz="3500" dirty="0"/>
            </a:br>
            <a:endParaRPr lang="es-ES" sz="3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0011" y="3130934"/>
            <a:ext cx="9831977" cy="3647849"/>
          </a:xfrm>
        </p:spPr>
        <p:txBody>
          <a:bodyPr>
            <a:noAutofit/>
          </a:bodyPr>
          <a:lstStyle/>
          <a:p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DIRECCIÓN DE GESTIÓN DEL TERRITORIO </a:t>
            </a: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47750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4550" y="425095"/>
            <a:ext cx="7658100" cy="1400530"/>
          </a:xfrm>
        </p:spPr>
        <p:txBody>
          <a:bodyPr/>
          <a:lstStyle/>
          <a:p>
            <a:r>
              <a:rPr lang="es-ES" sz="2800" dirty="0">
                <a:latin typeface="Arial Black" panose="020B0A04020102020204" pitchFamily="34" charset="0"/>
              </a:rPr>
              <a:t>TRAMO INTERMEDIO MODIFICACIÓN</a:t>
            </a:r>
            <a:endParaRPr lang="es-ES" sz="35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740872A-23B6-4813-9F15-7B115A01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33611" r="32188" b="24306"/>
          <a:stretch/>
        </p:blipFill>
        <p:spPr>
          <a:xfrm>
            <a:off x="942976" y="1715380"/>
            <a:ext cx="10515599" cy="40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2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787" y="714019"/>
            <a:ext cx="8743950" cy="1400530"/>
          </a:xfrm>
        </p:spPr>
        <p:txBody>
          <a:bodyPr>
            <a:normAutofit fontScale="90000"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PROLONGACIÓN DESDE ABSISA 156.80 HASTA CUL-DE-SAC</a:t>
            </a:r>
            <a:br>
              <a:rPr lang="es-ES" sz="2800" dirty="0">
                <a:latin typeface="Arial Black" panose="020B0A04020102020204" pitchFamily="34" charset="0"/>
              </a:rPr>
            </a:br>
            <a:r>
              <a:rPr lang="es-ES" sz="2800" dirty="0">
                <a:latin typeface="Arial Black" panose="020B0A04020102020204" pitchFamily="34" charset="0"/>
              </a:rPr>
              <a:t/>
            </a:r>
            <a:br>
              <a:rPr lang="es-ES" sz="2800" dirty="0">
                <a:latin typeface="Arial Black" panose="020B0A04020102020204" pitchFamily="34" charset="0"/>
              </a:rPr>
            </a:b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B87D8EF-15CB-4965-9111-C34907366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41111" r="32266" b="17222"/>
          <a:stretch/>
        </p:blipFill>
        <p:spPr>
          <a:xfrm>
            <a:off x="848787" y="2114549"/>
            <a:ext cx="10561101" cy="40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4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451" y="493535"/>
            <a:ext cx="8189276" cy="1400530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PROLONGACIÓN DESDE ABSISA 156.80 HASTA CUL-DE-SAC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451" y="1894065"/>
            <a:ext cx="10136824" cy="42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1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4229" y="509587"/>
            <a:ext cx="5691871" cy="1325563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CONCLUSIÓN</a:t>
            </a:r>
            <a:br>
              <a:rPr lang="es-ES" sz="2800" dirty="0">
                <a:latin typeface="Arial Black" panose="020B0A04020102020204" pitchFamily="34" charset="0"/>
              </a:rPr>
            </a:b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78DB1E3-A5F4-4143-AD8E-0C39FBFF8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503" y="1377950"/>
            <a:ext cx="8797022" cy="2298700"/>
          </a:xfrm>
        </p:spPr>
        <p:txBody>
          <a:bodyPr/>
          <a:lstStyle/>
          <a:p>
            <a:pPr marL="0" indent="0" algn="just">
              <a:buNone/>
            </a:pPr>
            <a:r>
              <a:rPr lang="es-EC" dirty="0"/>
              <a:t>El diseño vial se lo realizo considerando que se encontraba consolidado, contando esta calle con todas las obras de infraestructura vial, servicios básicos agua potable y saneamiento, así como alumbrado público.</a:t>
            </a:r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9A4DC73-A4D1-41F1-A30C-01CADFF0A216}"/>
              </a:ext>
            </a:extLst>
          </p:cNvPr>
          <p:cNvSpPr txBox="1">
            <a:spLocks/>
          </p:cNvSpPr>
          <p:nvPr/>
        </p:nvSpPr>
        <p:spPr>
          <a:xfrm>
            <a:off x="1118503" y="3318668"/>
            <a:ext cx="5691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Arial Black" panose="020B0A04020102020204" pitchFamily="34" charset="0"/>
              </a:rPr>
              <a:t>RECOMENDACIÓN</a:t>
            </a:r>
            <a:br>
              <a:rPr lang="es-ES" sz="2800" dirty="0">
                <a:latin typeface="Arial Black" panose="020B0A04020102020204" pitchFamily="34" charset="0"/>
              </a:rPr>
            </a:b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5">
            <a:extLst>
              <a:ext uri="{FF2B5EF4-FFF2-40B4-BE49-F238E27FC236}">
                <a16:creationId xmlns:a16="http://schemas.microsoft.com/office/drawing/2014/main" xmlns="" id="{31E7CD7F-36C0-43E7-8DCA-791AF2ADFFA0}"/>
              </a:ext>
            </a:extLst>
          </p:cNvPr>
          <p:cNvSpPr txBox="1">
            <a:spLocks/>
          </p:cNvSpPr>
          <p:nvPr/>
        </p:nvSpPr>
        <p:spPr>
          <a:xfrm>
            <a:off x="1108980" y="4216400"/>
            <a:ext cx="8797022" cy="229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C" dirty="0"/>
              <a:t>La aprobación por parte del Concejo Metropolitano de Quito, considerando que la ampliación dada de 2 metros sobre la línea de intención facilita la movilidad del sector de </a:t>
            </a:r>
            <a:r>
              <a:rPr lang="es-EC" dirty="0" err="1"/>
              <a:t>Tacuri</a:t>
            </a:r>
            <a:r>
              <a:rPr lang="es-EC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8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0102" y="1342162"/>
            <a:ext cx="4929051" cy="967694"/>
          </a:xfrm>
        </p:spPr>
        <p:txBody>
          <a:bodyPr>
            <a:no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REQUERIMIENTO</a:t>
            </a:r>
            <a:r>
              <a:rPr lang="es-ES" sz="3500" dirty="0"/>
              <a:t/>
            </a:r>
            <a:br>
              <a:rPr lang="es-ES" sz="3500" dirty="0"/>
            </a:br>
            <a:endParaRPr lang="es-ES" sz="3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9423" y="2130809"/>
            <a:ext cx="9270002" cy="4089016"/>
          </a:xfrm>
        </p:spPr>
        <p:txBody>
          <a:bodyPr>
            <a:noAutofit/>
          </a:bodyPr>
          <a:lstStyle/>
          <a:p>
            <a:pPr algn="just"/>
            <a:r>
              <a:rPr lang="es-ES" sz="2800" dirty="0"/>
              <a:t>Con documento Nro. OFI-EXT-GAD-NAYON-0275-2020, suscrito por el Ing. Daniel </a:t>
            </a:r>
            <a:r>
              <a:rPr lang="es-ES" sz="2800" dirty="0" err="1"/>
              <a:t>Anaguano</a:t>
            </a:r>
            <a:r>
              <a:rPr lang="es-ES" sz="2800" dirty="0"/>
              <a:t>, presidente del Gobierno Autónomo Descentralizado de </a:t>
            </a:r>
            <a:r>
              <a:rPr lang="es-ES" sz="2800" dirty="0" err="1"/>
              <a:t>Nayón</a:t>
            </a:r>
            <a:r>
              <a:rPr lang="es-ES" sz="2800" dirty="0"/>
              <a:t>, solicita se de vialidad al pedido de la comunidad de tener acceso a sus propiedades en la calle </a:t>
            </a:r>
            <a:r>
              <a:rPr lang="es-ES" sz="2800" dirty="0" err="1"/>
              <a:t>Cusúa</a:t>
            </a:r>
            <a:r>
              <a:rPr lang="es-ES" sz="2800" dirty="0"/>
              <a:t> en la Zona de </a:t>
            </a:r>
            <a:r>
              <a:rPr lang="es-ES" sz="2800" dirty="0" err="1"/>
              <a:t>Tacuri</a:t>
            </a:r>
            <a:r>
              <a:rPr lang="es-ES" sz="2800" dirty="0"/>
              <a:t>.</a:t>
            </a:r>
          </a:p>
          <a:p>
            <a:pPr algn="just"/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57868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975" y="979768"/>
            <a:ext cx="5723309" cy="140053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s-ES" sz="2800" dirty="0">
                <a:latin typeface="Arial Black" panose="020B0A04020102020204" pitchFamily="34" charset="0"/>
                <a:ea typeface="+mn-ea"/>
                <a:cs typeface="+mn-cs"/>
              </a:rPr>
              <a:t>ANTECEDENTES</a:t>
            </a:r>
            <a:r>
              <a:rPr lang="es-ES" sz="2800" dirty="0">
                <a:latin typeface="+mn-lt"/>
                <a:ea typeface="+mn-ea"/>
                <a:cs typeface="+mn-cs"/>
              </a:rPr>
              <a:t/>
            </a:r>
            <a:br>
              <a:rPr lang="es-ES" sz="2800" dirty="0">
                <a:latin typeface="+mn-lt"/>
                <a:ea typeface="+mn-ea"/>
                <a:cs typeface="+mn-cs"/>
              </a:rPr>
            </a:br>
            <a:endParaRPr lang="es-E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9693" y="1913573"/>
            <a:ext cx="9176357" cy="419548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dirty="0"/>
              <a:t>La Jefatura de Territorio y Vivienda con memorando Nro. GADDMQ-AZEE-UTYV-2021-0044-M solicita se realice el diseño del trazado Vial, considerando la ordenanza No. 0235 sancionada el 14 de septiembre de 2018, RELACIONADA CON LA INCORPORACIÓN DEL MAPA DE VÍAS LOCALES, SECUNDARIAS Y PRINCIPALES DEL SECTOR TACURI, EN EL PLANO B3-NZ DE CATEGORIZACIÓN Y DIMENSIONAMIENTOS VIAL DE LA ORDENANZA METROPOLITANA No. 035, DEL PLAN PARCIAL NAYON-ZAMBIZA.</a:t>
            </a:r>
          </a:p>
          <a:p>
            <a:pPr marL="0" indent="0" algn="just">
              <a:buNone/>
            </a:pPr>
            <a:r>
              <a:rPr lang="es-ES" dirty="0"/>
              <a:t>Por parte de la Unidad se realizó el proyecto de Modificación y Prolongación del Trazado vial de la calle </a:t>
            </a:r>
            <a:r>
              <a:rPr lang="es-ES" dirty="0" err="1"/>
              <a:t>Cusua</a:t>
            </a:r>
            <a:r>
              <a:rPr lang="es-ES" dirty="0"/>
              <a:t> desde la intersección con la calle </a:t>
            </a:r>
            <a:r>
              <a:rPr lang="es-ES" dirty="0" err="1"/>
              <a:t>Timasa</a:t>
            </a:r>
            <a:r>
              <a:rPr lang="es-ES" dirty="0"/>
              <a:t> hasta la curva de retorno</a:t>
            </a:r>
            <a:r>
              <a:rPr lang="es-ES" sz="2200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427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9711" y="468971"/>
            <a:ext cx="8257858" cy="1400530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UBICACIÓN</a:t>
            </a:r>
            <a:r>
              <a:rPr lang="es-ES" sz="2300" dirty="0"/>
              <a:t/>
            </a:r>
            <a:br>
              <a:rPr lang="es-ES" sz="2300" dirty="0"/>
            </a:br>
            <a:r>
              <a:rPr lang="es-ES" sz="2300" dirty="0"/>
              <a:t/>
            </a:r>
            <a:br>
              <a:rPr lang="es-ES" sz="2300" dirty="0"/>
            </a:br>
            <a:r>
              <a:rPr lang="es-ES" sz="2300" dirty="0"/>
              <a:t>Calle </a:t>
            </a:r>
            <a:r>
              <a:rPr lang="es-ES" sz="2300" dirty="0" err="1"/>
              <a:t>Cusúa</a:t>
            </a:r>
            <a:r>
              <a:rPr lang="es-ES" sz="2300" dirty="0"/>
              <a:t> se encuentra ubicada en el sector de </a:t>
            </a:r>
            <a:r>
              <a:rPr lang="es-ES" sz="2300" dirty="0" err="1"/>
              <a:t>Tacuri</a:t>
            </a:r>
            <a:r>
              <a:rPr lang="es-ES" sz="2300" dirty="0"/>
              <a:t> en  parroquia de Nayón.</a:t>
            </a:r>
            <a:br>
              <a:rPr lang="es-ES" sz="2300" dirty="0"/>
            </a:br>
            <a:endParaRPr lang="es-ES" sz="23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2637"/>
          <a:stretch/>
        </p:blipFill>
        <p:spPr>
          <a:xfrm>
            <a:off x="5400675" y="1774031"/>
            <a:ext cx="5197475" cy="436800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7931150" y="2180431"/>
            <a:ext cx="2603500" cy="26241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9232900" y="3898900"/>
            <a:ext cx="457200" cy="2603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9690100" y="3492500"/>
            <a:ext cx="406400" cy="6667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 flipV="1">
            <a:off x="9105900" y="2959100"/>
            <a:ext cx="990600" cy="533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D982E68-A17F-4C5D-8E83-72D479E0A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68" t="43698" r="47344" b="18588"/>
          <a:stretch/>
        </p:blipFill>
        <p:spPr>
          <a:xfrm>
            <a:off x="1719070" y="2199306"/>
            <a:ext cx="3472247" cy="36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8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0879" y="576262"/>
            <a:ext cx="8187421" cy="1325563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INFORMES FAVORABLES DE LA AZEE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78DB1E3-A5F4-4143-AD8E-0C39FBFF8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83" y="1406524"/>
            <a:ext cx="9488342" cy="45132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dirty="0"/>
              <a:t>INFORME TÉCNICO: No. DGT-UTV-2021-16-A</a:t>
            </a:r>
          </a:p>
          <a:p>
            <a:pPr marL="0" indent="0" algn="just">
              <a:buNone/>
            </a:pPr>
            <a:r>
              <a:rPr lang="es-EC" dirty="0"/>
              <a:t>INFORME LEGAL: No. 010-AZEE-DAJ-2021</a:t>
            </a:r>
          </a:p>
          <a:p>
            <a:pPr marL="0" indent="0" algn="just">
              <a:buNone/>
            </a:pPr>
            <a:r>
              <a:rPr lang="es-EC" dirty="0"/>
              <a:t>INFORME SOCIAL: No. AZEE-DGPD-017-2021 (Beneficio directo de 448 personas lo que representa el 4% de la Población de </a:t>
            </a:r>
            <a:r>
              <a:rPr lang="es-EC" dirty="0" err="1"/>
              <a:t>Nayón</a:t>
            </a:r>
            <a:r>
              <a:rPr lang="es-EC" dirty="0"/>
              <a:t>).</a:t>
            </a:r>
          </a:p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dirty="0"/>
              <a:t>OFICIO No. </a:t>
            </a:r>
            <a:r>
              <a:rPr lang="en-US" dirty="0"/>
              <a:t>GADDMQ-AZEE-2021-1739-O la </a:t>
            </a:r>
            <a:r>
              <a:rPr lang="en-US" dirty="0" err="1"/>
              <a:t>Administración</a:t>
            </a:r>
            <a:r>
              <a:rPr lang="en-US" dirty="0"/>
              <a:t> Zonal Eugenio Espejo, </a:t>
            </a:r>
            <a:r>
              <a:rPr lang="en-US" dirty="0" err="1"/>
              <a:t>remite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expediente</a:t>
            </a:r>
            <a:r>
              <a:rPr lang="en-US" dirty="0"/>
              <a:t> de la </a:t>
            </a:r>
            <a:r>
              <a:rPr lang="en-US" dirty="0" err="1"/>
              <a:t>Modificación</a:t>
            </a:r>
            <a:r>
              <a:rPr lang="en-US" dirty="0"/>
              <a:t> y </a:t>
            </a:r>
            <a:r>
              <a:rPr lang="en-US" dirty="0" err="1"/>
              <a:t>Prolongación</a:t>
            </a:r>
            <a:r>
              <a:rPr lang="en-US" dirty="0"/>
              <a:t> de la Calle </a:t>
            </a:r>
            <a:r>
              <a:rPr lang="en-US" dirty="0" err="1"/>
              <a:t>Cusúa</a:t>
            </a:r>
            <a:r>
              <a:rPr lang="en-US" dirty="0"/>
              <a:t> a la </a:t>
            </a:r>
            <a:r>
              <a:rPr lang="en-US" dirty="0" err="1"/>
              <a:t>Secretaria</a:t>
            </a:r>
            <a:r>
              <a:rPr lang="en-US" dirty="0"/>
              <a:t> de </a:t>
            </a:r>
            <a:r>
              <a:rPr lang="en-US" dirty="0" err="1"/>
              <a:t>Territorio</a:t>
            </a:r>
            <a:r>
              <a:rPr lang="en-US" dirty="0"/>
              <a:t> </a:t>
            </a:r>
            <a:r>
              <a:rPr lang="en-US" dirty="0" err="1"/>
              <a:t>Hábitat</a:t>
            </a:r>
            <a:r>
              <a:rPr lang="en-US" dirty="0"/>
              <a:t> y Vivienda para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análisis</a:t>
            </a:r>
            <a:r>
              <a:rPr lang="en-US" dirty="0"/>
              <a:t> y </a:t>
            </a:r>
            <a:r>
              <a:rPr lang="en-US" dirty="0" err="1"/>
              <a:t>envío</a:t>
            </a:r>
            <a:r>
              <a:rPr lang="en-US" dirty="0"/>
              <a:t> a </a:t>
            </a:r>
            <a:r>
              <a:rPr lang="en-US" dirty="0" err="1"/>
              <a:t>Concejo</a:t>
            </a:r>
            <a:r>
              <a:rPr lang="en-US" dirty="0"/>
              <a:t> </a:t>
            </a:r>
            <a:r>
              <a:rPr lang="en-US" dirty="0" err="1"/>
              <a:t>Metropolitano</a:t>
            </a:r>
            <a:r>
              <a:rPr lang="en-US" b="1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3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37800" cy="1100818"/>
          </a:xfrm>
        </p:spPr>
        <p:txBody>
          <a:bodyPr>
            <a:normAutofit/>
          </a:bodyPr>
          <a:lstStyle/>
          <a:p>
            <a:pPr algn="ctr"/>
            <a:r>
              <a:rPr lang="es-ES" sz="3000" dirty="0">
                <a:solidFill>
                  <a:schemeClr val="bg1"/>
                </a:solidFill>
              </a:rPr>
              <a:t>PLANO DEL PROYECTO DE LA MODIFICACIÓN Y PROLONGACIÓN DE LA CALLE CUSUA.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73D2781-6A58-4B75-861A-302BFAFE13CE}"/>
              </a:ext>
            </a:extLst>
          </p:cNvPr>
          <p:cNvSpPr txBox="1"/>
          <p:nvPr/>
        </p:nvSpPr>
        <p:spPr>
          <a:xfrm>
            <a:off x="676275" y="290841"/>
            <a:ext cx="87836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Diseño de la </a:t>
            </a:r>
            <a:r>
              <a:rPr lang="es-ES" sz="2800" dirty="0">
                <a:latin typeface="Arial Black" panose="020B0A04020102020204" pitchFamily="34" charset="0"/>
              </a:rPr>
              <a:t>Modificación y Prolongación Calle </a:t>
            </a:r>
            <a:r>
              <a:rPr lang="es-ES" sz="2800" dirty="0" err="1">
                <a:latin typeface="Arial Black" panose="020B0A04020102020204" pitchFamily="34" charset="0"/>
              </a:rPr>
              <a:t>Cusúa</a:t>
            </a:r>
            <a:endParaRPr lang="en-US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152FD17-6E0B-4146-9823-3AC04B35C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4" t="24028" r="35625" b="8194"/>
          <a:stretch/>
        </p:blipFill>
        <p:spPr>
          <a:xfrm>
            <a:off x="2299596" y="1218742"/>
            <a:ext cx="7586594" cy="52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8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954" y="347661"/>
            <a:ext cx="4425043" cy="1325563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DATOS TÉCNICOS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177728"/>
              </p:ext>
            </p:extLst>
          </p:nvPr>
        </p:nvGraphicFramePr>
        <p:xfrm>
          <a:off x="1004201" y="1733550"/>
          <a:ext cx="4891774" cy="433649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445887">
                  <a:extLst>
                    <a:ext uri="{9D8B030D-6E8A-4147-A177-3AD203B41FA5}">
                      <a16:colId xmlns:a16="http://schemas.microsoft.com/office/drawing/2014/main" xmlns="" val="3592724212"/>
                    </a:ext>
                  </a:extLst>
                </a:gridCol>
                <a:gridCol w="2445887">
                  <a:extLst>
                    <a:ext uri="{9D8B030D-6E8A-4147-A177-3AD203B41FA5}">
                      <a16:colId xmlns:a16="http://schemas.microsoft.com/office/drawing/2014/main" xmlns="" val="3767173326"/>
                    </a:ext>
                  </a:extLst>
                </a:gridCol>
              </a:tblGrid>
              <a:tr h="750559">
                <a:tc grid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DATOS DE LA CALLE CUSUA APROBADO CON INFORME NO IC.2008-142</a:t>
                      </a:r>
                      <a:endParaRPr lang="es-E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8595595"/>
                  </a:ext>
                </a:extLst>
              </a:tr>
              <a:tr h="86685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Longitud de trazado Vial:</a:t>
                      </a:r>
                      <a:endParaRPr lang="es-E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156.80m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873150"/>
                  </a:ext>
                </a:extLst>
              </a:tr>
              <a:tr h="69448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solidFill>
                            <a:schemeClr val="tx1"/>
                          </a:solidFill>
                          <a:effectLst/>
                        </a:rPr>
                        <a:t>Ancho total de Calle:</a:t>
                      </a:r>
                      <a:endParaRPr lang="es-E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8.00m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9119050"/>
                  </a:ext>
                </a:extLst>
              </a:tr>
              <a:tr h="66505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solidFill>
                            <a:schemeClr val="tx1"/>
                          </a:solidFill>
                          <a:effectLst/>
                        </a:rPr>
                        <a:t>Ancho de Calzada:</a:t>
                      </a:r>
                      <a:endParaRPr lang="es-E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5.40m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59210987"/>
                  </a:ext>
                </a:extLst>
              </a:tr>
              <a:tr h="69448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solidFill>
                            <a:schemeClr val="tx1"/>
                          </a:solidFill>
                          <a:effectLst/>
                        </a:rPr>
                        <a:t>Ancho de acera:</a:t>
                      </a:r>
                      <a:endParaRPr lang="es-E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1.20m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9507193"/>
                  </a:ext>
                </a:extLst>
              </a:tr>
              <a:tr h="66505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Curva de Retorno:</a:t>
                      </a:r>
                      <a:endParaRPr lang="es-E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R=Y=6.80m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082173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98708"/>
              </p:ext>
            </p:extLst>
          </p:nvPr>
        </p:nvGraphicFramePr>
        <p:xfrm>
          <a:off x="6096000" y="1809750"/>
          <a:ext cx="4962525" cy="428886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044408">
                  <a:extLst>
                    <a:ext uri="{9D8B030D-6E8A-4147-A177-3AD203B41FA5}">
                      <a16:colId xmlns:a16="http://schemas.microsoft.com/office/drawing/2014/main" xmlns="" val="3104115503"/>
                    </a:ext>
                  </a:extLst>
                </a:gridCol>
                <a:gridCol w="1918117">
                  <a:extLst>
                    <a:ext uri="{9D8B030D-6E8A-4147-A177-3AD203B41FA5}">
                      <a16:colId xmlns:a16="http://schemas.microsoft.com/office/drawing/2014/main" xmlns="" val="2604990021"/>
                    </a:ext>
                  </a:extLst>
                </a:gridCol>
              </a:tblGrid>
              <a:tr h="6260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DATOS DE LA CALLE CUSUA MODIFICACIÓN Y PROLONGACIÓN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086390"/>
                  </a:ext>
                </a:extLst>
              </a:tr>
              <a:tr h="923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Longitud de la Modificación: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156.80m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1007142"/>
                  </a:ext>
                </a:extLst>
              </a:tr>
              <a:tr h="4615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Longitud de la Prolongación: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156.80m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2204354"/>
                  </a:ext>
                </a:extLst>
              </a:tr>
              <a:tr h="4615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Longitud Total del Proyecto: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332.00m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3726542"/>
                  </a:ext>
                </a:extLst>
              </a:tr>
              <a:tr h="4615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Ancho total de Calle: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10.00m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20244344"/>
                  </a:ext>
                </a:extLst>
              </a:tr>
              <a:tr h="4466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Ancho de Calzada: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7.00m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97934067"/>
                  </a:ext>
                </a:extLst>
              </a:tr>
              <a:tr h="4615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Ancho de acera: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1.50m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7094304"/>
                  </a:ext>
                </a:extLst>
              </a:tr>
              <a:tr h="4466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Curva de Retorno: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R=Y=9.00m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9651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34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37800" cy="1100818"/>
          </a:xfrm>
        </p:spPr>
        <p:txBody>
          <a:bodyPr>
            <a:normAutofit/>
          </a:bodyPr>
          <a:lstStyle/>
          <a:p>
            <a:pPr algn="ctr"/>
            <a:r>
              <a:rPr lang="es-ES" sz="3000" dirty="0">
                <a:solidFill>
                  <a:schemeClr val="bg1"/>
                </a:solidFill>
              </a:rPr>
              <a:t>PLANO DEL PROYECTO DE LA MODIFICACIÓN Y PROLONGACIÓN DE LA CALLE CUSUA.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73D2781-6A58-4B75-861A-302BFAFE13CE}"/>
              </a:ext>
            </a:extLst>
          </p:cNvPr>
          <p:cNvSpPr txBox="1"/>
          <p:nvPr/>
        </p:nvSpPr>
        <p:spPr>
          <a:xfrm>
            <a:off x="1628776" y="323487"/>
            <a:ext cx="9210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Arial Black" panose="020B0A04020102020204" pitchFamily="34" charset="0"/>
              </a:rPr>
              <a:t>SECCIONES TRANSVERSALES</a:t>
            </a:r>
            <a:endParaRPr lang="en-US" sz="28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2487E75-C0B4-4FBB-8797-06C667BAC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6" t="28750" r="42657" b="12084"/>
          <a:stretch/>
        </p:blipFill>
        <p:spPr>
          <a:xfrm>
            <a:off x="5895974" y="1507584"/>
            <a:ext cx="4591051" cy="425171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BEB8F192-DF2A-43BE-AF7A-3C6007EDC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44" t="28333" r="48281" b="23195"/>
          <a:stretch/>
        </p:blipFill>
        <p:spPr>
          <a:xfrm>
            <a:off x="1628776" y="1465944"/>
            <a:ext cx="3686176" cy="41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3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975" y="534450"/>
            <a:ext cx="9810750" cy="1400530"/>
          </a:xfrm>
        </p:spPr>
        <p:txBody>
          <a:bodyPr/>
          <a:lstStyle/>
          <a:p>
            <a:r>
              <a:rPr lang="es-ES" sz="2800" dirty="0">
                <a:latin typeface="Arial Black" panose="020B0A04020102020204" pitchFamily="34" charset="0"/>
              </a:rPr>
              <a:t>MODIFICACIÓN DESDE CALLE TIMASA HASTA ABSISA 156.80</a:t>
            </a:r>
            <a:endParaRPr lang="es-ES" sz="3500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850" y="1953505"/>
            <a:ext cx="10471800" cy="43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21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453</Words>
  <Application>Microsoft Office PowerPoint</Application>
  <PresentationFormat>Personalizado</PresentationFormat>
  <Paragraphs>55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     ADMINISTRACIÓN ZONAL EUGENIO ESPEJO  </vt:lpstr>
      <vt:lpstr>REQUERIMIENTO </vt:lpstr>
      <vt:lpstr>ANTECEDENTES </vt:lpstr>
      <vt:lpstr>UBICACIÓN  Calle Cusúa se encuentra ubicada en el sector de Tacuri en  parroquia de Nayón. </vt:lpstr>
      <vt:lpstr>INFORMES FAVORABLES DE LA AZEE</vt:lpstr>
      <vt:lpstr>PLANO DEL PROYECTO DE LA MODIFICACIÓN Y PROLONGACIÓN DE LA CALLE CUSUA.</vt:lpstr>
      <vt:lpstr>DATOS TÉCNICOS</vt:lpstr>
      <vt:lpstr>PLANO DEL PROYECTO DE LA MODIFICACIÓN Y PROLONGACIÓN DE LA CALLE CUSUA.</vt:lpstr>
      <vt:lpstr>MODIFICACIÓN DESDE CALLE TIMASA HASTA ABSISA 156.80</vt:lpstr>
      <vt:lpstr>TRAMO INTERMEDIO MODIFICACIÓN</vt:lpstr>
      <vt:lpstr>PROLONGACIÓN DESDE ABSISA 156.80 HASTA CUL-DE-SAC  </vt:lpstr>
      <vt:lpstr>PROLONGACIÓN DESDE ABSISA 156.80 HASTA CUL-DE-SAC</vt:lpstr>
      <vt:lpstr>CONCLUSIÓN </vt:lpstr>
    </vt:vector>
  </TitlesOfParts>
  <Company>InKulpado666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INTRODUCCIÓN:</dc:title>
  <dc:creator>TOSHIBA</dc:creator>
  <cp:lastModifiedBy>Secretaria de Concejo</cp:lastModifiedBy>
  <cp:revision>15</cp:revision>
  <dcterms:created xsi:type="dcterms:W3CDTF">2021-08-29T00:20:07Z</dcterms:created>
  <dcterms:modified xsi:type="dcterms:W3CDTF">2021-11-25T17:33:11Z</dcterms:modified>
</cp:coreProperties>
</file>