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1" r:id="rId4"/>
    <p:sldId id="274" r:id="rId5"/>
    <p:sldId id="275" r:id="rId6"/>
    <p:sldId id="271" r:id="rId7"/>
    <p:sldId id="269" r:id="rId8"/>
    <p:sldId id="278" r:id="rId9"/>
    <p:sldId id="280" r:id="rId1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2" autoAdjust="0"/>
    <p:restoredTop sz="94674"/>
  </p:normalViewPr>
  <p:slideViewPr>
    <p:cSldViewPr snapToGrid="0" snapToObjects="1">
      <p:cViewPr varScale="1">
        <p:scale>
          <a:sx n="70" d="100"/>
          <a:sy n="70" d="100"/>
        </p:scale>
        <p:origin x="308" y="4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cid:3bec13ed-b47c-4263-b7c2-07b417a64f7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cid:3bec13ed-b47c-4263-b7c2-07b417a64f7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cid:3bec13ed-b47c-4263-b7c2-07b417a64f7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cid:3bec13ed-b47c-4263-b7c2-07b417a64f7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cid:3bec13ed-b47c-4263-b7c2-07b417a64f7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cid:3bec13ed-b47c-4263-b7c2-07b417a64f7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cid:3bec13ed-b47c-4263-b7c2-07b417a64f7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cid:3bec13ed-b47c-4263-b7c2-07b417a64f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cid:3bec13ed-b47c-4263-b7c2-07b417a64f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10092536" cy="446582"/>
          </a:xfrm>
          <a:prstGeom prst="rect">
            <a:avLst/>
          </a:prstGeom>
        </p:spPr>
      </p:pic>
      <p:sp>
        <p:nvSpPr>
          <p:cNvPr id="7" name="CuadroTexto 6"/>
          <p:cNvSpPr txBox="1"/>
          <p:nvPr/>
        </p:nvSpPr>
        <p:spPr>
          <a:xfrm>
            <a:off x="1490459" y="706198"/>
            <a:ext cx="9413069" cy="6370975"/>
          </a:xfrm>
          <a:prstGeom prst="rect">
            <a:avLst/>
          </a:prstGeom>
          <a:noFill/>
        </p:spPr>
        <p:txBody>
          <a:bodyPr wrap="square" rtlCol="0">
            <a:spAutoFit/>
          </a:bodyPr>
          <a:lstStyle/>
          <a:p>
            <a:pPr algn="ctr"/>
            <a:r>
              <a:rPr lang="es-ES_tradnl" sz="4000" b="1" dirty="0" smtClean="0">
                <a:solidFill>
                  <a:srgbClr val="0070C0"/>
                </a:solidFill>
              </a:rPr>
              <a:t>PLANIFICACIÓN DE TALENTO HUMANO DEL PERÍODO FISCAL 2022</a:t>
            </a:r>
          </a:p>
          <a:p>
            <a:pPr algn="ctr"/>
            <a:endParaRPr lang="es-ES_tradnl" sz="4000" b="1" dirty="0">
              <a:solidFill>
                <a:srgbClr val="0070C0"/>
              </a:solidFill>
            </a:endParaRPr>
          </a:p>
          <a:p>
            <a:pPr algn="ctr"/>
            <a:r>
              <a:rPr lang="es-ES_tradnl" sz="4000" b="1" dirty="0" smtClean="0">
                <a:solidFill>
                  <a:srgbClr val="0070C0"/>
                </a:solidFill>
              </a:rPr>
              <a:t>MUNICIPIO DEL DISTRITO METROPOLITANO DE QUITO</a:t>
            </a:r>
          </a:p>
          <a:p>
            <a:pPr algn="ctr"/>
            <a:endParaRPr lang="es-ES_tradnl" sz="4000" b="1" dirty="0">
              <a:solidFill>
                <a:srgbClr val="0070C0"/>
              </a:solidFill>
            </a:endParaRPr>
          </a:p>
          <a:p>
            <a:pPr algn="ctr"/>
            <a:r>
              <a:rPr lang="es-ES_tradnl" sz="4000" b="1" dirty="0" smtClean="0">
                <a:solidFill>
                  <a:srgbClr val="0070C0"/>
                </a:solidFill>
              </a:rPr>
              <a:t>AGENCIA DE COORDINACION DISTRITAL DEL COMERCIO</a:t>
            </a:r>
          </a:p>
          <a:p>
            <a:pPr algn="ctr"/>
            <a:endParaRPr lang="es-ES_tradnl" sz="4000" b="1" dirty="0">
              <a:solidFill>
                <a:srgbClr val="0070C0"/>
              </a:solidFill>
            </a:endParaRPr>
          </a:p>
          <a:p>
            <a:pPr algn="ctr"/>
            <a:endParaRPr lang="es-ES_tradnl" sz="2400" b="1" dirty="0" smtClean="0">
              <a:solidFill>
                <a:srgbClr val="0070C0"/>
              </a:solidFill>
            </a:endParaRPr>
          </a:p>
          <a:p>
            <a:pPr algn="ctr"/>
            <a:endParaRPr lang="es-ES_tradnl" sz="2400" b="1" dirty="0">
              <a:solidFill>
                <a:srgbClr val="0070C0"/>
              </a:solidFill>
            </a:endParaRPr>
          </a:p>
        </p:txBody>
      </p:sp>
      <p:pic>
        <p:nvPicPr>
          <p:cNvPr id="5" name="Imagen 4" descr="cid:3bec13ed-b47c-4263-b7c2-07b417a64f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737422" y="5752689"/>
            <a:ext cx="2038350" cy="666750"/>
          </a:xfrm>
          <a:prstGeom prst="rect">
            <a:avLst/>
          </a:prstGeom>
          <a:noFill/>
          <a:ln>
            <a:noFill/>
          </a:ln>
        </p:spPr>
      </p:pic>
    </p:spTree>
    <p:extLst>
      <p:ext uri="{BB962C8B-B14F-4D97-AF65-F5344CB8AC3E}">
        <p14:creationId xmlns:p14="http://schemas.microsoft.com/office/powerpoint/2010/main" val="1101513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10092536" cy="446582"/>
          </a:xfrm>
          <a:prstGeom prst="rect">
            <a:avLst/>
          </a:prstGeom>
        </p:spPr>
      </p:pic>
      <p:sp>
        <p:nvSpPr>
          <p:cNvPr id="7" name="CuadroTexto 6"/>
          <p:cNvSpPr txBox="1"/>
          <p:nvPr/>
        </p:nvSpPr>
        <p:spPr>
          <a:xfrm>
            <a:off x="673765" y="1156727"/>
            <a:ext cx="8833229" cy="584775"/>
          </a:xfrm>
          <a:prstGeom prst="rect">
            <a:avLst/>
          </a:prstGeom>
          <a:noFill/>
        </p:spPr>
        <p:txBody>
          <a:bodyPr wrap="square" rtlCol="0">
            <a:spAutoFit/>
          </a:bodyPr>
          <a:lstStyle/>
          <a:p>
            <a:r>
              <a:rPr lang="es-ES_tradnl" sz="3200" b="1" dirty="0" smtClean="0">
                <a:solidFill>
                  <a:srgbClr val="0070C0"/>
                </a:solidFill>
              </a:rPr>
              <a:t>RESOLUCION A 0002</a:t>
            </a:r>
            <a:endParaRPr lang="es-ES_tradnl" sz="3200" b="1" dirty="0">
              <a:solidFill>
                <a:srgbClr val="0070C0"/>
              </a:solidFill>
            </a:endParaRPr>
          </a:p>
        </p:txBody>
      </p:sp>
      <p:sp>
        <p:nvSpPr>
          <p:cNvPr id="2" name="CuadroTexto 1"/>
          <p:cNvSpPr txBox="1"/>
          <p:nvPr/>
        </p:nvSpPr>
        <p:spPr>
          <a:xfrm>
            <a:off x="673765" y="1890912"/>
            <a:ext cx="11188502" cy="4247317"/>
          </a:xfrm>
          <a:prstGeom prst="rect">
            <a:avLst/>
          </a:prstGeom>
          <a:noFill/>
        </p:spPr>
        <p:txBody>
          <a:bodyPr wrap="square" rtlCol="0">
            <a:spAutoFit/>
          </a:bodyPr>
          <a:lstStyle/>
          <a:p>
            <a:pPr algn="just"/>
            <a:r>
              <a:rPr lang="es-ES" dirty="0"/>
              <a:t>Mediante Resolución N° A 0002 de 09 de marzo de 2012, la Agencia de Coordinación Distrital del Comercio fue creada dentro de la Gestión Estratégica de la estructura orgánica del Municipio del Distrito Metropolitano de Quito, como un ente contable, dotada de autonomía económica, financiera, administrativa y de gestión</a:t>
            </a:r>
            <a:r>
              <a:rPr lang="es-ES" dirty="0" smtClean="0"/>
              <a:t>.</a:t>
            </a:r>
          </a:p>
          <a:p>
            <a:pPr algn="just"/>
            <a:endParaRPr lang="es-ES" dirty="0" smtClean="0"/>
          </a:p>
          <a:p>
            <a:pPr algn="just"/>
            <a:r>
              <a:rPr lang="es-ES" b="1" u="sng" dirty="0" smtClean="0"/>
              <a:t>MISION</a:t>
            </a:r>
            <a:r>
              <a:rPr lang="es-ES" dirty="0" smtClean="0"/>
              <a:t>:</a:t>
            </a:r>
          </a:p>
          <a:p>
            <a:pPr algn="just"/>
            <a:endParaRPr lang="es-ES" dirty="0" smtClean="0"/>
          </a:p>
          <a:p>
            <a:pPr algn="just"/>
            <a:r>
              <a:rPr lang="es-ES" dirty="0"/>
              <a:t>La Agencia de Coordinación Distrital del Comercio tiene como misión fomentar el  desarrollo socio económico y competitivo del sistema de comercialización, a través de un marco regulatorio integral que permita una administración, control transparente y eficaz de los recursos y actividades, para garantizar la seguridad alimentaria a los ciudadanos del Distrito Metropolitano de </a:t>
            </a:r>
            <a:r>
              <a:rPr lang="es-ES" dirty="0" smtClean="0"/>
              <a:t>Quito.</a:t>
            </a:r>
          </a:p>
          <a:p>
            <a:pPr algn="just"/>
            <a:endParaRPr lang="es-EC" dirty="0"/>
          </a:p>
          <a:p>
            <a:pPr algn="just"/>
            <a:r>
              <a:rPr lang="es-EC" dirty="0" smtClean="0"/>
              <a:t>Dentro de la estructura </a:t>
            </a:r>
            <a:r>
              <a:rPr lang="es-EC" dirty="0" smtClean="0"/>
              <a:t>básica de la </a:t>
            </a:r>
            <a:r>
              <a:rPr lang="es-EC" dirty="0" smtClean="0"/>
              <a:t>ACDC</a:t>
            </a:r>
            <a:r>
              <a:rPr lang="es-EC" smtClean="0"/>
              <a:t>, tenemos </a:t>
            </a:r>
            <a:r>
              <a:rPr lang="es-EC" dirty="0" smtClean="0"/>
              <a:t>tres direcciones agregadoras de valor que son:</a:t>
            </a:r>
          </a:p>
          <a:p>
            <a:pPr marL="285750" indent="-285750" algn="just">
              <a:buFontTx/>
              <a:buChar char="-"/>
            </a:pPr>
            <a:r>
              <a:rPr lang="es-ES" dirty="0" smtClean="0"/>
              <a:t>Dirección de Mercados, Ferias y Plataformas (54 mercados a nivel del Distrito Metropolitano de Quito)</a:t>
            </a:r>
          </a:p>
          <a:p>
            <a:pPr marL="285750" indent="-285750" algn="just">
              <a:buFontTx/>
              <a:buChar char="-"/>
            </a:pPr>
            <a:r>
              <a:rPr lang="es-ES" dirty="0" smtClean="0"/>
              <a:t>Dirección de Comercio Autónomo (aproximadamente 2.700 comerciantes autónomos)</a:t>
            </a:r>
          </a:p>
          <a:p>
            <a:pPr marL="285750" indent="-285750" algn="just">
              <a:buFontTx/>
              <a:buChar char="-"/>
            </a:pPr>
            <a:r>
              <a:rPr lang="es-ES" dirty="0" smtClean="0"/>
              <a:t>Dirección de Centros Comerciales Populares (12 centros comerciales populares)</a:t>
            </a:r>
            <a:endParaRPr lang="es-EC" dirty="0"/>
          </a:p>
        </p:txBody>
      </p:sp>
      <p:pic>
        <p:nvPicPr>
          <p:cNvPr id="9" name="Imagen 8" descr="cid:3bec13ed-b47c-4263-b7c2-07b417a64f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028368" y="5949350"/>
            <a:ext cx="2038350" cy="666750"/>
          </a:xfrm>
          <a:prstGeom prst="rect">
            <a:avLst/>
          </a:prstGeom>
          <a:noFill/>
          <a:ln>
            <a:noFill/>
          </a:ln>
        </p:spPr>
      </p:pic>
    </p:spTree>
    <p:extLst>
      <p:ext uri="{BB962C8B-B14F-4D97-AF65-F5344CB8AC3E}">
        <p14:creationId xmlns:p14="http://schemas.microsoft.com/office/powerpoint/2010/main" val="1761731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10092536" cy="446582"/>
          </a:xfrm>
          <a:prstGeom prst="rect">
            <a:avLst/>
          </a:prstGeom>
        </p:spPr>
      </p:pic>
      <p:sp>
        <p:nvSpPr>
          <p:cNvPr id="7" name="CuadroTexto 6"/>
          <p:cNvSpPr txBox="1"/>
          <p:nvPr/>
        </p:nvSpPr>
        <p:spPr>
          <a:xfrm>
            <a:off x="718023" y="360638"/>
            <a:ext cx="10329520" cy="1077218"/>
          </a:xfrm>
          <a:prstGeom prst="rect">
            <a:avLst/>
          </a:prstGeom>
          <a:noFill/>
        </p:spPr>
        <p:txBody>
          <a:bodyPr wrap="square" rtlCol="0">
            <a:spAutoFit/>
          </a:bodyPr>
          <a:lstStyle/>
          <a:p>
            <a:r>
              <a:rPr lang="es-ES_tradnl" sz="3200" b="1" dirty="0" smtClean="0">
                <a:solidFill>
                  <a:srgbClr val="0070C0"/>
                </a:solidFill>
              </a:rPr>
              <a:t>COMPONENTES DE LA PLANIFICACIÓN DE TALENTO HUMANO 2022</a:t>
            </a:r>
            <a:endParaRPr lang="es-ES_tradnl" sz="3200" b="1" dirty="0">
              <a:solidFill>
                <a:srgbClr val="0070C0"/>
              </a:solidFill>
            </a:endParaRPr>
          </a:p>
        </p:txBody>
      </p:sp>
      <p:sp>
        <p:nvSpPr>
          <p:cNvPr id="2" name="CuadroTexto 1"/>
          <p:cNvSpPr txBox="1"/>
          <p:nvPr/>
        </p:nvSpPr>
        <p:spPr>
          <a:xfrm>
            <a:off x="501749" y="1609700"/>
            <a:ext cx="11188502" cy="1200329"/>
          </a:xfrm>
          <a:prstGeom prst="rect">
            <a:avLst/>
          </a:prstGeom>
          <a:noFill/>
        </p:spPr>
        <p:txBody>
          <a:bodyPr wrap="square" rtlCol="0">
            <a:spAutoFit/>
          </a:bodyPr>
          <a:lstStyle/>
          <a:p>
            <a:r>
              <a:rPr lang="es-ES" i="1" dirty="0"/>
              <a:t> </a:t>
            </a:r>
            <a:endParaRPr lang="es-EC" dirty="0"/>
          </a:p>
          <a:p>
            <a:pPr algn="just"/>
            <a:endParaRPr lang="es-EC" b="1" i="1" dirty="0"/>
          </a:p>
          <a:p>
            <a:pPr algn="just"/>
            <a:r>
              <a:rPr lang="es-EC" b="1" i="1" dirty="0"/>
              <a:t> </a:t>
            </a:r>
            <a:endParaRPr lang="es-EC" b="1" dirty="0"/>
          </a:p>
          <a:p>
            <a:pPr lvl="0"/>
            <a:endParaRPr lang="es-EC" b="1" dirty="0"/>
          </a:p>
        </p:txBody>
      </p:sp>
      <p:pic>
        <p:nvPicPr>
          <p:cNvPr id="9" name="Imagen 8" descr="cid:3bec13ed-b47c-4263-b7c2-07b417a64f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028368" y="5949350"/>
            <a:ext cx="2038350" cy="666750"/>
          </a:xfrm>
          <a:prstGeom prst="rect">
            <a:avLst/>
          </a:prstGeom>
          <a:noFill/>
          <a:ln>
            <a:noFill/>
          </a:ln>
        </p:spPr>
      </p:pic>
      <p:sp>
        <p:nvSpPr>
          <p:cNvPr id="3" name="Rectángulo 2"/>
          <p:cNvSpPr/>
          <p:nvPr/>
        </p:nvSpPr>
        <p:spPr>
          <a:xfrm>
            <a:off x="942109" y="2249533"/>
            <a:ext cx="10307782" cy="3108543"/>
          </a:xfrm>
          <a:prstGeom prst="rect">
            <a:avLst/>
          </a:prstGeom>
        </p:spPr>
        <p:txBody>
          <a:bodyPr wrap="square">
            <a:spAutoFit/>
          </a:bodyPr>
          <a:lstStyle/>
          <a:p>
            <a:pPr marL="342900" indent="-342900">
              <a:buFont typeface="Wingdings" panose="05000000000000000000" pitchFamily="2" charset="2"/>
              <a:buChar char="q"/>
            </a:pPr>
            <a:r>
              <a:rPr lang="es-ES" sz="2800" b="1" dirty="0" smtClean="0"/>
              <a:t>Diagnóstico </a:t>
            </a:r>
            <a:r>
              <a:rPr lang="es-ES" sz="2800" b="1" dirty="0"/>
              <a:t>Institucional del Talento Humano y situación actual</a:t>
            </a:r>
            <a:r>
              <a:rPr lang="es-ES" sz="2800" b="1" dirty="0" smtClean="0"/>
              <a:t>;</a:t>
            </a:r>
          </a:p>
          <a:p>
            <a:endParaRPr lang="es-ES" sz="2800" b="1" dirty="0" smtClean="0"/>
          </a:p>
          <a:p>
            <a:pPr marL="342900" indent="-342900">
              <a:buFont typeface="Wingdings" panose="05000000000000000000" pitchFamily="2" charset="2"/>
              <a:buChar char="q"/>
            </a:pPr>
            <a:r>
              <a:rPr lang="es-ES" sz="2800" b="1" dirty="0" smtClean="0"/>
              <a:t>Determinación </a:t>
            </a:r>
            <a:r>
              <a:rPr lang="es-ES" sz="2800" b="1" dirty="0"/>
              <a:t>de la Plantilla de Talento Humano; y</a:t>
            </a:r>
            <a:r>
              <a:rPr lang="es-ES" sz="2800" b="1" dirty="0" smtClean="0"/>
              <a:t>,</a:t>
            </a:r>
          </a:p>
          <a:p>
            <a:endParaRPr lang="es-ES" sz="2800" b="1" dirty="0" smtClean="0"/>
          </a:p>
          <a:p>
            <a:pPr marL="342900" indent="-342900">
              <a:buFont typeface="Wingdings" panose="05000000000000000000" pitchFamily="2" charset="2"/>
              <a:buChar char="q"/>
            </a:pPr>
            <a:r>
              <a:rPr lang="es-ES" sz="2800" b="1" dirty="0" smtClean="0"/>
              <a:t>Optimización </a:t>
            </a:r>
            <a:r>
              <a:rPr lang="es-ES" sz="2800" b="1" dirty="0"/>
              <a:t>y Racionalización del Talento Humano</a:t>
            </a:r>
            <a:r>
              <a:rPr lang="es-ES" sz="2800" b="1" dirty="0" smtClean="0"/>
              <a:t>.</a:t>
            </a:r>
          </a:p>
          <a:p>
            <a:endParaRPr lang="es-ES" sz="2800" b="1" dirty="0"/>
          </a:p>
          <a:p>
            <a:pPr marL="342900" indent="-342900">
              <a:buFont typeface="Wingdings" panose="05000000000000000000" pitchFamily="2" charset="2"/>
              <a:buChar char="q"/>
            </a:pPr>
            <a:r>
              <a:rPr lang="es-ES" sz="2800" b="1" dirty="0" smtClean="0"/>
              <a:t>Recuperación de recursos para las unidades agregadoras de valor</a:t>
            </a:r>
            <a:endParaRPr lang="es-EC" sz="2800" b="1" dirty="0"/>
          </a:p>
        </p:txBody>
      </p:sp>
    </p:spTree>
    <p:extLst>
      <p:ext uri="{BB962C8B-B14F-4D97-AF65-F5344CB8AC3E}">
        <p14:creationId xmlns:p14="http://schemas.microsoft.com/office/powerpoint/2010/main" val="1048797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10092536" cy="446582"/>
          </a:xfrm>
          <a:prstGeom prst="rect">
            <a:avLst/>
          </a:prstGeom>
        </p:spPr>
      </p:pic>
      <p:sp>
        <p:nvSpPr>
          <p:cNvPr id="7" name="CuadroTexto 6"/>
          <p:cNvSpPr txBox="1"/>
          <p:nvPr/>
        </p:nvSpPr>
        <p:spPr>
          <a:xfrm>
            <a:off x="635182" y="160338"/>
            <a:ext cx="10944794" cy="523220"/>
          </a:xfrm>
          <a:prstGeom prst="rect">
            <a:avLst/>
          </a:prstGeom>
          <a:noFill/>
        </p:spPr>
        <p:txBody>
          <a:bodyPr wrap="square" rtlCol="0">
            <a:spAutoFit/>
          </a:bodyPr>
          <a:lstStyle/>
          <a:p>
            <a:r>
              <a:rPr lang="es-ES_tradnl" sz="2800" b="1" dirty="0" smtClean="0">
                <a:solidFill>
                  <a:srgbClr val="0070C0"/>
                </a:solidFill>
              </a:rPr>
              <a:t>DIAGNÓSTICO INSTITUCIONAL  </a:t>
            </a:r>
            <a:endParaRPr lang="es-ES_tradnl" sz="2800" b="1" dirty="0">
              <a:solidFill>
                <a:srgbClr val="0070C0"/>
              </a:solidFill>
            </a:endParaRPr>
          </a:p>
        </p:txBody>
      </p:sp>
      <p:sp>
        <p:nvSpPr>
          <p:cNvPr id="2" name="CuadroTexto 1"/>
          <p:cNvSpPr txBox="1"/>
          <p:nvPr/>
        </p:nvSpPr>
        <p:spPr>
          <a:xfrm>
            <a:off x="705766" y="683558"/>
            <a:ext cx="10341777" cy="923330"/>
          </a:xfrm>
          <a:prstGeom prst="rect">
            <a:avLst/>
          </a:prstGeom>
          <a:noFill/>
        </p:spPr>
        <p:txBody>
          <a:bodyPr wrap="square" rtlCol="0">
            <a:spAutoFit/>
          </a:bodyPr>
          <a:lstStyle/>
          <a:p>
            <a:pPr algn="just"/>
            <a:r>
              <a:rPr lang="es-ES" dirty="0"/>
              <a:t>La Agencia de Coordinación Distrital del Comercio, cuenta </a:t>
            </a:r>
            <a:r>
              <a:rPr lang="es-ES" dirty="0" smtClean="0"/>
              <a:t>actualmente con 103 partidas individuales incluidas 8 partidas vacantes, distribuidas entre </a:t>
            </a:r>
            <a:r>
              <a:rPr lang="es-ES" dirty="0"/>
              <a:t>servidores y trabajadores bajo régimen </a:t>
            </a:r>
            <a:r>
              <a:rPr lang="es-ES" dirty="0" smtClean="0"/>
              <a:t>LOSEP </a:t>
            </a:r>
            <a:r>
              <a:rPr lang="es-ES" dirty="0"/>
              <a:t>y Código del Trabajo, </a:t>
            </a:r>
            <a:r>
              <a:rPr lang="es-ES" dirty="0" smtClean="0"/>
              <a:t>en las diferentes direcciones y unidades, de </a:t>
            </a:r>
            <a:r>
              <a:rPr lang="es-ES" dirty="0"/>
              <a:t>la siguiente </a:t>
            </a:r>
            <a:r>
              <a:rPr lang="es-ES" dirty="0" smtClean="0"/>
              <a:t>manera:</a:t>
            </a:r>
            <a:endParaRPr lang="es-EC" dirty="0"/>
          </a:p>
        </p:txBody>
      </p:sp>
      <p:pic>
        <p:nvPicPr>
          <p:cNvPr id="9" name="Imagen 8" descr="cid:3bec13ed-b47c-4263-b7c2-07b417a64f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028368" y="5949350"/>
            <a:ext cx="2038350" cy="666750"/>
          </a:xfrm>
          <a:prstGeom prst="rect">
            <a:avLst/>
          </a:prstGeom>
          <a:noFill/>
          <a:ln>
            <a:noFill/>
          </a:ln>
        </p:spPr>
      </p:pic>
      <p:sp>
        <p:nvSpPr>
          <p:cNvPr id="4" name="AutoShape 2" descr="blob:https://web.whatsapp.com/f290c592-500a-4142-83b9-c67447d7508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Imagen 11"/>
          <p:cNvPicPr>
            <a:picLocks noChangeAspect="1"/>
          </p:cNvPicPr>
          <p:nvPr/>
        </p:nvPicPr>
        <p:blipFill>
          <a:blip r:embed="rId5"/>
          <a:stretch>
            <a:fillRect/>
          </a:stretch>
        </p:blipFill>
        <p:spPr>
          <a:xfrm>
            <a:off x="1032096" y="1747319"/>
            <a:ext cx="9823009" cy="4270962"/>
          </a:xfrm>
          <a:prstGeom prst="rect">
            <a:avLst/>
          </a:prstGeom>
        </p:spPr>
      </p:pic>
    </p:spTree>
    <p:extLst>
      <p:ext uri="{BB962C8B-B14F-4D97-AF65-F5344CB8AC3E}">
        <p14:creationId xmlns:p14="http://schemas.microsoft.com/office/powerpoint/2010/main" val="102557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9" name="Imagen 8" descr="cid:3bec13ed-b47c-4263-b7c2-07b417a64f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028368" y="5949350"/>
            <a:ext cx="2038350" cy="666750"/>
          </a:xfrm>
          <a:prstGeom prst="rect">
            <a:avLst/>
          </a:prstGeom>
          <a:noFill/>
          <a:ln>
            <a:noFill/>
          </a:ln>
        </p:spPr>
      </p:pic>
      <p:pic>
        <p:nvPicPr>
          <p:cNvPr id="2" name="Imagen 1"/>
          <p:cNvPicPr>
            <a:picLocks noChangeAspect="1"/>
          </p:cNvPicPr>
          <p:nvPr/>
        </p:nvPicPr>
        <p:blipFill>
          <a:blip r:embed="rId5"/>
          <a:stretch>
            <a:fillRect/>
          </a:stretch>
        </p:blipFill>
        <p:spPr>
          <a:xfrm>
            <a:off x="1755806" y="228189"/>
            <a:ext cx="8191500" cy="6191250"/>
          </a:xfrm>
          <a:prstGeom prst="rect">
            <a:avLst/>
          </a:prstGeom>
        </p:spPr>
      </p:pic>
    </p:spTree>
    <p:extLst>
      <p:ext uri="{BB962C8B-B14F-4D97-AF65-F5344CB8AC3E}">
        <p14:creationId xmlns:p14="http://schemas.microsoft.com/office/powerpoint/2010/main" val="1094445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10092536" cy="446582"/>
          </a:xfrm>
          <a:prstGeom prst="rect">
            <a:avLst/>
          </a:prstGeom>
        </p:spPr>
      </p:pic>
      <p:sp>
        <p:nvSpPr>
          <p:cNvPr id="2" name="CuadroTexto 1"/>
          <p:cNvSpPr txBox="1"/>
          <p:nvPr/>
        </p:nvSpPr>
        <p:spPr>
          <a:xfrm>
            <a:off x="664438" y="940724"/>
            <a:ext cx="11188502" cy="369332"/>
          </a:xfrm>
          <a:prstGeom prst="rect">
            <a:avLst/>
          </a:prstGeom>
          <a:noFill/>
        </p:spPr>
        <p:txBody>
          <a:bodyPr wrap="square" rtlCol="0">
            <a:spAutoFit/>
          </a:bodyPr>
          <a:lstStyle/>
          <a:p>
            <a:r>
              <a:rPr lang="es-ES" dirty="0"/>
              <a:t>Se ha evidenciado que a la fecha de corte, se cuenta con 103 partidas </a:t>
            </a:r>
            <a:r>
              <a:rPr lang="es-ES" dirty="0" smtClean="0"/>
              <a:t>individuales, </a:t>
            </a:r>
            <a:r>
              <a:rPr lang="es-ES" dirty="0"/>
              <a:t>clasificadas de la siguiente manera: </a:t>
            </a:r>
            <a:endParaRPr lang="es-EC" dirty="0"/>
          </a:p>
        </p:txBody>
      </p:sp>
      <p:pic>
        <p:nvPicPr>
          <p:cNvPr id="9" name="Imagen 8" descr="cid:3bec13ed-b47c-4263-b7c2-07b417a64f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028368" y="5949350"/>
            <a:ext cx="2038350" cy="666750"/>
          </a:xfrm>
          <a:prstGeom prst="rect">
            <a:avLst/>
          </a:prstGeom>
          <a:noFill/>
          <a:ln>
            <a:noFill/>
          </a:ln>
        </p:spPr>
      </p:pic>
      <p:pic>
        <p:nvPicPr>
          <p:cNvPr id="3" name="Imagen 2"/>
          <p:cNvPicPr>
            <a:picLocks noChangeAspect="1"/>
          </p:cNvPicPr>
          <p:nvPr/>
        </p:nvPicPr>
        <p:blipFill>
          <a:blip r:embed="rId5"/>
          <a:stretch>
            <a:fillRect/>
          </a:stretch>
        </p:blipFill>
        <p:spPr>
          <a:xfrm>
            <a:off x="905347" y="1980196"/>
            <a:ext cx="9744075" cy="2828925"/>
          </a:xfrm>
          <a:prstGeom prst="rect">
            <a:avLst/>
          </a:prstGeom>
        </p:spPr>
      </p:pic>
      <p:sp>
        <p:nvSpPr>
          <p:cNvPr id="7" name="CuadroTexto 6"/>
          <p:cNvSpPr txBox="1"/>
          <p:nvPr/>
        </p:nvSpPr>
        <p:spPr>
          <a:xfrm>
            <a:off x="664438" y="359527"/>
            <a:ext cx="10944794" cy="523220"/>
          </a:xfrm>
          <a:prstGeom prst="rect">
            <a:avLst/>
          </a:prstGeom>
          <a:noFill/>
        </p:spPr>
        <p:txBody>
          <a:bodyPr wrap="square" rtlCol="0">
            <a:spAutoFit/>
          </a:bodyPr>
          <a:lstStyle/>
          <a:p>
            <a:r>
              <a:rPr lang="es-ES_tradnl" sz="2800" b="1" dirty="0" smtClean="0">
                <a:solidFill>
                  <a:srgbClr val="0070C0"/>
                </a:solidFill>
              </a:rPr>
              <a:t>DETERMINACION DE LA PLANILLA DE TALENTO HUMANO </a:t>
            </a:r>
            <a:endParaRPr lang="es-ES_tradnl" sz="2800" b="1" dirty="0">
              <a:solidFill>
                <a:srgbClr val="0070C0"/>
              </a:solidFill>
            </a:endParaRPr>
          </a:p>
        </p:txBody>
      </p:sp>
    </p:spTree>
    <p:extLst>
      <p:ext uri="{BB962C8B-B14F-4D97-AF65-F5344CB8AC3E}">
        <p14:creationId xmlns:p14="http://schemas.microsoft.com/office/powerpoint/2010/main" val="1014048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9" name="Imagen 8" descr="cid:3bec13ed-b47c-4263-b7c2-07b417a64f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028368" y="5949350"/>
            <a:ext cx="2038350" cy="666750"/>
          </a:xfrm>
          <a:prstGeom prst="rect">
            <a:avLst/>
          </a:prstGeom>
          <a:noFill/>
          <a:ln>
            <a:noFill/>
          </a:ln>
        </p:spPr>
      </p:pic>
      <p:pic>
        <p:nvPicPr>
          <p:cNvPr id="3" name="Imagen 2"/>
          <p:cNvPicPr>
            <a:picLocks noChangeAspect="1"/>
          </p:cNvPicPr>
          <p:nvPr/>
        </p:nvPicPr>
        <p:blipFill>
          <a:blip r:embed="rId5"/>
          <a:stretch>
            <a:fillRect/>
          </a:stretch>
        </p:blipFill>
        <p:spPr>
          <a:xfrm>
            <a:off x="566491" y="2775208"/>
            <a:ext cx="10841109" cy="3010221"/>
          </a:xfrm>
          <a:prstGeom prst="rect">
            <a:avLst/>
          </a:prstGeom>
        </p:spPr>
      </p:pic>
      <p:sp>
        <p:nvSpPr>
          <p:cNvPr id="4" name="Rectángulo 3"/>
          <p:cNvSpPr/>
          <p:nvPr/>
        </p:nvSpPr>
        <p:spPr>
          <a:xfrm>
            <a:off x="828393" y="5006565"/>
            <a:ext cx="244443" cy="1448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7</a:t>
            </a:r>
            <a:endParaRPr lang="es-EC" sz="1200" dirty="0"/>
          </a:p>
        </p:txBody>
      </p:sp>
      <p:graphicFrame>
        <p:nvGraphicFramePr>
          <p:cNvPr id="13" name="Tabla 12"/>
          <p:cNvGraphicFramePr>
            <a:graphicFrameLocks noGrp="1"/>
          </p:cNvGraphicFramePr>
          <p:nvPr>
            <p:extLst>
              <p:ext uri="{D42A27DB-BD31-4B8C-83A1-F6EECF244321}">
                <p14:modId xmlns:p14="http://schemas.microsoft.com/office/powerpoint/2010/main" val="3181182944"/>
              </p:ext>
            </p:extLst>
          </p:nvPr>
        </p:nvGraphicFramePr>
        <p:xfrm>
          <a:off x="632883" y="5962183"/>
          <a:ext cx="6800012" cy="384856"/>
        </p:xfrm>
        <a:graphic>
          <a:graphicData uri="http://schemas.openxmlformats.org/drawingml/2006/table">
            <a:tbl>
              <a:tblPr firstRow="1" bandRow="1">
                <a:tableStyleId>{5C22544A-7EE6-4342-B048-85BDC9FD1C3A}</a:tableStyleId>
              </a:tblPr>
              <a:tblGrid>
                <a:gridCol w="3400006"/>
                <a:gridCol w="3400006"/>
              </a:tblGrid>
              <a:tr h="384856">
                <a:tc>
                  <a:txBody>
                    <a:bodyPr/>
                    <a:lstStyle/>
                    <a:p>
                      <a:pPr algn="ctr"/>
                      <a:r>
                        <a:rPr lang="es-EC" dirty="0" smtClean="0"/>
                        <a:t>TOTAL</a:t>
                      </a:r>
                      <a:r>
                        <a:rPr lang="es-EC" baseline="0" dirty="0" smtClean="0"/>
                        <a:t> ANUAL</a:t>
                      </a:r>
                      <a:endParaRPr lang="es-EC" dirty="0"/>
                    </a:p>
                  </a:txBody>
                  <a:tcPr/>
                </a:tc>
                <a:tc>
                  <a:txBody>
                    <a:bodyPr/>
                    <a:lstStyle/>
                    <a:p>
                      <a:pPr algn="ctr"/>
                      <a:r>
                        <a:rPr lang="es-EC" dirty="0" smtClean="0"/>
                        <a:t>USD 83.229,84</a:t>
                      </a:r>
                      <a:endParaRPr lang="es-EC" dirty="0"/>
                    </a:p>
                  </a:txBody>
                  <a:tcPr/>
                </a:tc>
              </a:tr>
            </a:tbl>
          </a:graphicData>
        </a:graphic>
      </p:graphicFrame>
      <p:sp>
        <p:nvSpPr>
          <p:cNvPr id="10" name="CuadroTexto 9"/>
          <p:cNvSpPr txBox="1"/>
          <p:nvPr/>
        </p:nvSpPr>
        <p:spPr>
          <a:xfrm>
            <a:off x="465064" y="415244"/>
            <a:ext cx="11601654" cy="1077218"/>
          </a:xfrm>
          <a:prstGeom prst="rect">
            <a:avLst/>
          </a:prstGeom>
          <a:noFill/>
        </p:spPr>
        <p:txBody>
          <a:bodyPr wrap="square" rtlCol="0">
            <a:spAutoFit/>
          </a:bodyPr>
          <a:lstStyle/>
          <a:p>
            <a:r>
              <a:rPr lang="es-ES_tradnl" sz="3200" b="1" dirty="0" smtClean="0">
                <a:solidFill>
                  <a:srgbClr val="0070C0"/>
                </a:solidFill>
              </a:rPr>
              <a:t>OPTIMIZACIÓN Y RACIONALIZACIÓN DE TALENTO HUMANO PARA EL PERÍODO 2022</a:t>
            </a:r>
            <a:endParaRPr lang="es-ES_tradnl" sz="3200" b="1" dirty="0">
              <a:solidFill>
                <a:srgbClr val="0070C0"/>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3823640818"/>
              </p:ext>
            </p:extLst>
          </p:nvPr>
        </p:nvGraphicFramePr>
        <p:xfrm>
          <a:off x="566491" y="1942549"/>
          <a:ext cx="6800012" cy="384856"/>
        </p:xfrm>
        <a:graphic>
          <a:graphicData uri="http://schemas.openxmlformats.org/drawingml/2006/table">
            <a:tbl>
              <a:tblPr firstRow="1" bandRow="1">
                <a:tableStyleId>{93296810-A885-4BE3-A3E7-6D5BEEA58F35}</a:tableStyleId>
              </a:tblPr>
              <a:tblGrid>
                <a:gridCol w="3400006"/>
                <a:gridCol w="3400006"/>
              </a:tblGrid>
              <a:tr h="384856">
                <a:tc>
                  <a:txBody>
                    <a:bodyPr/>
                    <a:lstStyle/>
                    <a:p>
                      <a:pPr algn="ctr"/>
                      <a:r>
                        <a:rPr lang="es-EC" dirty="0" smtClean="0"/>
                        <a:t>RECURSOS</a:t>
                      </a:r>
                      <a:r>
                        <a:rPr lang="es-EC" baseline="0" dirty="0" smtClean="0"/>
                        <a:t> LOSEP</a:t>
                      </a:r>
                      <a:endParaRPr lang="es-EC" dirty="0"/>
                    </a:p>
                  </a:txBody>
                  <a:tcPr/>
                </a:tc>
                <a:tc>
                  <a:txBody>
                    <a:bodyPr/>
                    <a:lstStyle/>
                    <a:p>
                      <a:pPr algn="ctr"/>
                      <a:r>
                        <a:rPr lang="es-EC" dirty="0" smtClean="0"/>
                        <a:t>USD 2.684,33</a:t>
                      </a:r>
                      <a:endParaRPr lang="es-EC" dirty="0"/>
                    </a:p>
                  </a:txBody>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884084784"/>
              </p:ext>
            </p:extLst>
          </p:nvPr>
        </p:nvGraphicFramePr>
        <p:xfrm>
          <a:off x="566491" y="1532083"/>
          <a:ext cx="6800012" cy="365760"/>
        </p:xfrm>
        <a:graphic>
          <a:graphicData uri="http://schemas.openxmlformats.org/drawingml/2006/table">
            <a:tbl>
              <a:tblPr firstRow="1" bandRow="1">
                <a:tableStyleId>{72833802-FEF1-4C79-8D5D-14CF1EAF98D9}</a:tableStyleId>
              </a:tblPr>
              <a:tblGrid>
                <a:gridCol w="3400006"/>
                <a:gridCol w="3400006"/>
              </a:tblGrid>
              <a:tr h="307390">
                <a:tc>
                  <a:txBody>
                    <a:bodyPr/>
                    <a:lstStyle/>
                    <a:p>
                      <a:pPr algn="ctr"/>
                      <a:r>
                        <a:rPr lang="es-EC" dirty="0" smtClean="0"/>
                        <a:t>RECURSOS</a:t>
                      </a:r>
                      <a:r>
                        <a:rPr lang="es-EC" baseline="0" dirty="0" smtClean="0"/>
                        <a:t> CODIGO DE TRABAJO</a:t>
                      </a:r>
                      <a:endParaRPr lang="es-EC" dirty="0"/>
                    </a:p>
                  </a:txBody>
                  <a:tcPr/>
                </a:tc>
                <a:tc>
                  <a:txBody>
                    <a:bodyPr/>
                    <a:lstStyle/>
                    <a:p>
                      <a:pPr algn="ctr"/>
                      <a:r>
                        <a:rPr lang="es-EC" dirty="0" smtClean="0"/>
                        <a:t>USD 5.101,13</a:t>
                      </a:r>
                      <a:endParaRPr lang="es-EC" dirty="0"/>
                    </a:p>
                  </a:txBody>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153617738"/>
              </p:ext>
            </p:extLst>
          </p:nvPr>
        </p:nvGraphicFramePr>
        <p:xfrm>
          <a:off x="4001359" y="2352494"/>
          <a:ext cx="3365144" cy="370840"/>
        </p:xfrm>
        <a:graphic>
          <a:graphicData uri="http://schemas.openxmlformats.org/drawingml/2006/table">
            <a:tbl>
              <a:tblPr firstRow="1" bandRow="1">
                <a:tableStyleId>{F5AB1C69-6EDB-4FF4-983F-18BD219EF322}</a:tableStyleId>
              </a:tblPr>
              <a:tblGrid>
                <a:gridCol w="3365144"/>
              </a:tblGrid>
              <a:tr h="370840">
                <a:tc>
                  <a:txBody>
                    <a:bodyPr/>
                    <a:lstStyle/>
                    <a:p>
                      <a:pPr algn="ctr"/>
                      <a:r>
                        <a:rPr lang="es-EC" dirty="0" smtClean="0"/>
                        <a:t>USD 7.785,46</a:t>
                      </a:r>
                      <a:endParaRPr lang="es-EC" dirty="0"/>
                    </a:p>
                  </a:txBody>
                  <a:tcPr/>
                </a:tc>
              </a:tr>
            </a:tbl>
          </a:graphicData>
        </a:graphic>
      </p:graphicFrame>
    </p:spTree>
    <p:extLst>
      <p:ext uri="{BB962C8B-B14F-4D97-AF65-F5344CB8AC3E}">
        <p14:creationId xmlns:p14="http://schemas.microsoft.com/office/powerpoint/2010/main" val="125330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9" name="Imagen 8" descr="cid:3bec13ed-b47c-4263-b7c2-07b417a64f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028368" y="5949350"/>
            <a:ext cx="2038350" cy="666750"/>
          </a:xfrm>
          <a:prstGeom prst="rect">
            <a:avLst/>
          </a:prstGeom>
          <a:noFill/>
          <a:ln>
            <a:noFill/>
          </a:ln>
        </p:spPr>
      </p:pic>
      <p:sp>
        <p:nvSpPr>
          <p:cNvPr id="13" name="CuadroTexto 12"/>
          <p:cNvSpPr txBox="1"/>
          <p:nvPr/>
        </p:nvSpPr>
        <p:spPr>
          <a:xfrm>
            <a:off x="1" y="141792"/>
            <a:ext cx="12192000" cy="400110"/>
          </a:xfrm>
          <a:prstGeom prst="rect">
            <a:avLst/>
          </a:prstGeom>
          <a:noFill/>
        </p:spPr>
        <p:txBody>
          <a:bodyPr wrap="square" rtlCol="0">
            <a:spAutoFit/>
          </a:bodyPr>
          <a:lstStyle/>
          <a:p>
            <a:r>
              <a:rPr lang="es-EC" sz="2000" b="1" dirty="0" smtClean="0">
                <a:solidFill>
                  <a:srgbClr val="0070C0"/>
                </a:solidFill>
              </a:rPr>
              <a:t>RECUPERACIÓN DE RECURSOS PARA LAS UNIDADES AGREGADORAS DE VALOR PROFORMA PRESUPUESTARIA 2022</a:t>
            </a:r>
            <a:endParaRPr lang="es-ES_tradnl" sz="2000" b="1" dirty="0">
              <a:solidFill>
                <a:srgbClr val="0070C0"/>
              </a:solidFill>
            </a:endParaRPr>
          </a:p>
        </p:txBody>
      </p:sp>
      <p:pic>
        <p:nvPicPr>
          <p:cNvPr id="2" name="Imagen 1"/>
          <p:cNvPicPr>
            <a:picLocks noChangeAspect="1"/>
          </p:cNvPicPr>
          <p:nvPr/>
        </p:nvPicPr>
        <p:blipFill>
          <a:blip r:embed="rId5"/>
          <a:stretch>
            <a:fillRect/>
          </a:stretch>
        </p:blipFill>
        <p:spPr>
          <a:xfrm>
            <a:off x="832919" y="558333"/>
            <a:ext cx="5158122" cy="5861106"/>
          </a:xfrm>
          <a:prstGeom prst="rect">
            <a:avLst/>
          </a:prstGeom>
        </p:spPr>
      </p:pic>
      <p:sp>
        <p:nvSpPr>
          <p:cNvPr id="3" name="Rectángulo 2"/>
          <p:cNvSpPr/>
          <p:nvPr/>
        </p:nvSpPr>
        <p:spPr>
          <a:xfrm>
            <a:off x="6328372" y="1584356"/>
            <a:ext cx="5368706" cy="697117"/>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7" name="Rectángulo 6"/>
          <p:cNvSpPr/>
          <p:nvPr/>
        </p:nvSpPr>
        <p:spPr>
          <a:xfrm>
            <a:off x="6328372" y="1421394"/>
            <a:ext cx="5305331" cy="860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p:cNvPicPr>
            <a:picLocks noChangeAspect="1"/>
          </p:cNvPicPr>
          <p:nvPr/>
        </p:nvPicPr>
        <p:blipFill>
          <a:blip r:embed="rId6"/>
          <a:stretch>
            <a:fillRect/>
          </a:stretch>
        </p:blipFill>
        <p:spPr>
          <a:xfrm>
            <a:off x="6210677" y="494533"/>
            <a:ext cx="5486401" cy="4534894"/>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108783143"/>
              </p:ext>
            </p:extLst>
          </p:nvPr>
        </p:nvGraphicFramePr>
        <p:xfrm>
          <a:off x="6400799" y="5196748"/>
          <a:ext cx="5106155" cy="370840"/>
        </p:xfrm>
        <a:graphic>
          <a:graphicData uri="http://schemas.openxmlformats.org/drawingml/2006/table">
            <a:tbl>
              <a:tblPr firstRow="1" bandRow="1">
                <a:tableStyleId>{93296810-A885-4BE3-A3E7-6D5BEEA58F35}</a:tableStyleId>
              </a:tblPr>
              <a:tblGrid>
                <a:gridCol w="5106155"/>
              </a:tblGrid>
              <a:tr h="370840">
                <a:tc>
                  <a:txBody>
                    <a:bodyPr/>
                    <a:lstStyle/>
                    <a:p>
                      <a:r>
                        <a:rPr lang="es-EC" dirty="0" smtClean="0"/>
                        <a:t>RECURSOS A SER RECUPERADOS USD 196.057,24</a:t>
                      </a:r>
                      <a:endParaRPr lang="es-EC" dirty="0"/>
                    </a:p>
                  </a:txBody>
                  <a:tcPr/>
                </a:tc>
              </a:tr>
            </a:tbl>
          </a:graphicData>
        </a:graphic>
      </p:graphicFrame>
      <p:sp>
        <p:nvSpPr>
          <p:cNvPr id="8" name="Rectángulo 7"/>
          <p:cNvSpPr/>
          <p:nvPr/>
        </p:nvSpPr>
        <p:spPr>
          <a:xfrm>
            <a:off x="6328372" y="1584356"/>
            <a:ext cx="5305331" cy="6971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00344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9" name="Imagen 8" descr="cid:3bec13ed-b47c-4263-b7c2-07b417a64f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028368" y="5949350"/>
            <a:ext cx="2038350" cy="666750"/>
          </a:xfrm>
          <a:prstGeom prst="rect">
            <a:avLst/>
          </a:prstGeom>
          <a:noFill/>
          <a:ln>
            <a:noFill/>
          </a:ln>
        </p:spPr>
      </p:pic>
      <p:sp>
        <p:nvSpPr>
          <p:cNvPr id="13" name="CuadroTexto 12"/>
          <p:cNvSpPr txBox="1"/>
          <p:nvPr/>
        </p:nvSpPr>
        <p:spPr>
          <a:xfrm>
            <a:off x="1109253" y="462166"/>
            <a:ext cx="9863547" cy="1384995"/>
          </a:xfrm>
          <a:prstGeom prst="rect">
            <a:avLst/>
          </a:prstGeom>
          <a:noFill/>
        </p:spPr>
        <p:txBody>
          <a:bodyPr wrap="square" rtlCol="0">
            <a:spAutoFit/>
          </a:bodyPr>
          <a:lstStyle/>
          <a:p>
            <a:r>
              <a:rPr lang="es-EC" sz="2800" b="1" dirty="0" smtClean="0">
                <a:solidFill>
                  <a:srgbClr val="0070C0"/>
                </a:solidFill>
              </a:rPr>
              <a:t>CONTRATOS CIVILES  </a:t>
            </a:r>
            <a:r>
              <a:rPr lang="es-EC" sz="2800" b="1" dirty="0">
                <a:solidFill>
                  <a:srgbClr val="0070C0"/>
                </a:solidFill>
              </a:rPr>
              <a:t>DE SERVICIOS Y CONVENIOS DE PRÁCTICAS  CON ESTUDIANTES UNIVERSITARIOS </a:t>
            </a:r>
            <a:endParaRPr lang="es-ES_tradnl" sz="2800" b="1" dirty="0">
              <a:solidFill>
                <a:srgbClr val="0070C0"/>
              </a:solidFill>
            </a:endParaRPr>
          </a:p>
          <a:p>
            <a:endParaRPr lang="es-ES_tradnl" sz="2800" b="1" dirty="0">
              <a:solidFill>
                <a:srgbClr val="0070C0"/>
              </a:solidFill>
            </a:endParaRPr>
          </a:p>
        </p:txBody>
      </p:sp>
      <p:sp>
        <p:nvSpPr>
          <p:cNvPr id="10" name="CuadroTexto 9"/>
          <p:cNvSpPr txBox="1"/>
          <p:nvPr/>
        </p:nvSpPr>
        <p:spPr>
          <a:xfrm>
            <a:off x="1109253" y="2119831"/>
            <a:ext cx="9863547" cy="3970318"/>
          </a:xfrm>
          <a:prstGeom prst="rect">
            <a:avLst/>
          </a:prstGeom>
          <a:noFill/>
        </p:spPr>
        <p:txBody>
          <a:bodyPr wrap="square" rtlCol="0">
            <a:spAutoFit/>
          </a:bodyPr>
          <a:lstStyle/>
          <a:p>
            <a:pPr marL="457200" indent="-457200" algn="just">
              <a:buFont typeface="Wingdings" panose="05000000000000000000" pitchFamily="2" charset="2"/>
              <a:buChar char="ü"/>
            </a:pPr>
            <a:r>
              <a:rPr lang="es-ES_tradnl" sz="2800" dirty="0" smtClean="0"/>
              <a:t>Los contratos civiles de servicios profesionales se otorgaran previo análisis técnico, legal y financiero, y conforme el cumplimiento de requisitos establecidos.</a:t>
            </a:r>
          </a:p>
          <a:p>
            <a:pPr algn="just"/>
            <a:endParaRPr lang="es-ES_tradnl" sz="2800" dirty="0" smtClean="0"/>
          </a:p>
          <a:p>
            <a:pPr marL="457200" indent="-457200" algn="just">
              <a:buFont typeface="Wingdings" panose="05000000000000000000" pitchFamily="2" charset="2"/>
              <a:buChar char="ü"/>
            </a:pPr>
            <a:r>
              <a:rPr lang="es-ES_tradnl" sz="2800" dirty="0" smtClean="0"/>
              <a:t>Las practicas pre profesionales mediante convenios marco interinstitucionales, no implican erogación económica y se suscribirán con las universidades e institutos superiores conforme lo determina la normativa legal vigente.</a:t>
            </a:r>
            <a:endParaRPr lang="es-ES_tradnl" sz="2800" dirty="0"/>
          </a:p>
          <a:p>
            <a:pPr marL="457200" indent="-457200" algn="just">
              <a:buFont typeface="Wingdings" panose="05000000000000000000" pitchFamily="2" charset="2"/>
              <a:buChar char="ü"/>
            </a:pPr>
            <a:endParaRPr lang="es-ES_tradnl" sz="2800" dirty="0"/>
          </a:p>
        </p:txBody>
      </p:sp>
    </p:spTree>
    <p:extLst>
      <p:ext uri="{BB962C8B-B14F-4D97-AF65-F5344CB8AC3E}">
        <p14:creationId xmlns:p14="http://schemas.microsoft.com/office/powerpoint/2010/main" val="1333375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425</Words>
  <Application>Microsoft Office PowerPoint</Application>
  <PresentationFormat>Panorámica</PresentationFormat>
  <Paragraphs>47</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Nataly Estefania Rosero Topon</cp:lastModifiedBy>
  <cp:revision>92</cp:revision>
  <cp:lastPrinted>2021-12-30T20:59:36Z</cp:lastPrinted>
  <dcterms:created xsi:type="dcterms:W3CDTF">2019-05-28T19:57:24Z</dcterms:created>
  <dcterms:modified xsi:type="dcterms:W3CDTF">2022-01-04T15:42:53Z</dcterms:modified>
</cp:coreProperties>
</file>