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3" r:id="rId6"/>
    <p:sldId id="261" r:id="rId7"/>
    <p:sldId id="264" r:id="rId8"/>
    <p:sldId id="258" r:id="rId9"/>
    <p:sldId id="266" r:id="rId1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982"/>
    <a:srgbClr val="D90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2"/>
    <p:restoredTop sz="92918" autoAdjust="0"/>
  </p:normalViewPr>
  <p:slideViewPr>
    <p:cSldViewPr snapToGrid="0" snapToObjects="1">
      <p:cViewPr varScale="1">
        <p:scale>
          <a:sx n="74" d="100"/>
          <a:sy n="74" d="100"/>
        </p:scale>
        <p:origin x="-55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9C748-05D5-4EBF-8D49-FEA57B25D7C3}"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s-EC"/>
        </a:p>
      </dgm:t>
    </dgm:pt>
    <dgm:pt modelId="{408BA059-42CE-40E8-BB2F-A91F6FE3706C}">
      <dgm:prSet phldrT="[Texto]" custT="1"/>
      <dgm:spPr/>
      <dgm:t>
        <a:bodyPr/>
        <a:lstStyle/>
        <a:p>
          <a:r>
            <a:rPr lang="es-EC" sz="1600" b="1"/>
            <a:t>Resolución de Alcaldía Nro. A0040</a:t>
          </a:r>
        </a:p>
        <a:p>
          <a:r>
            <a:rPr lang="es-EC" sz="1600" b="1"/>
            <a:t>(29-dic-2010)</a:t>
          </a:r>
          <a:endParaRPr lang="es-EC" sz="1600" b="1" dirty="0"/>
        </a:p>
      </dgm:t>
    </dgm:pt>
    <dgm:pt modelId="{E9557E99-9019-428A-8806-701115AFA001}" type="parTrans" cxnId="{C0CD8C32-8513-47E5-B5DA-995DF90DB054}">
      <dgm:prSet/>
      <dgm:spPr/>
      <dgm:t>
        <a:bodyPr/>
        <a:lstStyle/>
        <a:p>
          <a:endParaRPr lang="es-EC" sz="1400" b="1">
            <a:solidFill>
              <a:schemeClr val="tx1"/>
            </a:solidFill>
          </a:endParaRPr>
        </a:p>
      </dgm:t>
    </dgm:pt>
    <dgm:pt modelId="{D2C5CC43-1570-42DD-9938-64C549DD7DF0}" type="sibTrans" cxnId="{C0CD8C32-8513-47E5-B5DA-995DF90DB054}">
      <dgm:prSet/>
      <dgm:spPr/>
      <dgm:t>
        <a:bodyPr/>
        <a:lstStyle/>
        <a:p>
          <a:endParaRPr lang="es-EC" sz="1400" b="1">
            <a:solidFill>
              <a:schemeClr val="tx1"/>
            </a:solidFill>
          </a:endParaRPr>
        </a:p>
      </dgm:t>
    </dgm:pt>
    <dgm:pt modelId="{BF97D0C9-1B91-417D-816C-36C631CB35B8}">
      <dgm:prSet phldrT="[Texto]" custT="1"/>
      <dgm:spPr/>
      <dgm:t>
        <a:bodyPr/>
        <a:lstStyle/>
        <a:p>
          <a:pPr algn="ctr"/>
          <a:r>
            <a:rPr lang="es-EC" sz="1200" b="1" dirty="0"/>
            <a:t>Instituto Metropolitano de Patrimonio, es una dependencias que tiene autonomía administrativa y financiera, y sus autoridades actúan en calidad de autoridades nominadoras  que les  faculta la organización y gestión de su personal  y recursos materiales,  por ende,  deben  someter la Planificación de Talento Humano 2022 al órgano legislativo conforme  determina la normativa vigente.</a:t>
          </a:r>
        </a:p>
      </dgm:t>
    </dgm:pt>
    <dgm:pt modelId="{AA5E12FC-58D9-4D68-A994-109BF29440AC}" type="parTrans" cxnId="{BCD2F3DE-0C99-4E46-BA96-7AFCF69E2375}">
      <dgm:prSet/>
      <dgm:spPr/>
      <dgm:t>
        <a:bodyPr/>
        <a:lstStyle/>
        <a:p>
          <a:endParaRPr lang="es-EC" sz="1400" b="1">
            <a:solidFill>
              <a:schemeClr val="tx1"/>
            </a:solidFill>
          </a:endParaRPr>
        </a:p>
      </dgm:t>
    </dgm:pt>
    <dgm:pt modelId="{F679A37F-3F92-44C5-9C73-7B4A7301A09F}" type="sibTrans" cxnId="{BCD2F3DE-0C99-4E46-BA96-7AFCF69E2375}">
      <dgm:prSet/>
      <dgm:spPr/>
      <dgm:t>
        <a:bodyPr/>
        <a:lstStyle/>
        <a:p>
          <a:endParaRPr lang="es-EC" sz="1400" b="1">
            <a:solidFill>
              <a:schemeClr val="tx1"/>
            </a:solidFill>
          </a:endParaRPr>
        </a:p>
      </dgm:t>
    </dgm:pt>
    <dgm:pt modelId="{D31FB216-4EB1-49B9-80DC-72D069B81EBB}">
      <dgm:prSet phldrT="[Texto]" custT="1"/>
      <dgm:spPr/>
      <dgm:t>
        <a:bodyPr/>
        <a:lstStyle/>
        <a:p>
          <a:r>
            <a:rPr lang="es-EC" sz="1600" b="1"/>
            <a:t>Ley Orgánica del Servicio Público</a:t>
          </a:r>
          <a:endParaRPr lang="es-EC" sz="1600" b="1" dirty="0"/>
        </a:p>
      </dgm:t>
    </dgm:pt>
    <dgm:pt modelId="{F0BAE25D-9633-420F-BA02-AC99490B9401}" type="parTrans" cxnId="{977B83BA-6A68-4333-818F-69B7A47E4100}">
      <dgm:prSet/>
      <dgm:spPr/>
      <dgm:t>
        <a:bodyPr/>
        <a:lstStyle/>
        <a:p>
          <a:endParaRPr lang="es-EC" sz="1400" b="1">
            <a:solidFill>
              <a:schemeClr val="tx1"/>
            </a:solidFill>
          </a:endParaRPr>
        </a:p>
      </dgm:t>
    </dgm:pt>
    <dgm:pt modelId="{7580677C-BF05-4896-8277-555FCC989CF6}" type="sibTrans" cxnId="{977B83BA-6A68-4333-818F-69B7A47E4100}">
      <dgm:prSet/>
      <dgm:spPr/>
      <dgm:t>
        <a:bodyPr/>
        <a:lstStyle/>
        <a:p>
          <a:endParaRPr lang="es-EC" sz="1400" b="1">
            <a:solidFill>
              <a:schemeClr val="tx1"/>
            </a:solidFill>
          </a:endParaRPr>
        </a:p>
      </dgm:t>
    </dgm:pt>
    <dgm:pt modelId="{489FE29A-A30B-4BB2-B10B-80CD77C3549B}">
      <dgm:prSet phldrT="[Texto]" custT="1"/>
      <dgm:spPr/>
      <dgm:t>
        <a:bodyPr/>
        <a:lstStyle/>
        <a:p>
          <a:r>
            <a:rPr lang="es-EC" sz="1100" b="1" dirty="0"/>
            <a:t>Art. 55.- Del subsistema de planificación del talento humano. - “</a:t>
          </a:r>
          <a:r>
            <a:rPr lang="es-EC" sz="1100" b="1" i="1" dirty="0"/>
            <a:t>Es el conjunto de normas, técnicas y procedimientos orientados a determinar la situación histórica, actual y futura del talento humano, a fin de garantizar la cantidad y calidad de este recurso, en función de la estructura administrativa correspondiente”.</a:t>
          </a:r>
        </a:p>
      </dgm:t>
    </dgm:pt>
    <dgm:pt modelId="{4D9F3C84-6080-4047-8803-8969764FD55A}" type="parTrans" cxnId="{8FCB3DFB-EA76-4A45-B890-CCDF3DBBD00B}">
      <dgm:prSet/>
      <dgm:spPr/>
      <dgm:t>
        <a:bodyPr/>
        <a:lstStyle/>
        <a:p>
          <a:endParaRPr lang="es-EC" sz="1400" b="1">
            <a:solidFill>
              <a:schemeClr val="tx1"/>
            </a:solidFill>
          </a:endParaRPr>
        </a:p>
      </dgm:t>
    </dgm:pt>
    <dgm:pt modelId="{9373C672-3A88-46D0-A2F2-82061B6C4DC6}" type="sibTrans" cxnId="{8FCB3DFB-EA76-4A45-B890-CCDF3DBBD00B}">
      <dgm:prSet/>
      <dgm:spPr/>
      <dgm:t>
        <a:bodyPr/>
        <a:lstStyle/>
        <a:p>
          <a:endParaRPr lang="es-EC" sz="1400" b="1">
            <a:solidFill>
              <a:schemeClr val="tx1"/>
            </a:solidFill>
          </a:endParaRPr>
        </a:p>
      </dgm:t>
    </dgm:pt>
    <dgm:pt modelId="{9F6E3E25-8457-409E-AFC7-60ED1D9772D6}">
      <dgm:prSet phldrT="[Texto]" custT="1"/>
      <dgm:spPr/>
      <dgm:t>
        <a:bodyPr/>
        <a:lstStyle/>
        <a:p>
          <a:r>
            <a:rPr lang="es-EC" sz="1600" b="1"/>
            <a:t>Norma Técnica del Subsistema de Planificación del Talento Humano</a:t>
          </a:r>
          <a:endParaRPr lang="es-EC" sz="1600" b="1" dirty="0"/>
        </a:p>
      </dgm:t>
    </dgm:pt>
    <dgm:pt modelId="{F129629C-414B-482F-9FA5-7028C749C3FF}" type="parTrans" cxnId="{88621082-D632-45DF-8DE1-357EAD7FC0A3}">
      <dgm:prSet/>
      <dgm:spPr/>
      <dgm:t>
        <a:bodyPr/>
        <a:lstStyle/>
        <a:p>
          <a:endParaRPr lang="es-EC" sz="1400" b="1">
            <a:solidFill>
              <a:schemeClr val="tx1"/>
            </a:solidFill>
          </a:endParaRPr>
        </a:p>
      </dgm:t>
    </dgm:pt>
    <dgm:pt modelId="{549560F5-B16A-42B6-A918-F0577F339CD4}" type="sibTrans" cxnId="{88621082-D632-45DF-8DE1-357EAD7FC0A3}">
      <dgm:prSet/>
      <dgm:spPr/>
      <dgm:t>
        <a:bodyPr/>
        <a:lstStyle/>
        <a:p>
          <a:endParaRPr lang="es-EC" sz="1400" b="1">
            <a:solidFill>
              <a:schemeClr val="tx1"/>
            </a:solidFill>
          </a:endParaRPr>
        </a:p>
      </dgm:t>
    </dgm:pt>
    <dgm:pt modelId="{5AA1EBA2-D434-4F88-927F-B6F124C7B578}">
      <dgm:prSet phldrT="[Texto]" custT="1"/>
      <dgm:spPr/>
      <dgm:t>
        <a:bodyPr/>
        <a:lstStyle/>
        <a:p>
          <a:pPr algn="ctr"/>
          <a:r>
            <a:rPr lang="es-EC" sz="1200" b="1" dirty="0"/>
            <a:t>Acuerdo Ministerial No. MDT-2015-0086, publicado en el Suplemento del Registro Oficial No. 474 de 6 de mayo de 2015 y sus reformas.</a:t>
          </a:r>
        </a:p>
      </dgm:t>
    </dgm:pt>
    <dgm:pt modelId="{94622973-0131-4E70-BB27-5380AFFBBA57}" type="parTrans" cxnId="{A201BABB-F975-4133-9570-4814250EFAB1}">
      <dgm:prSet/>
      <dgm:spPr/>
      <dgm:t>
        <a:bodyPr/>
        <a:lstStyle/>
        <a:p>
          <a:endParaRPr lang="es-EC" sz="1400" b="1">
            <a:solidFill>
              <a:schemeClr val="tx1"/>
            </a:solidFill>
          </a:endParaRPr>
        </a:p>
      </dgm:t>
    </dgm:pt>
    <dgm:pt modelId="{FB65CC53-67B6-498A-A230-BAD5E6F0B473}" type="sibTrans" cxnId="{A201BABB-F975-4133-9570-4814250EFAB1}">
      <dgm:prSet/>
      <dgm:spPr/>
      <dgm:t>
        <a:bodyPr/>
        <a:lstStyle/>
        <a:p>
          <a:endParaRPr lang="es-EC" sz="1400" b="1">
            <a:solidFill>
              <a:schemeClr val="tx1"/>
            </a:solidFill>
          </a:endParaRPr>
        </a:p>
      </dgm:t>
    </dgm:pt>
    <dgm:pt modelId="{3714FF21-4A2F-4C1F-868C-B739383CC6CA}">
      <dgm:prSet custT="1"/>
      <dgm:spPr/>
      <dgm:t>
        <a:bodyPr/>
        <a:lstStyle/>
        <a:p>
          <a:endParaRPr lang="es-EC" sz="1100" b="1" dirty="0">
            <a:solidFill>
              <a:schemeClr val="tx1"/>
            </a:solidFill>
          </a:endParaRPr>
        </a:p>
      </dgm:t>
    </dgm:pt>
    <dgm:pt modelId="{A19C2705-B8D3-478D-8511-353FB8A867B5}" type="parTrans" cxnId="{64041456-6D6D-458C-AB63-E887BC35873E}">
      <dgm:prSet/>
      <dgm:spPr/>
      <dgm:t>
        <a:bodyPr/>
        <a:lstStyle/>
        <a:p>
          <a:endParaRPr lang="es-EC" b="1">
            <a:solidFill>
              <a:schemeClr val="tx1"/>
            </a:solidFill>
          </a:endParaRPr>
        </a:p>
      </dgm:t>
    </dgm:pt>
    <dgm:pt modelId="{891CE600-DF03-4087-B9D2-1BD26341AE19}" type="sibTrans" cxnId="{64041456-6D6D-458C-AB63-E887BC35873E}">
      <dgm:prSet/>
      <dgm:spPr/>
      <dgm:t>
        <a:bodyPr/>
        <a:lstStyle/>
        <a:p>
          <a:endParaRPr lang="es-EC" b="1">
            <a:solidFill>
              <a:schemeClr val="tx1"/>
            </a:solidFill>
          </a:endParaRPr>
        </a:p>
      </dgm:t>
    </dgm:pt>
    <dgm:pt modelId="{4D349B75-8F68-40BD-A70B-86F17674A54B}">
      <dgm:prSet custT="1"/>
      <dgm:spPr/>
      <dgm:t>
        <a:bodyPr/>
        <a:lstStyle/>
        <a:p>
          <a:r>
            <a:rPr lang="es-EC" sz="1100" b="1"/>
            <a:t>Art. 56.- De la planificación institucional del talento humano. – </a:t>
          </a:r>
          <a:r>
            <a:rPr lang="es-EC" sz="1100" b="1" i="1"/>
            <a:t>“Las Unidades de Administración del Talento Humano estructurarán, elaborarán y presentarán la planificación del talento humano, en función de los planes, programas, proyectos y procesos a ser ejecutados”.  (…) “Los Gobiernos Autónomos Descentralizados, sus entidades y regímenes especiales, obligatoriamente tendrán su propia planificación anual del talento humano, la que será sometida a su respectivo órgano legislativo.” </a:t>
          </a:r>
          <a:endParaRPr lang="es-EC" sz="1100" b="1" i="1" dirty="0"/>
        </a:p>
      </dgm:t>
    </dgm:pt>
    <dgm:pt modelId="{58237DDB-5FF7-4CEA-BD7D-B1FD8E0ED2FE}" type="parTrans" cxnId="{F5B7B0AE-FC85-4B21-8642-9BFD927461D1}">
      <dgm:prSet/>
      <dgm:spPr/>
      <dgm:t>
        <a:bodyPr/>
        <a:lstStyle/>
        <a:p>
          <a:endParaRPr lang="es-EC" b="1">
            <a:solidFill>
              <a:schemeClr val="tx1"/>
            </a:solidFill>
          </a:endParaRPr>
        </a:p>
      </dgm:t>
    </dgm:pt>
    <dgm:pt modelId="{131EE1F6-7285-42C0-94DC-6F457D595843}" type="sibTrans" cxnId="{F5B7B0AE-FC85-4B21-8642-9BFD927461D1}">
      <dgm:prSet/>
      <dgm:spPr/>
      <dgm:t>
        <a:bodyPr/>
        <a:lstStyle/>
        <a:p>
          <a:endParaRPr lang="es-EC" b="1">
            <a:solidFill>
              <a:schemeClr val="tx1"/>
            </a:solidFill>
          </a:endParaRPr>
        </a:p>
      </dgm:t>
    </dgm:pt>
    <dgm:pt modelId="{E4E0C895-E1DB-425E-90AC-6717967EF4CC}">
      <dgm:prSet custT="1"/>
      <dgm:spPr/>
      <dgm:t>
        <a:bodyPr/>
        <a:lstStyle/>
        <a:p>
          <a:endParaRPr lang="es-EC" sz="1100" b="1" dirty="0">
            <a:solidFill>
              <a:schemeClr val="tx1"/>
            </a:solidFill>
          </a:endParaRPr>
        </a:p>
      </dgm:t>
    </dgm:pt>
    <dgm:pt modelId="{17D38D96-BE30-4E50-9D04-A390EC6EFB9F}" type="parTrans" cxnId="{AC9E99E8-36D7-40C0-BB98-F8650708B9C0}">
      <dgm:prSet/>
      <dgm:spPr/>
      <dgm:t>
        <a:bodyPr/>
        <a:lstStyle/>
        <a:p>
          <a:endParaRPr lang="es-EC" b="1">
            <a:solidFill>
              <a:schemeClr val="tx1"/>
            </a:solidFill>
          </a:endParaRPr>
        </a:p>
      </dgm:t>
    </dgm:pt>
    <dgm:pt modelId="{DC47D342-6602-4DEC-A7F1-B93E1A792E7F}" type="sibTrans" cxnId="{AC9E99E8-36D7-40C0-BB98-F8650708B9C0}">
      <dgm:prSet/>
      <dgm:spPr/>
      <dgm:t>
        <a:bodyPr/>
        <a:lstStyle/>
        <a:p>
          <a:endParaRPr lang="es-EC" b="1">
            <a:solidFill>
              <a:schemeClr val="tx1"/>
            </a:solidFill>
          </a:endParaRPr>
        </a:p>
      </dgm:t>
    </dgm:pt>
    <dgm:pt modelId="{4D48667F-9093-4C5B-9D13-04A9D9F54700}">
      <dgm:prSet custT="1"/>
      <dgm:spPr/>
      <dgm:t>
        <a:bodyPr/>
        <a:lstStyle/>
        <a:p>
          <a:endParaRPr lang="es-EC" sz="1100" b="1" dirty="0">
            <a:solidFill>
              <a:schemeClr val="tx1"/>
            </a:solidFill>
          </a:endParaRPr>
        </a:p>
      </dgm:t>
    </dgm:pt>
    <dgm:pt modelId="{2262E5C2-656C-42F9-B884-919AF1147364}" type="parTrans" cxnId="{56F8A39D-3C37-4EF4-ADA8-5013B6317373}">
      <dgm:prSet/>
      <dgm:spPr/>
      <dgm:t>
        <a:bodyPr/>
        <a:lstStyle/>
        <a:p>
          <a:endParaRPr lang="es-EC" b="1">
            <a:solidFill>
              <a:schemeClr val="tx1"/>
            </a:solidFill>
          </a:endParaRPr>
        </a:p>
      </dgm:t>
    </dgm:pt>
    <dgm:pt modelId="{6F910FD3-EC77-4C8A-8F3E-AA8B5594390C}" type="sibTrans" cxnId="{56F8A39D-3C37-4EF4-ADA8-5013B6317373}">
      <dgm:prSet/>
      <dgm:spPr/>
      <dgm:t>
        <a:bodyPr/>
        <a:lstStyle/>
        <a:p>
          <a:endParaRPr lang="es-EC" b="1">
            <a:solidFill>
              <a:schemeClr val="tx1"/>
            </a:solidFill>
          </a:endParaRPr>
        </a:p>
      </dgm:t>
    </dgm:pt>
    <dgm:pt modelId="{CC31FB1F-A8B2-45B0-8A53-8E88293080D6}">
      <dgm:prSet custT="1"/>
      <dgm:spPr/>
      <dgm:t>
        <a:bodyPr/>
        <a:lstStyle/>
        <a:p>
          <a:pPr algn="ctr"/>
          <a:endParaRPr lang="es-EC" sz="2000" b="1" dirty="0">
            <a:solidFill>
              <a:schemeClr val="tx1"/>
            </a:solidFill>
          </a:endParaRPr>
        </a:p>
      </dgm:t>
    </dgm:pt>
    <dgm:pt modelId="{3D241A91-0A3A-4181-A75F-32B673D62F81}" type="parTrans" cxnId="{1965AF87-8932-4AAF-99FF-36D9B7357EDC}">
      <dgm:prSet/>
      <dgm:spPr/>
      <dgm:t>
        <a:bodyPr/>
        <a:lstStyle/>
        <a:p>
          <a:endParaRPr lang="es-EC" b="1">
            <a:solidFill>
              <a:schemeClr val="tx1"/>
            </a:solidFill>
          </a:endParaRPr>
        </a:p>
      </dgm:t>
    </dgm:pt>
    <dgm:pt modelId="{23976824-61CB-47BC-BD1D-6CBCEA7466CC}" type="sibTrans" cxnId="{1965AF87-8932-4AAF-99FF-36D9B7357EDC}">
      <dgm:prSet/>
      <dgm:spPr/>
      <dgm:t>
        <a:bodyPr/>
        <a:lstStyle/>
        <a:p>
          <a:endParaRPr lang="es-EC" b="1">
            <a:solidFill>
              <a:schemeClr val="tx1"/>
            </a:solidFill>
          </a:endParaRPr>
        </a:p>
      </dgm:t>
    </dgm:pt>
    <dgm:pt modelId="{D8D5ACF7-0A97-49BC-BCC5-7DFDD2213C88}">
      <dgm:prSet phldrT="[Texto]" custT="1"/>
      <dgm:spPr/>
      <dgm:t>
        <a:bodyPr/>
        <a:lstStyle/>
        <a:p>
          <a:pPr algn="ctr"/>
          <a:endParaRPr lang="es-EC" sz="1200" b="1" dirty="0"/>
        </a:p>
      </dgm:t>
    </dgm:pt>
    <dgm:pt modelId="{D39C9001-8E76-4AA5-ABA5-FE943A523A80}" type="parTrans" cxnId="{D0C30EB4-71C0-492E-8034-4175DA588A3F}">
      <dgm:prSet/>
      <dgm:spPr/>
      <dgm:t>
        <a:bodyPr/>
        <a:lstStyle/>
        <a:p>
          <a:endParaRPr lang="es-EC"/>
        </a:p>
      </dgm:t>
    </dgm:pt>
    <dgm:pt modelId="{FE8958B4-5D71-4999-9670-99EED92C552B}" type="sibTrans" cxnId="{D0C30EB4-71C0-492E-8034-4175DA588A3F}">
      <dgm:prSet/>
      <dgm:spPr/>
      <dgm:t>
        <a:bodyPr/>
        <a:lstStyle/>
        <a:p>
          <a:endParaRPr lang="es-EC"/>
        </a:p>
      </dgm:t>
    </dgm:pt>
    <dgm:pt modelId="{3C3A574E-E058-4A22-A315-2772FC50C6B0}">
      <dgm:prSet phldrT="[Texto]" custT="1"/>
      <dgm:spPr/>
      <dgm:t>
        <a:bodyPr/>
        <a:lstStyle/>
        <a:p>
          <a:pPr algn="ctr"/>
          <a:endParaRPr lang="es-EC" sz="1200" b="1" dirty="0"/>
        </a:p>
      </dgm:t>
    </dgm:pt>
    <dgm:pt modelId="{86EB3FEF-2752-44D3-9975-282F989FD565}" type="parTrans" cxnId="{8D9D0987-C4F3-401B-87CD-E6F2EB23C221}">
      <dgm:prSet/>
      <dgm:spPr/>
      <dgm:t>
        <a:bodyPr/>
        <a:lstStyle/>
        <a:p>
          <a:endParaRPr lang="es-EC"/>
        </a:p>
      </dgm:t>
    </dgm:pt>
    <dgm:pt modelId="{1B24FFBB-91F4-46A7-8299-9FFE9D8D8604}" type="sibTrans" cxnId="{8D9D0987-C4F3-401B-87CD-E6F2EB23C221}">
      <dgm:prSet/>
      <dgm:spPr/>
      <dgm:t>
        <a:bodyPr/>
        <a:lstStyle/>
        <a:p>
          <a:endParaRPr lang="es-EC"/>
        </a:p>
      </dgm:t>
    </dgm:pt>
    <dgm:pt modelId="{1132A88D-58A0-4D54-B036-0BE93B412033}">
      <dgm:prSet phldrT="[Texto]" custT="1"/>
      <dgm:spPr/>
      <dgm:t>
        <a:bodyPr/>
        <a:lstStyle/>
        <a:p>
          <a:endParaRPr lang="es-EC" sz="1100" b="1" i="1" dirty="0"/>
        </a:p>
      </dgm:t>
    </dgm:pt>
    <dgm:pt modelId="{2B3C55F1-85D1-4CD2-BB0A-334286B742B5}" type="parTrans" cxnId="{96DAB22C-77AA-4BC9-A48F-A908FB49ECA2}">
      <dgm:prSet/>
      <dgm:spPr/>
      <dgm:t>
        <a:bodyPr/>
        <a:lstStyle/>
        <a:p>
          <a:endParaRPr lang="es-EC"/>
        </a:p>
      </dgm:t>
    </dgm:pt>
    <dgm:pt modelId="{15770CE6-8EB9-4891-ABB3-DA4F55E26BFA}" type="sibTrans" cxnId="{96DAB22C-77AA-4BC9-A48F-A908FB49ECA2}">
      <dgm:prSet/>
      <dgm:spPr/>
      <dgm:t>
        <a:bodyPr/>
        <a:lstStyle/>
        <a:p>
          <a:endParaRPr lang="es-EC"/>
        </a:p>
      </dgm:t>
    </dgm:pt>
    <dgm:pt modelId="{B87CFAA3-C9E6-44EC-A9C1-8FAA271D17CF}" type="pres">
      <dgm:prSet presAssocID="{0D09C748-05D5-4EBF-8D49-FEA57B25D7C3}" presName="Name0" presStyleCnt="0">
        <dgm:presLayoutVars>
          <dgm:dir/>
          <dgm:animLvl val="lvl"/>
          <dgm:resizeHandles val="exact"/>
        </dgm:presLayoutVars>
      </dgm:prSet>
      <dgm:spPr/>
      <dgm:t>
        <a:bodyPr/>
        <a:lstStyle/>
        <a:p>
          <a:endParaRPr lang="es-EC"/>
        </a:p>
      </dgm:t>
    </dgm:pt>
    <dgm:pt modelId="{BEB1C74F-4AEF-476E-8B91-E7221FE44CE8}" type="pres">
      <dgm:prSet presAssocID="{408BA059-42CE-40E8-BB2F-A91F6FE3706C}" presName="composite" presStyleCnt="0"/>
      <dgm:spPr/>
    </dgm:pt>
    <dgm:pt modelId="{AB735D1F-603D-4DEE-AD7D-77B06A99EE76}" type="pres">
      <dgm:prSet presAssocID="{408BA059-42CE-40E8-BB2F-A91F6FE3706C}" presName="parTx" presStyleLbl="alignNode1" presStyleIdx="0" presStyleCnt="3" custLinFactNeighborX="-103" custLinFactNeighborY="-487">
        <dgm:presLayoutVars>
          <dgm:chMax val="0"/>
          <dgm:chPref val="0"/>
          <dgm:bulletEnabled val="1"/>
        </dgm:presLayoutVars>
      </dgm:prSet>
      <dgm:spPr/>
      <dgm:t>
        <a:bodyPr/>
        <a:lstStyle/>
        <a:p>
          <a:endParaRPr lang="es-EC"/>
        </a:p>
      </dgm:t>
    </dgm:pt>
    <dgm:pt modelId="{D0606CCB-AC03-4563-9831-2C859DB01EE0}" type="pres">
      <dgm:prSet presAssocID="{408BA059-42CE-40E8-BB2F-A91F6FE3706C}" presName="desTx" presStyleLbl="alignAccFollowNode1" presStyleIdx="0" presStyleCnt="3">
        <dgm:presLayoutVars>
          <dgm:bulletEnabled val="1"/>
        </dgm:presLayoutVars>
      </dgm:prSet>
      <dgm:spPr/>
      <dgm:t>
        <a:bodyPr/>
        <a:lstStyle/>
        <a:p>
          <a:endParaRPr lang="es-EC"/>
        </a:p>
      </dgm:t>
    </dgm:pt>
    <dgm:pt modelId="{1A519A9F-ECF9-4EBE-BF52-C7BC8686E2BC}" type="pres">
      <dgm:prSet presAssocID="{D2C5CC43-1570-42DD-9938-64C549DD7DF0}" presName="space" presStyleCnt="0"/>
      <dgm:spPr/>
    </dgm:pt>
    <dgm:pt modelId="{5AAB5F3D-79D1-47B6-9CA4-1A9432B1EAAD}" type="pres">
      <dgm:prSet presAssocID="{D31FB216-4EB1-49B9-80DC-72D069B81EBB}" presName="composite" presStyleCnt="0"/>
      <dgm:spPr/>
    </dgm:pt>
    <dgm:pt modelId="{FE084540-0960-45A3-B5F3-5505EAF9288A}" type="pres">
      <dgm:prSet presAssocID="{D31FB216-4EB1-49B9-80DC-72D069B81EBB}" presName="parTx" presStyleLbl="alignNode1" presStyleIdx="1" presStyleCnt="3">
        <dgm:presLayoutVars>
          <dgm:chMax val="0"/>
          <dgm:chPref val="0"/>
          <dgm:bulletEnabled val="1"/>
        </dgm:presLayoutVars>
      </dgm:prSet>
      <dgm:spPr/>
      <dgm:t>
        <a:bodyPr/>
        <a:lstStyle/>
        <a:p>
          <a:endParaRPr lang="es-EC"/>
        </a:p>
      </dgm:t>
    </dgm:pt>
    <dgm:pt modelId="{D5F0AC1A-C86B-497F-86F4-300DC3A89DA0}" type="pres">
      <dgm:prSet presAssocID="{D31FB216-4EB1-49B9-80DC-72D069B81EBB}" presName="desTx" presStyleLbl="alignAccFollowNode1" presStyleIdx="1" presStyleCnt="3">
        <dgm:presLayoutVars>
          <dgm:bulletEnabled val="1"/>
        </dgm:presLayoutVars>
      </dgm:prSet>
      <dgm:spPr/>
      <dgm:t>
        <a:bodyPr/>
        <a:lstStyle/>
        <a:p>
          <a:endParaRPr lang="es-EC"/>
        </a:p>
      </dgm:t>
    </dgm:pt>
    <dgm:pt modelId="{89A04120-4272-4B49-8E31-E710FA8417E9}" type="pres">
      <dgm:prSet presAssocID="{7580677C-BF05-4896-8277-555FCC989CF6}" presName="space" presStyleCnt="0"/>
      <dgm:spPr/>
    </dgm:pt>
    <dgm:pt modelId="{85AC330D-FE34-40FB-B720-EDC4CC522065}" type="pres">
      <dgm:prSet presAssocID="{9F6E3E25-8457-409E-AFC7-60ED1D9772D6}" presName="composite" presStyleCnt="0"/>
      <dgm:spPr/>
    </dgm:pt>
    <dgm:pt modelId="{E2308F89-F4A6-42F0-8B65-DA426E8008FC}" type="pres">
      <dgm:prSet presAssocID="{9F6E3E25-8457-409E-AFC7-60ED1D9772D6}" presName="parTx" presStyleLbl="alignNode1" presStyleIdx="2" presStyleCnt="3">
        <dgm:presLayoutVars>
          <dgm:chMax val="0"/>
          <dgm:chPref val="0"/>
          <dgm:bulletEnabled val="1"/>
        </dgm:presLayoutVars>
      </dgm:prSet>
      <dgm:spPr/>
      <dgm:t>
        <a:bodyPr/>
        <a:lstStyle/>
        <a:p>
          <a:endParaRPr lang="es-EC"/>
        </a:p>
      </dgm:t>
    </dgm:pt>
    <dgm:pt modelId="{EA107688-C35C-43B2-A74B-24BD09DC093E}" type="pres">
      <dgm:prSet presAssocID="{9F6E3E25-8457-409E-AFC7-60ED1D9772D6}" presName="desTx" presStyleLbl="alignAccFollowNode1" presStyleIdx="2" presStyleCnt="3">
        <dgm:presLayoutVars>
          <dgm:bulletEnabled val="1"/>
        </dgm:presLayoutVars>
      </dgm:prSet>
      <dgm:spPr/>
      <dgm:t>
        <a:bodyPr/>
        <a:lstStyle/>
        <a:p>
          <a:endParaRPr lang="es-EC"/>
        </a:p>
      </dgm:t>
    </dgm:pt>
  </dgm:ptLst>
  <dgm:cxnLst>
    <dgm:cxn modelId="{C0CD8C32-8513-47E5-B5DA-995DF90DB054}" srcId="{0D09C748-05D5-4EBF-8D49-FEA57B25D7C3}" destId="{408BA059-42CE-40E8-BB2F-A91F6FE3706C}" srcOrd="0" destOrd="0" parTransId="{E9557E99-9019-428A-8806-701115AFA001}" sibTransId="{D2C5CC43-1570-42DD-9938-64C549DD7DF0}"/>
    <dgm:cxn modelId="{CC640985-4858-4649-A4F7-1779C71F564D}" type="presOf" srcId="{CC31FB1F-A8B2-45B0-8A53-8E88293080D6}" destId="{EA107688-C35C-43B2-A74B-24BD09DC093E}" srcOrd="0" destOrd="2" presId="urn:microsoft.com/office/officeart/2005/8/layout/hList1"/>
    <dgm:cxn modelId="{88621082-D632-45DF-8DE1-357EAD7FC0A3}" srcId="{0D09C748-05D5-4EBF-8D49-FEA57B25D7C3}" destId="{9F6E3E25-8457-409E-AFC7-60ED1D9772D6}" srcOrd="2" destOrd="0" parTransId="{F129629C-414B-482F-9FA5-7028C749C3FF}" sibTransId="{549560F5-B16A-42B6-A918-F0577F339CD4}"/>
    <dgm:cxn modelId="{E3D822CF-2542-4CC2-9931-89579C7C0320}" type="presOf" srcId="{3714FF21-4A2F-4C1F-868C-B739383CC6CA}" destId="{D5F0AC1A-C86B-497F-86F4-300DC3A89DA0}" srcOrd="0" destOrd="2" presId="urn:microsoft.com/office/officeart/2005/8/layout/hList1"/>
    <dgm:cxn modelId="{8D9D0987-C4F3-401B-87CD-E6F2EB23C221}" srcId="{408BA059-42CE-40E8-BB2F-A91F6FE3706C}" destId="{3C3A574E-E058-4A22-A315-2772FC50C6B0}" srcOrd="0" destOrd="0" parTransId="{86EB3FEF-2752-44D3-9975-282F989FD565}" sibTransId="{1B24FFBB-91F4-46A7-8299-9FFE9D8D8604}"/>
    <dgm:cxn modelId="{96DAB22C-77AA-4BC9-A48F-A908FB49ECA2}" srcId="{D31FB216-4EB1-49B9-80DC-72D069B81EBB}" destId="{1132A88D-58A0-4D54-B036-0BE93B412033}" srcOrd="0" destOrd="0" parTransId="{2B3C55F1-85D1-4CD2-BB0A-334286B742B5}" sibTransId="{15770CE6-8EB9-4891-ABB3-DA4F55E26BFA}"/>
    <dgm:cxn modelId="{56F8A39D-3C37-4EF4-ADA8-5013B6317373}" srcId="{D31FB216-4EB1-49B9-80DC-72D069B81EBB}" destId="{4D48667F-9093-4C5B-9D13-04A9D9F54700}" srcOrd="5" destOrd="0" parTransId="{2262E5C2-656C-42F9-B884-919AF1147364}" sibTransId="{6F910FD3-EC77-4C8A-8F3E-AA8B5594390C}"/>
    <dgm:cxn modelId="{B2A8E3B6-F4FB-4207-B86F-3279F75E5D7D}" type="presOf" srcId="{E4E0C895-E1DB-425E-90AC-6717967EF4CC}" destId="{D5F0AC1A-C86B-497F-86F4-300DC3A89DA0}" srcOrd="0" destOrd="4" presId="urn:microsoft.com/office/officeart/2005/8/layout/hList1"/>
    <dgm:cxn modelId="{046C69FB-06F1-4521-B53C-A9C6A2554846}" type="presOf" srcId="{1132A88D-58A0-4D54-B036-0BE93B412033}" destId="{D5F0AC1A-C86B-497F-86F4-300DC3A89DA0}" srcOrd="0" destOrd="0" presId="urn:microsoft.com/office/officeart/2005/8/layout/hList1"/>
    <dgm:cxn modelId="{8FCB3DFB-EA76-4A45-B890-CCDF3DBBD00B}" srcId="{D31FB216-4EB1-49B9-80DC-72D069B81EBB}" destId="{489FE29A-A30B-4BB2-B10B-80CD77C3549B}" srcOrd="1" destOrd="0" parTransId="{4D9F3C84-6080-4047-8803-8969764FD55A}" sibTransId="{9373C672-3A88-46D0-A2F2-82061B6C4DC6}"/>
    <dgm:cxn modelId="{F5B7B0AE-FC85-4B21-8642-9BFD927461D1}" srcId="{D31FB216-4EB1-49B9-80DC-72D069B81EBB}" destId="{4D349B75-8F68-40BD-A70B-86F17674A54B}" srcOrd="3" destOrd="0" parTransId="{58237DDB-5FF7-4CEA-BD7D-B1FD8E0ED2FE}" sibTransId="{131EE1F6-7285-42C0-94DC-6F457D595843}"/>
    <dgm:cxn modelId="{D009672C-F0DF-4DDA-A431-28C50E82E6F3}" type="presOf" srcId="{489FE29A-A30B-4BB2-B10B-80CD77C3549B}" destId="{D5F0AC1A-C86B-497F-86F4-300DC3A89DA0}" srcOrd="0" destOrd="1" presId="urn:microsoft.com/office/officeart/2005/8/layout/hList1"/>
    <dgm:cxn modelId="{BCD2F3DE-0C99-4E46-BA96-7AFCF69E2375}" srcId="{408BA059-42CE-40E8-BB2F-A91F6FE3706C}" destId="{BF97D0C9-1B91-417D-816C-36C631CB35B8}" srcOrd="1" destOrd="0" parTransId="{AA5E12FC-58D9-4D68-A994-109BF29440AC}" sibTransId="{F679A37F-3F92-44C5-9C73-7B4A7301A09F}"/>
    <dgm:cxn modelId="{8F2256AC-C0EF-4251-90FE-AF19BCA96382}" type="presOf" srcId="{3C3A574E-E058-4A22-A315-2772FC50C6B0}" destId="{D0606CCB-AC03-4563-9831-2C859DB01EE0}" srcOrd="0" destOrd="0" presId="urn:microsoft.com/office/officeart/2005/8/layout/hList1"/>
    <dgm:cxn modelId="{7E6C4D18-2D4E-4BD4-9647-CAD3028E2092}" type="presOf" srcId="{0D09C748-05D5-4EBF-8D49-FEA57B25D7C3}" destId="{B87CFAA3-C9E6-44EC-A9C1-8FAA271D17CF}" srcOrd="0" destOrd="0" presId="urn:microsoft.com/office/officeart/2005/8/layout/hList1"/>
    <dgm:cxn modelId="{977B83BA-6A68-4333-818F-69B7A47E4100}" srcId="{0D09C748-05D5-4EBF-8D49-FEA57B25D7C3}" destId="{D31FB216-4EB1-49B9-80DC-72D069B81EBB}" srcOrd="1" destOrd="0" parTransId="{F0BAE25D-9633-420F-BA02-AC99490B9401}" sibTransId="{7580677C-BF05-4896-8277-555FCC989CF6}"/>
    <dgm:cxn modelId="{CAAB2C8F-120C-4DB7-A97F-CB6BB422B39D}" type="presOf" srcId="{9F6E3E25-8457-409E-AFC7-60ED1D9772D6}" destId="{E2308F89-F4A6-42F0-8B65-DA426E8008FC}" srcOrd="0" destOrd="0" presId="urn:microsoft.com/office/officeart/2005/8/layout/hList1"/>
    <dgm:cxn modelId="{A201BABB-F975-4133-9570-4814250EFAB1}" srcId="{9F6E3E25-8457-409E-AFC7-60ED1D9772D6}" destId="{5AA1EBA2-D434-4F88-927F-B6F124C7B578}" srcOrd="1" destOrd="0" parTransId="{94622973-0131-4E70-BB27-5380AFFBBA57}" sibTransId="{FB65CC53-67B6-498A-A230-BAD5E6F0B473}"/>
    <dgm:cxn modelId="{BACDD88C-AE1A-4DE9-8B6A-0691BD4722FC}" type="presOf" srcId="{BF97D0C9-1B91-417D-816C-36C631CB35B8}" destId="{D0606CCB-AC03-4563-9831-2C859DB01EE0}" srcOrd="0" destOrd="1" presId="urn:microsoft.com/office/officeart/2005/8/layout/hList1"/>
    <dgm:cxn modelId="{88EBB08E-147E-4264-82BF-DEFC96934939}" type="presOf" srcId="{408BA059-42CE-40E8-BB2F-A91F6FE3706C}" destId="{AB735D1F-603D-4DEE-AD7D-77B06A99EE76}" srcOrd="0" destOrd="0" presId="urn:microsoft.com/office/officeart/2005/8/layout/hList1"/>
    <dgm:cxn modelId="{7CEB641A-E8C5-4565-BD3D-9A22F2E41D69}" type="presOf" srcId="{4D48667F-9093-4C5B-9D13-04A9D9F54700}" destId="{D5F0AC1A-C86B-497F-86F4-300DC3A89DA0}" srcOrd="0" destOrd="5" presId="urn:microsoft.com/office/officeart/2005/8/layout/hList1"/>
    <dgm:cxn modelId="{1965AF87-8932-4AAF-99FF-36D9B7357EDC}" srcId="{9F6E3E25-8457-409E-AFC7-60ED1D9772D6}" destId="{CC31FB1F-A8B2-45B0-8A53-8E88293080D6}" srcOrd="2" destOrd="0" parTransId="{3D241A91-0A3A-4181-A75F-32B673D62F81}" sibTransId="{23976824-61CB-47BC-BD1D-6CBCEA7466CC}"/>
    <dgm:cxn modelId="{6A912A54-321B-4829-98F6-DD6CA07D60D3}" type="presOf" srcId="{5AA1EBA2-D434-4F88-927F-B6F124C7B578}" destId="{EA107688-C35C-43B2-A74B-24BD09DC093E}" srcOrd="0" destOrd="1" presId="urn:microsoft.com/office/officeart/2005/8/layout/hList1"/>
    <dgm:cxn modelId="{7F6DB3C6-CAB7-4AF3-A09C-9C42A788EBEF}" type="presOf" srcId="{D31FB216-4EB1-49B9-80DC-72D069B81EBB}" destId="{FE084540-0960-45A3-B5F3-5505EAF9288A}" srcOrd="0" destOrd="0" presId="urn:microsoft.com/office/officeart/2005/8/layout/hList1"/>
    <dgm:cxn modelId="{64041456-6D6D-458C-AB63-E887BC35873E}" srcId="{D31FB216-4EB1-49B9-80DC-72D069B81EBB}" destId="{3714FF21-4A2F-4C1F-868C-B739383CC6CA}" srcOrd="2" destOrd="0" parTransId="{A19C2705-B8D3-478D-8511-353FB8A867B5}" sibTransId="{891CE600-DF03-4087-B9D2-1BD26341AE19}"/>
    <dgm:cxn modelId="{CD0DD2C4-464C-4061-B7EA-77CE1FAC07EB}" type="presOf" srcId="{4D349B75-8F68-40BD-A70B-86F17674A54B}" destId="{D5F0AC1A-C86B-497F-86F4-300DC3A89DA0}" srcOrd="0" destOrd="3" presId="urn:microsoft.com/office/officeart/2005/8/layout/hList1"/>
    <dgm:cxn modelId="{8FCEC973-2FD3-48C7-AE0B-354DC07A4F3E}" type="presOf" srcId="{D8D5ACF7-0A97-49BC-BCC5-7DFDD2213C88}" destId="{EA107688-C35C-43B2-A74B-24BD09DC093E}" srcOrd="0" destOrd="0" presId="urn:microsoft.com/office/officeart/2005/8/layout/hList1"/>
    <dgm:cxn modelId="{D0C30EB4-71C0-492E-8034-4175DA588A3F}" srcId="{9F6E3E25-8457-409E-AFC7-60ED1D9772D6}" destId="{D8D5ACF7-0A97-49BC-BCC5-7DFDD2213C88}" srcOrd="0" destOrd="0" parTransId="{D39C9001-8E76-4AA5-ABA5-FE943A523A80}" sibTransId="{FE8958B4-5D71-4999-9670-99EED92C552B}"/>
    <dgm:cxn modelId="{AC9E99E8-36D7-40C0-BB98-F8650708B9C0}" srcId="{D31FB216-4EB1-49B9-80DC-72D069B81EBB}" destId="{E4E0C895-E1DB-425E-90AC-6717967EF4CC}" srcOrd="4" destOrd="0" parTransId="{17D38D96-BE30-4E50-9D04-A390EC6EFB9F}" sibTransId="{DC47D342-6602-4DEC-A7F1-B93E1A792E7F}"/>
    <dgm:cxn modelId="{F1124E94-8213-479A-97D9-FA281767663F}" type="presParOf" srcId="{B87CFAA3-C9E6-44EC-A9C1-8FAA271D17CF}" destId="{BEB1C74F-4AEF-476E-8B91-E7221FE44CE8}" srcOrd="0" destOrd="0" presId="urn:microsoft.com/office/officeart/2005/8/layout/hList1"/>
    <dgm:cxn modelId="{6D7D8F1E-CC09-4CF2-8056-EE57BBF66970}" type="presParOf" srcId="{BEB1C74F-4AEF-476E-8B91-E7221FE44CE8}" destId="{AB735D1F-603D-4DEE-AD7D-77B06A99EE76}" srcOrd="0" destOrd="0" presId="urn:microsoft.com/office/officeart/2005/8/layout/hList1"/>
    <dgm:cxn modelId="{75EAD16F-AFD1-4131-9F40-D881C83EA989}" type="presParOf" srcId="{BEB1C74F-4AEF-476E-8B91-E7221FE44CE8}" destId="{D0606CCB-AC03-4563-9831-2C859DB01EE0}" srcOrd="1" destOrd="0" presId="urn:microsoft.com/office/officeart/2005/8/layout/hList1"/>
    <dgm:cxn modelId="{2246CAE7-27F6-4D63-A6D5-9E21132E71AE}" type="presParOf" srcId="{B87CFAA3-C9E6-44EC-A9C1-8FAA271D17CF}" destId="{1A519A9F-ECF9-4EBE-BF52-C7BC8686E2BC}" srcOrd="1" destOrd="0" presId="urn:microsoft.com/office/officeart/2005/8/layout/hList1"/>
    <dgm:cxn modelId="{B056792E-4133-4B10-9E38-158D3386BBDF}" type="presParOf" srcId="{B87CFAA3-C9E6-44EC-A9C1-8FAA271D17CF}" destId="{5AAB5F3D-79D1-47B6-9CA4-1A9432B1EAAD}" srcOrd="2" destOrd="0" presId="urn:microsoft.com/office/officeart/2005/8/layout/hList1"/>
    <dgm:cxn modelId="{7B688481-899B-4C3E-9D8F-A12FB0A11CC6}" type="presParOf" srcId="{5AAB5F3D-79D1-47B6-9CA4-1A9432B1EAAD}" destId="{FE084540-0960-45A3-B5F3-5505EAF9288A}" srcOrd="0" destOrd="0" presId="urn:microsoft.com/office/officeart/2005/8/layout/hList1"/>
    <dgm:cxn modelId="{C3C2366B-6D9A-4873-8D1C-AE3146ADE801}" type="presParOf" srcId="{5AAB5F3D-79D1-47B6-9CA4-1A9432B1EAAD}" destId="{D5F0AC1A-C86B-497F-86F4-300DC3A89DA0}" srcOrd="1" destOrd="0" presId="urn:microsoft.com/office/officeart/2005/8/layout/hList1"/>
    <dgm:cxn modelId="{96A6BEB2-99E7-455E-A3A2-B63BEFB9B54D}" type="presParOf" srcId="{B87CFAA3-C9E6-44EC-A9C1-8FAA271D17CF}" destId="{89A04120-4272-4B49-8E31-E710FA8417E9}" srcOrd="3" destOrd="0" presId="urn:microsoft.com/office/officeart/2005/8/layout/hList1"/>
    <dgm:cxn modelId="{949F60B8-B7F6-4FD0-A55C-912050FA2A6D}" type="presParOf" srcId="{B87CFAA3-C9E6-44EC-A9C1-8FAA271D17CF}" destId="{85AC330D-FE34-40FB-B720-EDC4CC522065}" srcOrd="4" destOrd="0" presId="urn:microsoft.com/office/officeart/2005/8/layout/hList1"/>
    <dgm:cxn modelId="{B577BB15-83F6-4F1C-B739-1AB6FCC4F505}" type="presParOf" srcId="{85AC330D-FE34-40FB-B720-EDC4CC522065}" destId="{E2308F89-F4A6-42F0-8B65-DA426E8008FC}" srcOrd="0" destOrd="0" presId="urn:microsoft.com/office/officeart/2005/8/layout/hList1"/>
    <dgm:cxn modelId="{85300270-279B-4315-9155-B8F1214946F9}" type="presParOf" srcId="{85AC330D-FE34-40FB-B720-EDC4CC522065}" destId="{EA107688-C35C-43B2-A74B-24BD09DC093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906EE9-3903-4871-86BB-4264BCF232DB}"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es-EC"/>
        </a:p>
      </dgm:t>
    </dgm:pt>
    <dgm:pt modelId="{47232746-9C54-465C-A2A3-64C49A5E8F59}">
      <dgm:prSet phldrT="[Texto]"/>
      <dgm:spPr/>
      <dgm:t>
        <a:bodyPr/>
        <a:lstStyle/>
        <a:p>
          <a:r>
            <a:rPr lang="es-ES" b="1" dirty="0"/>
            <a:t>Diagnóstico Institucional del Talento Humano y situación actual;</a:t>
          </a:r>
          <a:endParaRPr lang="es-EC" dirty="0"/>
        </a:p>
      </dgm:t>
    </dgm:pt>
    <dgm:pt modelId="{4A1118E7-0EE8-4FC5-A10D-C3D050C0590A}" type="parTrans" cxnId="{97177B5D-96A8-4BAD-B8F8-94522E82DD94}">
      <dgm:prSet/>
      <dgm:spPr/>
      <dgm:t>
        <a:bodyPr/>
        <a:lstStyle/>
        <a:p>
          <a:endParaRPr lang="es-EC"/>
        </a:p>
      </dgm:t>
    </dgm:pt>
    <dgm:pt modelId="{1068C5E9-0EA8-4502-B532-80F78AACFF6E}" type="sibTrans" cxnId="{97177B5D-96A8-4BAD-B8F8-94522E82DD94}">
      <dgm:prSet/>
      <dgm:spPr/>
      <dgm:t>
        <a:bodyPr/>
        <a:lstStyle/>
        <a:p>
          <a:endParaRPr lang="es-EC"/>
        </a:p>
      </dgm:t>
    </dgm:pt>
    <dgm:pt modelId="{3EA76667-1159-4814-BFB7-3CDFD5361835}">
      <dgm:prSet phldrT="[Texto]"/>
      <dgm:spPr/>
      <dgm:t>
        <a:bodyPr/>
        <a:lstStyle/>
        <a:p>
          <a:r>
            <a:rPr lang="es-ES" b="1" dirty="0"/>
            <a:t>Determinación de la Plantilla de Talento Humano; y,</a:t>
          </a:r>
          <a:endParaRPr lang="es-EC" dirty="0"/>
        </a:p>
      </dgm:t>
    </dgm:pt>
    <dgm:pt modelId="{F93EAF19-9A5D-481B-A784-C2E1078C8198}" type="parTrans" cxnId="{4A938019-0390-4626-95DA-14A38DC47D3E}">
      <dgm:prSet/>
      <dgm:spPr/>
      <dgm:t>
        <a:bodyPr/>
        <a:lstStyle/>
        <a:p>
          <a:endParaRPr lang="es-EC"/>
        </a:p>
      </dgm:t>
    </dgm:pt>
    <dgm:pt modelId="{00CBD417-51EE-41F5-95AC-0F9FBF7CD40F}" type="sibTrans" cxnId="{4A938019-0390-4626-95DA-14A38DC47D3E}">
      <dgm:prSet/>
      <dgm:spPr/>
      <dgm:t>
        <a:bodyPr/>
        <a:lstStyle/>
        <a:p>
          <a:endParaRPr lang="es-EC"/>
        </a:p>
      </dgm:t>
    </dgm:pt>
    <dgm:pt modelId="{8CC2680F-B2C9-4AF9-B288-A0313146B09B}">
      <dgm:prSet phldrT="[Texto]"/>
      <dgm:spPr/>
      <dgm:t>
        <a:bodyPr/>
        <a:lstStyle/>
        <a:p>
          <a:r>
            <a:rPr lang="es-ES" b="1" dirty="0"/>
            <a:t>Optimización y Racionalización del Talento Humano.</a:t>
          </a:r>
          <a:endParaRPr lang="es-EC" dirty="0"/>
        </a:p>
      </dgm:t>
    </dgm:pt>
    <dgm:pt modelId="{C1CCB73E-DE3A-4AAB-9DCA-40AE5823677A}" type="parTrans" cxnId="{FB9E2C19-1834-4DED-A949-ED7F623245CF}">
      <dgm:prSet/>
      <dgm:spPr/>
      <dgm:t>
        <a:bodyPr/>
        <a:lstStyle/>
        <a:p>
          <a:endParaRPr lang="es-EC"/>
        </a:p>
      </dgm:t>
    </dgm:pt>
    <dgm:pt modelId="{F44F7AA5-5E4B-4D5C-9101-B44E1D10BE9F}" type="sibTrans" cxnId="{FB9E2C19-1834-4DED-A949-ED7F623245CF}">
      <dgm:prSet/>
      <dgm:spPr/>
      <dgm:t>
        <a:bodyPr/>
        <a:lstStyle/>
        <a:p>
          <a:endParaRPr lang="es-EC"/>
        </a:p>
      </dgm:t>
    </dgm:pt>
    <dgm:pt modelId="{2FEF04D1-7F0C-4A7F-B98F-703094C4CC65}" type="pres">
      <dgm:prSet presAssocID="{FF906EE9-3903-4871-86BB-4264BCF232DB}" presName="linear" presStyleCnt="0">
        <dgm:presLayoutVars>
          <dgm:dir/>
          <dgm:animLvl val="lvl"/>
          <dgm:resizeHandles val="exact"/>
        </dgm:presLayoutVars>
      </dgm:prSet>
      <dgm:spPr/>
      <dgm:t>
        <a:bodyPr/>
        <a:lstStyle/>
        <a:p>
          <a:endParaRPr lang="es-EC"/>
        </a:p>
      </dgm:t>
    </dgm:pt>
    <dgm:pt modelId="{44C2CA49-2EDD-4528-B502-244A1C98FCE5}" type="pres">
      <dgm:prSet presAssocID="{47232746-9C54-465C-A2A3-64C49A5E8F59}" presName="parentLin" presStyleCnt="0"/>
      <dgm:spPr/>
    </dgm:pt>
    <dgm:pt modelId="{36250FC1-47D5-44C4-B0F4-E63219F6665D}" type="pres">
      <dgm:prSet presAssocID="{47232746-9C54-465C-A2A3-64C49A5E8F59}" presName="parentLeftMargin" presStyleLbl="node1" presStyleIdx="0" presStyleCnt="3"/>
      <dgm:spPr/>
      <dgm:t>
        <a:bodyPr/>
        <a:lstStyle/>
        <a:p>
          <a:endParaRPr lang="es-EC"/>
        </a:p>
      </dgm:t>
    </dgm:pt>
    <dgm:pt modelId="{70A87BC8-81FF-460A-A3F9-B37CD1A75524}" type="pres">
      <dgm:prSet presAssocID="{47232746-9C54-465C-A2A3-64C49A5E8F59}" presName="parentText" presStyleLbl="node1" presStyleIdx="0" presStyleCnt="3">
        <dgm:presLayoutVars>
          <dgm:chMax val="0"/>
          <dgm:bulletEnabled val="1"/>
        </dgm:presLayoutVars>
      </dgm:prSet>
      <dgm:spPr/>
      <dgm:t>
        <a:bodyPr/>
        <a:lstStyle/>
        <a:p>
          <a:endParaRPr lang="es-EC"/>
        </a:p>
      </dgm:t>
    </dgm:pt>
    <dgm:pt modelId="{89B0EECD-F7DF-4D76-8505-95032FD69EE3}" type="pres">
      <dgm:prSet presAssocID="{47232746-9C54-465C-A2A3-64C49A5E8F59}" presName="negativeSpace" presStyleCnt="0"/>
      <dgm:spPr/>
    </dgm:pt>
    <dgm:pt modelId="{1B37B347-2C2D-4995-8E87-F142112B8DBF}" type="pres">
      <dgm:prSet presAssocID="{47232746-9C54-465C-A2A3-64C49A5E8F59}" presName="childText" presStyleLbl="conFgAcc1" presStyleIdx="0" presStyleCnt="3">
        <dgm:presLayoutVars>
          <dgm:bulletEnabled val="1"/>
        </dgm:presLayoutVars>
      </dgm:prSet>
      <dgm:spPr/>
    </dgm:pt>
    <dgm:pt modelId="{385E45D4-ECB6-4F5F-B659-CCFF1C136588}" type="pres">
      <dgm:prSet presAssocID="{1068C5E9-0EA8-4502-B532-80F78AACFF6E}" presName="spaceBetweenRectangles" presStyleCnt="0"/>
      <dgm:spPr/>
    </dgm:pt>
    <dgm:pt modelId="{7DEA82F8-9CD8-430C-AF0A-62201E17E54D}" type="pres">
      <dgm:prSet presAssocID="{3EA76667-1159-4814-BFB7-3CDFD5361835}" presName="parentLin" presStyleCnt="0"/>
      <dgm:spPr/>
    </dgm:pt>
    <dgm:pt modelId="{1EAF7F6A-5DBF-4952-9951-12B01739699B}" type="pres">
      <dgm:prSet presAssocID="{3EA76667-1159-4814-BFB7-3CDFD5361835}" presName="parentLeftMargin" presStyleLbl="node1" presStyleIdx="0" presStyleCnt="3"/>
      <dgm:spPr/>
      <dgm:t>
        <a:bodyPr/>
        <a:lstStyle/>
        <a:p>
          <a:endParaRPr lang="es-EC"/>
        </a:p>
      </dgm:t>
    </dgm:pt>
    <dgm:pt modelId="{9B9D0E57-E035-4F0D-86E7-DCE6C0E15AE2}" type="pres">
      <dgm:prSet presAssocID="{3EA76667-1159-4814-BFB7-3CDFD5361835}" presName="parentText" presStyleLbl="node1" presStyleIdx="1" presStyleCnt="3">
        <dgm:presLayoutVars>
          <dgm:chMax val="0"/>
          <dgm:bulletEnabled val="1"/>
        </dgm:presLayoutVars>
      </dgm:prSet>
      <dgm:spPr/>
      <dgm:t>
        <a:bodyPr/>
        <a:lstStyle/>
        <a:p>
          <a:endParaRPr lang="es-EC"/>
        </a:p>
      </dgm:t>
    </dgm:pt>
    <dgm:pt modelId="{FC2567F8-3705-4682-BA96-127007E50824}" type="pres">
      <dgm:prSet presAssocID="{3EA76667-1159-4814-BFB7-3CDFD5361835}" presName="negativeSpace" presStyleCnt="0"/>
      <dgm:spPr/>
    </dgm:pt>
    <dgm:pt modelId="{9721D628-7C51-4D62-9E83-A2148FC5915E}" type="pres">
      <dgm:prSet presAssocID="{3EA76667-1159-4814-BFB7-3CDFD5361835}" presName="childText" presStyleLbl="conFgAcc1" presStyleIdx="1" presStyleCnt="3">
        <dgm:presLayoutVars>
          <dgm:bulletEnabled val="1"/>
        </dgm:presLayoutVars>
      </dgm:prSet>
      <dgm:spPr/>
    </dgm:pt>
    <dgm:pt modelId="{E098CBD7-5BEA-46F4-ABCD-8E1EAC724DD4}" type="pres">
      <dgm:prSet presAssocID="{00CBD417-51EE-41F5-95AC-0F9FBF7CD40F}" presName="spaceBetweenRectangles" presStyleCnt="0"/>
      <dgm:spPr/>
    </dgm:pt>
    <dgm:pt modelId="{43EB2ABE-89CF-4151-8F04-5057E0B2CB07}" type="pres">
      <dgm:prSet presAssocID="{8CC2680F-B2C9-4AF9-B288-A0313146B09B}" presName="parentLin" presStyleCnt="0"/>
      <dgm:spPr/>
    </dgm:pt>
    <dgm:pt modelId="{02C9AFE5-CB8A-4D01-82BA-F0F53A691A76}" type="pres">
      <dgm:prSet presAssocID="{8CC2680F-B2C9-4AF9-B288-A0313146B09B}" presName="parentLeftMargin" presStyleLbl="node1" presStyleIdx="1" presStyleCnt="3"/>
      <dgm:spPr/>
      <dgm:t>
        <a:bodyPr/>
        <a:lstStyle/>
        <a:p>
          <a:endParaRPr lang="es-EC"/>
        </a:p>
      </dgm:t>
    </dgm:pt>
    <dgm:pt modelId="{0858C159-1699-4949-A577-805C0204E260}" type="pres">
      <dgm:prSet presAssocID="{8CC2680F-B2C9-4AF9-B288-A0313146B09B}" presName="parentText" presStyleLbl="node1" presStyleIdx="2" presStyleCnt="3">
        <dgm:presLayoutVars>
          <dgm:chMax val="0"/>
          <dgm:bulletEnabled val="1"/>
        </dgm:presLayoutVars>
      </dgm:prSet>
      <dgm:spPr/>
      <dgm:t>
        <a:bodyPr/>
        <a:lstStyle/>
        <a:p>
          <a:endParaRPr lang="es-EC"/>
        </a:p>
      </dgm:t>
    </dgm:pt>
    <dgm:pt modelId="{D195F1BB-5947-41F3-8088-5065D1873073}" type="pres">
      <dgm:prSet presAssocID="{8CC2680F-B2C9-4AF9-B288-A0313146B09B}" presName="negativeSpace" presStyleCnt="0"/>
      <dgm:spPr/>
    </dgm:pt>
    <dgm:pt modelId="{0366F32D-6AD5-4B2A-B339-E92BF940C0B7}" type="pres">
      <dgm:prSet presAssocID="{8CC2680F-B2C9-4AF9-B288-A0313146B09B}" presName="childText" presStyleLbl="conFgAcc1" presStyleIdx="2" presStyleCnt="3">
        <dgm:presLayoutVars>
          <dgm:bulletEnabled val="1"/>
        </dgm:presLayoutVars>
      </dgm:prSet>
      <dgm:spPr/>
    </dgm:pt>
  </dgm:ptLst>
  <dgm:cxnLst>
    <dgm:cxn modelId="{3C824CF2-D7B5-4C73-A37B-1DABF286E637}" type="presOf" srcId="{FF906EE9-3903-4871-86BB-4264BCF232DB}" destId="{2FEF04D1-7F0C-4A7F-B98F-703094C4CC65}" srcOrd="0" destOrd="0" presId="urn:microsoft.com/office/officeart/2005/8/layout/list1"/>
    <dgm:cxn modelId="{F4F9829C-6AE0-4939-985C-67759E4A966E}" type="presOf" srcId="{8CC2680F-B2C9-4AF9-B288-A0313146B09B}" destId="{02C9AFE5-CB8A-4D01-82BA-F0F53A691A76}" srcOrd="0" destOrd="0" presId="urn:microsoft.com/office/officeart/2005/8/layout/list1"/>
    <dgm:cxn modelId="{97177B5D-96A8-4BAD-B8F8-94522E82DD94}" srcId="{FF906EE9-3903-4871-86BB-4264BCF232DB}" destId="{47232746-9C54-465C-A2A3-64C49A5E8F59}" srcOrd="0" destOrd="0" parTransId="{4A1118E7-0EE8-4FC5-A10D-C3D050C0590A}" sibTransId="{1068C5E9-0EA8-4502-B532-80F78AACFF6E}"/>
    <dgm:cxn modelId="{E674AA3E-50B6-4DEC-96ED-177E9E949E31}" type="presOf" srcId="{3EA76667-1159-4814-BFB7-3CDFD5361835}" destId="{1EAF7F6A-5DBF-4952-9951-12B01739699B}" srcOrd="0" destOrd="0" presId="urn:microsoft.com/office/officeart/2005/8/layout/list1"/>
    <dgm:cxn modelId="{FB9E2C19-1834-4DED-A949-ED7F623245CF}" srcId="{FF906EE9-3903-4871-86BB-4264BCF232DB}" destId="{8CC2680F-B2C9-4AF9-B288-A0313146B09B}" srcOrd="2" destOrd="0" parTransId="{C1CCB73E-DE3A-4AAB-9DCA-40AE5823677A}" sibTransId="{F44F7AA5-5E4B-4D5C-9101-B44E1D10BE9F}"/>
    <dgm:cxn modelId="{4A938019-0390-4626-95DA-14A38DC47D3E}" srcId="{FF906EE9-3903-4871-86BB-4264BCF232DB}" destId="{3EA76667-1159-4814-BFB7-3CDFD5361835}" srcOrd="1" destOrd="0" parTransId="{F93EAF19-9A5D-481B-A784-C2E1078C8198}" sibTransId="{00CBD417-51EE-41F5-95AC-0F9FBF7CD40F}"/>
    <dgm:cxn modelId="{C961B590-07EB-424B-96B7-9CBFCF882383}" type="presOf" srcId="{47232746-9C54-465C-A2A3-64C49A5E8F59}" destId="{70A87BC8-81FF-460A-A3F9-B37CD1A75524}" srcOrd="1" destOrd="0" presId="urn:microsoft.com/office/officeart/2005/8/layout/list1"/>
    <dgm:cxn modelId="{3409FA30-E85D-4B38-BB3D-1A35E95DE738}" type="presOf" srcId="{3EA76667-1159-4814-BFB7-3CDFD5361835}" destId="{9B9D0E57-E035-4F0D-86E7-DCE6C0E15AE2}" srcOrd="1" destOrd="0" presId="urn:microsoft.com/office/officeart/2005/8/layout/list1"/>
    <dgm:cxn modelId="{2F98C7CC-C60D-4B6E-BEDF-39F8ACD31AA9}" type="presOf" srcId="{47232746-9C54-465C-A2A3-64C49A5E8F59}" destId="{36250FC1-47D5-44C4-B0F4-E63219F6665D}" srcOrd="0" destOrd="0" presId="urn:microsoft.com/office/officeart/2005/8/layout/list1"/>
    <dgm:cxn modelId="{1CCE56A9-0238-4F7A-A59C-A9F85CBE5FB1}" type="presOf" srcId="{8CC2680F-B2C9-4AF9-B288-A0313146B09B}" destId="{0858C159-1699-4949-A577-805C0204E260}" srcOrd="1" destOrd="0" presId="urn:microsoft.com/office/officeart/2005/8/layout/list1"/>
    <dgm:cxn modelId="{57902E57-E453-4651-88E6-3DA6C2129188}" type="presParOf" srcId="{2FEF04D1-7F0C-4A7F-B98F-703094C4CC65}" destId="{44C2CA49-2EDD-4528-B502-244A1C98FCE5}" srcOrd="0" destOrd="0" presId="urn:microsoft.com/office/officeart/2005/8/layout/list1"/>
    <dgm:cxn modelId="{8CC11B36-2992-40C0-BC7E-A77C5BE0A925}" type="presParOf" srcId="{44C2CA49-2EDD-4528-B502-244A1C98FCE5}" destId="{36250FC1-47D5-44C4-B0F4-E63219F6665D}" srcOrd="0" destOrd="0" presId="urn:microsoft.com/office/officeart/2005/8/layout/list1"/>
    <dgm:cxn modelId="{9DFFF31C-98F9-41B8-916B-636F38D08FEF}" type="presParOf" srcId="{44C2CA49-2EDD-4528-B502-244A1C98FCE5}" destId="{70A87BC8-81FF-460A-A3F9-B37CD1A75524}" srcOrd="1" destOrd="0" presId="urn:microsoft.com/office/officeart/2005/8/layout/list1"/>
    <dgm:cxn modelId="{5F702C7D-4F3C-4D1C-9BC2-70C6ED8ADE7A}" type="presParOf" srcId="{2FEF04D1-7F0C-4A7F-B98F-703094C4CC65}" destId="{89B0EECD-F7DF-4D76-8505-95032FD69EE3}" srcOrd="1" destOrd="0" presId="urn:microsoft.com/office/officeart/2005/8/layout/list1"/>
    <dgm:cxn modelId="{2F1BF048-DB2C-4B28-9818-BCC90EFF72AA}" type="presParOf" srcId="{2FEF04D1-7F0C-4A7F-B98F-703094C4CC65}" destId="{1B37B347-2C2D-4995-8E87-F142112B8DBF}" srcOrd="2" destOrd="0" presId="urn:microsoft.com/office/officeart/2005/8/layout/list1"/>
    <dgm:cxn modelId="{468BC3F5-A12D-43F2-B98F-406DD1438BD4}" type="presParOf" srcId="{2FEF04D1-7F0C-4A7F-B98F-703094C4CC65}" destId="{385E45D4-ECB6-4F5F-B659-CCFF1C136588}" srcOrd="3" destOrd="0" presId="urn:microsoft.com/office/officeart/2005/8/layout/list1"/>
    <dgm:cxn modelId="{8AC409AE-086A-4656-819D-3D3C030F9326}" type="presParOf" srcId="{2FEF04D1-7F0C-4A7F-B98F-703094C4CC65}" destId="{7DEA82F8-9CD8-430C-AF0A-62201E17E54D}" srcOrd="4" destOrd="0" presId="urn:microsoft.com/office/officeart/2005/8/layout/list1"/>
    <dgm:cxn modelId="{A067E80C-7CB0-43F9-BD06-911013018AAA}" type="presParOf" srcId="{7DEA82F8-9CD8-430C-AF0A-62201E17E54D}" destId="{1EAF7F6A-5DBF-4952-9951-12B01739699B}" srcOrd="0" destOrd="0" presId="urn:microsoft.com/office/officeart/2005/8/layout/list1"/>
    <dgm:cxn modelId="{658AB691-0D55-410A-BBD3-454E26417386}" type="presParOf" srcId="{7DEA82F8-9CD8-430C-AF0A-62201E17E54D}" destId="{9B9D0E57-E035-4F0D-86E7-DCE6C0E15AE2}" srcOrd="1" destOrd="0" presId="urn:microsoft.com/office/officeart/2005/8/layout/list1"/>
    <dgm:cxn modelId="{20C310F9-13F1-45F1-8DD6-EF8157046E8B}" type="presParOf" srcId="{2FEF04D1-7F0C-4A7F-B98F-703094C4CC65}" destId="{FC2567F8-3705-4682-BA96-127007E50824}" srcOrd="5" destOrd="0" presId="urn:microsoft.com/office/officeart/2005/8/layout/list1"/>
    <dgm:cxn modelId="{87D79F7C-4D92-48CE-865E-054E81AC8E06}" type="presParOf" srcId="{2FEF04D1-7F0C-4A7F-B98F-703094C4CC65}" destId="{9721D628-7C51-4D62-9E83-A2148FC5915E}" srcOrd="6" destOrd="0" presId="urn:microsoft.com/office/officeart/2005/8/layout/list1"/>
    <dgm:cxn modelId="{843FE6EA-3526-4826-9AE8-76C103CDA990}" type="presParOf" srcId="{2FEF04D1-7F0C-4A7F-B98F-703094C4CC65}" destId="{E098CBD7-5BEA-46F4-ABCD-8E1EAC724DD4}" srcOrd="7" destOrd="0" presId="urn:microsoft.com/office/officeart/2005/8/layout/list1"/>
    <dgm:cxn modelId="{A569E91A-2809-4B6B-8DA2-6394C3B5C8E6}" type="presParOf" srcId="{2FEF04D1-7F0C-4A7F-B98F-703094C4CC65}" destId="{43EB2ABE-89CF-4151-8F04-5057E0B2CB07}" srcOrd="8" destOrd="0" presId="urn:microsoft.com/office/officeart/2005/8/layout/list1"/>
    <dgm:cxn modelId="{0E43D608-262F-46C1-A8F0-D334B213AF00}" type="presParOf" srcId="{43EB2ABE-89CF-4151-8F04-5057E0B2CB07}" destId="{02C9AFE5-CB8A-4D01-82BA-F0F53A691A76}" srcOrd="0" destOrd="0" presId="urn:microsoft.com/office/officeart/2005/8/layout/list1"/>
    <dgm:cxn modelId="{449B5532-3498-4871-B3A8-30E18A9D2946}" type="presParOf" srcId="{43EB2ABE-89CF-4151-8F04-5057E0B2CB07}" destId="{0858C159-1699-4949-A577-805C0204E260}" srcOrd="1" destOrd="0" presId="urn:microsoft.com/office/officeart/2005/8/layout/list1"/>
    <dgm:cxn modelId="{4878556D-BFC8-4A88-95E2-E87E13C17294}" type="presParOf" srcId="{2FEF04D1-7F0C-4A7F-B98F-703094C4CC65}" destId="{D195F1BB-5947-41F3-8088-5065D1873073}" srcOrd="9" destOrd="0" presId="urn:microsoft.com/office/officeart/2005/8/layout/list1"/>
    <dgm:cxn modelId="{0142C7CF-8378-4C83-BCDE-6CE702726585}" type="presParOf" srcId="{2FEF04D1-7F0C-4A7F-B98F-703094C4CC65}" destId="{0366F32D-6AD5-4B2A-B339-E92BF940C0B7}"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86A7C3-401F-425B-B252-D227198E5E69}" type="doc">
      <dgm:prSet loTypeId="urn:microsoft.com/office/officeart/2005/8/layout/lProcess2" loCatId="list" qsTypeId="urn:microsoft.com/office/officeart/2005/8/quickstyle/simple2" qsCatId="simple" csTypeId="urn:microsoft.com/office/officeart/2005/8/colors/accent0_1" csCatId="mainScheme" phldr="1"/>
      <dgm:spPr/>
      <dgm:t>
        <a:bodyPr/>
        <a:lstStyle/>
        <a:p>
          <a:endParaRPr lang="es-EC"/>
        </a:p>
      </dgm:t>
    </dgm:pt>
    <dgm:pt modelId="{8E376AED-A7C3-4CBA-B5F9-91B76F56A96C}">
      <dgm:prSet phldrT="[Texto]"/>
      <dgm:spPr/>
      <dgm:t>
        <a:bodyPr/>
        <a:lstStyle/>
        <a:p>
          <a:pPr algn="ctr"/>
          <a:r>
            <a:rPr lang="es-EC" b="1"/>
            <a:t>RAZÓN</a:t>
          </a:r>
          <a:endParaRPr lang="es-EC" b="1" dirty="0"/>
        </a:p>
      </dgm:t>
    </dgm:pt>
    <dgm:pt modelId="{C7DBB638-8CAD-4919-8C87-49BE773E5CB2}" type="parTrans" cxnId="{3CEBF4B6-CE82-4F34-8E5F-7965C71DD1EC}">
      <dgm:prSet/>
      <dgm:spPr/>
      <dgm:t>
        <a:bodyPr/>
        <a:lstStyle/>
        <a:p>
          <a:pPr algn="ctr"/>
          <a:endParaRPr lang="es-EC" b="1">
            <a:solidFill>
              <a:schemeClr val="tx1"/>
            </a:solidFill>
          </a:endParaRPr>
        </a:p>
      </dgm:t>
    </dgm:pt>
    <dgm:pt modelId="{9748E8E8-19A8-49AC-B3F1-5EA44A310036}" type="sibTrans" cxnId="{3CEBF4B6-CE82-4F34-8E5F-7965C71DD1EC}">
      <dgm:prSet/>
      <dgm:spPr/>
      <dgm:t>
        <a:bodyPr/>
        <a:lstStyle/>
        <a:p>
          <a:pPr algn="ctr"/>
          <a:endParaRPr lang="es-EC" b="1">
            <a:solidFill>
              <a:schemeClr val="tx1"/>
            </a:solidFill>
          </a:endParaRPr>
        </a:p>
      </dgm:t>
    </dgm:pt>
    <dgm:pt modelId="{DD23B4F3-EE08-4E13-A341-E0D67899DE76}">
      <dgm:prSet phldrT="[Texto]" custT="1"/>
      <dgm:spPr/>
      <dgm:t>
        <a:bodyPr/>
        <a:lstStyle/>
        <a:p>
          <a:pPr algn="ctr"/>
          <a:r>
            <a:rPr lang="es-EC" sz="2000" b="1" dirty="0"/>
            <a:t>CON LA OPTIMIZACIÓN DE 6 PARTIDAS </a:t>
          </a:r>
        </a:p>
      </dgm:t>
    </dgm:pt>
    <dgm:pt modelId="{6D65B9A0-1E06-480B-8EF1-8191A73DA3AC}" type="parTrans" cxnId="{C553B36A-A407-4D0C-B00B-48CF7F48E241}">
      <dgm:prSet/>
      <dgm:spPr/>
      <dgm:t>
        <a:bodyPr/>
        <a:lstStyle/>
        <a:p>
          <a:pPr algn="ctr"/>
          <a:endParaRPr lang="es-EC" b="1">
            <a:solidFill>
              <a:schemeClr val="tx1"/>
            </a:solidFill>
          </a:endParaRPr>
        </a:p>
      </dgm:t>
    </dgm:pt>
    <dgm:pt modelId="{72B9983C-11FD-45CA-AD13-D02C3FCD686B}" type="sibTrans" cxnId="{C553B36A-A407-4D0C-B00B-48CF7F48E241}">
      <dgm:prSet/>
      <dgm:spPr/>
      <dgm:t>
        <a:bodyPr/>
        <a:lstStyle/>
        <a:p>
          <a:pPr algn="ctr"/>
          <a:endParaRPr lang="es-EC" b="1">
            <a:solidFill>
              <a:schemeClr val="tx1"/>
            </a:solidFill>
          </a:endParaRPr>
        </a:p>
      </dgm:t>
    </dgm:pt>
    <dgm:pt modelId="{2E35D30A-E35C-4791-8768-B01B50C4D975}">
      <dgm:prSet phldrT="[Texto]" custT="1"/>
      <dgm:spPr/>
      <dgm:t>
        <a:bodyPr/>
        <a:lstStyle/>
        <a:p>
          <a:pPr algn="ctr"/>
          <a:r>
            <a:rPr lang="es-EC" sz="2000" b="1" dirty="0"/>
            <a:t>3 VACANTES SE PRODUCEN POR LA COMPRA DE RENUNCIAS </a:t>
          </a:r>
        </a:p>
      </dgm:t>
    </dgm:pt>
    <dgm:pt modelId="{61B01926-D642-43E1-8AB8-E62F5E8A7CF4}" type="parTrans" cxnId="{1DF647FE-4FD5-4E02-B13D-34BDA2924CB2}">
      <dgm:prSet/>
      <dgm:spPr/>
      <dgm:t>
        <a:bodyPr/>
        <a:lstStyle/>
        <a:p>
          <a:pPr algn="ctr"/>
          <a:endParaRPr lang="es-EC" b="1">
            <a:solidFill>
              <a:schemeClr val="tx1"/>
            </a:solidFill>
          </a:endParaRPr>
        </a:p>
      </dgm:t>
    </dgm:pt>
    <dgm:pt modelId="{970D7000-3105-4E02-ABC1-3A28CD287BC6}" type="sibTrans" cxnId="{1DF647FE-4FD5-4E02-B13D-34BDA2924CB2}">
      <dgm:prSet/>
      <dgm:spPr/>
      <dgm:t>
        <a:bodyPr/>
        <a:lstStyle/>
        <a:p>
          <a:pPr algn="ctr"/>
          <a:endParaRPr lang="es-EC" b="1">
            <a:solidFill>
              <a:schemeClr val="tx1"/>
            </a:solidFill>
          </a:endParaRPr>
        </a:p>
      </dgm:t>
    </dgm:pt>
    <dgm:pt modelId="{295E0DC5-A75C-4A8C-B32E-E34F79A94EF2}">
      <dgm:prSet phldrT="[Texto]"/>
      <dgm:spPr/>
      <dgm:t>
        <a:bodyPr/>
        <a:lstStyle/>
        <a:p>
          <a:pPr algn="ctr"/>
          <a:r>
            <a:rPr lang="es-EC" b="1" dirty="0"/>
            <a:t>OPTIMIZACIÓN</a:t>
          </a:r>
        </a:p>
      </dgm:t>
    </dgm:pt>
    <dgm:pt modelId="{D38117BB-5F81-42A8-B096-278F8BC38B31}" type="parTrans" cxnId="{C01D0C5A-0CC4-4D27-821D-B4D1325CB140}">
      <dgm:prSet/>
      <dgm:spPr/>
      <dgm:t>
        <a:bodyPr/>
        <a:lstStyle/>
        <a:p>
          <a:pPr algn="ctr"/>
          <a:endParaRPr lang="es-EC" b="1">
            <a:solidFill>
              <a:schemeClr val="tx1"/>
            </a:solidFill>
          </a:endParaRPr>
        </a:p>
      </dgm:t>
    </dgm:pt>
    <dgm:pt modelId="{BF7A8090-B764-4E21-8157-A026982A4C0A}" type="sibTrans" cxnId="{C01D0C5A-0CC4-4D27-821D-B4D1325CB140}">
      <dgm:prSet/>
      <dgm:spPr/>
      <dgm:t>
        <a:bodyPr/>
        <a:lstStyle/>
        <a:p>
          <a:pPr algn="ctr"/>
          <a:endParaRPr lang="es-EC" b="1">
            <a:solidFill>
              <a:schemeClr val="tx1"/>
            </a:solidFill>
          </a:endParaRPr>
        </a:p>
      </dgm:t>
    </dgm:pt>
    <dgm:pt modelId="{F9852075-F306-4517-87D2-27603B082E90}">
      <dgm:prSet phldrT="[Texto]" custT="1"/>
      <dgm:spPr/>
      <dgm:t>
        <a:bodyPr/>
        <a:lstStyle/>
        <a:p>
          <a:pPr algn="ctr"/>
          <a:endParaRPr lang="es-EC" sz="1600" b="1" dirty="0"/>
        </a:p>
        <a:p>
          <a:pPr algn="ctr"/>
          <a:r>
            <a:rPr lang="es-EC" sz="2000" b="1" dirty="0"/>
            <a:t>$ 45.600,00 TOTAL ANUAL INCLUIDO BENEFICIOS DE LEY</a:t>
          </a:r>
          <a:r>
            <a:rPr lang="es-EC" sz="1800" b="1" dirty="0"/>
            <a:t> </a:t>
          </a:r>
        </a:p>
        <a:p>
          <a:pPr algn="ctr"/>
          <a:endParaRPr lang="es-EC" sz="1600" b="1" dirty="0"/>
        </a:p>
      </dgm:t>
    </dgm:pt>
    <dgm:pt modelId="{7FB2EDED-EA15-4FF6-84C6-AB089154B7DA}" type="parTrans" cxnId="{D2B7AE68-1038-43EA-8EF6-1B6784C3DB88}">
      <dgm:prSet/>
      <dgm:spPr/>
      <dgm:t>
        <a:bodyPr/>
        <a:lstStyle/>
        <a:p>
          <a:pPr algn="ctr"/>
          <a:endParaRPr lang="es-EC" b="1">
            <a:solidFill>
              <a:schemeClr val="tx1"/>
            </a:solidFill>
          </a:endParaRPr>
        </a:p>
      </dgm:t>
    </dgm:pt>
    <dgm:pt modelId="{6BFFC8A6-0055-447D-84F7-34CB2557B94A}" type="sibTrans" cxnId="{D2B7AE68-1038-43EA-8EF6-1B6784C3DB88}">
      <dgm:prSet/>
      <dgm:spPr/>
      <dgm:t>
        <a:bodyPr/>
        <a:lstStyle/>
        <a:p>
          <a:pPr algn="ctr"/>
          <a:endParaRPr lang="es-EC" b="1">
            <a:solidFill>
              <a:schemeClr val="tx1"/>
            </a:solidFill>
          </a:endParaRPr>
        </a:p>
      </dgm:t>
    </dgm:pt>
    <dgm:pt modelId="{5D9C5C77-5201-4B25-88DE-FF5B1927EBD0}">
      <dgm:prSet phldrT="[Texto]" custT="1"/>
      <dgm:spPr/>
      <dgm:t>
        <a:bodyPr/>
        <a:lstStyle/>
        <a:p>
          <a:pPr algn="ctr"/>
          <a:r>
            <a:rPr lang="es-EC" sz="2000" b="1" dirty="0"/>
            <a:t>$ 51.400,00 TOTAL ANUAL INCLUIDO BENEFICIOS DE LEY</a:t>
          </a:r>
        </a:p>
      </dgm:t>
    </dgm:pt>
    <dgm:pt modelId="{C8650A29-6A0A-41AE-96FB-3A3B2CB4D4DB}" type="parTrans" cxnId="{DE1545AC-A68D-427D-ABB2-C0424C40CC04}">
      <dgm:prSet/>
      <dgm:spPr/>
      <dgm:t>
        <a:bodyPr/>
        <a:lstStyle/>
        <a:p>
          <a:pPr algn="ctr"/>
          <a:endParaRPr lang="es-EC" b="1">
            <a:solidFill>
              <a:schemeClr val="tx1"/>
            </a:solidFill>
          </a:endParaRPr>
        </a:p>
      </dgm:t>
    </dgm:pt>
    <dgm:pt modelId="{FAB59C92-CA86-41CC-8629-9716ACBF0214}" type="sibTrans" cxnId="{DE1545AC-A68D-427D-ABB2-C0424C40CC04}">
      <dgm:prSet/>
      <dgm:spPr/>
      <dgm:t>
        <a:bodyPr/>
        <a:lstStyle/>
        <a:p>
          <a:pPr algn="ctr"/>
          <a:endParaRPr lang="es-EC" b="1">
            <a:solidFill>
              <a:schemeClr val="tx1"/>
            </a:solidFill>
          </a:endParaRPr>
        </a:p>
      </dgm:t>
    </dgm:pt>
    <dgm:pt modelId="{8A151D15-EA4E-4642-88F6-EA710693DCCC}" type="pres">
      <dgm:prSet presAssocID="{8686A7C3-401F-425B-B252-D227198E5E69}" presName="theList" presStyleCnt="0">
        <dgm:presLayoutVars>
          <dgm:dir/>
          <dgm:animLvl val="lvl"/>
          <dgm:resizeHandles val="exact"/>
        </dgm:presLayoutVars>
      </dgm:prSet>
      <dgm:spPr/>
      <dgm:t>
        <a:bodyPr/>
        <a:lstStyle/>
        <a:p>
          <a:endParaRPr lang="es-EC"/>
        </a:p>
      </dgm:t>
    </dgm:pt>
    <dgm:pt modelId="{C49AA505-4481-4D80-A61D-7D4F7F337147}" type="pres">
      <dgm:prSet presAssocID="{8E376AED-A7C3-4CBA-B5F9-91B76F56A96C}" presName="compNode" presStyleCnt="0"/>
      <dgm:spPr/>
    </dgm:pt>
    <dgm:pt modelId="{D1927C5D-235E-4167-85E9-917F07DAB84B}" type="pres">
      <dgm:prSet presAssocID="{8E376AED-A7C3-4CBA-B5F9-91B76F56A96C}" presName="aNode" presStyleLbl="bgShp" presStyleIdx="0" presStyleCnt="2" custLinFactNeighborX="-104"/>
      <dgm:spPr/>
      <dgm:t>
        <a:bodyPr/>
        <a:lstStyle/>
        <a:p>
          <a:endParaRPr lang="es-EC"/>
        </a:p>
      </dgm:t>
    </dgm:pt>
    <dgm:pt modelId="{DA7A706A-0B16-4058-8D18-EA53C47F9C5D}" type="pres">
      <dgm:prSet presAssocID="{8E376AED-A7C3-4CBA-B5F9-91B76F56A96C}" presName="textNode" presStyleLbl="bgShp" presStyleIdx="0" presStyleCnt="2"/>
      <dgm:spPr/>
      <dgm:t>
        <a:bodyPr/>
        <a:lstStyle/>
        <a:p>
          <a:endParaRPr lang="es-EC"/>
        </a:p>
      </dgm:t>
    </dgm:pt>
    <dgm:pt modelId="{7A241A5D-2EFB-4431-AA17-5B95BEF43D3F}" type="pres">
      <dgm:prSet presAssocID="{8E376AED-A7C3-4CBA-B5F9-91B76F56A96C}" presName="compChildNode" presStyleCnt="0"/>
      <dgm:spPr/>
    </dgm:pt>
    <dgm:pt modelId="{14D2EBF9-F431-4525-89BE-CB891035727D}" type="pres">
      <dgm:prSet presAssocID="{8E376AED-A7C3-4CBA-B5F9-91B76F56A96C}" presName="theInnerList" presStyleCnt="0"/>
      <dgm:spPr/>
    </dgm:pt>
    <dgm:pt modelId="{5EAADAEC-5838-4D9E-B7D2-E4BF93F28B23}" type="pres">
      <dgm:prSet presAssocID="{DD23B4F3-EE08-4E13-A341-E0D67899DE76}" presName="childNode" presStyleLbl="node1" presStyleIdx="0" presStyleCnt="4">
        <dgm:presLayoutVars>
          <dgm:bulletEnabled val="1"/>
        </dgm:presLayoutVars>
      </dgm:prSet>
      <dgm:spPr/>
      <dgm:t>
        <a:bodyPr/>
        <a:lstStyle/>
        <a:p>
          <a:endParaRPr lang="es-EC"/>
        </a:p>
      </dgm:t>
    </dgm:pt>
    <dgm:pt modelId="{C50FA50E-FA40-4247-A882-07576BE9E69B}" type="pres">
      <dgm:prSet presAssocID="{DD23B4F3-EE08-4E13-A341-E0D67899DE76}" presName="aSpace2" presStyleCnt="0"/>
      <dgm:spPr/>
    </dgm:pt>
    <dgm:pt modelId="{3223758C-0C82-4651-8993-8B590309750A}" type="pres">
      <dgm:prSet presAssocID="{2E35D30A-E35C-4791-8768-B01B50C4D975}" presName="childNode" presStyleLbl="node1" presStyleIdx="1" presStyleCnt="4">
        <dgm:presLayoutVars>
          <dgm:bulletEnabled val="1"/>
        </dgm:presLayoutVars>
      </dgm:prSet>
      <dgm:spPr/>
      <dgm:t>
        <a:bodyPr/>
        <a:lstStyle/>
        <a:p>
          <a:endParaRPr lang="es-EC"/>
        </a:p>
      </dgm:t>
    </dgm:pt>
    <dgm:pt modelId="{7646FBA1-DBD0-4E4F-82DF-A549D9D97F4E}" type="pres">
      <dgm:prSet presAssocID="{8E376AED-A7C3-4CBA-B5F9-91B76F56A96C}" presName="aSpace" presStyleCnt="0"/>
      <dgm:spPr/>
    </dgm:pt>
    <dgm:pt modelId="{F2D918A9-ACE6-4F9B-8359-6E70C623A404}" type="pres">
      <dgm:prSet presAssocID="{295E0DC5-A75C-4A8C-B32E-E34F79A94EF2}" presName="compNode" presStyleCnt="0"/>
      <dgm:spPr/>
    </dgm:pt>
    <dgm:pt modelId="{E26E5584-304E-473B-AD38-789700F1BA43}" type="pres">
      <dgm:prSet presAssocID="{295E0DC5-A75C-4A8C-B32E-E34F79A94EF2}" presName="aNode" presStyleLbl="bgShp" presStyleIdx="1" presStyleCnt="2"/>
      <dgm:spPr/>
      <dgm:t>
        <a:bodyPr/>
        <a:lstStyle/>
        <a:p>
          <a:endParaRPr lang="es-EC"/>
        </a:p>
      </dgm:t>
    </dgm:pt>
    <dgm:pt modelId="{58915447-BC87-4D52-BFFA-43A8A229A1EA}" type="pres">
      <dgm:prSet presAssocID="{295E0DC5-A75C-4A8C-B32E-E34F79A94EF2}" presName="textNode" presStyleLbl="bgShp" presStyleIdx="1" presStyleCnt="2"/>
      <dgm:spPr/>
      <dgm:t>
        <a:bodyPr/>
        <a:lstStyle/>
        <a:p>
          <a:endParaRPr lang="es-EC"/>
        </a:p>
      </dgm:t>
    </dgm:pt>
    <dgm:pt modelId="{6E50E472-DBA3-4EDF-AF63-621F5DFC367C}" type="pres">
      <dgm:prSet presAssocID="{295E0DC5-A75C-4A8C-B32E-E34F79A94EF2}" presName="compChildNode" presStyleCnt="0"/>
      <dgm:spPr/>
    </dgm:pt>
    <dgm:pt modelId="{545F4303-AC61-4856-9FA1-C0B50C601FF6}" type="pres">
      <dgm:prSet presAssocID="{295E0DC5-A75C-4A8C-B32E-E34F79A94EF2}" presName="theInnerList" presStyleCnt="0"/>
      <dgm:spPr/>
    </dgm:pt>
    <dgm:pt modelId="{473DBF5A-B233-4A9B-A7F6-29B7CDAE34F0}" type="pres">
      <dgm:prSet presAssocID="{F9852075-F306-4517-87D2-27603B082E90}" presName="childNode" presStyleLbl="node1" presStyleIdx="2" presStyleCnt="4">
        <dgm:presLayoutVars>
          <dgm:bulletEnabled val="1"/>
        </dgm:presLayoutVars>
      </dgm:prSet>
      <dgm:spPr/>
      <dgm:t>
        <a:bodyPr/>
        <a:lstStyle/>
        <a:p>
          <a:endParaRPr lang="es-EC"/>
        </a:p>
      </dgm:t>
    </dgm:pt>
    <dgm:pt modelId="{17DE5A6D-8A31-4224-9C91-3E1E5D43EEC2}" type="pres">
      <dgm:prSet presAssocID="{F9852075-F306-4517-87D2-27603B082E90}" presName="aSpace2" presStyleCnt="0"/>
      <dgm:spPr/>
    </dgm:pt>
    <dgm:pt modelId="{C60D8CA6-1D13-4329-AF31-AA60733F2266}" type="pres">
      <dgm:prSet presAssocID="{5D9C5C77-5201-4B25-88DE-FF5B1927EBD0}" presName="childNode" presStyleLbl="node1" presStyleIdx="3" presStyleCnt="4">
        <dgm:presLayoutVars>
          <dgm:bulletEnabled val="1"/>
        </dgm:presLayoutVars>
      </dgm:prSet>
      <dgm:spPr/>
      <dgm:t>
        <a:bodyPr/>
        <a:lstStyle/>
        <a:p>
          <a:endParaRPr lang="es-EC"/>
        </a:p>
      </dgm:t>
    </dgm:pt>
  </dgm:ptLst>
  <dgm:cxnLst>
    <dgm:cxn modelId="{0EB8C096-E833-4563-BA76-74A402C1EDDF}" type="presOf" srcId="{295E0DC5-A75C-4A8C-B32E-E34F79A94EF2}" destId="{58915447-BC87-4D52-BFFA-43A8A229A1EA}" srcOrd="1" destOrd="0" presId="urn:microsoft.com/office/officeart/2005/8/layout/lProcess2"/>
    <dgm:cxn modelId="{1DF647FE-4FD5-4E02-B13D-34BDA2924CB2}" srcId="{8E376AED-A7C3-4CBA-B5F9-91B76F56A96C}" destId="{2E35D30A-E35C-4791-8768-B01B50C4D975}" srcOrd="1" destOrd="0" parTransId="{61B01926-D642-43E1-8AB8-E62F5E8A7CF4}" sibTransId="{970D7000-3105-4E02-ABC1-3A28CD287BC6}"/>
    <dgm:cxn modelId="{C84D3AD2-A48C-4FD1-AB26-33473D3BCB46}" type="presOf" srcId="{8E376AED-A7C3-4CBA-B5F9-91B76F56A96C}" destId="{D1927C5D-235E-4167-85E9-917F07DAB84B}" srcOrd="0" destOrd="0" presId="urn:microsoft.com/office/officeart/2005/8/layout/lProcess2"/>
    <dgm:cxn modelId="{C553B36A-A407-4D0C-B00B-48CF7F48E241}" srcId="{8E376AED-A7C3-4CBA-B5F9-91B76F56A96C}" destId="{DD23B4F3-EE08-4E13-A341-E0D67899DE76}" srcOrd="0" destOrd="0" parTransId="{6D65B9A0-1E06-480B-8EF1-8191A73DA3AC}" sibTransId="{72B9983C-11FD-45CA-AD13-D02C3FCD686B}"/>
    <dgm:cxn modelId="{50AE6D80-F9EC-471E-854B-2AD86AD372FA}" type="presOf" srcId="{295E0DC5-A75C-4A8C-B32E-E34F79A94EF2}" destId="{E26E5584-304E-473B-AD38-789700F1BA43}" srcOrd="0" destOrd="0" presId="urn:microsoft.com/office/officeart/2005/8/layout/lProcess2"/>
    <dgm:cxn modelId="{D2B7AE68-1038-43EA-8EF6-1B6784C3DB88}" srcId="{295E0DC5-A75C-4A8C-B32E-E34F79A94EF2}" destId="{F9852075-F306-4517-87D2-27603B082E90}" srcOrd="0" destOrd="0" parTransId="{7FB2EDED-EA15-4FF6-84C6-AB089154B7DA}" sibTransId="{6BFFC8A6-0055-447D-84F7-34CB2557B94A}"/>
    <dgm:cxn modelId="{D8868B3F-9050-467D-94A5-ABBC87B92CB9}" type="presOf" srcId="{DD23B4F3-EE08-4E13-A341-E0D67899DE76}" destId="{5EAADAEC-5838-4D9E-B7D2-E4BF93F28B23}" srcOrd="0" destOrd="0" presId="urn:microsoft.com/office/officeart/2005/8/layout/lProcess2"/>
    <dgm:cxn modelId="{395EDA3C-348A-4AAE-B5BA-0A60B5B3CA9B}" type="presOf" srcId="{8E376AED-A7C3-4CBA-B5F9-91B76F56A96C}" destId="{DA7A706A-0B16-4058-8D18-EA53C47F9C5D}" srcOrd="1" destOrd="0" presId="urn:microsoft.com/office/officeart/2005/8/layout/lProcess2"/>
    <dgm:cxn modelId="{020AFDC7-F0F2-4EAE-BB54-6B79B46FB9B2}" type="presOf" srcId="{5D9C5C77-5201-4B25-88DE-FF5B1927EBD0}" destId="{C60D8CA6-1D13-4329-AF31-AA60733F2266}" srcOrd="0" destOrd="0" presId="urn:microsoft.com/office/officeart/2005/8/layout/lProcess2"/>
    <dgm:cxn modelId="{DE1545AC-A68D-427D-ABB2-C0424C40CC04}" srcId="{295E0DC5-A75C-4A8C-B32E-E34F79A94EF2}" destId="{5D9C5C77-5201-4B25-88DE-FF5B1927EBD0}" srcOrd="1" destOrd="0" parTransId="{C8650A29-6A0A-41AE-96FB-3A3B2CB4D4DB}" sibTransId="{FAB59C92-CA86-41CC-8629-9716ACBF0214}"/>
    <dgm:cxn modelId="{C01D0C5A-0CC4-4D27-821D-B4D1325CB140}" srcId="{8686A7C3-401F-425B-B252-D227198E5E69}" destId="{295E0DC5-A75C-4A8C-B32E-E34F79A94EF2}" srcOrd="1" destOrd="0" parTransId="{D38117BB-5F81-42A8-B096-278F8BC38B31}" sibTransId="{BF7A8090-B764-4E21-8157-A026982A4C0A}"/>
    <dgm:cxn modelId="{3CEBF4B6-CE82-4F34-8E5F-7965C71DD1EC}" srcId="{8686A7C3-401F-425B-B252-D227198E5E69}" destId="{8E376AED-A7C3-4CBA-B5F9-91B76F56A96C}" srcOrd="0" destOrd="0" parTransId="{C7DBB638-8CAD-4919-8C87-49BE773E5CB2}" sibTransId="{9748E8E8-19A8-49AC-B3F1-5EA44A310036}"/>
    <dgm:cxn modelId="{F190644D-3581-4329-9B51-2B4C0826FD66}" type="presOf" srcId="{8686A7C3-401F-425B-B252-D227198E5E69}" destId="{8A151D15-EA4E-4642-88F6-EA710693DCCC}" srcOrd="0" destOrd="0" presId="urn:microsoft.com/office/officeart/2005/8/layout/lProcess2"/>
    <dgm:cxn modelId="{170BB846-DB29-4B5B-B047-10D438262ED0}" type="presOf" srcId="{F9852075-F306-4517-87D2-27603B082E90}" destId="{473DBF5A-B233-4A9B-A7F6-29B7CDAE34F0}" srcOrd="0" destOrd="0" presId="urn:microsoft.com/office/officeart/2005/8/layout/lProcess2"/>
    <dgm:cxn modelId="{54AEFCAE-8D42-4E25-91C8-6CC23314DD4D}" type="presOf" srcId="{2E35D30A-E35C-4791-8768-B01B50C4D975}" destId="{3223758C-0C82-4651-8993-8B590309750A}" srcOrd="0" destOrd="0" presId="urn:microsoft.com/office/officeart/2005/8/layout/lProcess2"/>
    <dgm:cxn modelId="{92A18CAB-AE2B-4304-BDC5-EDEBECC157EE}" type="presParOf" srcId="{8A151D15-EA4E-4642-88F6-EA710693DCCC}" destId="{C49AA505-4481-4D80-A61D-7D4F7F337147}" srcOrd="0" destOrd="0" presId="urn:microsoft.com/office/officeart/2005/8/layout/lProcess2"/>
    <dgm:cxn modelId="{C3E569D7-80BF-4D06-B692-4C0322BFF311}" type="presParOf" srcId="{C49AA505-4481-4D80-A61D-7D4F7F337147}" destId="{D1927C5D-235E-4167-85E9-917F07DAB84B}" srcOrd="0" destOrd="0" presId="urn:microsoft.com/office/officeart/2005/8/layout/lProcess2"/>
    <dgm:cxn modelId="{AF6CBD62-AE3C-4DA2-B504-FB194743462A}" type="presParOf" srcId="{C49AA505-4481-4D80-A61D-7D4F7F337147}" destId="{DA7A706A-0B16-4058-8D18-EA53C47F9C5D}" srcOrd="1" destOrd="0" presId="urn:microsoft.com/office/officeart/2005/8/layout/lProcess2"/>
    <dgm:cxn modelId="{63695649-F015-4B8B-946D-F3E71E8516A5}" type="presParOf" srcId="{C49AA505-4481-4D80-A61D-7D4F7F337147}" destId="{7A241A5D-2EFB-4431-AA17-5B95BEF43D3F}" srcOrd="2" destOrd="0" presId="urn:microsoft.com/office/officeart/2005/8/layout/lProcess2"/>
    <dgm:cxn modelId="{1C63F216-08C9-4E25-B32D-75CC2D22AE6B}" type="presParOf" srcId="{7A241A5D-2EFB-4431-AA17-5B95BEF43D3F}" destId="{14D2EBF9-F431-4525-89BE-CB891035727D}" srcOrd="0" destOrd="0" presId="urn:microsoft.com/office/officeart/2005/8/layout/lProcess2"/>
    <dgm:cxn modelId="{43519F45-8BA8-4C33-86AB-6144F9B448BA}" type="presParOf" srcId="{14D2EBF9-F431-4525-89BE-CB891035727D}" destId="{5EAADAEC-5838-4D9E-B7D2-E4BF93F28B23}" srcOrd="0" destOrd="0" presId="urn:microsoft.com/office/officeart/2005/8/layout/lProcess2"/>
    <dgm:cxn modelId="{3993537A-16C1-467B-B9A0-82B35365C85E}" type="presParOf" srcId="{14D2EBF9-F431-4525-89BE-CB891035727D}" destId="{C50FA50E-FA40-4247-A882-07576BE9E69B}" srcOrd="1" destOrd="0" presId="urn:microsoft.com/office/officeart/2005/8/layout/lProcess2"/>
    <dgm:cxn modelId="{043437C8-6896-4FD4-A211-86A38F99463F}" type="presParOf" srcId="{14D2EBF9-F431-4525-89BE-CB891035727D}" destId="{3223758C-0C82-4651-8993-8B590309750A}" srcOrd="2" destOrd="0" presId="urn:microsoft.com/office/officeart/2005/8/layout/lProcess2"/>
    <dgm:cxn modelId="{57FB230E-A3B0-48D0-BB7A-5C2D88B3BF03}" type="presParOf" srcId="{8A151D15-EA4E-4642-88F6-EA710693DCCC}" destId="{7646FBA1-DBD0-4E4F-82DF-A549D9D97F4E}" srcOrd="1" destOrd="0" presId="urn:microsoft.com/office/officeart/2005/8/layout/lProcess2"/>
    <dgm:cxn modelId="{FF148B13-B730-4654-8063-E3BED9211E4C}" type="presParOf" srcId="{8A151D15-EA4E-4642-88F6-EA710693DCCC}" destId="{F2D918A9-ACE6-4F9B-8359-6E70C623A404}" srcOrd="2" destOrd="0" presId="urn:microsoft.com/office/officeart/2005/8/layout/lProcess2"/>
    <dgm:cxn modelId="{37E6B0C5-CAE3-4ABD-AC69-120F0DBCDF9E}" type="presParOf" srcId="{F2D918A9-ACE6-4F9B-8359-6E70C623A404}" destId="{E26E5584-304E-473B-AD38-789700F1BA43}" srcOrd="0" destOrd="0" presId="urn:microsoft.com/office/officeart/2005/8/layout/lProcess2"/>
    <dgm:cxn modelId="{BD308B84-3B4D-414A-AAD6-D8F6B1BEA0FE}" type="presParOf" srcId="{F2D918A9-ACE6-4F9B-8359-6E70C623A404}" destId="{58915447-BC87-4D52-BFFA-43A8A229A1EA}" srcOrd="1" destOrd="0" presId="urn:microsoft.com/office/officeart/2005/8/layout/lProcess2"/>
    <dgm:cxn modelId="{88DDF86B-20CF-4299-A818-48426D1C6DBF}" type="presParOf" srcId="{F2D918A9-ACE6-4F9B-8359-6E70C623A404}" destId="{6E50E472-DBA3-4EDF-AF63-621F5DFC367C}" srcOrd="2" destOrd="0" presId="urn:microsoft.com/office/officeart/2005/8/layout/lProcess2"/>
    <dgm:cxn modelId="{22664CE7-3D84-4BB2-BBD8-862E0A8F066D}" type="presParOf" srcId="{6E50E472-DBA3-4EDF-AF63-621F5DFC367C}" destId="{545F4303-AC61-4856-9FA1-C0B50C601FF6}" srcOrd="0" destOrd="0" presId="urn:microsoft.com/office/officeart/2005/8/layout/lProcess2"/>
    <dgm:cxn modelId="{A770EB85-767E-4342-8867-100E3AC398EF}" type="presParOf" srcId="{545F4303-AC61-4856-9FA1-C0B50C601FF6}" destId="{473DBF5A-B233-4A9B-A7F6-29B7CDAE34F0}" srcOrd="0" destOrd="0" presId="urn:microsoft.com/office/officeart/2005/8/layout/lProcess2"/>
    <dgm:cxn modelId="{5F0EF782-091D-428F-AA2A-D7C6001300C5}" type="presParOf" srcId="{545F4303-AC61-4856-9FA1-C0B50C601FF6}" destId="{17DE5A6D-8A31-4224-9C91-3E1E5D43EEC2}" srcOrd="1" destOrd="0" presId="urn:microsoft.com/office/officeart/2005/8/layout/lProcess2"/>
    <dgm:cxn modelId="{F91FB66B-1199-4C4E-B997-3DD7D9E6CA05}" type="presParOf" srcId="{545F4303-AC61-4856-9FA1-C0B50C601FF6}" destId="{C60D8CA6-1D13-4329-AF31-AA60733F2266}"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35D1F-603D-4DEE-AD7D-77B06A99EE76}">
      <dsp:nvSpPr>
        <dsp:cNvPr id="0" name=""/>
        <dsp:cNvSpPr/>
      </dsp:nvSpPr>
      <dsp:spPr>
        <a:xfrm>
          <a:off x="0" y="46570"/>
          <a:ext cx="3073109" cy="122924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b="1" kern="1200"/>
            <a:t>Resolución de Alcaldía Nro. A0040</a:t>
          </a:r>
        </a:p>
        <a:p>
          <a:pPr lvl="0" algn="ctr" defTabSz="711200">
            <a:lnSpc>
              <a:spcPct val="90000"/>
            </a:lnSpc>
            <a:spcBef>
              <a:spcPct val="0"/>
            </a:spcBef>
            <a:spcAft>
              <a:spcPct val="35000"/>
            </a:spcAft>
          </a:pPr>
          <a:r>
            <a:rPr lang="es-EC" sz="1600" b="1" kern="1200"/>
            <a:t>(29-dic-2010)</a:t>
          </a:r>
          <a:endParaRPr lang="es-EC" sz="1600" b="1" kern="1200" dirty="0"/>
        </a:p>
      </dsp:txBody>
      <dsp:txXfrm>
        <a:off x="0" y="46570"/>
        <a:ext cx="3073109" cy="1229243"/>
      </dsp:txXfrm>
    </dsp:sp>
    <dsp:sp modelId="{D0606CCB-AC03-4563-9831-2C859DB01EE0}">
      <dsp:nvSpPr>
        <dsp:cNvPr id="0" name=""/>
        <dsp:cNvSpPr/>
      </dsp:nvSpPr>
      <dsp:spPr>
        <a:xfrm>
          <a:off x="3151" y="1281800"/>
          <a:ext cx="3073109" cy="383613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Char char="••"/>
          </a:pPr>
          <a:endParaRPr lang="es-EC" sz="1200" b="1" kern="1200" dirty="0"/>
        </a:p>
        <a:p>
          <a:pPr marL="114300" lvl="1" indent="-114300" algn="ctr" defTabSz="533400">
            <a:lnSpc>
              <a:spcPct val="90000"/>
            </a:lnSpc>
            <a:spcBef>
              <a:spcPct val="0"/>
            </a:spcBef>
            <a:spcAft>
              <a:spcPct val="15000"/>
            </a:spcAft>
            <a:buChar char="••"/>
          </a:pPr>
          <a:r>
            <a:rPr lang="es-EC" sz="1200" b="1" kern="1200" dirty="0"/>
            <a:t>Instituto Metropolitano de Patrimonio, es una dependencias que tiene autonomía administrativa y financiera, y sus autoridades actúan en calidad de autoridades nominadoras  que les  faculta la organización y gestión de su personal  y recursos materiales,  por ende,  deben  someter la Planificación de Talento Humano 2022 al órgano legislativo conforme  determina la normativa vigente.</a:t>
          </a:r>
        </a:p>
      </dsp:txBody>
      <dsp:txXfrm>
        <a:off x="3151" y="1281800"/>
        <a:ext cx="3073109" cy="3836137"/>
      </dsp:txXfrm>
    </dsp:sp>
    <dsp:sp modelId="{FE084540-0960-45A3-B5F3-5505EAF9288A}">
      <dsp:nvSpPr>
        <dsp:cNvPr id="0" name=""/>
        <dsp:cNvSpPr/>
      </dsp:nvSpPr>
      <dsp:spPr>
        <a:xfrm>
          <a:off x="3506496" y="52556"/>
          <a:ext cx="3073109" cy="122924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b="1" kern="1200"/>
            <a:t>Ley Orgánica del Servicio Público</a:t>
          </a:r>
          <a:endParaRPr lang="es-EC" sz="1600" b="1" kern="1200" dirty="0"/>
        </a:p>
      </dsp:txBody>
      <dsp:txXfrm>
        <a:off x="3506496" y="52556"/>
        <a:ext cx="3073109" cy="1229243"/>
      </dsp:txXfrm>
    </dsp:sp>
    <dsp:sp modelId="{D5F0AC1A-C86B-497F-86F4-300DC3A89DA0}">
      <dsp:nvSpPr>
        <dsp:cNvPr id="0" name=""/>
        <dsp:cNvSpPr/>
      </dsp:nvSpPr>
      <dsp:spPr>
        <a:xfrm>
          <a:off x="3506496" y="1281800"/>
          <a:ext cx="3073109" cy="383613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endParaRPr lang="es-EC" sz="1100" b="1" i="1" kern="1200" dirty="0"/>
        </a:p>
        <a:p>
          <a:pPr marL="57150" lvl="1" indent="-57150" algn="l" defTabSz="488950">
            <a:lnSpc>
              <a:spcPct val="90000"/>
            </a:lnSpc>
            <a:spcBef>
              <a:spcPct val="0"/>
            </a:spcBef>
            <a:spcAft>
              <a:spcPct val="15000"/>
            </a:spcAft>
            <a:buChar char="••"/>
          </a:pPr>
          <a:r>
            <a:rPr lang="es-EC" sz="1100" b="1" kern="1200" dirty="0"/>
            <a:t>Art. 55.- Del subsistema de planificación del talento humano. - “</a:t>
          </a:r>
          <a:r>
            <a:rPr lang="es-EC" sz="1100" b="1" i="1" kern="1200" dirty="0"/>
            <a:t>Es el conjunto de normas, técnicas y procedimientos orientados a determinar la situación histórica, actual y futura del talento humano, a fin de garantizar la cantidad y calidad de este recurso, en función de la estructura administrativa correspondiente”.</a:t>
          </a:r>
        </a:p>
        <a:p>
          <a:pPr marL="57150" lvl="1" indent="-57150" algn="l" defTabSz="488950">
            <a:lnSpc>
              <a:spcPct val="90000"/>
            </a:lnSpc>
            <a:spcBef>
              <a:spcPct val="0"/>
            </a:spcBef>
            <a:spcAft>
              <a:spcPct val="15000"/>
            </a:spcAft>
            <a:buChar char="••"/>
          </a:pPr>
          <a:endParaRPr lang="es-EC" sz="1100" b="1" kern="1200" dirty="0">
            <a:solidFill>
              <a:schemeClr val="tx1"/>
            </a:solidFill>
          </a:endParaRPr>
        </a:p>
        <a:p>
          <a:pPr marL="57150" lvl="1" indent="-57150" algn="l" defTabSz="488950">
            <a:lnSpc>
              <a:spcPct val="90000"/>
            </a:lnSpc>
            <a:spcBef>
              <a:spcPct val="0"/>
            </a:spcBef>
            <a:spcAft>
              <a:spcPct val="15000"/>
            </a:spcAft>
            <a:buChar char="••"/>
          </a:pPr>
          <a:r>
            <a:rPr lang="es-EC" sz="1100" b="1" kern="1200"/>
            <a:t>Art. 56.- De la planificación institucional del talento humano. – </a:t>
          </a:r>
          <a:r>
            <a:rPr lang="es-EC" sz="1100" b="1" i="1" kern="1200"/>
            <a:t>“Las Unidades de Administración del Talento Humano estructurarán, elaborarán y presentarán la planificación del talento humano, en función de los planes, programas, proyectos y procesos a ser ejecutados”.  (…) “Los Gobiernos Autónomos Descentralizados, sus entidades y regímenes especiales, obligatoriamente tendrán su propia planificación anual del talento humano, la que será sometida a su respectivo órgano legislativo.” </a:t>
          </a:r>
          <a:endParaRPr lang="es-EC" sz="1100" b="1" i="1" kern="1200" dirty="0"/>
        </a:p>
        <a:p>
          <a:pPr marL="57150" lvl="1" indent="-57150" algn="l" defTabSz="488950">
            <a:lnSpc>
              <a:spcPct val="90000"/>
            </a:lnSpc>
            <a:spcBef>
              <a:spcPct val="0"/>
            </a:spcBef>
            <a:spcAft>
              <a:spcPct val="15000"/>
            </a:spcAft>
            <a:buChar char="••"/>
          </a:pPr>
          <a:endParaRPr lang="es-EC" sz="1100" b="1" kern="1200" dirty="0">
            <a:solidFill>
              <a:schemeClr val="tx1"/>
            </a:solidFill>
          </a:endParaRPr>
        </a:p>
        <a:p>
          <a:pPr marL="57150" lvl="1" indent="-57150" algn="l" defTabSz="488950">
            <a:lnSpc>
              <a:spcPct val="90000"/>
            </a:lnSpc>
            <a:spcBef>
              <a:spcPct val="0"/>
            </a:spcBef>
            <a:spcAft>
              <a:spcPct val="15000"/>
            </a:spcAft>
            <a:buChar char="••"/>
          </a:pPr>
          <a:endParaRPr lang="es-EC" sz="1100" b="1" kern="1200" dirty="0">
            <a:solidFill>
              <a:schemeClr val="tx1"/>
            </a:solidFill>
          </a:endParaRPr>
        </a:p>
      </dsp:txBody>
      <dsp:txXfrm>
        <a:off x="3506496" y="1281800"/>
        <a:ext cx="3073109" cy="3836137"/>
      </dsp:txXfrm>
    </dsp:sp>
    <dsp:sp modelId="{E2308F89-F4A6-42F0-8B65-DA426E8008FC}">
      <dsp:nvSpPr>
        <dsp:cNvPr id="0" name=""/>
        <dsp:cNvSpPr/>
      </dsp:nvSpPr>
      <dsp:spPr>
        <a:xfrm>
          <a:off x="7009840" y="52556"/>
          <a:ext cx="3073109" cy="122924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b="1" kern="1200"/>
            <a:t>Norma Técnica del Subsistema de Planificación del Talento Humano</a:t>
          </a:r>
          <a:endParaRPr lang="es-EC" sz="1600" b="1" kern="1200" dirty="0"/>
        </a:p>
      </dsp:txBody>
      <dsp:txXfrm>
        <a:off x="7009840" y="52556"/>
        <a:ext cx="3073109" cy="1229243"/>
      </dsp:txXfrm>
    </dsp:sp>
    <dsp:sp modelId="{EA107688-C35C-43B2-A74B-24BD09DC093E}">
      <dsp:nvSpPr>
        <dsp:cNvPr id="0" name=""/>
        <dsp:cNvSpPr/>
      </dsp:nvSpPr>
      <dsp:spPr>
        <a:xfrm>
          <a:off x="7009840" y="1281800"/>
          <a:ext cx="3073109" cy="383613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ct val="15000"/>
            </a:spcAft>
            <a:buChar char="••"/>
          </a:pPr>
          <a:endParaRPr lang="es-EC" sz="1200" b="1" kern="1200" dirty="0"/>
        </a:p>
        <a:p>
          <a:pPr marL="114300" lvl="1" indent="-114300" algn="ctr" defTabSz="533400">
            <a:lnSpc>
              <a:spcPct val="90000"/>
            </a:lnSpc>
            <a:spcBef>
              <a:spcPct val="0"/>
            </a:spcBef>
            <a:spcAft>
              <a:spcPct val="15000"/>
            </a:spcAft>
            <a:buChar char="••"/>
          </a:pPr>
          <a:r>
            <a:rPr lang="es-EC" sz="1200" b="1" kern="1200" dirty="0"/>
            <a:t>Acuerdo Ministerial No. MDT-2015-0086, publicado en el Suplemento del Registro Oficial No. 474 de 6 de mayo de 2015 y sus reformas.</a:t>
          </a:r>
        </a:p>
        <a:p>
          <a:pPr marL="228600" lvl="1" indent="-228600" algn="ctr" defTabSz="889000">
            <a:lnSpc>
              <a:spcPct val="90000"/>
            </a:lnSpc>
            <a:spcBef>
              <a:spcPct val="0"/>
            </a:spcBef>
            <a:spcAft>
              <a:spcPct val="15000"/>
            </a:spcAft>
            <a:buChar char="••"/>
          </a:pPr>
          <a:endParaRPr lang="es-EC" sz="2000" b="1" kern="1200" dirty="0">
            <a:solidFill>
              <a:schemeClr val="tx1"/>
            </a:solidFill>
          </a:endParaRPr>
        </a:p>
      </dsp:txBody>
      <dsp:txXfrm>
        <a:off x="7009840" y="1281800"/>
        <a:ext cx="3073109" cy="3836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7B347-2C2D-4995-8E87-F142112B8DBF}">
      <dsp:nvSpPr>
        <dsp:cNvPr id="0" name=""/>
        <dsp:cNvSpPr/>
      </dsp:nvSpPr>
      <dsp:spPr>
        <a:xfrm>
          <a:off x="0" y="1383196"/>
          <a:ext cx="10480911" cy="478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0A87BC8-81FF-460A-A3F9-B37CD1A75524}">
      <dsp:nvSpPr>
        <dsp:cNvPr id="0" name=""/>
        <dsp:cNvSpPr/>
      </dsp:nvSpPr>
      <dsp:spPr>
        <a:xfrm>
          <a:off x="524045" y="1102756"/>
          <a:ext cx="7336637" cy="560880"/>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307" tIns="0" rIns="277307" bIns="0" numCol="1" spcCol="1270" anchor="ctr" anchorCtr="0">
          <a:noAutofit/>
        </a:bodyPr>
        <a:lstStyle/>
        <a:p>
          <a:pPr lvl="0" algn="l" defTabSz="844550">
            <a:lnSpc>
              <a:spcPct val="90000"/>
            </a:lnSpc>
            <a:spcBef>
              <a:spcPct val="0"/>
            </a:spcBef>
            <a:spcAft>
              <a:spcPct val="35000"/>
            </a:spcAft>
          </a:pPr>
          <a:r>
            <a:rPr lang="es-ES" sz="1900" b="1" kern="1200" dirty="0"/>
            <a:t>Diagnóstico Institucional del Talento Humano y situación actual;</a:t>
          </a:r>
          <a:endParaRPr lang="es-EC" sz="1900" kern="1200" dirty="0"/>
        </a:p>
      </dsp:txBody>
      <dsp:txXfrm>
        <a:off x="551425" y="1130136"/>
        <a:ext cx="7281877" cy="506120"/>
      </dsp:txXfrm>
    </dsp:sp>
    <dsp:sp modelId="{9721D628-7C51-4D62-9E83-A2148FC5915E}">
      <dsp:nvSpPr>
        <dsp:cNvPr id="0" name=""/>
        <dsp:cNvSpPr/>
      </dsp:nvSpPr>
      <dsp:spPr>
        <a:xfrm>
          <a:off x="0" y="2245036"/>
          <a:ext cx="10480911" cy="478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B9D0E57-E035-4F0D-86E7-DCE6C0E15AE2}">
      <dsp:nvSpPr>
        <dsp:cNvPr id="0" name=""/>
        <dsp:cNvSpPr/>
      </dsp:nvSpPr>
      <dsp:spPr>
        <a:xfrm>
          <a:off x="524045" y="1964596"/>
          <a:ext cx="7336637" cy="560880"/>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307" tIns="0" rIns="277307" bIns="0" numCol="1" spcCol="1270" anchor="ctr" anchorCtr="0">
          <a:noAutofit/>
        </a:bodyPr>
        <a:lstStyle/>
        <a:p>
          <a:pPr lvl="0" algn="l" defTabSz="844550">
            <a:lnSpc>
              <a:spcPct val="90000"/>
            </a:lnSpc>
            <a:spcBef>
              <a:spcPct val="0"/>
            </a:spcBef>
            <a:spcAft>
              <a:spcPct val="35000"/>
            </a:spcAft>
          </a:pPr>
          <a:r>
            <a:rPr lang="es-ES" sz="1900" b="1" kern="1200" dirty="0"/>
            <a:t>Determinación de la Plantilla de Talento Humano; y,</a:t>
          </a:r>
          <a:endParaRPr lang="es-EC" sz="1900" kern="1200" dirty="0"/>
        </a:p>
      </dsp:txBody>
      <dsp:txXfrm>
        <a:off x="551425" y="1991976"/>
        <a:ext cx="7281877" cy="506120"/>
      </dsp:txXfrm>
    </dsp:sp>
    <dsp:sp modelId="{0366F32D-6AD5-4B2A-B339-E92BF940C0B7}">
      <dsp:nvSpPr>
        <dsp:cNvPr id="0" name=""/>
        <dsp:cNvSpPr/>
      </dsp:nvSpPr>
      <dsp:spPr>
        <a:xfrm>
          <a:off x="0" y="3106876"/>
          <a:ext cx="10480911" cy="478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858C159-1699-4949-A577-805C0204E260}">
      <dsp:nvSpPr>
        <dsp:cNvPr id="0" name=""/>
        <dsp:cNvSpPr/>
      </dsp:nvSpPr>
      <dsp:spPr>
        <a:xfrm>
          <a:off x="524045" y="2826436"/>
          <a:ext cx="7336637" cy="560880"/>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307" tIns="0" rIns="277307" bIns="0" numCol="1" spcCol="1270" anchor="ctr" anchorCtr="0">
          <a:noAutofit/>
        </a:bodyPr>
        <a:lstStyle/>
        <a:p>
          <a:pPr lvl="0" algn="l" defTabSz="844550">
            <a:lnSpc>
              <a:spcPct val="90000"/>
            </a:lnSpc>
            <a:spcBef>
              <a:spcPct val="0"/>
            </a:spcBef>
            <a:spcAft>
              <a:spcPct val="35000"/>
            </a:spcAft>
          </a:pPr>
          <a:r>
            <a:rPr lang="es-ES" sz="1900" b="1" kern="1200" dirty="0"/>
            <a:t>Optimización y Racionalización del Talento Humano.</a:t>
          </a:r>
          <a:endParaRPr lang="es-EC" sz="1900" kern="1200" dirty="0"/>
        </a:p>
      </dsp:txBody>
      <dsp:txXfrm>
        <a:off x="551425" y="2853816"/>
        <a:ext cx="7281877"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27C5D-235E-4167-85E9-917F07DAB84B}">
      <dsp:nvSpPr>
        <dsp:cNvPr id="0" name=""/>
        <dsp:cNvSpPr/>
      </dsp:nvSpPr>
      <dsp:spPr>
        <a:xfrm>
          <a:off x="0" y="0"/>
          <a:ext cx="3427850" cy="401265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EC" sz="3900" b="1" kern="1200"/>
            <a:t>RAZÓN</a:t>
          </a:r>
          <a:endParaRPr lang="es-EC" sz="3900" b="1" kern="1200" dirty="0"/>
        </a:p>
      </dsp:txBody>
      <dsp:txXfrm>
        <a:off x="0" y="0"/>
        <a:ext cx="3427850" cy="1203795"/>
      </dsp:txXfrm>
    </dsp:sp>
    <dsp:sp modelId="{5EAADAEC-5838-4D9E-B7D2-E4BF93F28B23}">
      <dsp:nvSpPr>
        <dsp:cNvPr id="0" name=""/>
        <dsp:cNvSpPr/>
      </dsp:nvSpPr>
      <dsp:spPr>
        <a:xfrm>
          <a:off x="346348" y="1204970"/>
          <a:ext cx="2742280" cy="120986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C" sz="2000" b="1" kern="1200" dirty="0"/>
            <a:t>CON LA OPTIMIZACIÓN DE 6 PARTIDAS </a:t>
          </a:r>
        </a:p>
      </dsp:txBody>
      <dsp:txXfrm>
        <a:off x="381784" y="1240406"/>
        <a:ext cx="2671408" cy="1138996"/>
      </dsp:txXfrm>
    </dsp:sp>
    <dsp:sp modelId="{3223758C-0C82-4651-8993-8B590309750A}">
      <dsp:nvSpPr>
        <dsp:cNvPr id="0" name=""/>
        <dsp:cNvSpPr/>
      </dsp:nvSpPr>
      <dsp:spPr>
        <a:xfrm>
          <a:off x="346348" y="2600973"/>
          <a:ext cx="2742280" cy="120986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C" sz="2000" b="1" kern="1200" dirty="0"/>
            <a:t>3 VACANTES SE PRODUCEN POR LA COMPRA DE RENUNCIAS </a:t>
          </a:r>
        </a:p>
      </dsp:txBody>
      <dsp:txXfrm>
        <a:off x="381784" y="2636409"/>
        <a:ext cx="2671408" cy="1138996"/>
      </dsp:txXfrm>
    </dsp:sp>
    <dsp:sp modelId="{E26E5584-304E-473B-AD38-789700F1BA43}">
      <dsp:nvSpPr>
        <dsp:cNvPr id="0" name=""/>
        <dsp:cNvSpPr/>
      </dsp:nvSpPr>
      <dsp:spPr>
        <a:xfrm>
          <a:off x="3688502" y="0"/>
          <a:ext cx="3427850" cy="401265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EC" sz="3900" b="1" kern="1200" dirty="0"/>
            <a:t>OPTIMIZACIÓN</a:t>
          </a:r>
        </a:p>
      </dsp:txBody>
      <dsp:txXfrm>
        <a:off x="3688502" y="0"/>
        <a:ext cx="3427850" cy="1203795"/>
      </dsp:txXfrm>
    </dsp:sp>
    <dsp:sp modelId="{473DBF5A-B233-4A9B-A7F6-29B7CDAE34F0}">
      <dsp:nvSpPr>
        <dsp:cNvPr id="0" name=""/>
        <dsp:cNvSpPr/>
      </dsp:nvSpPr>
      <dsp:spPr>
        <a:xfrm>
          <a:off x="4031287" y="1204970"/>
          <a:ext cx="2742280" cy="120986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endParaRPr lang="es-EC" sz="1600" b="1" kern="1200" dirty="0"/>
        </a:p>
        <a:p>
          <a:pPr lvl="0" algn="ctr" defTabSz="711200">
            <a:lnSpc>
              <a:spcPct val="90000"/>
            </a:lnSpc>
            <a:spcBef>
              <a:spcPct val="0"/>
            </a:spcBef>
            <a:spcAft>
              <a:spcPct val="35000"/>
            </a:spcAft>
          </a:pPr>
          <a:r>
            <a:rPr lang="es-EC" sz="2000" b="1" kern="1200" dirty="0"/>
            <a:t>$ 45.600,00 TOTAL ANUAL INCLUIDO BENEFICIOS DE LEY</a:t>
          </a:r>
          <a:r>
            <a:rPr lang="es-EC" sz="1800" b="1" kern="1200" dirty="0"/>
            <a:t> </a:t>
          </a:r>
        </a:p>
        <a:p>
          <a:pPr lvl="0" algn="ctr" defTabSz="711200">
            <a:lnSpc>
              <a:spcPct val="90000"/>
            </a:lnSpc>
            <a:spcBef>
              <a:spcPct val="0"/>
            </a:spcBef>
            <a:spcAft>
              <a:spcPct val="35000"/>
            </a:spcAft>
          </a:pPr>
          <a:endParaRPr lang="es-EC" sz="1600" b="1" kern="1200" dirty="0"/>
        </a:p>
      </dsp:txBody>
      <dsp:txXfrm>
        <a:off x="4066723" y="1240406"/>
        <a:ext cx="2671408" cy="1138996"/>
      </dsp:txXfrm>
    </dsp:sp>
    <dsp:sp modelId="{C60D8CA6-1D13-4329-AF31-AA60733F2266}">
      <dsp:nvSpPr>
        <dsp:cNvPr id="0" name=""/>
        <dsp:cNvSpPr/>
      </dsp:nvSpPr>
      <dsp:spPr>
        <a:xfrm>
          <a:off x="4031287" y="2600973"/>
          <a:ext cx="2742280" cy="120986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C" sz="2000" b="1" kern="1200" dirty="0"/>
            <a:t>$ 51.400,00 TOTAL ANUAL INCLUIDO BENEFICIOS DE LEY</a:t>
          </a:r>
        </a:p>
      </dsp:txBody>
      <dsp:txXfrm>
        <a:off x="4066723" y="2636409"/>
        <a:ext cx="2671408" cy="113899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04/01/2022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04/01/2022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8393" y="997222"/>
            <a:ext cx="10399215" cy="194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173184" y="3396343"/>
            <a:ext cx="8051470" cy="1569660"/>
          </a:xfrm>
          <a:prstGeom prst="rect">
            <a:avLst/>
          </a:prstGeom>
          <a:noFill/>
        </p:spPr>
        <p:txBody>
          <a:bodyPr wrap="square" rtlCol="0">
            <a:spAutoFit/>
          </a:bodyPr>
          <a:lstStyle/>
          <a:p>
            <a:pPr algn="ctr"/>
            <a:r>
              <a:rPr lang="es-ES_tradnl" sz="2400" b="1" dirty="0">
                <a:solidFill>
                  <a:srgbClr val="002060"/>
                </a:solidFill>
                <a:latin typeface="Tahoma" panose="020B0604030504040204" pitchFamily="34" charset="0"/>
                <a:ea typeface="Tahoma" panose="020B0604030504040204" pitchFamily="34" charset="0"/>
                <a:cs typeface="Tahoma" panose="020B0604030504040204" pitchFamily="34" charset="0"/>
              </a:rPr>
              <a:t>PLANIFICACIÓN DE TALENTO HUMANO DEL PERÍODO FISCAL 2022</a:t>
            </a:r>
          </a:p>
          <a:p>
            <a:pPr algn="ctr"/>
            <a:r>
              <a:rPr lang="es-ES_tradnl" sz="2400" b="1" dirty="0">
                <a:solidFill>
                  <a:srgbClr val="002060"/>
                </a:solidFill>
                <a:latin typeface="Tahoma" panose="020B0604030504040204" pitchFamily="34" charset="0"/>
                <a:ea typeface="Tahoma" panose="020B0604030504040204" pitchFamily="34" charset="0"/>
                <a:cs typeface="Tahoma" panose="020B0604030504040204" pitchFamily="34" charset="0"/>
              </a:rPr>
              <a:t>INSTITUTO METROPOLITANO DE PATRIMONIO</a:t>
            </a:r>
          </a:p>
          <a:p>
            <a:pPr algn="ctr"/>
            <a:endParaRPr lang="es-ES_tradnl"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169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2" r="16755" b="-179058"/>
          <a:stretch/>
        </p:blipFill>
        <p:spPr>
          <a:xfrm>
            <a:off x="350876" y="6419439"/>
            <a:ext cx="8802268" cy="446582"/>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08" y="112713"/>
            <a:ext cx="979620" cy="78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53144" y="6018470"/>
            <a:ext cx="2907791" cy="79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1742808572"/>
              </p:ext>
            </p:extLst>
          </p:nvPr>
        </p:nvGraphicFramePr>
        <p:xfrm>
          <a:off x="1112328" y="903556"/>
          <a:ext cx="10086102" cy="51704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3 CuadroTexto"/>
          <p:cNvSpPr txBox="1"/>
          <p:nvPr/>
        </p:nvSpPr>
        <p:spPr>
          <a:xfrm>
            <a:off x="2398816" y="350334"/>
            <a:ext cx="7315200" cy="523220"/>
          </a:xfrm>
          <a:prstGeom prst="rect">
            <a:avLst/>
          </a:prstGeom>
          <a:noFill/>
        </p:spPr>
        <p:txBody>
          <a:bodyPr wrap="square" rtlCol="0">
            <a:spAutoFit/>
          </a:bodyPr>
          <a:lstStyle/>
          <a:p>
            <a:pPr algn="ctr"/>
            <a:r>
              <a:rPr lang="es-EC" sz="2800" b="1" dirty="0">
                <a:solidFill>
                  <a:srgbClr val="002060"/>
                </a:solidFill>
                <a:latin typeface="Tahoma" panose="020B0604030504040204" pitchFamily="34" charset="0"/>
                <a:ea typeface="Tahoma" panose="020B0604030504040204" pitchFamily="34" charset="0"/>
                <a:cs typeface="Tahoma" panose="020B0604030504040204" pitchFamily="34" charset="0"/>
              </a:rPr>
              <a:t>BASE LEGAL</a:t>
            </a:r>
          </a:p>
        </p:txBody>
      </p:sp>
    </p:spTree>
    <p:extLst>
      <p:ext uri="{BB962C8B-B14F-4D97-AF65-F5344CB8AC3E}">
        <p14:creationId xmlns:p14="http://schemas.microsoft.com/office/powerpoint/2010/main" val="110151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2" r="16755" b="-179058"/>
          <a:stretch/>
        </p:blipFill>
        <p:spPr>
          <a:xfrm>
            <a:off x="350876" y="6419439"/>
            <a:ext cx="8802268" cy="446582"/>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08" y="112713"/>
            <a:ext cx="979620" cy="78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53144" y="6018470"/>
            <a:ext cx="2907791" cy="79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777985464"/>
              </p:ext>
            </p:extLst>
          </p:nvPr>
        </p:nvGraphicFramePr>
        <p:xfrm>
          <a:off x="931276" y="1330036"/>
          <a:ext cx="10480911" cy="46884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3 CuadroTexto"/>
          <p:cNvSpPr txBox="1"/>
          <p:nvPr/>
        </p:nvSpPr>
        <p:spPr>
          <a:xfrm>
            <a:off x="2068680" y="683705"/>
            <a:ext cx="8538359" cy="646331"/>
          </a:xfrm>
          <a:prstGeom prst="rect">
            <a:avLst/>
          </a:prstGeom>
          <a:noFill/>
        </p:spPr>
        <p:txBody>
          <a:bodyPr wrap="square" rtlCol="0">
            <a:spAutoFit/>
          </a:bodyPr>
          <a:lstStyle/>
          <a:p>
            <a:pPr algn="ctr"/>
            <a:r>
              <a:rPr lang="es-ES_tradnl" b="1" dirty="0">
                <a:solidFill>
                  <a:srgbClr val="172982"/>
                </a:solidFill>
                <a:latin typeface="Tahoma" panose="020B0604030504040204" pitchFamily="34" charset="0"/>
                <a:ea typeface="Tahoma" panose="020B0604030504040204" pitchFamily="34" charset="0"/>
                <a:cs typeface="Tahoma" panose="020B0604030504040204" pitchFamily="34" charset="0"/>
              </a:rPr>
              <a:t>COMPONENTES DE LA PLANIFICACIÓN DE TALENTO HUMANO 2022</a:t>
            </a:r>
            <a:r>
              <a:rPr lang="es-EC" b="1" dirty="0">
                <a:solidFill>
                  <a:srgbClr val="172982"/>
                </a:solidFill>
                <a:latin typeface="Tahoma" panose="020B0604030504040204" pitchFamily="34" charset="0"/>
                <a:ea typeface="Tahoma" panose="020B0604030504040204" pitchFamily="34" charset="0"/>
                <a:cs typeface="Tahoma" panose="020B0604030504040204" pitchFamily="34" charset="0"/>
              </a:rPr>
              <a:t> INSTITUTO METROPOLITANO DE PATRIMONIO</a:t>
            </a:r>
            <a:endParaRPr lang="es-ES_tradnl" b="1" dirty="0">
              <a:solidFill>
                <a:srgbClr val="17298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1598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2" r="16755" b="-179058"/>
          <a:stretch/>
        </p:blipFill>
        <p:spPr>
          <a:xfrm>
            <a:off x="350876" y="6419439"/>
            <a:ext cx="8802268" cy="446582"/>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08" y="112713"/>
            <a:ext cx="979620" cy="78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53144" y="6018470"/>
            <a:ext cx="2907791" cy="79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6"/>
          <p:cNvSpPr txBox="1"/>
          <p:nvPr/>
        </p:nvSpPr>
        <p:spPr>
          <a:xfrm>
            <a:off x="1254832" y="419354"/>
            <a:ext cx="10394862" cy="461665"/>
          </a:xfrm>
          <a:prstGeom prst="rect">
            <a:avLst/>
          </a:prstGeom>
          <a:noFill/>
        </p:spPr>
        <p:txBody>
          <a:bodyPr wrap="square" rtlCol="0">
            <a:spAutoFit/>
          </a:bodyPr>
          <a:lstStyle/>
          <a:p>
            <a:pPr algn="ctr"/>
            <a:r>
              <a:rPr lang="es-ES_tradnl" sz="2400" b="1" dirty="0">
                <a:solidFill>
                  <a:srgbClr val="0070C0"/>
                </a:solidFill>
              </a:rPr>
              <a:t>1. DIAGNÓSTICO INSTITUCIONAL - DISTRIBUTIVO DE PERSONAL IMP-2021 </a:t>
            </a:r>
          </a:p>
        </p:txBody>
      </p:sp>
      <p:graphicFrame>
        <p:nvGraphicFramePr>
          <p:cNvPr id="2" name="1 Tabla"/>
          <p:cNvGraphicFramePr>
            <a:graphicFrameLocks noGrp="1"/>
          </p:cNvGraphicFramePr>
          <p:nvPr>
            <p:extLst>
              <p:ext uri="{D42A27DB-BD31-4B8C-83A1-F6EECF244321}">
                <p14:modId xmlns:p14="http://schemas.microsoft.com/office/powerpoint/2010/main" val="2042862876"/>
              </p:ext>
            </p:extLst>
          </p:nvPr>
        </p:nvGraphicFramePr>
        <p:xfrm>
          <a:off x="1373585" y="1154324"/>
          <a:ext cx="9694218" cy="1828800"/>
        </p:xfrm>
        <a:graphic>
          <a:graphicData uri="http://schemas.openxmlformats.org/drawingml/2006/table">
            <a:tbl>
              <a:tblPr firstRow="1" bandRow="1">
                <a:tableStyleId>{7DF18680-E054-41AD-8BC1-D1AEF772440D}</a:tableStyleId>
              </a:tblPr>
              <a:tblGrid>
                <a:gridCol w="2249745">
                  <a:extLst>
                    <a:ext uri="{9D8B030D-6E8A-4147-A177-3AD203B41FA5}">
                      <a16:colId xmlns:a16="http://schemas.microsoft.com/office/drawing/2014/main" xmlns="" val="20000"/>
                    </a:ext>
                  </a:extLst>
                </a:gridCol>
                <a:gridCol w="1874945">
                  <a:extLst>
                    <a:ext uri="{9D8B030D-6E8A-4147-A177-3AD203B41FA5}">
                      <a16:colId xmlns:a16="http://schemas.microsoft.com/office/drawing/2014/main" xmlns="" val="20001"/>
                    </a:ext>
                  </a:extLst>
                </a:gridCol>
                <a:gridCol w="2042556">
                  <a:extLst>
                    <a:ext uri="{9D8B030D-6E8A-4147-A177-3AD203B41FA5}">
                      <a16:colId xmlns:a16="http://schemas.microsoft.com/office/drawing/2014/main" xmlns="" val="20002"/>
                    </a:ext>
                  </a:extLst>
                </a:gridCol>
                <a:gridCol w="1935678">
                  <a:extLst>
                    <a:ext uri="{9D8B030D-6E8A-4147-A177-3AD203B41FA5}">
                      <a16:colId xmlns:a16="http://schemas.microsoft.com/office/drawing/2014/main" xmlns="" val="20003"/>
                    </a:ext>
                  </a:extLst>
                </a:gridCol>
                <a:gridCol w="1591294">
                  <a:extLst>
                    <a:ext uri="{9D8B030D-6E8A-4147-A177-3AD203B41FA5}">
                      <a16:colId xmlns:a16="http://schemas.microsoft.com/office/drawing/2014/main" xmlns="" val="20004"/>
                    </a:ext>
                  </a:extLst>
                </a:gridCol>
              </a:tblGrid>
              <a:tr h="370840">
                <a:tc>
                  <a:txBody>
                    <a:bodyPr/>
                    <a:lstStyle/>
                    <a:p>
                      <a:pPr algn="ctr"/>
                      <a:endParaRPr lang="es-EC"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C" b="1" dirty="0">
                          <a:solidFill>
                            <a:schemeClr val="bg1"/>
                          </a:solidFill>
                        </a:rPr>
                        <a:t>PUESTOS TOTALES EN EL DISTRIBUTIVO</a:t>
                      </a:r>
                    </a:p>
                    <a:p>
                      <a:pPr algn="ctr"/>
                      <a:endParaRPr lang="es-EC" b="1" dirty="0">
                        <a:solidFill>
                          <a:schemeClr val="tx1"/>
                        </a:solidFill>
                      </a:endParaRPr>
                    </a:p>
                  </a:txBody>
                  <a:tcPr/>
                </a:tc>
                <a:tc>
                  <a:txBody>
                    <a:bodyPr/>
                    <a:lstStyle/>
                    <a:p>
                      <a:pPr algn="ctr"/>
                      <a:r>
                        <a:rPr lang="es-EC" b="1" dirty="0">
                          <a:solidFill>
                            <a:schemeClr val="bg1"/>
                          </a:solidFill>
                        </a:rPr>
                        <a:t>TOTAL</a:t>
                      </a:r>
                      <a:r>
                        <a:rPr lang="es-EC" b="1" baseline="0" dirty="0">
                          <a:solidFill>
                            <a:schemeClr val="bg1"/>
                          </a:solidFill>
                        </a:rPr>
                        <a:t> SERVIDORES </a:t>
                      </a:r>
                      <a:r>
                        <a:rPr lang="es-EC" b="1" dirty="0">
                          <a:solidFill>
                            <a:schemeClr val="bg1"/>
                          </a:solidFill>
                        </a:rPr>
                        <a:t>EN</a:t>
                      </a:r>
                      <a:r>
                        <a:rPr lang="es-EC" b="1" baseline="0" dirty="0">
                          <a:solidFill>
                            <a:schemeClr val="bg1"/>
                          </a:solidFill>
                        </a:rPr>
                        <a:t> NOMINA</a:t>
                      </a:r>
                      <a:endParaRPr lang="es-EC" b="1" dirty="0">
                        <a:solidFill>
                          <a:schemeClr val="bg1"/>
                        </a:solidFill>
                      </a:endParaRPr>
                    </a:p>
                  </a:txBody>
                  <a:tcPr/>
                </a:tc>
                <a:tc>
                  <a:txBody>
                    <a:bodyPr/>
                    <a:lstStyle/>
                    <a:p>
                      <a:pPr algn="ctr"/>
                      <a:r>
                        <a:rPr lang="es-EC" b="1" dirty="0">
                          <a:solidFill>
                            <a:schemeClr val="bg1"/>
                          </a:solidFill>
                        </a:rPr>
                        <a:t>VACANTES</a:t>
                      </a:r>
                      <a:r>
                        <a:rPr lang="es-EC" b="1" baseline="0" dirty="0">
                          <a:solidFill>
                            <a:schemeClr val="bg1"/>
                          </a:solidFill>
                        </a:rPr>
                        <a:t> PROVISIONALES (servidores de carrera</a:t>
                      </a:r>
                      <a:r>
                        <a:rPr lang="es-EC" b="1" baseline="0" dirty="0">
                          <a:solidFill>
                            <a:schemeClr val="tx1"/>
                          </a:solidFill>
                        </a:rPr>
                        <a:t>)</a:t>
                      </a:r>
                      <a:endParaRPr lang="es-EC" b="1" dirty="0">
                        <a:solidFill>
                          <a:schemeClr val="tx1"/>
                        </a:solidFill>
                      </a:endParaRPr>
                    </a:p>
                  </a:txBody>
                  <a:tcPr/>
                </a:tc>
                <a:tc>
                  <a:txBody>
                    <a:bodyPr/>
                    <a:lstStyle/>
                    <a:p>
                      <a:pPr algn="ctr"/>
                      <a:r>
                        <a:rPr lang="es-EC" b="1" dirty="0">
                          <a:solidFill>
                            <a:schemeClr val="bg1"/>
                          </a:solidFill>
                        </a:rPr>
                        <a:t>VACANTE</a:t>
                      </a:r>
                      <a:endParaRPr lang="es-EC" b="1" baseline="0" dirty="0">
                        <a:solidFill>
                          <a:schemeClr val="bg1"/>
                        </a:solidFill>
                      </a:endParaRPr>
                    </a:p>
                    <a:p>
                      <a:pPr algn="ctr"/>
                      <a:r>
                        <a:rPr lang="es-EC" b="1" baseline="0" dirty="0">
                          <a:solidFill>
                            <a:schemeClr val="bg1"/>
                          </a:solidFill>
                        </a:rPr>
                        <a:t>(Concurso de Méritos y Oposición)</a:t>
                      </a:r>
                      <a:endParaRPr lang="es-EC" b="1" dirty="0">
                        <a:solidFill>
                          <a:schemeClr val="bg1"/>
                        </a:solidFill>
                      </a:endParaRPr>
                    </a:p>
                  </a:txBody>
                  <a:tcPr>
                    <a:lnR w="12700" cap="flat" cmpd="sng" algn="ctr">
                      <a:solidFill>
                        <a:schemeClr val="tx1"/>
                      </a:solidFill>
                      <a:prstDash val="solid"/>
                      <a:round/>
                      <a:headEnd type="none" w="med" len="med"/>
                      <a:tailEnd type="none" w="med" len="med"/>
                    </a:lnR>
                  </a:tcPr>
                </a:tc>
                <a:tc>
                  <a:txBody>
                    <a:bodyPr/>
                    <a:lstStyle/>
                    <a:p>
                      <a:pPr algn="ctr"/>
                      <a:r>
                        <a:rPr lang="es-EC" b="1" dirty="0">
                          <a:solidFill>
                            <a:schemeClr val="bg1"/>
                          </a:solidFill>
                        </a:rPr>
                        <a:t>VACANTES DEFINITIVOS (de</a:t>
                      </a:r>
                      <a:r>
                        <a:rPr lang="es-EC" b="1" baseline="0" dirty="0">
                          <a:solidFill>
                            <a:schemeClr val="bg1"/>
                          </a:solidFill>
                        </a:rPr>
                        <a:t> servidores jubilados)</a:t>
                      </a:r>
                      <a:endParaRPr lang="es-EC" b="1" dirty="0">
                        <a:solidFill>
                          <a:schemeClr val="bg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370840">
                <a:tc>
                  <a:txBody>
                    <a:bodyPr/>
                    <a:lstStyle/>
                    <a:p>
                      <a:pPr algn="ctr"/>
                      <a:endParaRPr lang="es-EC" b="1" dirty="0">
                        <a:solidFill>
                          <a:schemeClr val="tx1"/>
                        </a:solidFill>
                      </a:endParaRPr>
                    </a:p>
                    <a:p>
                      <a:pPr algn="ctr"/>
                      <a:r>
                        <a:rPr lang="es-EC" b="1" dirty="0">
                          <a:solidFill>
                            <a:schemeClr val="tx1"/>
                          </a:solidFill>
                        </a:rPr>
                        <a:t>125</a:t>
                      </a:r>
                    </a:p>
                  </a:txBody>
                  <a:tcPr/>
                </a:tc>
                <a:tc>
                  <a:txBody>
                    <a:bodyPr/>
                    <a:lstStyle/>
                    <a:p>
                      <a:pPr algn="ctr"/>
                      <a:endParaRPr lang="es-EC" b="1" dirty="0">
                        <a:solidFill>
                          <a:schemeClr val="tx1"/>
                        </a:solidFill>
                      </a:endParaRPr>
                    </a:p>
                    <a:p>
                      <a:pPr algn="ctr"/>
                      <a:r>
                        <a:rPr lang="es-EC" b="1" dirty="0">
                          <a:solidFill>
                            <a:schemeClr val="tx1"/>
                          </a:solidFill>
                        </a:rPr>
                        <a:t>117</a:t>
                      </a:r>
                    </a:p>
                  </a:txBody>
                  <a:tcPr/>
                </a:tc>
                <a:tc>
                  <a:txBody>
                    <a:bodyPr/>
                    <a:lstStyle/>
                    <a:p>
                      <a:pPr algn="ctr"/>
                      <a:endParaRPr lang="es-EC" b="1" dirty="0">
                        <a:solidFill>
                          <a:schemeClr val="tx1"/>
                        </a:solidFill>
                      </a:endParaRPr>
                    </a:p>
                    <a:p>
                      <a:pPr algn="ctr"/>
                      <a:r>
                        <a:rPr lang="es-EC" b="1" dirty="0">
                          <a:solidFill>
                            <a:schemeClr val="tx1"/>
                          </a:solidFill>
                        </a:rPr>
                        <a:t>2</a:t>
                      </a:r>
                    </a:p>
                  </a:txBody>
                  <a:tcPr/>
                </a:tc>
                <a:tc>
                  <a:txBody>
                    <a:bodyPr/>
                    <a:lstStyle/>
                    <a:p>
                      <a:pPr algn="ctr"/>
                      <a:endParaRPr lang="es-EC" b="1" dirty="0">
                        <a:solidFill>
                          <a:schemeClr val="tx1"/>
                        </a:solidFill>
                      </a:endParaRPr>
                    </a:p>
                    <a:p>
                      <a:pPr algn="ctr"/>
                      <a:r>
                        <a:rPr lang="es-EC" b="1" dirty="0">
                          <a:solidFill>
                            <a:schemeClr val="tx1"/>
                          </a:solidFill>
                        </a:rPr>
                        <a:t>1</a:t>
                      </a:r>
                    </a:p>
                  </a:txBody>
                  <a:tcPr>
                    <a:lnR w="12700" cap="flat" cmpd="sng" algn="ctr">
                      <a:solidFill>
                        <a:schemeClr val="tx1"/>
                      </a:solidFill>
                      <a:prstDash val="solid"/>
                      <a:round/>
                      <a:headEnd type="none" w="med" len="med"/>
                      <a:tailEnd type="none" w="med" len="med"/>
                    </a:lnR>
                  </a:tcPr>
                </a:tc>
                <a:tc>
                  <a:txBody>
                    <a:bodyPr/>
                    <a:lstStyle/>
                    <a:p>
                      <a:pPr algn="ctr"/>
                      <a:endParaRPr lang="es-EC" b="1" dirty="0">
                        <a:solidFill>
                          <a:schemeClr val="tx1"/>
                        </a:solidFill>
                      </a:endParaRPr>
                    </a:p>
                    <a:p>
                      <a:pPr algn="ctr"/>
                      <a:r>
                        <a:rPr lang="es-EC" b="1" dirty="0">
                          <a:solidFill>
                            <a:schemeClr val="tx1"/>
                          </a:solidFill>
                        </a:rPr>
                        <a:t>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1"/>
                  </a:ext>
                </a:extLst>
              </a:tr>
            </a:tbl>
          </a:graphicData>
        </a:graphic>
      </p:graphicFrame>
      <p:sp>
        <p:nvSpPr>
          <p:cNvPr id="3" name="2 CuadroTexto"/>
          <p:cNvSpPr txBox="1"/>
          <p:nvPr/>
        </p:nvSpPr>
        <p:spPr>
          <a:xfrm>
            <a:off x="1351413" y="3425570"/>
            <a:ext cx="9716390" cy="1200329"/>
          </a:xfrm>
          <a:prstGeom prst="rect">
            <a:avLst/>
          </a:prstGeom>
          <a:noFill/>
        </p:spPr>
        <p:txBody>
          <a:bodyPr wrap="square" rtlCol="0">
            <a:spAutoFit/>
          </a:bodyPr>
          <a:lstStyle/>
          <a:p>
            <a:pPr marL="285750" indent="-285750" algn="just">
              <a:buFont typeface="Wingdings" panose="05000000000000000000" pitchFamily="2" charset="2"/>
              <a:buChar char="q"/>
            </a:pPr>
            <a:r>
              <a:rPr lang="es-EC" dirty="0"/>
              <a:t>En el Distributivo de Sueldos-IMP de la Planificación de Talento Humano elaborada a principios del mes de diciembre-2021 se detalla 5 VACANTES DEFINITIVAS, a las que se le suma 1 puesto </a:t>
            </a:r>
            <a:r>
              <a:rPr lang="es-EC" dirty="0" smtClean="0"/>
              <a:t>adicional de </a:t>
            </a:r>
            <a:r>
              <a:rPr lang="es-EC" dirty="0"/>
              <a:t>un servidor de carrera que el 31 de diciembre de 2021 se </a:t>
            </a:r>
            <a:r>
              <a:rPr lang="es-EC" dirty="0" smtClean="0"/>
              <a:t>notifica la </a:t>
            </a:r>
            <a:r>
              <a:rPr lang="es-EC" dirty="0"/>
              <a:t>jubilación, </a:t>
            </a:r>
            <a:r>
              <a:rPr lang="es-EC" dirty="0" smtClean="0"/>
              <a:t>por consiguiente, hay  </a:t>
            </a:r>
            <a:r>
              <a:rPr lang="es-EC" dirty="0"/>
              <a:t>6 Vacantes Definitivas.</a:t>
            </a:r>
          </a:p>
        </p:txBody>
      </p:sp>
      <p:sp>
        <p:nvSpPr>
          <p:cNvPr id="8" name="7 CuadroTexto"/>
          <p:cNvSpPr txBox="1"/>
          <p:nvPr/>
        </p:nvSpPr>
        <p:spPr>
          <a:xfrm>
            <a:off x="1351413" y="4818141"/>
            <a:ext cx="9716390" cy="1200329"/>
          </a:xfrm>
          <a:prstGeom prst="rect">
            <a:avLst/>
          </a:prstGeom>
          <a:noFill/>
        </p:spPr>
        <p:txBody>
          <a:bodyPr wrap="square" rtlCol="0">
            <a:spAutoFit/>
          </a:bodyPr>
          <a:lstStyle/>
          <a:p>
            <a:pPr marL="285750" indent="-285750" algn="just">
              <a:buFont typeface="Wingdings" panose="05000000000000000000" pitchFamily="2" charset="2"/>
              <a:buChar char="q"/>
            </a:pPr>
            <a:r>
              <a:rPr lang="es-EC" dirty="0"/>
              <a:t>En la Planificación de Talento Humano elaborada a principios del mes de diciembre-2021 el Distributivo de Sueldos-IMP tiene un total de 125 </a:t>
            </a:r>
            <a:r>
              <a:rPr lang="es-EC" dirty="0" smtClean="0"/>
              <a:t>puestos. Al </a:t>
            </a:r>
            <a:r>
              <a:rPr lang="es-EC" dirty="0"/>
              <a:t>31 de diciembre de 2021 se </a:t>
            </a:r>
            <a:r>
              <a:rPr lang="es-EC" dirty="0" smtClean="0"/>
              <a:t>confirma  </a:t>
            </a:r>
            <a:r>
              <a:rPr lang="es-EC" dirty="0"/>
              <a:t>la Compra de Renuncias Voluntarias Con </a:t>
            </a:r>
            <a:r>
              <a:rPr lang="es-EC" dirty="0" smtClean="0"/>
              <a:t>Indemnización de 3 servidores (2 secretarias y un conductor), que representa en número 123 con </a:t>
            </a:r>
            <a:r>
              <a:rPr lang="es-EC" dirty="0"/>
              <a:t>un ahorro total anual de </a:t>
            </a:r>
            <a:r>
              <a:rPr lang="es-EC" b="1" dirty="0"/>
              <a:t>$51.400,00.</a:t>
            </a:r>
          </a:p>
        </p:txBody>
      </p:sp>
    </p:spTree>
    <p:extLst>
      <p:ext uri="{BB962C8B-B14F-4D97-AF65-F5344CB8AC3E}">
        <p14:creationId xmlns:p14="http://schemas.microsoft.com/office/powerpoint/2010/main" val="144159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08" y="112713"/>
            <a:ext cx="979620" cy="78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828796" y="130423"/>
            <a:ext cx="9132127" cy="830997"/>
          </a:xfrm>
          <a:prstGeom prst="rect">
            <a:avLst/>
          </a:prstGeom>
          <a:noFill/>
        </p:spPr>
        <p:txBody>
          <a:bodyPr wrap="square" rtlCol="0">
            <a:spAutoFit/>
          </a:bodyPr>
          <a:lstStyle/>
          <a:p>
            <a:pPr algn="ctr"/>
            <a:r>
              <a:rPr lang="es-ES_tradnl" sz="2400" b="1" dirty="0">
                <a:solidFill>
                  <a:srgbClr val="0070C0"/>
                </a:solidFill>
              </a:rPr>
              <a:t>3. </a:t>
            </a:r>
            <a:r>
              <a:rPr lang="es-EC" sz="2400" b="1" dirty="0">
                <a:solidFill>
                  <a:srgbClr val="0070C0"/>
                </a:solidFill>
              </a:rPr>
              <a:t>OPTIMIZACIÓN Y RACIONALIZACIÓN DEL TALENTO HUMANO</a:t>
            </a:r>
          </a:p>
          <a:p>
            <a:pPr lvl="0" algn="ctr"/>
            <a:r>
              <a:rPr lang="es-ES" sz="2400" b="1" dirty="0">
                <a:solidFill>
                  <a:srgbClr val="0070C0"/>
                </a:solidFill>
              </a:rPr>
              <a:t>RENOVACIÓN (8) CONTRATOS OCASIONALES</a:t>
            </a:r>
          </a:p>
        </p:txBody>
      </p:sp>
      <p:graphicFrame>
        <p:nvGraphicFramePr>
          <p:cNvPr id="6" name="5 Objeto"/>
          <p:cNvGraphicFramePr>
            <a:graphicFrameLocks noChangeAspect="1"/>
          </p:cNvGraphicFramePr>
          <p:nvPr>
            <p:extLst>
              <p:ext uri="{D42A27DB-BD31-4B8C-83A1-F6EECF244321}">
                <p14:modId xmlns:p14="http://schemas.microsoft.com/office/powerpoint/2010/main" val="533671835"/>
              </p:ext>
            </p:extLst>
          </p:nvPr>
        </p:nvGraphicFramePr>
        <p:xfrm>
          <a:off x="486888" y="1050588"/>
          <a:ext cx="11412187" cy="5554298"/>
        </p:xfrm>
        <a:graphic>
          <a:graphicData uri="http://schemas.openxmlformats.org/presentationml/2006/ole">
            <mc:AlternateContent xmlns:mc="http://schemas.openxmlformats.org/markup-compatibility/2006">
              <mc:Choice xmlns:v="urn:schemas-microsoft-com:vml" Requires="v">
                <p:oleObj spid="_x0000_s3105" name="Hoja de cálculo" r:id="rId4" imgW="16182992" imgH="8048746" progId="Excel.Sheet.12">
                  <p:embed/>
                </p:oleObj>
              </mc:Choice>
              <mc:Fallback>
                <p:oleObj name="Hoja de cálculo" r:id="rId4" imgW="16182992" imgH="8048746" progId="Excel.Sheet.12">
                  <p:embed/>
                  <p:pic>
                    <p:nvPicPr>
                      <p:cNvPr id="0" name=""/>
                      <p:cNvPicPr/>
                      <p:nvPr/>
                    </p:nvPicPr>
                    <p:blipFill>
                      <a:blip r:embed="rId5"/>
                      <a:stretch>
                        <a:fillRect/>
                      </a:stretch>
                    </p:blipFill>
                    <p:spPr>
                      <a:xfrm>
                        <a:off x="486888" y="1050588"/>
                        <a:ext cx="11412187" cy="5554298"/>
                      </a:xfrm>
                      <a:prstGeom prst="rect">
                        <a:avLst/>
                      </a:prstGeom>
                    </p:spPr>
                  </p:pic>
                </p:oleObj>
              </mc:Fallback>
            </mc:AlternateContent>
          </a:graphicData>
        </a:graphic>
      </p:graphicFrame>
    </p:spTree>
    <p:extLst>
      <p:ext uri="{BB962C8B-B14F-4D97-AF65-F5344CB8AC3E}">
        <p14:creationId xmlns:p14="http://schemas.microsoft.com/office/powerpoint/2010/main" val="144159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08" y="112713"/>
            <a:ext cx="979620" cy="78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638791" y="665576"/>
            <a:ext cx="9132127" cy="461665"/>
          </a:xfrm>
          <a:prstGeom prst="rect">
            <a:avLst/>
          </a:prstGeom>
          <a:noFill/>
        </p:spPr>
        <p:txBody>
          <a:bodyPr wrap="square" rtlCol="0">
            <a:spAutoFit/>
          </a:bodyPr>
          <a:lstStyle/>
          <a:p>
            <a:pPr lvl="0" algn="ctr"/>
            <a:r>
              <a:rPr lang="es-ES" sz="2400" b="1" dirty="0">
                <a:solidFill>
                  <a:schemeClr val="accent5"/>
                </a:solidFill>
              </a:rPr>
              <a:t>RENOVACIÓN DE (8) CONTRATOS OCASIONALES</a:t>
            </a:r>
            <a:endParaRPr lang="es-EC" sz="2400" b="1" dirty="0">
              <a:solidFill>
                <a:schemeClr val="accent5"/>
              </a:solidFill>
            </a:endParaRPr>
          </a:p>
        </p:txBody>
      </p:sp>
      <p:sp>
        <p:nvSpPr>
          <p:cNvPr id="3" name="2 CuadroTexto"/>
          <p:cNvSpPr txBox="1"/>
          <p:nvPr/>
        </p:nvSpPr>
        <p:spPr>
          <a:xfrm>
            <a:off x="1793173" y="1674420"/>
            <a:ext cx="9298380" cy="2862322"/>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285750" indent="-285750" algn="ctr">
              <a:buFont typeface="Wingdings" panose="05000000000000000000" pitchFamily="2" charset="2"/>
              <a:buChar char="q"/>
            </a:pPr>
            <a:r>
              <a:rPr lang="es-EC" dirty="0">
                <a:solidFill>
                  <a:schemeClr val="tx1"/>
                </a:solidFill>
              </a:rPr>
              <a:t>De conformidad con el Art. 143 inciso segundo del </a:t>
            </a:r>
            <a:r>
              <a:rPr lang="es-EC" b="1" dirty="0">
                <a:solidFill>
                  <a:schemeClr val="tx1"/>
                </a:solidFill>
              </a:rPr>
              <a:t>Reglamento General a la Ley Orgánica del Servicio Público</a:t>
            </a:r>
            <a:r>
              <a:rPr lang="es-EC" dirty="0">
                <a:solidFill>
                  <a:schemeClr val="tx1"/>
                </a:solidFill>
              </a:rPr>
              <a:t>, y en concordancia con el Art. 4 y Disposición General Segunda del </a:t>
            </a:r>
            <a:r>
              <a:rPr lang="es-EC" b="1" dirty="0">
                <a:solidFill>
                  <a:schemeClr val="tx1"/>
                </a:solidFill>
              </a:rPr>
              <a:t>Acuerdo Ministerial Nro. MDT-2019-375</a:t>
            </a:r>
            <a:r>
              <a:rPr lang="es-EC" dirty="0">
                <a:solidFill>
                  <a:schemeClr val="tx1"/>
                </a:solidFill>
              </a:rPr>
              <a:t> emitida por el Ministerio del Trabajo, para el ejercicio fiscal 2022 el IMP procederá a partir del 1ro de enero con la renovación de ocho (8) Contratos de Servicios Ocasionales, a fin dar cumplimiento al plazo pertinente (doce meses), ya que los contratos antes mencionados corresponden a ingresos efectuados a partir del mes de octubre 2021, a su vez en concordancia con las necesidades institucionales planteadas por cada una de las Direcciones y/o Unidades del Instituto Metropolitano de Patrimonio, ya que los mismos son de necesidad institucional a fin de mantener la continuidad de la Misión y Visión que persigue el Instituto Metropolitano de Patrimonio.</a:t>
            </a:r>
          </a:p>
        </p:txBody>
      </p:sp>
    </p:spTree>
    <p:extLst>
      <p:ext uri="{BB962C8B-B14F-4D97-AF65-F5344CB8AC3E}">
        <p14:creationId xmlns:p14="http://schemas.microsoft.com/office/powerpoint/2010/main" val="144159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08" y="112713"/>
            <a:ext cx="979620" cy="78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6"/>
          <p:cNvSpPr txBox="1"/>
          <p:nvPr/>
        </p:nvSpPr>
        <p:spPr>
          <a:xfrm>
            <a:off x="1385459" y="42896"/>
            <a:ext cx="10394862" cy="461665"/>
          </a:xfrm>
          <a:prstGeom prst="rect">
            <a:avLst/>
          </a:prstGeom>
          <a:noFill/>
        </p:spPr>
        <p:txBody>
          <a:bodyPr wrap="square" rtlCol="0">
            <a:spAutoFit/>
          </a:bodyPr>
          <a:lstStyle/>
          <a:p>
            <a:pPr algn="ctr"/>
            <a:r>
              <a:rPr lang="es-ES_tradnl" sz="2400" b="1" dirty="0">
                <a:solidFill>
                  <a:srgbClr val="0070C0"/>
                </a:solidFill>
              </a:rPr>
              <a:t>3. </a:t>
            </a:r>
            <a:r>
              <a:rPr lang="es-EC" sz="2400" b="1" dirty="0">
                <a:solidFill>
                  <a:srgbClr val="0070C0"/>
                </a:solidFill>
              </a:rPr>
              <a:t>OPTIMIZACIÓN Y RACIONALIZACIÓN DEL TALENTO HUMANO</a:t>
            </a:r>
          </a:p>
        </p:txBody>
      </p:sp>
      <p:graphicFrame>
        <p:nvGraphicFramePr>
          <p:cNvPr id="2" name="1 Tabla"/>
          <p:cNvGraphicFramePr>
            <a:graphicFrameLocks noGrp="1"/>
          </p:cNvGraphicFramePr>
          <p:nvPr>
            <p:extLst>
              <p:ext uri="{D42A27DB-BD31-4B8C-83A1-F6EECF244321}">
                <p14:modId xmlns:p14="http://schemas.microsoft.com/office/powerpoint/2010/main" val="3945297353"/>
              </p:ext>
            </p:extLst>
          </p:nvPr>
        </p:nvGraphicFramePr>
        <p:xfrm>
          <a:off x="741271" y="560142"/>
          <a:ext cx="11281558" cy="5995037"/>
        </p:xfrm>
        <a:graphic>
          <a:graphicData uri="http://schemas.openxmlformats.org/drawingml/2006/table">
            <a:tbl>
              <a:tblPr firstRow="1" bandRow="1">
                <a:tableStyleId>{5C22544A-7EE6-4342-B048-85BDC9FD1C3A}</a:tableStyleId>
              </a:tblPr>
              <a:tblGrid>
                <a:gridCol w="10564038">
                  <a:extLst>
                    <a:ext uri="{9D8B030D-6E8A-4147-A177-3AD203B41FA5}">
                      <a16:colId xmlns:a16="http://schemas.microsoft.com/office/drawing/2014/main" xmlns="" val="20000"/>
                    </a:ext>
                  </a:extLst>
                </a:gridCol>
                <a:gridCol w="717520">
                  <a:extLst>
                    <a:ext uri="{9D8B030D-6E8A-4147-A177-3AD203B41FA5}">
                      <a16:colId xmlns:a16="http://schemas.microsoft.com/office/drawing/2014/main" xmlns="" val="20001"/>
                    </a:ext>
                  </a:extLst>
                </a:gridCol>
              </a:tblGrid>
              <a:tr h="562382">
                <a:tc>
                  <a:txBody>
                    <a:bodyPr/>
                    <a:lstStyle/>
                    <a:p>
                      <a:pPr algn="ctr"/>
                      <a:r>
                        <a:rPr lang="es-EC" sz="1800" b="1" dirty="0">
                          <a:solidFill>
                            <a:schemeClr val="bg1"/>
                          </a:solidFill>
                        </a:rPr>
                        <a:t>DETALLE DE ACCIONES ADMINISTRATIVAS DETERMINADAS EN LA PLANIFICACIÓN DE TTHH 2022</a:t>
                      </a:r>
                    </a:p>
                  </a:txBody>
                  <a:tcPr/>
                </a:tc>
                <a:tc>
                  <a:txBody>
                    <a:bodyPr/>
                    <a:lstStyle/>
                    <a:p>
                      <a:pPr algn="ctr"/>
                      <a:r>
                        <a:rPr lang="es-EC" sz="1800" b="1" dirty="0">
                          <a:solidFill>
                            <a:schemeClr val="tx1"/>
                          </a:solidFill>
                        </a:rPr>
                        <a:t>NO.</a:t>
                      </a:r>
                    </a:p>
                  </a:txBody>
                  <a:tcPr/>
                </a:tc>
                <a:extLst>
                  <a:ext uri="{0D108BD9-81ED-4DB2-BD59-A6C34878D82A}">
                    <a16:rowId xmlns:a16="http://schemas.microsoft.com/office/drawing/2014/main" xmlns="" val="10000"/>
                  </a:ext>
                </a:extLst>
              </a:tr>
              <a:tr h="908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400" b="0" kern="1200" dirty="0">
                          <a:solidFill>
                            <a:schemeClr val="tx1"/>
                          </a:solidFill>
                          <a:effectLst/>
                          <a:latin typeface="+mn-lt"/>
                          <a:ea typeface="+mn-ea"/>
                          <a:cs typeface="+mn-cs"/>
                        </a:rPr>
                        <a:t>La partida 9370 vacante definitiva por jubilación, su titular tenía una  RMU sobrevalorada de $2.000,00; se homologa para la creación de una provisión de Contrato de Servicios Ocasionales al grupo ocupacional: Servidor Municipal 11 </a:t>
                      </a:r>
                      <a:r>
                        <a:rPr lang="es-EC" sz="1400" b="0" kern="1200" baseline="0" dirty="0">
                          <a:solidFill>
                            <a:schemeClr val="tx1"/>
                          </a:solidFill>
                          <a:effectLst/>
                          <a:latin typeface="+mn-lt"/>
                          <a:ea typeface="+mn-ea"/>
                          <a:cs typeface="+mn-cs"/>
                        </a:rPr>
                        <a:t> (Analista de Proyectos Especiales - Agregador de valor) </a:t>
                      </a:r>
                      <a:r>
                        <a:rPr lang="es-EC" sz="1400" b="0" kern="1200" dirty="0">
                          <a:solidFill>
                            <a:schemeClr val="tx1"/>
                          </a:solidFill>
                          <a:effectLst/>
                          <a:latin typeface="+mn-lt"/>
                          <a:ea typeface="+mn-ea"/>
                          <a:cs typeface="+mn-cs"/>
                        </a:rPr>
                        <a:t>con una RMU de $1.333,00. En esta optimización se visualiza un </a:t>
                      </a:r>
                      <a:r>
                        <a:rPr lang="es-EC" sz="1400" b="1" kern="1200" dirty="0">
                          <a:solidFill>
                            <a:schemeClr val="tx1"/>
                          </a:solidFill>
                          <a:effectLst/>
                          <a:latin typeface="+mn-lt"/>
                          <a:ea typeface="+mn-ea"/>
                          <a:cs typeface="+mn-cs"/>
                        </a:rPr>
                        <a:t>ahorro mensual de $ 667.00 más beneficios de Ley</a:t>
                      </a:r>
                      <a:r>
                        <a:rPr lang="es-EC" sz="1400" b="0" kern="1200" dirty="0">
                          <a:solidFill>
                            <a:schemeClr val="tx1"/>
                          </a:solidFill>
                          <a:effectLst/>
                          <a:latin typeface="+mn-lt"/>
                          <a:ea typeface="+mn-ea"/>
                          <a:cs typeface="+mn-cs"/>
                        </a:rPr>
                        <a:t>.</a:t>
                      </a:r>
                    </a:p>
                  </a:txBody>
                  <a:tcPr/>
                </a:tc>
                <a:tc>
                  <a:txBody>
                    <a:bodyPr/>
                    <a:lstStyle/>
                    <a:p>
                      <a:pPr algn="ctr"/>
                      <a:endParaRPr lang="es-EC" sz="1600" b="0" dirty="0">
                        <a:solidFill>
                          <a:schemeClr val="tx1"/>
                        </a:solidFill>
                      </a:endParaRPr>
                    </a:p>
                    <a:p>
                      <a:pPr algn="ctr"/>
                      <a:r>
                        <a:rPr lang="es-EC" sz="1600" b="0" dirty="0">
                          <a:solidFill>
                            <a:schemeClr val="tx1"/>
                          </a:solidFill>
                        </a:rPr>
                        <a:t>1</a:t>
                      </a:r>
                    </a:p>
                  </a:txBody>
                  <a:tcPr/>
                </a:tc>
                <a:extLst>
                  <a:ext uri="{0D108BD9-81ED-4DB2-BD59-A6C34878D82A}">
                    <a16:rowId xmlns:a16="http://schemas.microsoft.com/office/drawing/2014/main" xmlns="" val="10001"/>
                  </a:ext>
                </a:extLst>
              </a:tr>
              <a:tr h="866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400" b="0" kern="1200" dirty="0">
                          <a:solidFill>
                            <a:schemeClr val="tx1"/>
                          </a:solidFill>
                          <a:effectLst/>
                          <a:latin typeface="+mn-lt"/>
                          <a:ea typeface="+mn-ea"/>
                          <a:cs typeface="+mn-cs"/>
                        </a:rPr>
                        <a:t>La partida 9748 vacante definitiva por jubilación, su titular tenía una  RMU sobrevalorada de $2.365,00; se homologa para la creación de una provisión de Contrato de Servicios Ocasionales al grupo ocupacional: Servidor Municipal 11 (Especialista de Investigación y Diseño - Agregador de Valor) con una RMU de $1.333,00. En esta optimización se visualiza un </a:t>
                      </a:r>
                      <a:r>
                        <a:rPr lang="es-EC" sz="1400" b="1" kern="1200" dirty="0">
                          <a:solidFill>
                            <a:schemeClr val="tx1"/>
                          </a:solidFill>
                          <a:effectLst/>
                          <a:latin typeface="+mn-lt"/>
                          <a:ea typeface="+mn-ea"/>
                          <a:cs typeface="+mn-cs"/>
                        </a:rPr>
                        <a:t>ahorro mensual de $ 1.032,00 más beneficios de Ley</a:t>
                      </a:r>
                      <a:r>
                        <a:rPr lang="es-EC" sz="1400" b="0" kern="1200" dirty="0">
                          <a:solidFill>
                            <a:schemeClr val="tx1"/>
                          </a:solidFill>
                          <a:effectLst/>
                          <a:latin typeface="+mn-lt"/>
                          <a:ea typeface="+mn-ea"/>
                          <a:cs typeface="+mn-cs"/>
                        </a:rPr>
                        <a:t>.</a:t>
                      </a:r>
                    </a:p>
                  </a:txBody>
                  <a:tcPr/>
                </a:tc>
                <a:tc>
                  <a:txBody>
                    <a:bodyPr/>
                    <a:lstStyle/>
                    <a:p>
                      <a:pPr algn="ctr"/>
                      <a:endParaRPr lang="es-EC" sz="1600" b="0" dirty="0">
                        <a:solidFill>
                          <a:schemeClr val="tx1"/>
                        </a:solidFill>
                      </a:endParaRPr>
                    </a:p>
                    <a:p>
                      <a:pPr algn="ctr"/>
                      <a:r>
                        <a:rPr lang="es-EC" sz="1600" b="0" dirty="0">
                          <a:solidFill>
                            <a:schemeClr val="tx1"/>
                          </a:solidFill>
                        </a:rPr>
                        <a:t>1</a:t>
                      </a:r>
                    </a:p>
                    <a:p>
                      <a:pPr algn="ctr"/>
                      <a:endParaRPr lang="es-EC" sz="1600" b="0" dirty="0">
                        <a:solidFill>
                          <a:schemeClr val="tx1"/>
                        </a:solidFill>
                      </a:endParaRPr>
                    </a:p>
                  </a:txBody>
                  <a:tcPr/>
                </a:tc>
                <a:extLst>
                  <a:ext uri="{0D108BD9-81ED-4DB2-BD59-A6C34878D82A}">
                    <a16:rowId xmlns:a16="http://schemas.microsoft.com/office/drawing/2014/main" xmlns="" val="10002"/>
                  </a:ext>
                </a:extLst>
              </a:tr>
              <a:tr h="790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400" b="0" kern="1200" dirty="0">
                          <a:solidFill>
                            <a:schemeClr val="tx1"/>
                          </a:solidFill>
                          <a:effectLst/>
                          <a:latin typeface="+mn-lt"/>
                          <a:ea typeface="+mn-ea"/>
                          <a:cs typeface="+mn-cs"/>
                        </a:rPr>
                        <a:t>Se unifican dos partidas vacantes definitivas por jubilación </a:t>
                      </a:r>
                      <a:r>
                        <a:rPr lang="es-EC" sz="1400" b="0" kern="1200" dirty="0" smtClean="0">
                          <a:solidFill>
                            <a:schemeClr val="tx1"/>
                          </a:solidFill>
                          <a:effectLst/>
                          <a:latin typeface="+mn-lt"/>
                          <a:ea typeface="+mn-ea"/>
                          <a:cs typeface="+mn-cs"/>
                        </a:rPr>
                        <a:t>del personal administrativo</a:t>
                      </a:r>
                      <a:r>
                        <a:rPr lang="es-EC" sz="1400" b="0" kern="1200" baseline="0" dirty="0" smtClean="0">
                          <a:solidFill>
                            <a:schemeClr val="tx1"/>
                          </a:solidFill>
                          <a:effectLst/>
                          <a:latin typeface="+mn-lt"/>
                          <a:ea typeface="+mn-ea"/>
                          <a:cs typeface="+mn-cs"/>
                        </a:rPr>
                        <a:t> </a:t>
                      </a:r>
                      <a:r>
                        <a:rPr lang="es-EC" sz="1400" b="0" kern="1200" dirty="0" err="1" smtClean="0">
                          <a:solidFill>
                            <a:schemeClr val="tx1"/>
                          </a:solidFill>
                          <a:effectLst/>
                          <a:latin typeface="+mn-lt"/>
                          <a:ea typeface="+mn-ea"/>
                          <a:cs typeface="+mn-cs"/>
                        </a:rPr>
                        <a:t>Nros</a:t>
                      </a:r>
                      <a:r>
                        <a:rPr lang="es-EC" sz="1400" b="0" kern="1200" dirty="0">
                          <a:solidFill>
                            <a:schemeClr val="tx1"/>
                          </a:solidFill>
                          <a:effectLst/>
                          <a:latin typeface="+mn-lt"/>
                          <a:ea typeface="+mn-ea"/>
                          <a:cs typeface="+mn-cs"/>
                        </a:rPr>
                        <a:t>.: 21  - RMU $ 880,00 y 63 - RMU $ 1.145,00; para la creación de una provisión de Contrato de Servicios Ocasionales al grupo ocupacional: Servidor Municipal 11 (Analista</a:t>
                      </a:r>
                      <a:r>
                        <a:rPr lang="es-EC" sz="1400" b="0" kern="1200" baseline="0" dirty="0">
                          <a:solidFill>
                            <a:schemeClr val="tx1"/>
                          </a:solidFill>
                          <a:effectLst/>
                          <a:latin typeface="+mn-lt"/>
                          <a:ea typeface="+mn-ea"/>
                          <a:cs typeface="+mn-cs"/>
                        </a:rPr>
                        <a:t> Financiero – Apoyo) </a:t>
                      </a:r>
                      <a:r>
                        <a:rPr lang="es-EC" sz="1400" b="0" kern="1200" dirty="0">
                          <a:solidFill>
                            <a:schemeClr val="tx1"/>
                          </a:solidFill>
                          <a:effectLst/>
                          <a:latin typeface="+mn-lt"/>
                          <a:ea typeface="+mn-ea"/>
                          <a:cs typeface="+mn-cs"/>
                        </a:rPr>
                        <a:t>con una RMU de $1.333,00. En esta optimización se visualiza un </a:t>
                      </a:r>
                      <a:r>
                        <a:rPr lang="es-EC" sz="1400" b="1" kern="1200" dirty="0">
                          <a:solidFill>
                            <a:schemeClr val="tx1"/>
                          </a:solidFill>
                          <a:effectLst/>
                          <a:latin typeface="+mn-lt"/>
                          <a:ea typeface="+mn-ea"/>
                          <a:cs typeface="+mn-cs"/>
                        </a:rPr>
                        <a:t>ahorro mensual de $ 692,00 más beneficios de Ley</a:t>
                      </a:r>
                      <a:r>
                        <a:rPr lang="es-EC" sz="1400" b="0" kern="1200" dirty="0">
                          <a:solidFill>
                            <a:schemeClr val="tx1"/>
                          </a:solidFill>
                          <a:effectLst/>
                          <a:latin typeface="+mn-lt"/>
                          <a:ea typeface="+mn-ea"/>
                          <a:cs typeface="+mn-cs"/>
                        </a:rPr>
                        <a:t>.</a:t>
                      </a:r>
                    </a:p>
                  </a:txBody>
                  <a:tcPr/>
                </a:tc>
                <a:tc>
                  <a:txBody>
                    <a:bodyPr/>
                    <a:lstStyle/>
                    <a:p>
                      <a:pPr algn="ctr"/>
                      <a:endParaRPr lang="es-EC" sz="1600" b="0" dirty="0">
                        <a:solidFill>
                          <a:schemeClr val="tx1"/>
                        </a:solidFill>
                      </a:endParaRPr>
                    </a:p>
                    <a:p>
                      <a:pPr algn="ctr"/>
                      <a:r>
                        <a:rPr lang="es-EC" sz="1600" b="0" dirty="0">
                          <a:solidFill>
                            <a:schemeClr val="tx1"/>
                          </a:solidFill>
                        </a:rPr>
                        <a:t>1</a:t>
                      </a:r>
                    </a:p>
                    <a:p>
                      <a:pPr algn="ctr"/>
                      <a:endParaRPr lang="es-EC" sz="1600" b="0" dirty="0">
                        <a:solidFill>
                          <a:schemeClr val="tx1"/>
                        </a:solidFill>
                      </a:endParaRPr>
                    </a:p>
                  </a:txBody>
                  <a:tcPr/>
                </a:tc>
                <a:extLst>
                  <a:ext uri="{0D108BD9-81ED-4DB2-BD59-A6C34878D82A}">
                    <a16:rowId xmlns:a16="http://schemas.microsoft.com/office/drawing/2014/main" xmlns="" val="10003"/>
                  </a:ext>
                </a:extLst>
              </a:tr>
              <a:tr h="908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400" b="0" kern="1200" dirty="0">
                          <a:solidFill>
                            <a:schemeClr val="tx1"/>
                          </a:solidFill>
                          <a:effectLst/>
                          <a:latin typeface="+mn-lt"/>
                          <a:ea typeface="+mn-ea"/>
                          <a:cs typeface="+mn-cs"/>
                        </a:rPr>
                        <a:t>Se unifican: partida 9774 vacante definitiva por </a:t>
                      </a:r>
                      <a:r>
                        <a:rPr lang="es-EC" sz="1400" b="0" kern="1200" dirty="0" smtClean="0">
                          <a:solidFill>
                            <a:schemeClr val="tx1"/>
                          </a:solidFill>
                          <a:effectLst/>
                          <a:latin typeface="+mn-lt"/>
                          <a:ea typeface="+mn-ea"/>
                          <a:cs typeface="+mn-cs"/>
                        </a:rPr>
                        <a:t>jubilación del personal administrativo, </a:t>
                      </a:r>
                      <a:r>
                        <a:rPr lang="es-EC" sz="1400" b="0" kern="1200" dirty="0">
                          <a:solidFill>
                            <a:schemeClr val="tx1"/>
                          </a:solidFill>
                          <a:effectLst/>
                          <a:latin typeface="+mn-lt"/>
                          <a:ea typeface="+mn-ea"/>
                          <a:cs typeface="+mn-cs"/>
                        </a:rPr>
                        <a:t>con una de RMU $ 810,00; y la provisión de Contrato de Servicios </a:t>
                      </a:r>
                      <a:r>
                        <a:rPr lang="es-EC" sz="1400" b="0" kern="1200" dirty="0" smtClean="0">
                          <a:solidFill>
                            <a:schemeClr val="tx1"/>
                          </a:solidFill>
                          <a:effectLst/>
                          <a:latin typeface="+mn-lt"/>
                          <a:ea typeface="+mn-ea"/>
                          <a:cs typeface="+mn-cs"/>
                        </a:rPr>
                        <a:t>Ocasionales área </a:t>
                      </a:r>
                      <a:r>
                        <a:rPr lang="es-EC" sz="1400" b="0" kern="1200" dirty="0" err="1" smtClean="0">
                          <a:solidFill>
                            <a:schemeClr val="tx1"/>
                          </a:solidFill>
                          <a:effectLst/>
                          <a:latin typeface="+mn-lt"/>
                          <a:ea typeface="+mn-ea"/>
                          <a:cs typeface="+mn-cs"/>
                        </a:rPr>
                        <a:t>agregadora</a:t>
                      </a:r>
                      <a:r>
                        <a:rPr lang="es-EC" sz="1400" b="0" kern="1200" dirty="0" smtClean="0">
                          <a:solidFill>
                            <a:schemeClr val="tx1"/>
                          </a:solidFill>
                          <a:effectLst/>
                          <a:latin typeface="+mn-lt"/>
                          <a:ea typeface="+mn-ea"/>
                          <a:cs typeface="+mn-cs"/>
                        </a:rPr>
                        <a:t> de valor </a:t>
                      </a:r>
                      <a:r>
                        <a:rPr lang="es-EC" sz="1400" b="0" kern="1200" dirty="0">
                          <a:solidFill>
                            <a:schemeClr val="tx1"/>
                          </a:solidFill>
                          <a:effectLst/>
                          <a:latin typeface="+mn-lt"/>
                          <a:ea typeface="+mn-ea"/>
                          <a:cs typeface="+mn-cs"/>
                        </a:rPr>
                        <a:t>13004 con una de RMU $1.740,00, para la creación de una provisión de Contrato de Servicios Ocasionales al grupo ocupacional: Funcionario Directivo 7 (Coordinador de Vinculación con la Sociedad – Gobernante)</a:t>
                      </a:r>
                      <a:r>
                        <a:rPr lang="es-EC" sz="1400" b="0" kern="1200" baseline="0" dirty="0">
                          <a:solidFill>
                            <a:schemeClr val="tx1"/>
                          </a:solidFill>
                          <a:effectLst/>
                          <a:latin typeface="+mn-lt"/>
                          <a:ea typeface="+mn-ea"/>
                          <a:cs typeface="+mn-cs"/>
                        </a:rPr>
                        <a:t> </a:t>
                      </a:r>
                      <a:r>
                        <a:rPr lang="es-EC" sz="1400" b="0" kern="1200" dirty="0">
                          <a:solidFill>
                            <a:schemeClr val="tx1"/>
                          </a:solidFill>
                          <a:effectLst/>
                          <a:latin typeface="+mn-lt"/>
                          <a:ea typeface="+mn-ea"/>
                          <a:cs typeface="+mn-cs"/>
                        </a:rPr>
                        <a:t>con una RMU de $ 2.050,00. En esta optimización se visualiza un </a:t>
                      </a:r>
                      <a:r>
                        <a:rPr lang="es-EC" sz="1400" b="1" kern="1200" dirty="0">
                          <a:solidFill>
                            <a:schemeClr val="tx1"/>
                          </a:solidFill>
                          <a:effectLst/>
                          <a:latin typeface="+mn-lt"/>
                          <a:ea typeface="+mn-ea"/>
                          <a:cs typeface="+mn-cs"/>
                        </a:rPr>
                        <a:t>ahorro mensual de $ 500,00 más beneficios de Ley</a:t>
                      </a:r>
                      <a:r>
                        <a:rPr lang="es-EC" sz="1400" b="0" kern="1200" dirty="0">
                          <a:solidFill>
                            <a:schemeClr val="tx1"/>
                          </a:solidFill>
                          <a:effectLst/>
                          <a:latin typeface="+mn-lt"/>
                          <a:ea typeface="+mn-ea"/>
                          <a:cs typeface="+mn-cs"/>
                        </a:rPr>
                        <a:t>.</a:t>
                      </a:r>
                    </a:p>
                  </a:txBody>
                  <a:tcPr/>
                </a:tc>
                <a:tc>
                  <a:txBody>
                    <a:bodyPr/>
                    <a:lstStyle/>
                    <a:p>
                      <a:pPr algn="ctr"/>
                      <a:endParaRPr lang="es-EC" sz="1600" b="0" dirty="0">
                        <a:solidFill>
                          <a:schemeClr val="tx1"/>
                        </a:solidFill>
                      </a:endParaRPr>
                    </a:p>
                    <a:p>
                      <a:pPr algn="ctr"/>
                      <a:r>
                        <a:rPr lang="es-EC" sz="1600" b="0" dirty="0">
                          <a:solidFill>
                            <a:schemeClr val="tx1"/>
                          </a:solidFill>
                        </a:rPr>
                        <a:t>1</a:t>
                      </a:r>
                    </a:p>
                  </a:txBody>
                  <a:tcPr/>
                </a:tc>
                <a:extLst>
                  <a:ext uri="{0D108BD9-81ED-4DB2-BD59-A6C34878D82A}">
                    <a16:rowId xmlns:a16="http://schemas.microsoft.com/office/drawing/2014/main" xmlns="" val="10004"/>
                  </a:ext>
                </a:extLst>
              </a:tr>
              <a:tr h="1113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400" b="0" kern="1200" dirty="0">
                          <a:solidFill>
                            <a:schemeClr val="tx1"/>
                          </a:solidFill>
                          <a:effectLst/>
                          <a:latin typeface="+mn-lt"/>
                          <a:ea typeface="+mn-ea"/>
                          <a:cs typeface="+mn-cs"/>
                        </a:rPr>
                        <a:t>La vacante a nombramiento Nro. 9342 que actualmente se encuentra planificada en la plataforma Socio Empleo del Ministerio del Trabajo para proceder con un Concurso de Méritos y Oposición durante el año 2022, que corresponde a un Especialista de Contratación Pública con grupo ocupacional: Servidor Municipal 12 con una RMU de $1.543,00, por necesidades institucionales el presente concurso será declarado desierto, para crear una nueva planificación de Concurso de Méritos y Oposición para un Especialista de </a:t>
                      </a:r>
                      <a:r>
                        <a:rPr lang="es-EC" sz="1400" b="0" kern="1200" dirty="0" smtClean="0">
                          <a:solidFill>
                            <a:schemeClr val="tx1"/>
                          </a:solidFill>
                          <a:effectLst/>
                          <a:latin typeface="+mn-lt"/>
                          <a:ea typeface="+mn-ea"/>
                          <a:cs typeface="+mn-cs"/>
                        </a:rPr>
                        <a:t>Costos en el área </a:t>
                      </a:r>
                      <a:r>
                        <a:rPr lang="es-EC" sz="1400" b="0" kern="1200" dirty="0" err="1" smtClean="0">
                          <a:solidFill>
                            <a:schemeClr val="tx1"/>
                          </a:solidFill>
                          <a:effectLst/>
                          <a:latin typeface="+mn-lt"/>
                          <a:ea typeface="+mn-ea"/>
                          <a:cs typeface="+mn-cs"/>
                        </a:rPr>
                        <a:t>agregadora</a:t>
                      </a:r>
                      <a:r>
                        <a:rPr lang="es-EC" sz="1400" b="0" kern="1200" dirty="0" smtClean="0">
                          <a:solidFill>
                            <a:schemeClr val="tx1"/>
                          </a:solidFill>
                          <a:effectLst/>
                          <a:latin typeface="+mn-lt"/>
                          <a:ea typeface="+mn-ea"/>
                          <a:cs typeface="+mn-cs"/>
                        </a:rPr>
                        <a:t> de valor </a:t>
                      </a:r>
                      <a:r>
                        <a:rPr lang="es-EC" sz="1400" b="0" kern="1200" dirty="0">
                          <a:solidFill>
                            <a:schemeClr val="tx1"/>
                          </a:solidFill>
                          <a:effectLst/>
                          <a:latin typeface="+mn-lt"/>
                          <a:ea typeface="+mn-ea"/>
                          <a:cs typeface="+mn-cs"/>
                        </a:rPr>
                        <a:t>con grupo ocupacional: Servidor Municipal 12 con una RMU de $1.543,00</a:t>
                      </a:r>
                      <a:r>
                        <a:rPr lang="es-EC" sz="1400" b="0" kern="1200" dirty="0" smtClean="0">
                          <a:solidFill>
                            <a:schemeClr val="tx1"/>
                          </a:solidFill>
                          <a:effectLst/>
                          <a:latin typeface="+mn-lt"/>
                          <a:ea typeface="+mn-ea"/>
                          <a:cs typeface="+mn-cs"/>
                        </a:rPr>
                        <a:t>. Este movimiento fortalecerá</a:t>
                      </a:r>
                      <a:r>
                        <a:rPr lang="es-EC" sz="1400" b="0" kern="1200" baseline="0" dirty="0" smtClean="0">
                          <a:solidFill>
                            <a:schemeClr val="tx1"/>
                          </a:solidFill>
                          <a:effectLst/>
                          <a:latin typeface="+mn-lt"/>
                          <a:ea typeface="+mn-ea"/>
                          <a:cs typeface="+mn-cs"/>
                        </a:rPr>
                        <a:t> la gestión técnica.</a:t>
                      </a:r>
                      <a:endParaRPr lang="es-EC" sz="1400" b="0" kern="1200" dirty="0">
                        <a:solidFill>
                          <a:schemeClr val="tx1"/>
                        </a:solidFill>
                        <a:effectLst/>
                        <a:latin typeface="+mn-lt"/>
                        <a:ea typeface="+mn-ea"/>
                        <a:cs typeface="+mn-cs"/>
                      </a:endParaRPr>
                    </a:p>
                  </a:txBody>
                  <a:tcPr/>
                </a:tc>
                <a:tc>
                  <a:txBody>
                    <a:bodyPr/>
                    <a:lstStyle/>
                    <a:p>
                      <a:pPr algn="ctr"/>
                      <a:endParaRPr lang="es-EC" sz="1600" b="0" dirty="0">
                        <a:solidFill>
                          <a:schemeClr val="tx1"/>
                        </a:solidFill>
                      </a:endParaRPr>
                    </a:p>
                    <a:p>
                      <a:pPr algn="ctr"/>
                      <a:r>
                        <a:rPr lang="es-EC" sz="1600" b="0" dirty="0">
                          <a:solidFill>
                            <a:schemeClr val="tx1"/>
                          </a:solidFill>
                        </a:rPr>
                        <a:t>1</a:t>
                      </a:r>
                    </a:p>
                  </a:txBody>
                  <a:tcPr/>
                </a:tc>
                <a:extLst>
                  <a:ext uri="{0D108BD9-81ED-4DB2-BD59-A6C34878D82A}">
                    <a16:rowId xmlns:a16="http://schemas.microsoft.com/office/drawing/2014/main" xmlns="" val="10005"/>
                  </a:ext>
                </a:extLst>
              </a:tr>
              <a:tr h="703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400" b="0" kern="1200" dirty="0">
                          <a:solidFill>
                            <a:schemeClr val="tx1"/>
                          </a:solidFill>
                          <a:effectLst/>
                          <a:latin typeface="+mn-lt"/>
                          <a:ea typeface="+mn-ea"/>
                          <a:cs typeface="+mn-cs"/>
                        </a:rPr>
                        <a:t>Las partidas de nombramiento </a:t>
                      </a:r>
                      <a:r>
                        <a:rPr lang="es-EC" sz="1400" b="0" kern="1200" dirty="0" err="1">
                          <a:solidFill>
                            <a:schemeClr val="tx1"/>
                          </a:solidFill>
                          <a:effectLst/>
                          <a:latin typeface="+mn-lt"/>
                          <a:ea typeface="+mn-ea"/>
                          <a:cs typeface="+mn-cs"/>
                        </a:rPr>
                        <a:t>Nros</a:t>
                      </a:r>
                      <a:r>
                        <a:rPr lang="es-EC" sz="1400" b="0" kern="1200" dirty="0">
                          <a:solidFill>
                            <a:schemeClr val="tx1"/>
                          </a:solidFill>
                          <a:effectLst/>
                          <a:latin typeface="+mn-lt"/>
                          <a:ea typeface="+mn-ea"/>
                          <a:cs typeface="+mn-cs"/>
                        </a:rPr>
                        <a:t>. 9359 y 9358 son vacantes provisionales, en razón de que sus titulares se encuentran con nombramientos provisionales en puestos de Nivel Jerárquico Superior, de conformidad con el literal f) del Art. 18 del Reglamento General a la Ley Orgánica del Servicio Público.</a:t>
                      </a:r>
                    </a:p>
                  </a:txBody>
                  <a:tcPr/>
                </a:tc>
                <a:tc>
                  <a:txBody>
                    <a:bodyPr/>
                    <a:lstStyle/>
                    <a:p>
                      <a:pPr algn="ctr"/>
                      <a:endParaRPr lang="es-EC" sz="1600" b="0" dirty="0">
                        <a:solidFill>
                          <a:schemeClr val="tx1"/>
                        </a:solidFill>
                      </a:endParaRPr>
                    </a:p>
                    <a:p>
                      <a:pPr algn="ctr"/>
                      <a:r>
                        <a:rPr lang="es-EC" sz="1600" b="0" dirty="0">
                          <a:solidFill>
                            <a:schemeClr val="tx1"/>
                          </a:solidFill>
                        </a:rPr>
                        <a:t>2</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44159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08" y="112713"/>
            <a:ext cx="979620" cy="78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53144" y="6018470"/>
            <a:ext cx="2907791" cy="79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781300" y="340072"/>
            <a:ext cx="9274627" cy="584775"/>
          </a:xfrm>
          <a:prstGeom prst="rect">
            <a:avLst/>
          </a:prstGeom>
        </p:spPr>
        <p:txBody>
          <a:bodyPr wrap="square">
            <a:spAutoFit/>
          </a:bodyPr>
          <a:lstStyle/>
          <a:p>
            <a:pPr lvl="0"/>
            <a:r>
              <a:rPr lang="es-ES_tradnl" sz="3200" b="1" dirty="0">
                <a:solidFill>
                  <a:srgbClr val="0070C0"/>
                </a:solidFill>
              </a:rPr>
              <a:t>OPTIMIZACIÓN DE RECURSOS INSTITUCIONALES </a:t>
            </a:r>
          </a:p>
        </p:txBody>
      </p:sp>
      <p:graphicFrame>
        <p:nvGraphicFramePr>
          <p:cNvPr id="6" name="5 Diagrama"/>
          <p:cNvGraphicFramePr/>
          <p:nvPr>
            <p:extLst>
              <p:ext uri="{D42A27DB-BD31-4B8C-83A1-F6EECF244321}">
                <p14:modId xmlns:p14="http://schemas.microsoft.com/office/powerpoint/2010/main" val="3862289697"/>
              </p:ext>
            </p:extLst>
          </p:nvPr>
        </p:nvGraphicFramePr>
        <p:xfrm>
          <a:off x="2282608" y="1140031"/>
          <a:ext cx="7119917" cy="4012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Rectángulo redondeado"/>
          <p:cNvSpPr/>
          <p:nvPr/>
        </p:nvSpPr>
        <p:spPr>
          <a:xfrm>
            <a:off x="4203866" y="5338089"/>
            <a:ext cx="3289464" cy="95002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2400" b="1" dirty="0">
                <a:solidFill>
                  <a:schemeClr val="tx1"/>
                </a:solidFill>
              </a:rPr>
              <a:t>TOTAL AHORRO ANUAL DE $ 97.000,00</a:t>
            </a:r>
          </a:p>
        </p:txBody>
      </p:sp>
    </p:spTree>
    <p:extLst>
      <p:ext uri="{BB962C8B-B14F-4D97-AF65-F5344CB8AC3E}">
        <p14:creationId xmlns:p14="http://schemas.microsoft.com/office/powerpoint/2010/main" val="161012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08" y="112713"/>
            <a:ext cx="979620" cy="78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53144" y="6018470"/>
            <a:ext cx="2907791" cy="79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695698" y="2551722"/>
            <a:ext cx="7291449" cy="923330"/>
          </a:xfrm>
          <a:prstGeom prst="rect">
            <a:avLst/>
          </a:prstGeom>
          <a:noFill/>
        </p:spPr>
        <p:txBody>
          <a:bodyPr wrap="square" rtlCol="0">
            <a:spAutoFit/>
          </a:bodyPr>
          <a:lstStyle/>
          <a:p>
            <a:pPr algn="ctr"/>
            <a:r>
              <a:rPr lang="es-EC" sz="5400" b="1" dirty="0">
                <a:solidFill>
                  <a:srgbClr val="002060"/>
                </a:solidFill>
                <a:latin typeface="Tahoma" panose="020B0604030504040204" pitchFamily="34" charset="0"/>
                <a:ea typeface="Tahoma" panose="020B0604030504040204" pitchFamily="34" charset="0"/>
                <a:cs typeface="Tahoma" panose="020B0604030504040204" pitchFamily="34" charset="0"/>
              </a:rPr>
              <a:t>GRACIAS</a:t>
            </a:r>
          </a:p>
        </p:txBody>
      </p:sp>
    </p:spTree>
    <p:extLst>
      <p:ext uri="{BB962C8B-B14F-4D97-AF65-F5344CB8AC3E}">
        <p14:creationId xmlns:p14="http://schemas.microsoft.com/office/powerpoint/2010/main" val="33765027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1175</Words>
  <Application>Microsoft Office PowerPoint</Application>
  <PresentationFormat>Personalizado</PresentationFormat>
  <Paragraphs>70</Paragraphs>
  <Slides>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vt:i4>
      </vt:variant>
    </vt:vector>
  </HeadingPairs>
  <TitlesOfParts>
    <vt:vector size="11" baseType="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Nelly Patricia Fustillos Jimenez</cp:lastModifiedBy>
  <cp:revision>62</cp:revision>
  <dcterms:created xsi:type="dcterms:W3CDTF">2019-05-28T19:57:24Z</dcterms:created>
  <dcterms:modified xsi:type="dcterms:W3CDTF">2022-01-04T13:24:21Z</dcterms:modified>
</cp:coreProperties>
</file>