
<file path=[Content_Types].xml><?xml version="1.0" encoding="utf-8"?>
<Types xmlns="http://schemas.openxmlformats.org/package/2006/content-types">
  <Default Extension="png" ContentType="image/pn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61" r:id="rId1"/>
  </p:sldMasterIdLst>
  <p:notesMasterIdLst>
    <p:notesMasterId r:id="rId10"/>
  </p:notesMasterIdLst>
  <p:sldIdLst>
    <p:sldId id="256" r:id="rId2"/>
    <p:sldId id="258" r:id="rId3"/>
    <p:sldId id="263" r:id="rId4"/>
    <p:sldId id="264" r:id="rId5"/>
    <p:sldId id="267" r:id="rId6"/>
    <p:sldId id="265" r:id="rId7"/>
    <p:sldId id="266" r:id="rId8"/>
    <p:sldId id="262" r:id="rId9"/>
  </p:sldIdLst>
  <p:sldSz cx="12192000" cy="6858000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  <p:ext uri="http://customooxmlschemas.google.com/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r:id="rId12" roundtripDataSignature="AMtx7mjjygL8lCTNbD+oQt1zn1gxR6nj5g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Estilo medio 2 - Énfasis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BC89EF96-8CEA-46FF-86C4-4CE0E7609802}" styleName="Estilo claro 3 - Acento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7817"/>
    <p:restoredTop sz="94677"/>
  </p:normalViewPr>
  <p:slideViewPr>
    <p:cSldViewPr snapToGrid="0" snapToObjects="1">
      <p:cViewPr varScale="1">
        <p:scale>
          <a:sx n="66" d="100"/>
          <a:sy n="66" d="100"/>
        </p:scale>
        <p:origin x="944" y="40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customschemas.google.com/relationships/presentationmetadata" Target="metadata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C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‹Nº›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962318368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86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30591854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gfa343c31fa_1_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6" name="Google Shape;96;gfa343c31fa_1_1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97;gfa343c31fa_1_15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s-EC"/>
              <a:t>2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64915130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gfa343c31fa_1_4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3" name="Google Shape;123;gfa343c31fa_1_4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24;gfa343c31fa_1_43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s-EC"/>
              <a:t>8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76002507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49BA7DBF-E6A8-7947-AE94-57705620B8B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EC"/>
          </a:p>
        </p:txBody>
      </p:sp>
      <p:sp>
        <p:nvSpPr>
          <p:cNvPr id="3" name="Subtítulo 2">
            <a:extLst>
              <a:ext uri="{FF2B5EF4-FFF2-40B4-BE49-F238E27FC236}">
                <a16:creationId xmlns="" xmlns:a16="http://schemas.microsoft.com/office/drawing/2014/main" id="{203BDD03-51D8-DE46-85BB-661CB64FD7C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s-EC"/>
          </a:p>
        </p:txBody>
      </p:sp>
      <p:sp>
        <p:nvSpPr>
          <p:cNvPr id="4" name="Marcador de fecha 3">
            <a:extLst>
              <a:ext uri="{FF2B5EF4-FFF2-40B4-BE49-F238E27FC236}">
                <a16:creationId xmlns="" xmlns:a16="http://schemas.microsoft.com/office/drawing/2014/main" id="{6A651DCD-9A02-EB44-8A7B-E66551DBE69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6356159-11A2-F945-8E9E-40802456DE76}" type="datetimeFigureOut">
              <a:rPr lang="es-EC" smtClean="0"/>
              <a:t>4/1/2022</a:t>
            </a:fld>
            <a:endParaRPr lang="es-EC"/>
          </a:p>
        </p:txBody>
      </p:sp>
      <p:sp>
        <p:nvSpPr>
          <p:cNvPr id="5" name="Marcador de pie de página 4">
            <a:extLst>
              <a:ext uri="{FF2B5EF4-FFF2-40B4-BE49-F238E27FC236}">
                <a16:creationId xmlns="" xmlns:a16="http://schemas.microsoft.com/office/drawing/2014/main" id="{685C58E9-A1FD-DB46-AA46-8A1C12A607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s-EC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="" xmlns:a16="http://schemas.microsoft.com/office/drawing/2014/main" id="{C4FA021A-25C1-BE4B-BE7B-80A60F2A81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6D13F70-77DC-E94E-A4CA-B5FFCEC3EBF1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26847288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CE0C105E-838B-DA40-91BE-C4A7145F4C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EC"/>
          </a:p>
        </p:txBody>
      </p:sp>
      <p:sp>
        <p:nvSpPr>
          <p:cNvPr id="3" name="Marcador de texto vertical 2">
            <a:extLst>
              <a:ext uri="{FF2B5EF4-FFF2-40B4-BE49-F238E27FC236}">
                <a16:creationId xmlns="" xmlns:a16="http://schemas.microsoft.com/office/drawing/2014/main" id="{5B1F0992-694A-9049-A977-E3F70D064C9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C"/>
          </a:p>
        </p:txBody>
      </p:sp>
      <p:sp>
        <p:nvSpPr>
          <p:cNvPr id="4" name="Marcador de fecha 3">
            <a:extLst>
              <a:ext uri="{FF2B5EF4-FFF2-40B4-BE49-F238E27FC236}">
                <a16:creationId xmlns="" xmlns:a16="http://schemas.microsoft.com/office/drawing/2014/main" id="{9EC772E9-D92B-2841-AA46-E9FEA766E22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6356159-11A2-F945-8E9E-40802456DE76}" type="datetimeFigureOut">
              <a:rPr lang="es-EC" smtClean="0"/>
              <a:t>4/1/2022</a:t>
            </a:fld>
            <a:endParaRPr lang="es-EC"/>
          </a:p>
        </p:txBody>
      </p:sp>
      <p:sp>
        <p:nvSpPr>
          <p:cNvPr id="5" name="Marcador de pie de página 4">
            <a:extLst>
              <a:ext uri="{FF2B5EF4-FFF2-40B4-BE49-F238E27FC236}">
                <a16:creationId xmlns="" xmlns:a16="http://schemas.microsoft.com/office/drawing/2014/main" id="{816E4109-8838-E14B-94A7-2CD275D4D0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s-EC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="" xmlns:a16="http://schemas.microsoft.com/office/drawing/2014/main" id="{02622185-99D3-AF4E-A6DB-85C039A70F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6D13F70-77DC-E94E-A4CA-B5FFCEC3EBF1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33044782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="" xmlns:a16="http://schemas.microsoft.com/office/drawing/2014/main" id="{F19F6C0F-07B5-D34D-AA66-EB6DC9479D3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EC"/>
          </a:p>
        </p:txBody>
      </p:sp>
      <p:sp>
        <p:nvSpPr>
          <p:cNvPr id="3" name="Marcador de texto vertical 2">
            <a:extLst>
              <a:ext uri="{FF2B5EF4-FFF2-40B4-BE49-F238E27FC236}">
                <a16:creationId xmlns="" xmlns:a16="http://schemas.microsoft.com/office/drawing/2014/main" id="{FB197ACA-FD88-214E-9396-A7D9660D7BF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C"/>
          </a:p>
        </p:txBody>
      </p:sp>
      <p:sp>
        <p:nvSpPr>
          <p:cNvPr id="4" name="Marcador de fecha 3">
            <a:extLst>
              <a:ext uri="{FF2B5EF4-FFF2-40B4-BE49-F238E27FC236}">
                <a16:creationId xmlns="" xmlns:a16="http://schemas.microsoft.com/office/drawing/2014/main" id="{AE71DD7A-D7ED-D44C-9E6E-C7463B1DF45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6356159-11A2-F945-8E9E-40802456DE76}" type="datetimeFigureOut">
              <a:rPr lang="es-EC" smtClean="0"/>
              <a:t>4/1/2022</a:t>
            </a:fld>
            <a:endParaRPr lang="es-EC"/>
          </a:p>
        </p:txBody>
      </p:sp>
      <p:sp>
        <p:nvSpPr>
          <p:cNvPr id="5" name="Marcador de pie de página 4">
            <a:extLst>
              <a:ext uri="{FF2B5EF4-FFF2-40B4-BE49-F238E27FC236}">
                <a16:creationId xmlns="" xmlns:a16="http://schemas.microsoft.com/office/drawing/2014/main" id="{BB4A2914-3961-3846-B468-4C619155C7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s-EC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="" xmlns:a16="http://schemas.microsoft.com/office/drawing/2014/main" id="{465CDA86-AA35-9C46-9127-345B80AE17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6D13F70-77DC-E94E-A4CA-B5FFCEC3EBF1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11156925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EAE9DC91-06BF-5D46-867D-AA626CDC17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EC"/>
          </a:p>
        </p:txBody>
      </p:sp>
      <p:sp>
        <p:nvSpPr>
          <p:cNvPr id="3" name="Marcador de contenido 2">
            <a:extLst>
              <a:ext uri="{FF2B5EF4-FFF2-40B4-BE49-F238E27FC236}">
                <a16:creationId xmlns="" xmlns:a16="http://schemas.microsoft.com/office/drawing/2014/main" id="{977CADBA-DF41-AA42-9614-DB825CD055E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C"/>
          </a:p>
        </p:txBody>
      </p:sp>
      <p:sp>
        <p:nvSpPr>
          <p:cNvPr id="4" name="Marcador de fecha 3">
            <a:extLst>
              <a:ext uri="{FF2B5EF4-FFF2-40B4-BE49-F238E27FC236}">
                <a16:creationId xmlns="" xmlns:a16="http://schemas.microsoft.com/office/drawing/2014/main" id="{ABFAD3EB-86B2-2143-9219-E8168F7E9C6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6356159-11A2-F945-8E9E-40802456DE76}" type="datetimeFigureOut">
              <a:rPr lang="es-EC" smtClean="0"/>
              <a:t>4/1/2022</a:t>
            </a:fld>
            <a:endParaRPr lang="es-EC"/>
          </a:p>
        </p:txBody>
      </p:sp>
      <p:sp>
        <p:nvSpPr>
          <p:cNvPr id="5" name="Marcador de pie de página 4">
            <a:extLst>
              <a:ext uri="{FF2B5EF4-FFF2-40B4-BE49-F238E27FC236}">
                <a16:creationId xmlns="" xmlns:a16="http://schemas.microsoft.com/office/drawing/2014/main" id="{80E7E5C7-C68C-8246-A755-F659C2E68E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s-EC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="" xmlns:a16="http://schemas.microsoft.com/office/drawing/2014/main" id="{9EAEBCC1-AC29-3E46-B5CA-6AEF36914F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6D13F70-77DC-E94E-A4CA-B5FFCEC3EBF1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3360387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71397A0D-A659-CC42-B058-0D59BE3A29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EC"/>
          </a:p>
        </p:txBody>
      </p:sp>
      <p:sp>
        <p:nvSpPr>
          <p:cNvPr id="3" name="Marcador de texto 2">
            <a:extLst>
              <a:ext uri="{FF2B5EF4-FFF2-40B4-BE49-F238E27FC236}">
                <a16:creationId xmlns="" xmlns:a16="http://schemas.microsoft.com/office/drawing/2014/main" id="{DE1C1A6C-8C80-5E46-8611-2FA6FEAC58E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="" xmlns:a16="http://schemas.microsoft.com/office/drawing/2014/main" id="{E54086FD-A25E-8048-9A06-A12DCD0BB72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6356159-11A2-F945-8E9E-40802456DE76}" type="datetimeFigureOut">
              <a:rPr lang="es-EC" smtClean="0"/>
              <a:t>4/1/2022</a:t>
            </a:fld>
            <a:endParaRPr lang="es-EC"/>
          </a:p>
        </p:txBody>
      </p:sp>
      <p:sp>
        <p:nvSpPr>
          <p:cNvPr id="5" name="Marcador de pie de página 4">
            <a:extLst>
              <a:ext uri="{FF2B5EF4-FFF2-40B4-BE49-F238E27FC236}">
                <a16:creationId xmlns="" xmlns:a16="http://schemas.microsoft.com/office/drawing/2014/main" id="{640498B6-D756-D34E-A872-E9F63442D4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s-EC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="" xmlns:a16="http://schemas.microsoft.com/office/drawing/2014/main" id="{12F205BD-37D1-A140-9632-90EB423B95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6D13F70-77DC-E94E-A4CA-B5FFCEC3EBF1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33906038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1EEAEA9B-E1B5-7849-98A7-4572D26333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EC"/>
          </a:p>
        </p:txBody>
      </p:sp>
      <p:sp>
        <p:nvSpPr>
          <p:cNvPr id="3" name="Marcador de contenido 2">
            <a:extLst>
              <a:ext uri="{FF2B5EF4-FFF2-40B4-BE49-F238E27FC236}">
                <a16:creationId xmlns="" xmlns:a16="http://schemas.microsoft.com/office/drawing/2014/main" id="{E034F209-E2EF-7B4F-8017-D86574985E6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C"/>
          </a:p>
        </p:txBody>
      </p:sp>
      <p:sp>
        <p:nvSpPr>
          <p:cNvPr id="4" name="Marcador de contenido 3">
            <a:extLst>
              <a:ext uri="{FF2B5EF4-FFF2-40B4-BE49-F238E27FC236}">
                <a16:creationId xmlns="" xmlns:a16="http://schemas.microsoft.com/office/drawing/2014/main" id="{903DCC4A-D8AE-5146-9767-D3A9EC8E8BD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C"/>
          </a:p>
        </p:txBody>
      </p:sp>
      <p:sp>
        <p:nvSpPr>
          <p:cNvPr id="5" name="Marcador de fecha 4">
            <a:extLst>
              <a:ext uri="{FF2B5EF4-FFF2-40B4-BE49-F238E27FC236}">
                <a16:creationId xmlns="" xmlns:a16="http://schemas.microsoft.com/office/drawing/2014/main" id="{AFEBD3B1-FC16-1F40-A8DB-02832973C49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6356159-11A2-F945-8E9E-40802456DE76}" type="datetimeFigureOut">
              <a:rPr lang="es-EC" smtClean="0"/>
              <a:t>4/1/2022</a:t>
            </a:fld>
            <a:endParaRPr lang="es-EC"/>
          </a:p>
        </p:txBody>
      </p:sp>
      <p:sp>
        <p:nvSpPr>
          <p:cNvPr id="6" name="Marcador de pie de página 5">
            <a:extLst>
              <a:ext uri="{FF2B5EF4-FFF2-40B4-BE49-F238E27FC236}">
                <a16:creationId xmlns="" xmlns:a16="http://schemas.microsoft.com/office/drawing/2014/main" id="{2F42A3FC-65AA-1D40-8562-448888D769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s-EC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="" xmlns:a16="http://schemas.microsoft.com/office/drawing/2014/main" id="{4280C3BB-EE94-5B4A-BA53-414F06A988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6D13F70-77DC-E94E-A4CA-B5FFCEC3EBF1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28036223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F40C91E3-817F-944B-942C-50F36070C4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EC"/>
          </a:p>
        </p:txBody>
      </p:sp>
      <p:sp>
        <p:nvSpPr>
          <p:cNvPr id="3" name="Marcador de texto 2">
            <a:extLst>
              <a:ext uri="{FF2B5EF4-FFF2-40B4-BE49-F238E27FC236}">
                <a16:creationId xmlns="" xmlns:a16="http://schemas.microsoft.com/office/drawing/2014/main" id="{663553BF-12E2-A54C-B23F-12DC7258A70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="" xmlns:a16="http://schemas.microsoft.com/office/drawing/2014/main" id="{CFF5B4D9-F49F-874E-8780-B8FE877DA2D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C"/>
          </a:p>
        </p:txBody>
      </p:sp>
      <p:sp>
        <p:nvSpPr>
          <p:cNvPr id="5" name="Marcador de texto 4">
            <a:extLst>
              <a:ext uri="{FF2B5EF4-FFF2-40B4-BE49-F238E27FC236}">
                <a16:creationId xmlns="" xmlns:a16="http://schemas.microsoft.com/office/drawing/2014/main" id="{3FADF873-8C53-9243-9B88-3334B06E99B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="" xmlns:a16="http://schemas.microsoft.com/office/drawing/2014/main" id="{2D1A2CAC-2908-E940-B03B-2C9CA9E0028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C"/>
          </a:p>
        </p:txBody>
      </p:sp>
      <p:sp>
        <p:nvSpPr>
          <p:cNvPr id="7" name="Marcador de fecha 6">
            <a:extLst>
              <a:ext uri="{FF2B5EF4-FFF2-40B4-BE49-F238E27FC236}">
                <a16:creationId xmlns="" xmlns:a16="http://schemas.microsoft.com/office/drawing/2014/main" id="{2D445F38-A69B-6548-8A51-8031B7344AA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6356159-11A2-F945-8E9E-40802456DE76}" type="datetimeFigureOut">
              <a:rPr lang="es-EC" smtClean="0"/>
              <a:t>4/1/2022</a:t>
            </a:fld>
            <a:endParaRPr lang="es-EC"/>
          </a:p>
        </p:txBody>
      </p:sp>
      <p:sp>
        <p:nvSpPr>
          <p:cNvPr id="8" name="Marcador de pie de página 7">
            <a:extLst>
              <a:ext uri="{FF2B5EF4-FFF2-40B4-BE49-F238E27FC236}">
                <a16:creationId xmlns="" xmlns:a16="http://schemas.microsoft.com/office/drawing/2014/main" id="{809950EC-EE23-5945-B45C-CA7FFD0313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s-EC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="" xmlns:a16="http://schemas.microsoft.com/office/drawing/2014/main" id="{3E89D60B-4094-A943-853A-01389782F4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6D13F70-77DC-E94E-A4CA-B5FFCEC3EBF1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11756294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B6A8565F-D6CC-B344-8346-79A2B347E2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EC"/>
          </a:p>
        </p:txBody>
      </p:sp>
      <p:sp>
        <p:nvSpPr>
          <p:cNvPr id="3" name="Marcador de fecha 2">
            <a:extLst>
              <a:ext uri="{FF2B5EF4-FFF2-40B4-BE49-F238E27FC236}">
                <a16:creationId xmlns="" xmlns:a16="http://schemas.microsoft.com/office/drawing/2014/main" id="{F48544AB-72F3-6049-A0FF-C40301EB496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6356159-11A2-F945-8E9E-40802456DE76}" type="datetimeFigureOut">
              <a:rPr lang="es-EC" smtClean="0"/>
              <a:t>4/1/2022</a:t>
            </a:fld>
            <a:endParaRPr lang="es-EC"/>
          </a:p>
        </p:txBody>
      </p:sp>
      <p:sp>
        <p:nvSpPr>
          <p:cNvPr id="4" name="Marcador de pie de página 3">
            <a:extLst>
              <a:ext uri="{FF2B5EF4-FFF2-40B4-BE49-F238E27FC236}">
                <a16:creationId xmlns="" xmlns:a16="http://schemas.microsoft.com/office/drawing/2014/main" id="{F841E9A4-CE00-3242-8433-6B1DEEE626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s-EC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="" xmlns:a16="http://schemas.microsoft.com/office/drawing/2014/main" id="{75B51F6F-5E76-4243-98AF-9086F05069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6D13F70-77DC-E94E-A4CA-B5FFCEC3EBF1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39196532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="" xmlns:a16="http://schemas.microsoft.com/office/drawing/2014/main" id="{BAB31105-B827-774C-B058-DA42C067CA7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6356159-11A2-F945-8E9E-40802456DE76}" type="datetimeFigureOut">
              <a:rPr lang="es-EC" smtClean="0"/>
              <a:t>4/1/2022</a:t>
            </a:fld>
            <a:endParaRPr lang="es-EC"/>
          </a:p>
        </p:txBody>
      </p:sp>
      <p:sp>
        <p:nvSpPr>
          <p:cNvPr id="3" name="Marcador de pie de página 2">
            <a:extLst>
              <a:ext uri="{FF2B5EF4-FFF2-40B4-BE49-F238E27FC236}">
                <a16:creationId xmlns="" xmlns:a16="http://schemas.microsoft.com/office/drawing/2014/main" id="{84CF186D-8B5B-2247-8780-B8D6ECFB80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s-EC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="" xmlns:a16="http://schemas.microsoft.com/office/drawing/2014/main" id="{0960B9F8-2C16-5B48-9CE7-9DA89DA145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6D13F70-77DC-E94E-A4CA-B5FFCEC3EBF1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37120999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5C219D1F-E14B-D145-BB41-2DDE0CDA6C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EC"/>
          </a:p>
        </p:txBody>
      </p:sp>
      <p:sp>
        <p:nvSpPr>
          <p:cNvPr id="3" name="Marcador de contenido 2">
            <a:extLst>
              <a:ext uri="{FF2B5EF4-FFF2-40B4-BE49-F238E27FC236}">
                <a16:creationId xmlns="" xmlns:a16="http://schemas.microsoft.com/office/drawing/2014/main" id="{D06D9C15-9716-C449-9F35-91DF52A6830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C"/>
          </a:p>
        </p:txBody>
      </p:sp>
      <p:sp>
        <p:nvSpPr>
          <p:cNvPr id="4" name="Marcador de texto 3">
            <a:extLst>
              <a:ext uri="{FF2B5EF4-FFF2-40B4-BE49-F238E27FC236}">
                <a16:creationId xmlns="" xmlns:a16="http://schemas.microsoft.com/office/drawing/2014/main" id="{338C372E-9976-C04A-9A1F-8A19283EDDB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="" xmlns:a16="http://schemas.microsoft.com/office/drawing/2014/main" id="{2EFAF3C1-3ACD-0545-A33A-63B79489E63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6356159-11A2-F945-8E9E-40802456DE76}" type="datetimeFigureOut">
              <a:rPr lang="es-EC" smtClean="0"/>
              <a:t>4/1/2022</a:t>
            </a:fld>
            <a:endParaRPr lang="es-EC"/>
          </a:p>
        </p:txBody>
      </p:sp>
      <p:sp>
        <p:nvSpPr>
          <p:cNvPr id="6" name="Marcador de pie de página 5">
            <a:extLst>
              <a:ext uri="{FF2B5EF4-FFF2-40B4-BE49-F238E27FC236}">
                <a16:creationId xmlns="" xmlns:a16="http://schemas.microsoft.com/office/drawing/2014/main" id="{8DF39BC2-7DF1-2E49-8E0B-E6E06F706E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s-EC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="" xmlns:a16="http://schemas.microsoft.com/office/drawing/2014/main" id="{6F68793C-6BD7-2B45-946C-C5894A0A45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6D13F70-77DC-E94E-A4CA-B5FFCEC3EBF1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29292973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F49362D8-2587-DD4E-92D5-3E28FC125A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EC"/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="" xmlns:a16="http://schemas.microsoft.com/office/drawing/2014/main" id="{6ED122A2-F58F-B84C-B0E5-DF187505E4A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C"/>
          </a:p>
        </p:txBody>
      </p:sp>
      <p:sp>
        <p:nvSpPr>
          <p:cNvPr id="4" name="Marcador de texto 3">
            <a:extLst>
              <a:ext uri="{FF2B5EF4-FFF2-40B4-BE49-F238E27FC236}">
                <a16:creationId xmlns="" xmlns:a16="http://schemas.microsoft.com/office/drawing/2014/main" id="{D59F8A90-FCBD-9B42-9181-CAFCD120F10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="" xmlns:a16="http://schemas.microsoft.com/office/drawing/2014/main" id="{F5AA8974-AE19-664C-ABC8-660AB333E73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6356159-11A2-F945-8E9E-40802456DE76}" type="datetimeFigureOut">
              <a:rPr lang="es-EC" smtClean="0"/>
              <a:t>4/1/2022</a:t>
            </a:fld>
            <a:endParaRPr lang="es-EC"/>
          </a:p>
        </p:txBody>
      </p:sp>
      <p:sp>
        <p:nvSpPr>
          <p:cNvPr id="6" name="Marcador de pie de página 5">
            <a:extLst>
              <a:ext uri="{FF2B5EF4-FFF2-40B4-BE49-F238E27FC236}">
                <a16:creationId xmlns="" xmlns:a16="http://schemas.microsoft.com/office/drawing/2014/main" id="{9614F7FB-E796-824A-BF92-02B587D8D4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s-EC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="" xmlns:a16="http://schemas.microsoft.com/office/drawing/2014/main" id="{320E3C1D-65C0-1F42-BB96-5533310EAB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6D13F70-77DC-E94E-A4CA-B5FFCEC3EBF1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16180217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oogle Shape;120;gfa343c31fa_1_36">
            <a:extLst>
              <a:ext uri="{FF2B5EF4-FFF2-40B4-BE49-F238E27FC236}">
                <a16:creationId xmlns="" xmlns:a16="http://schemas.microsoft.com/office/drawing/2014/main" id="{302D4AAB-78D4-674F-BFDF-CF95B08592D3}"/>
              </a:ext>
            </a:extLst>
          </p:cNvPr>
          <p:cNvPicPr preferRelativeResize="0"/>
          <p:nvPr userDrawn="1"/>
        </p:nvPicPr>
        <p:blipFill rotWithShape="1">
          <a:blip r:embed="rId13"/>
          <a:srcRect r="62239"/>
          <a:stretch/>
        </p:blipFill>
        <p:spPr>
          <a:xfrm>
            <a:off x="0" y="6255834"/>
            <a:ext cx="4505093" cy="602166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Google Shape;120;gfa343c31fa_1_36">
            <a:extLst>
              <a:ext uri="{FF2B5EF4-FFF2-40B4-BE49-F238E27FC236}">
                <a16:creationId xmlns="" xmlns:a16="http://schemas.microsoft.com/office/drawing/2014/main" id="{3582AC13-A182-6047-92DD-8CA65A2502BE}"/>
              </a:ext>
            </a:extLst>
          </p:cNvPr>
          <p:cNvPicPr preferRelativeResize="0"/>
          <p:nvPr userDrawn="1"/>
        </p:nvPicPr>
        <p:blipFill rotWithShape="1">
          <a:blip r:embed="rId13"/>
          <a:srcRect l="73908" r="-367"/>
          <a:stretch/>
        </p:blipFill>
        <p:spPr>
          <a:xfrm>
            <a:off x="8825368" y="6250258"/>
            <a:ext cx="3156618" cy="60216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2487095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C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3.%20SITUACI&#211;N%20PROPUESTA%20PTH%202022.xlsx" TargetMode="External"/><Relationship Id="rId2" Type="http://schemas.openxmlformats.org/officeDocument/2006/relationships/hyperlink" Target="1.%20SITUACION%20ACTUAL%20PTH%202022.xlsx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emf"/><Relationship Id="rId5" Type="http://schemas.openxmlformats.org/officeDocument/2006/relationships/hyperlink" Target="4.%20RESULTADOS%20DE%20LA%20PTH%202022.xlsx" TargetMode="External"/><Relationship Id="rId4" Type="http://schemas.openxmlformats.org/officeDocument/2006/relationships/hyperlink" Target="2.%20OPTIMIZACI&#211;N%20Y%20RACIONALIZACI&#211;N%20PTH%202022.xlsx" TargetMode="Externa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8" name="Google Shape;88;p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14232" y="468802"/>
            <a:ext cx="5246130" cy="2878814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Imagen 2">
            <a:extLst>
              <a:ext uri="{FF2B5EF4-FFF2-40B4-BE49-F238E27FC236}">
                <a16:creationId xmlns="" xmlns:a16="http://schemas.microsoft.com/office/drawing/2014/main" id="{D21F3661-8948-8A4B-893A-EB2EF206A30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62301" y="3347616"/>
            <a:ext cx="7022276" cy="179502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gfa343c31fa_1_15"/>
          <p:cNvSpPr txBox="1">
            <a:spLocks noGrp="1"/>
          </p:cNvSpPr>
          <p:nvPr>
            <p:ph type="ctrTitle"/>
          </p:nvPr>
        </p:nvSpPr>
        <p:spPr>
          <a:xfrm>
            <a:off x="1524000" y="2697892"/>
            <a:ext cx="9144000" cy="8121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rmAutofit fontScale="90000"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EC" sz="4800" b="1" dirty="0" smtClean="0">
                <a:solidFill>
                  <a:srgbClr val="2F2C80"/>
                </a:solidFill>
                <a:latin typeface="Arial"/>
                <a:ea typeface="Arial"/>
                <a:cs typeface="Arial"/>
                <a:sym typeface="Arial"/>
              </a:rPr>
              <a:t>PLANIFICACIÓN DE TALENTO HUMANO 2022</a:t>
            </a:r>
            <a:endParaRPr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93653DF4-4927-FC4F-8777-3999E41E99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626393"/>
          </a:xfrm>
        </p:spPr>
        <p:txBody>
          <a:bodyPr/>
          <a:lstStyle/>
          <a:p>
            <a:r>
              <a:rPr lang="es-EC" sz="3200" b="1" u="sng" dirty="0" smtClean="0"/>
              <a:t>BASE LEGAL:</a:t>
            </a:r>
            <a:endParaRPr lang="es-EC" sz="3200" b="1" u="sng" dirty="0"/>
          </a:p>
        </p:txBody>
      </p:sp>
      <p:sp>
        <p:nvSpPr>
          <p:cNvPr id="3" name="Marcador de contenido 2">
            <a:extLst>
              <a:ext uri="{FF2B5EF4-FFF2-40B4-BE49-F238E27FC236}">
                <a16:creationId xmlns="" xmlns:a16="http://schemas.microsoft.com/office/drawing/2014/main" id="{1BBB70B3-5DAD-6544-A29C-CBDAE018F64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153596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es-EC" sz="2000" b="1" u="sng" dirty="0"/>
              <a:t>La Constitución de la República del Ecuador:</a:t>
            </a:r>
            <a:endParaRPr lang="es-EC" sz="2000" dirty="0"/>
          </a:p>
          <a:p>
            <a:pPr algn="just"/>
            <a:r>
              <a:rPr lang="es-EC" sz="2000" i="1" dirty="0"/>
              <a:t>Artículo 238</a:t>
            </a:r>
            <a:r>
              <a:rPr lang="es-EC" sz="2000" i="1" dirty="0" smtClean="0"/>
              <a:t>.-</a:t>
            </a:r>
            <a:r>
              <a:rPr lang="es-EC" sz="2000" i="1" dirty="0"/>
              <a:t>Los gobiernos autónomos descentralizados gozarán de autonomía política, administrativa y financiera, y se regirán por los principios de solidaridad, subsidiariedad, equidad interterritorial, integración y participación ciudadana. </a:t>
            </a:r>
            <a:endParaRPr lang="es-EC" sz="2000" i="1" dirty="0" smtClean="0"/>
          </a:p>
          <a:p>
            <a:pPr marL="0" indent="0">
              <a:buNone/>
            </a:pPr>
            <a:r>
              <a:rPr lang="es-ES_tradnl" sz="2000" b="1" u="sng" dirty="0"/>
              <a:t>Ley Orgánica de Servicio Público:</a:t>
            </a:r>
            <a:endParaRPr lang="es-EC" sz="2000" dirty="0"/>
          </a:p>
          <a:p>
            <a:r>
              <a:rPr lang="es-EC" sz="2000" i="1" dirty="0" smtClean="0"/>
              <a:t>Artículo </a:t>
            </a:r>
            <a:r>
              <a:rPr lang="es-EC" sz="2000" i="1" dirty="0"/>
              <a:t>56.- “De la planificación institucional del talento humano. </a:t>
            </a:r>
            <a:endParaRPr lang="es-EC" sz="2000" i="1" dirty="0" smtClean="0"/>
          </a:p>
          <a:p>
            <a:pPr marL="0" indent="0">
              <a:buNone/>
            </a:pPr>
            <a:r>
              <a:rPr lang="es-ES_tradnl" sz="2000" b="1" u="sng" dirty="0"/>
              <a:t>Reglamento a la </a:t>
            </a:r>
            <a:r>
              <a:rPr lang="es-ES_tradnl" sz="2000" b="1" u="sng" dirty="0" smtClean="0"/>
              <a:t>LOSEP:</a:t>
            </a:r>
            <a:endParaRPr lang="es-EC" sz="2000" dirty="0"/>
          </a:p>
          <a:p>
            <a:r>
              <a:rPr lang="es-ES_tradnl" sz="2000" i="1" dirty="0" smtClean="0"/>
              <a:t>Artículo </a:t>
            </a:r>
            <a:r>
              <a:rPr lang="es-ES_tradnl" sz="2000" i="1" dirty="0"/>
              <a:t>141: “De la planificación institucional del talento </a:t>
            </a:r>
            <a:r>
              <a:rPr lang="es-ES_tradnl" sz="2000" i="1" dirty="0" smtClean="0"/>
              <a:t>humano.</a:t>
            </a:r>
          </a:p>
          <a:p>
            <a:pPr marL="0" indent="0">
              <a:buNone/>
            </a:pPr>
            <a:r>
              <a:rPr lang="es-ES_tradnl" sz="2000" b="1" u="sng" dirty="0"/>
              <a:t>Norma Técnica del Subsistema de Planificación del Talento Humano:</a:t>
            </a:r>
            <a:endParaRPr lang="es-EC" sz="2000" dirty="0"/>
          </a:p>
          <a:p>
            <a:r>
              <a:rPr lang="es-ES_tradnl" sz="2000" dirty="0"/>
              <a:t>Emitida mediante Acuerdo Ministerial No. MDT-2015-086, publicado en el Suplemento del Registro Oficial No. 494 de 6 de mayo de 2015 y sus reformas.</a:t>
            </a:r>
            <a:endParaRPr lang="es-EC" sz="2000" dirty="0"/>
          </a:p>
          <a:p>
            <a:endParaRPr lang="es-EC" sz="2000" i="1" dirty="0" smtClean="0"/>
          </a:p>
        </p:txBody>
      </p:sp>
    </p:spTree>
    <p:extLst>
      <p:ext uri="{BB962C8B-B14F-4D97-AF65-F5344CB8AC3E}">
        <p14:creationId xmlns:p14="http://schemas.microsoft.com/office/powerpoint/2010/main" val="8793038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94133" y="283755"/>
            <a:ext cx="10515600" cy="549275"/>
          </a:xfrm>
        </p:spPr>
        <p:txBody>
          <a:bodyPr/>
          <a:lstStyle/>
          <a:p>
            <a:r>
              <a:rPr lang="es-ES_tradnl" sz="3200" b="1" u="sng" dirty="0" smtClean="0"/>
              <a:t>GAD MDMQ AGENCIA METROPOLITANA DE CONTROL:</a:t>
            </a:r>
            <a:r>
              <a:rPr lang="es-EC" sz="3200" dirty="0"/>
              <a:t/>
            </a:r>
            <a:br>
              <a:rPr lang="es-EC" sz="3200" dirty="0"/>
            </a:br>
            <a:endParaRPr lang="es-EC" sz="3200" dirty="0"/>
          </a:p>
        </p:txBody>
      </p:sp>
      <p:sp>
        <p:nvSpPr>
          <p:cNvPr id="5" name="Rectángulo 4"/>
          <p:cNvSpPr/>
          <p:nvPr/>
        </p:nvSpPr>
        <p:spPr>
          <a:xfrm>
            <a:off x="772099" y="1495896"/>
            <a:ext cx="2558242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ES" dirty="0">
                <a:latin typeface="Times New Roman" panose="02020603050405020304" pitchFamily="18" charset="0"/>
                <a:ea typeface="Calibri" panose="020F0502020204030204" pitchFamily="34" charset="0"/>
              </a:rPr>
              <a:t>De conformidad con lo establecido en el Estatuto Orgánico Funcional aprobado mediante Resolución A-002 de fecha 02 de enero de </a:t>
            </a:r>
            <a:r>
              <a:rPr lang="es-ES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2019. </a:t>
            </a:r>
            <a:endParaRPr lang="es-EC" sz="2000" dirty="0">
              <a:latin typeface="Arial" panose="020B0604020202020204" pitchFamily="34" charset="0"/>
              <a:ea typeface="Calibri" panose="020F0502020204030204" pitchFamily="34" charset="0"/>
            </a:endParaRPr>
          </a:p>
        </p:txBody>
      </p:sp>
      <p:sp>
        <p:nvSpPr>
          <p:cNvPr id="6" name="Rectángulo 5"/>
          <p:cNvSpPr/>
          <p:nvPr/>
        </p:nvSpPr>
        <p:spPr>
          <a:xfrm>
            <a:off x="772099" y="2897426"/>
            <a:ext cx="2654495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ES" dirty="0">
                <a:latin typeface="Times New Roman" panose="02020603050405020304" pitchFamily="18" charset="0"/>
                <a:ea typeface="Calibri" panose="020F0502020204030204" pitchFamily="34" charset="0"/>
              </a:rPr>
              <a:t>Procesos de la Agencia Metropolitana de Control.- Los procesos de la Agencia Metropolitana de Control, se ordenan y clasifican en la medida que regulan, apoyan y agregan valor para el cumplimiento de la misión institucional</a:t>
            </a:r>
            <a:r>
              <a:rPr lang="es-ES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:</a:t>
            </a:r>
            <a:endParaRPr lang="es-EC" sz="2000" dirty="0">
              <a:latin typeface="Arial" panose="020B0604020202020204" pitchFamily="34" charset="0"/>
              <a:ea typeface="Calibri" panose="020F0502020204030204" pitchFamily="34" charset="0"/>
            </a:endParaRPr>
          </a:p>
        </p:txBody>
      </p:sp>
      <p:pic>
        <p:nvPicPr>
          <p:cNvPr id="7" name="Imagen 6"/>
          <p:cNvPicPr>
            <a:picLocks noChangeAspect="1"/>
          </p:cNvPicPr>
          <p:nvPr/>
        </p:nvPicPr>
        <p:blipFill rotWithShape="1">
          <a:blip r:embed="rId2"/>
          <a:srcRect l="34003" t="17831" r="29652" b="14385"/>
          <a:stretch/>
        </p:blipFill>
        <p:spPr>
          <a:xfrm>
            <a:off x="3551722" y="717527"/>
            <a:ext cx="8197709" cy="55292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52964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C" dirty="0"/>
              <a:t>RESUMEN POR PROCESOS </a:t>
            </a:r>
            <a:r>
              <a:rPr lang="es-EC" dirty="0" smtClean="0"/>
              <a:t>INSTITUCIONAL</a:t>
            </a:r>
            <a:br>
              <a:rPr lang="es-EC" dirty="0" smtClean="0"/>
            </a:br>
            <a:r>
              <a:rPr lang="es-EC" dirty="0" smtClean="0"/>
              <a:t>GAD </a:t>
            </a:r>
            <a:r>
              <a:rPr lang="es-EC" dirty="0"/>
              <a:t>MDMQ </a:t>
            </a:r>
            <a:r>
              <a:rPr lang="es-EC" dirty="0" smtClean="0"/>
              <a:t>AMC</a:t>
            </a:r>
            <a:endParaRPr lang="es-EC" dirty="0"/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7786" y="2119702"/>
            <a:ext cx="4139571" cy="1316517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3214" y="1961489"/>
            <a:ext cx="6780586" cy="4119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40477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509594"/>
          </a:xfrm>
        </p:spPr>
        <p:txBody>
          <a:bodyPr/>
          <a:lstStyle/>
          <a:p>
            <a:r>
              <a:rPr lang="es-ES" sz="3200" b="1" u="sng" cap="small" dirty="0" smtClean="0"/>
              <a:t>PLANIFICACIÓN </a:t>
            </a:r>
            <a:r>
              <a:rPr lang="es-ES" sz="3200" b="1" u="sng" cap="small" dirty="0"/>
              <a:t>DE TALENTO HUMANO 2022</a:t>
            </a:r>
            <a:r>
              <a:rPr lang="es-ES_tradnl" sz="3200" b="1" u="sng" cap="small" dirty="0" smtClean="0"/>
              <a:t> </a:t>
            </a:r>
            <a:br>
              <a:rPr lang="es-ES_tradnl" sz="3200" b="1" u="sng" cap="small" dirty="0" smtClean="0"/>
            </a:br>
            <a:endParaRPr lang="es-EC" sz="3200" b="1" u="sng" dirty="0"/>
          </a:p>
        </p:txBody>
      </p:sp>
      <p:sp>
        <p:nvSpPr>
          <p:cNvPr id="12" name="Rectángulo 11">
            <a:hlinkClick r:id="rId2" action="ppaction://hlinkfile"/>
          </p:cNvPr>
          <p:cNvSpPr/>
          <p:nvPr/>
        </p:nvSpPr>
        <p:spPr>
          <a:xfrm>
            <a:off x="1137635" y="1338937"/>
            <a:ext cx="1720343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_tradnl" b="1" u="sng" cap="small" dirty="0" smtClean="0">
                <a:solidFill>
                  <a:schemeClr val="tx1"/>
                </a:solidFill>
              </a:rPr>
              <a:t>Situación Actual</a:t>
            </a:r>
            <a:endParaRPr lang="es-EC" b="1" u="sng" cap="small" dirty="0">
              <a:solidFill>
                <a:schemeClr val="tx1"/>
              </a:solidFill>
            </a:endParaRPr>
          </a:p>
        </p:txBody>
      </p:sp>
      <p:sp>
        <p:nvSpPr>
          <p:cNvPr id="13" name="Rectángulo 12">
            <a:hlinkClick r:id="rId3" action="ppaction://hlinkfile"/>
          </p:cNvPr>
          <p:cNvSpPr/>
          <p:nvPr/>
        </p:nvSpPr>
        <p:spPr>
          <a:xfrm>
            <a:off x="3030578" y="3394325"/>
            <a:ext cx="1999265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_tradnl" b="1" u="sng" cap="small" dirty="0" smtClean="0"/>
              <a:t>Situación </a:t>
            </a:r>
            <a:r>
              <a:rPr lang="es-ES_tradnl" b="1" u="sng" cap="small" dirty="0"/>
              <a:t>propuesta </a:t>
            </a:r>
            <a:endParaRPr lang="es-EC" dirty="0"/>
          </a:p>
        </p:txBody>
      </p:sp>
      <p:sp>
        <p:nvSpPr>
          <p:cNvPr id="14" name="Rectángulo 13">
            <a:hlinkClick r:id="rId4" action="ppaction://hlinkfile"/>
          </p:cNvPr>
          <p:cNvSpPr/>
          <p:nvPr/>
        </p:nvSpPr>
        <p:spPr>
          <a:xfrm>
            <a:off x="6706578" y="1361044"/>
            <a:ext cx="2811988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_tradnl" b="1" u="sng" cap="small" dirty="0" smtClean="0"/>
              <a:t>Optimización y racionalización</a:t>
            </a:r>
            <a:endParaRPr lang="es-EC" dirty="0"/>
          </a:p>
        </p:txBody>
      </p:sp>
      <p:sp>
        <p:nvSpPr>
          <p:cNvPr id="15" name="Rectángulo 14">
            <a:hlinkClick r:id="rId5" action="ppaction://hlinkfile"/>
          </p:cNvPr>
          <p:cNvSpPr/>
          <p:nvPr/>
        </p:nvSpPr>
        <p:spPr>
          <a:xfrm>
            <a:off x="5707905" y="3398402"/>
            <a:ext cx="2239716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_tradnl" b="1" u="sng" cap="small" dirty="0" smtClean="0"/>
              <a:t>Resultados de </a:t>
            </a:r>
            <a:r>
              <a:rPr lang="es-ES_tradnl" b="1" u="sng" cap="small" dirty="0" err="1" smtClean="0"/>
              <a:t>pth</a:t>
            </a:r>
            <a:r>
              <a:rPr lang="es-ES_tradnl" b="1" u="sng" cap="small" dirty="0" smtClean="0"/>
              <a:t> 2022</a:t>
            </a:r>
            <a:endParaRPr lang="es-EC" dirty="0"/>
          </a:p>
        </p:txBody>
      </p:sp>
      <p:sp>
        <p:nvSpPr>
          <p:cNvPr id="17" name="CuadroTexto 16"/>
          <p:cNvSpPr txBox="1"/>
          <p:nvPr/>
        </p:nvSpPr>
        <p:spPr>
          <a:xfrm>
            <a:off x="6827763" y="1925836"/>
            <a:ext cx="3373856" cy="95410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es-EC" dirty="0" smtClean="0"/>
              <a:t>Se procederá a optimizar dos espacios presupuestarios: 5792 y 5793 por compra de renuncia, se tendrá </a:t>
            </a:r>
            <a:r>
              <a:rPr lang="es-EC" b="1" dirty="0"/>
              <a:t>un ahorro de  </a:t>
            </a:r>
            <a:r>
              <a:rPr lang="es-EC" b="1" dirty="0" smtClean="0"/>
              <a:t>18.611,56.</a:t>
            </a:r>
            <a:endParaRPr lang="es-EC" b="1" dirty="0"/>
          </a:p>
        </p:txBody>
      </p:sp>
      <p:sp>
        <p:nvSpPr>
          <p:cNvPr id="18" name="Rectángulo 17"/>
          <p:cNvSpPr/>
          <p:nvPr/>
        </p:nvSpPr>
        <p:spPr>
          <a:xfrm>
            <a:off x="3030579" y="4188427"/>
            <a:ext cx="5174038" cy="224676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es-EC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De conformidad al articulado antes citado, para el ejercicio fiscal 2022 el GAD MDMQ Agencia Metropolitana de Control procederá a partir del </a:t>
            </a:r>
            <a:r>
              <a:rPr lang="es-EC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primero </a:t>
            </a:r>
            <a:r>
              <a:rPr lang="es-EC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de enero </a:t>
            </a:r>
            <a:r>
              <a:rPr lang="es-EC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de 2022, con </a:t>
            </a:r>
            <a:r>
              <a:rPr lang="es-EC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la renovación de 81 (ochenta y un) Contratos de Servicios Ocasionales, creación de puestos de 103 (ciento tres) espacios presupuestarios, mantendrán 21 (veintiún) espacios presupuestarios en concordancia las necesidades institucionales emitidas por cada una de las Direcciones y/o Unidades del GAD MDMQ Agencia Metropolitana de Control a través de los memorandos anteriormente descritos.</a:t>
            </a:r>
            <a:endParaRPr lang="es-EC" sz="16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Flecha curvada hacia la derecha 2"/>
          <p:cNvSpPr/>
          <p:nvPr/>
        </p:nvSpPr>
        <p:spPr>
          <a:xfrm>
            <a:off x="377056" y="1507988"/>
            <a:ext cx="760579" cy="1205886"/>
          </a:xfrm>
          <a:prstGeom prst="curv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>
              <a:solidFill>
                <a:schemeClr val="tx1"/>
              </a:solidFill>
            </a:endParaRPr>
          </a:p>
        </p:txBody>
      </p:sp>
      <p:sp>
        <p:nvSpPr>
          <p:cNvPr id="4" name="Flecha curvada hacia la izquierda 3"/>
          <p:cNvSpPr/>
          <p:nvPr/>
        </p:nvSpPr>
        <p:spPr>
          <a:xfrm>
            <a:off x="10391179" y="1491599"/>
            <a:ext cx="962621" cy="1420448"/>
          </a:xfrm>
          <a:prstGeom prst="curved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>
              <a:solidFill>
                <a:schemeClr val="tx1"/>
              </a:solidFill>
            </a:endParaRPr>
          </a:p>
        </p:txBody>
      </p:sp>
      <p:sp>
        <p:nvSpPr>
          <p:cNvPr id="5" name="Flecha abajo 4"/>
          <p:cNvSpPr/>
          <p:nvPr/>
        </p:nvSpPr>
        <p:spPr>
          <a:xfrm>
            <a:off x="5182089" y="3706179"/>
            <a:ext cx="373569" cy="48224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249669" y="1906497"/>
            <a:ext cx="3932420" cy="12506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03063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336714" y="330506"/>
            <a:ext cx="9144000" cy="502358"/>
          </a:xfrm>
        </p:spPr>
        <p:txBody>
          <a:bodyPr/>
          <a:lstStyle/>
          <a:p>
            <a:r>
              <a:rPr lang="es-EC" sz="3200" b="1" u="sng" dirty="0" smtClean="0"/>
              <a:t>Masa Salarial – Remuneraciones de Personal 2022</a:t>
            </a:r>
            <a:endParaRPr lang="es-EC" sz="3200" b="1" u="sng" dirty="0"/>
          </a:p>
        </p:txBody>
      </p:sp>
      <p:graphicFrame>
        <p:nvGraphicFramePr>
          <p:cNvPr id="6" name="Tabla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26096251"/>
              </p:ext>
            </p:extLst>
          </p:nvPr>
        </p:nvGraphicFramePr>
        <p:xfrm>
          <a:off x="1424539" y="1549673"/>
          <a:ext cx="8268101" cy="4648994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084247"/>
                <a:gridCol w="5495604"/>
                <a:gridCol w="1688250"/>
              </a:tblGrid>
              <a:tr h="373579"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000" b="1" u="none" strike="noStrike" dirty="0" err="1">
                          <a:effectLst/>
                        </a:rPr>
                        <a:t>Clas</a:t>
                      </a:r>
                      <a:r>
                        <a:rPr lang="es-EC" sz="1000" b="1" u="none" strike="noStrike" dirty="0">
                          <a:effectLst/>
                        </a:rPr>
                        <a:t> económica</a:t>
                      </a:r>
                      <a:endParaRPr lang="es-EC" sz="10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468" marR="9468" marT="946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000" b="1" i="0" u="none" strike="noStrike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</a:rPr>
                        <a:t>Partidas</a:t>
                      </a:r>
                      <a:r>
                        <a:rPr lang="es-EC" sz="1000" b="1" i="0" u="none" strike="noStrike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</a:rPr>
                        <a:t> presupuestarias para remuneraciones 2022</a:t>
                      </a:r>
                      <a:endParaRPr lang="es-EC" sz="10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468" marR="9468" marT="946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000" b="1" u="none" strike="noStrike" dirty="0">
                          <a:effectLst/>
                        </a:rPr>
                        <a:t>ASIGNACION INICIAL</a:t>
                      </a:r>
                      <a:endParaRPr lang="es-EC" sz="10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468" marR="9468" marT="9468" marB="0" anchor="ctr"/>
                </a:tc>
              </a:tr>
              <a:tr h="210327">
                <a:tc>
                  <a:txBody>
                    <a:bodyPr/>
                    <a:lstStyle/>
                    <a:p>
                      <a:pPr algn="r" fontAlgn="t"/>
                      <a:r>
                        <a:rPr lang="es-EC" sz="1100" u="none" strike="noStrike">
                          <a:effectLst/>
                        </a:rPr>
                        <a:t>510105</a:t>
                      </a:r>
                      <a:endParaRPr lang="es-EC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468" marR="9468" marT="9468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s-EC" sz="1100" u="none" strike="noStrike">
                          <a:effectLst/>
                        </a:rPr>
                        <a:t> Remuneraciones Unificadas </a:t>
                      </a:r>
                      <a:endParaRPr lang="es-EC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468" marR="9468" marT="9468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s-EC" sz="1100" u="none" strike="noStrike">
                          <a:effectLst/>
                        </a:rPr>
                        <a:t> $   2.338.572,00 </a:t>
                      </a:r>
                      <a:endParaRPr lang="es-EC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468" marR="9468" marT="9468" marB="0"/>
                </a:tc>
              </a:tr>
              <a:tr h="210327">
                <a:tc>
                  <a:txBody>
                    <a:bodyPr/>
                    <a:lstStyle/>
                    <a:p>
                      <a:pPr algn="r" fontAlgn="t"/>
                      <a:r>
                        <a:rPr lang="es-EC" sz="1100" u="none" strike="noStrike">
                          <a:effectLst/>
                        </a:rPr>
                        <a:t>510106</a:t>
                      </a:r>
                      <a:endParaRPr lang="es-EC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468" marR="9468" marT="9468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s-EC" sz="1100" u="none" strike="noStrike">
                          <a:effectLst/>
                        </a:rPr>
                        <a:t> Salarios Unificados </a:t>
                      </a:r>
                      <a:endParaRPr lang="es-EC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468" marR="9468" marT="9468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s-EC" sz="1100" u="none" strike="noStrike">
                          <a:effectLst/>
                        </a:rPr>
                        <a:t> $         36.946,32 </a:t>
                      </a:r>
                      <a:endParaRPr lang="es-EC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468" marR="9468" marT="9468" marB="0"/>
                </a:tc>
              </a:tr>
              <a:tr h="266730">
                <a:tc>
                  <a:txBody>
                    <a:bodyPr/>
                    <a:lstStyle/>
                    <a:p>
                      <a:pPr algn="r" fontAlgn="t"/>
                      <a:r>
                        <a:rPr lang="es-EC" sz="1100" u="none" strike="noStrike">
                          <a:effectLst/>
                        </a:rPr>
                        <a:t>510203</a:t>
                      </a:r>
                      <a:endParaRPr lang="es-EC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468" marR="9468" marT="9468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s-EC" sz="1100" u="none" strike="noStrike">
                          <a:effectLst/>
                        </a:rPr>
                        <a:t> Decimotercer Sueldo </a:t>
                      </a:r>
                      <a:endParaRPr lang="es-EC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468" marR="9468" marT="9468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s-EC" sz="1100" u="none" strike="noStrike">
                          <a:effectLst/>
                        </a:rPr>
                        <a:t> $       454.662,86 </a:t>
                      </a:r>
                      <a:endParaRPr lang="es-EC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468" marR="9468" marT="9468" marB="0"/>
                </a:tc>
              </a:tr>
              <a:tr h="266730">
                <a:tc>
                  <a:txBody>
                    <a:bodyPr/>
                    <a:lstStyle/>
                    <a:p>
                      <a:pPr algn="r" fontAlgn="t"/>
                      <a:r>
                        <a:rPr lang="es-EC" sz="1100" u="none" strike="noStrike">
                          <a:effectLst/>
                        </a:rPr>
                        <a:t>510204</a:t>
                      </a:r>
                      <a:endParaRPr lang="es-EC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468" marR="9468" marT="9468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s-EC" sz="1100" u="none" strike="noStrike" dirty="0">
                          <a:effectLst/>
                        </a:rPr>
                        <a:t> Decimocuarto Sueldo </a:t>
                      </a:r>
                      <a:endParaRPr lang="es-EC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468" marR="9468" marT="9468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s-EC" sz="1100" u="none" strike="noStrike">
                          <a:effectLst/>
                        </a:rPr>
                        <a:t> $       174.000,00 </a:t>
                      </a:r>
                      <a:endParaRPr lang="es-EC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468" marR="9468" marT="9468" marB="0"/>
                </a:tc>
              </a:tr>
              <a:tr h="266730">
                <a:tc>
                  <a:txBody>
                    <a:bodyPr/>
                    <a:lstStyle/>
                    <a:p>
                      <a:pPr algn="r" fontAlgn="t"/>
                      <a:r>
                        <a:rPr lang="es-EC" sz="1100" u="none" strike="noStrike">
                          <a:effectLst/>
                        </a:rPr>
                        <a:t>510304</a:t>
                      </a:r>
                      <a:endParaRPr lang="es-EC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468" marR="9468" marT="9468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s-EC" sz="1100" u="none" strike="noStrike">
                          <a:effectLst/>
                        </a:rPr>
                        <a:t> Compensación por Transporte </a:t>
                      </a:r>
                      <a:endParaRPr lang="es-EC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468" marR="9468" marT="9468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s-EC" sz="1100" u="none" strike="noStrike">
                          <a:effectLst/>
                        </a:rPr>
                        <a:t> $               660,00 </a:t>
                      </a:r>
                      <a:endParaRPr lang="es-EC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468" marR="9468" marT="9468" marB="0"/>
                </a:tc>
              </a:tr>
              <a:tr h="266730">
                <a:tc>
                  <a:txBody>
                    <a:bodyPr/>
                    <a:lstStyle/>
                    <a:p>
                      <a:pPr algn="r" fontAlgn="t"/>
                      <a:r>
                        <a:rPr lang="es-EC" sz="1100" u="none" strike="noStrike">
                          <a:effectLst/>
                        </a:rPr>
                        <a:t>510306</a:t>
                      </a:r>
                      <a:endParaRPr lang="es-EC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468" marR="9468" marT="9468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s-EC" sz="1100" u="none" strike="noStrike">
                          <a:effectLst/>
                        </a:rPr>
                        <a:t> Alimentación </a:t>
                      </a:r>
                      <a:endParaRPr lang="es-EC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468" marR="9468" marT="9468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s-EC" sz="1100" u="none" strike="noStrike">
                          <a:effectLst/>
                        </a:rPr>
                        <a:t> $            5.280,00 </a:t>
                      </a:r>
                      <a:endParaRPr lang="es-EC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468" marR="9468" marT="9468" marB="0"/>
                </a:tc>
              </a:tr>
              <a:tr h="266730">
                <a:tc>
                  <a:txBody>
                    <a:bodyPr/>
                    <a:lstStyle/>
                    <a:p>
                      <a:pPr algn="r" fontAlgn="t"/>
                      <a:r>
                        <a:rPr lang="es-EC" sz="1100" u="none" strike="noStrike">
                          <a:effectLst/>
                        </a:rPr>
                        <a:t>510401</a:t>
                      </a:r>
                      <a:endParaRPr lang="es-EC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468" marR="9468" marT="9468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s-EC" sz="1100" u="none" strike="noStrike">
                          <a:effectLst/>
                        </a:rPr>
                        <a:t> Por Cargas Familiares </a:t>
                      </a:r>
                      <a:endParaRPr lang="es-EC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468" marR="9468" marT="9468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s-EC" sz="1100" u="none" strike="noStrike">
                          <a:effectLst/>
                        </a:rPr>
                        <a:t> $            1.108,39 </a:t>
                      </a:r>
                      <a:endParaRPr lang="es-EC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468" marR="9468" marT="9468" marB="0"/>
                </a:tc>
              </a:tr>
              <a:tr h="266730">
                <a:tc>
                  <a:txBody>
                    <a:bodyPr/>
                    <a:lstStyle/>
                    <a:p>
                      <a:pPr algn="r" fontAlgn="t"/>
                      <a:r>
                        <a:rPr lang="es-EC" sz="1100" u="none" strike="noStrike">
                          <a:effectLst/>
                        </a:rPr>
                        <a:t>510408</a:t>
                      </a:r>
                      <a:endParaRPr lang="es-EC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468" marR="9468" marT="9468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s-EC" sz="1100" u="none" strike="noStrike" dirty="0">
                          <a:effectLst/>
                        </a:rPr>
                        <a:t> Subsidio de Antigüedad </a:t>
                      </a:r>
                      <a:endParaRPr lang="es-EC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468" marR="9468" marT="9468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s-EC" sz="1100" u="none" strike="noStrike">
                          <a:effectLst/>
                        </a:rPr>
                        <a:t> $            1.847,32 </a:t>
                      </a:r>
                      <a:endParaRPr lang="es-EC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468" marR="9468" marT="9468" marB="0"/>
                </a:tc>
              </a:tr>
              <a:tr h="210327">
                <a:tc>
                  <a:txBody>
                    <a:bodyPr/>
                    <a:lstStyle/>
                    <a:p>
                      <a:pPr algn="r" fontAlgn="t"/>
                      <a:r>
                        <a:rPr lang="es-EC" sz="1100" u="none" strike="noStrike">
                          <a:effectLst/>
                        </a:rPr>
                        <a:t>510507</a:t>
                      </a:r>
                      <a:endParaRPr lang="es-EC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468" marR="9468" marT="9468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s-EC" sz="1100" u="none" strike="noStrike">
                          <a:effectLst/>
                        </a:rPr>
                        <a:t> Honorarios </a:t>
                      </a:r>
                      <a:endParaRPr lang="es-EC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468" marR="9468" marT="9468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s-EC" sz="1100" u="none" strike="noStrike">
                          <a:effectLst/>
                        </a:rPr>
                        <a:t> $         26.880,02 </a:t>
                      </a:r>
                      <a:endParaRPr lang="es-EC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468" marR="9468" marT="9468" marB="0"/>
                </a:tc>
              </a:tr>
              <a:tr h="210327">
                <a:tc>
                  <a:txBody>
                    <a:bodyPr/>
                    <a:lstStyle/>
                    <a:p>
                      <a:pPr algn="r" fontAlgn="t"/>
                      <a:r>
                        <a:rPr lang="es-EC" sz="1100" u="none" strike="noStrike">
                          <a:effectLst/>
                        </a:rPr>
                        <a:t>510509</a:t>
                      </a:r>
                      <a:endParaRPr lang="es-EC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468" marR="9468" marT="9468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s-EC" sz="1100" u="none" strike="noStrike">
                          <a:effectLst/>
                        </a:rPr>
                        <a:t> Horas Extraordinarias y Suplementarias </a:t>
                      </a:r>
                      <a:endParaRPr lang="es-EC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468" marR="9468" marT="9468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s-EC" sz="1100" u="none" strike="noStrike">
                          <a:effectLst/>
                        </a:rPr>
                        <a:t> $         24.003,06 </a:t>
                      </a:r>
                      <a:endParaRPr lang="es-EC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468" marR="9468" marT="9468" marB="0"/>
                </a:tc>
              </a:tr>
              <a:tr h="210327">
                <a:tc>
                  <a:txBody>
                    <a:bodyPr/>
                    <a:lstStyle/>
                    <a:p>
                      <a:pPr algn="r" fontAlgn="t"/>
                      <a:r>
                        <a:rPr lang="es-EC" sz="1100" u="none" strike="noStrike">
                          <a:effectLst/>
                        </a:rPr>
                        <a:t>510510</a:t>
                      </a:r>
                      <a:endParaRPr lang="es-EC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468" marR="9468" marT="9468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s-EC" sz="1100" u="none" strike="noStrike" dirty="0">
                          <a:effectLst/>
                        </a:rPr>
                        <a:t> Servicios Personales por Contrato </a:t>
                      </a:r>
                      <a:endParaRPr lang="es-EC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468" marR="9468" marT="9468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s-EC" sz="1100" u="none" strike="noStrike">
                          <a:effectLst/>
                        </a:rPr>
                        <a:t> $   3.080.436,00 </a:t>
                      </a:r>
                      <a:endParaRPr lang="es-EC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468" marR="9468" marT="9468" marB="0"/>
                </a:tc>
              </a:tr>
              <a:tr h="210327">
                <a:tc>
                  <a:txBody>
                    <a:bodyPr/>
                    <a:lstStyle/>
                    <a:p>
                      <a:pPr algn="r" fontAlgn="t"/>
                      <a:r>
                        <a:rPr lang="es-EC" sz="1100" u="none" strike="noStrike">
                          <a:effectLst/>
                        </a:rPr>
                        <a:t>510512</a:t>
                      </a:r>
                      <a:endParaRPr lang="es-EC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468" marR="9468" marT="9468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s-EC" sz="1100" u="none" strike="noStrike">
                          <a:effectLst/>
                        </a:rPr>
                        <a:t> Subrogación </a:t>
                      </a:r>
                      <a:endParaRPr lang="es-EC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468" marR="9468" marT="9468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s-EC" sz="1100" u="none" strike="noStrike">
                          <a:effectLst/>
                        </a:rPr>
                        <a:t> $         12.105,53 </a:t>
                      </a:r>
                      <a:endParaRPr lang="es-EC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468" marR="9468" marT="9468" marB="0"/>
                </a:tc>
              </a:tr>
              <a:tr h="210327">
                <a:tc>
                  <a:txBody>
                    <a:bodyPr/>
                    <a:lstStyle/>
                    <a:p>
                      <a:pPr algn="r" fontAlgn="t"/>
                      <a:r>
                        <a:rPr lang="es-EC" sz="1100" u="none" strike="noStrike">
                          <a:effectLst/>
                        </a:rPr>
                        <a:t>510513</a:t>
                      </a:r>
                      <a:endParaRPr lang="es-EC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468" marR="9468" marT="9468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s-EC" sz="1100" u="none" strike="noStrike" dirty="0">
                          <a:effectLst/>
                        </a:rPr>
                        <a:t> Encargos </a:t>
                      </a:r>
                      <a:endParaRPr lang="es-EC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468" marR="9468" marT="9468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s-EC" sz="1100" u="none" strike="noStrike">
                          <a:effectLst/>
                        </a:rPr>
                        <a:t> $         30.794,56 </a:t>
                      </a:r>
                      <a:endParaRPr lang="es-EC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468" marR="9468" marT="9468" marB="0"/>
                </a:tc>
              </a:tr>
              <a:tr h="266730">
                <a:tc>
                  <a:txBody>
                    <a:bodyPr/>
                    <a:lstStyle/>
                    <a:p>
                      <a:pPr algn="r" fontAlgn="t"/>
                      <a:r>
                        <a:rPr lang="es-EC" sz="1100" u="none" strike="noStrike">
                          <a:effectLst/>
                        </a:rPr>
                        <a:t>510601</a:t>
                      </a:r>
                      <a:endParaRPr lang="es-EC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468" marR="9468" marT="9468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s-EC" sz="1100" u="none" strike="noStrike">
                          <a:effectLst/>
                        </a:rPr>
                        <a:t> Aporte Patronal </a:t>
                      </a:r>
                      <a:endParaRPr lang="es-EC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468" marR="9468" marT="9468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s-EC" sz="1100" u="none" strike="noStrike">
                          <a:effectLst/>
                        </a:rPr>
                        <a:t> $       689.993,49 </a:t>
                      </a:r>
                      <a:endParaRPr lang="es-EC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468" marR="9468" marT="9468" marB="0"/>
                </a:tc>
              </a:tr>
              <a:tr h="266730">
                <a:tc>
                  <a:txBody>
                    <a:bodyPr/>
                    <a:lstStyle/>
                    <a:p>
                      <a:pPr algn="r" fontAlgn="t"/>
                      <a:r>
                        <a:rPr lang="es-EC" sz="1100" u="none" strike="noStrike">
                          <a:effectLst/>
                        </a:rPr>
                        <a:t>510602</a:t>
                      </a:r>
                      <a:endParaRPr lang="es-EC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468" marR="9468" marT="9468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s-EC" sz="1100" u="none" strike="noStrike">
                          <a:effectLst/>
                        </a:rPr>
                        <a:t> Fondo de Reserva </a:t>
                      </a:r>
                      <a:endParaRPr lang="es-EC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468" marR="9468" marT="9468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s-EC" sz="1100" u="none" strike="noStrike">
                          <a:effectLst/>
                        </a:rPr>
                        <a:t> $       454.662,86 </a:t>
                      </a:r>
                      <a:endParaRPr lang="es-EC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468" marR="9468" marT="9468" marB="0"/>
                </a:tc>
              </a:tr>
              <a:tr h="266730">
                <a:tc>
                  <a:txBody>
                    <a:bodyPr/>
                    <a:lstStyle/>
                    <a:p>
                      <a:pPr algn="r" fontAlgn="t"/>
                      <a:r>
                        <a:rPr lang="es-EC" sz="1100" u="none" strike="noStrike">
                          <a:effectLst/>
                        </a:rPr>
                        <a:t>510707</a:t>
                      </a:r>
                      <a:endParaRPr lang="es-EC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468" marR="9468" marT="9468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s-ES" sz="1100" u="none" strike="noStrike">
                          <a:effectLst/>
                        </a:rPr>
                        <a:t> Compensación por Vacaciones no Gozadas por </a:t>
                      </a:r>
                      <a:endParaRPr lang="es-E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468" marR="9468" marT="9468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s-EC" sz="1100" u="none" strike="noStrike">
                          <a:effectLst/>
                        </a:rPr>
                        <a:t> $       367.346,40 </a:t>
                      </a:r>
                      <a:endParaRPr lang="es-EC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468" marR="9468" marT="9468" marB="0"/>
                </a:tc>
              </a:tr>
              <a:tr h="210327">
                <a:tc>
                  <a:txBody>
                    <a:bodyPr/>
                    <a:lstStyle/>
                    <a:p>
                      <a:pPr algn="r" fontAlgn="t"/>
                      <a:r>
                        <a:rPr lang="es-EC" sz="1100" u="none" strike="noStrike">
                          <a:effectLst/>
                        </a:rPr>
                        <a:t>990101</a:t>
                      </a:r>
                      <a:endParaRPr lang="es-EC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468" marR="9468" marT="9468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s-ES" sz="1100" u="none" strike="noStrike">
                          <a:effectLst/>
                        </a:rPr>
                        <a:t> Obligaciones de Ejercicios Anteriores por E </a:t>
                      </a:r>
                      <a:endParaRPr lang="es-E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468" marR="9468" marT="9468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s-EC" sz="1100" u="none" strike="noStrike">
                          <a:effectLst/>
                        </a:rPr>
                        <a:t> $                         -   </a:t>
                      </a:r>
                      <a:endParaRPr lang="es-EC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468" marR="9468" marT="9468" marB="0"/>
                </a:tc>
              </a:tr>
              <a:tr h="192229"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s-EC" sz="1000" b="1" u="none" strike="noStrike" dirty="0" err="1">
                          <a:effectLst/>
                        </a:rPr>
                        <a:t>Des.Activ</a:t>
                      </a:r>
                      <a:r>
                        <a:rPr lang="es-EC" sz="1000" b="1" u="none" strike="noStrike" dirty="0">
                          <a:effectLst/>
                        </a:rPr>
                        <a:t>. GC00A10100004D REMUNERACION PERSONAL</a:t>
                      </a:r>
                      <a:endParaRPr lang="es-EC" sz="10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468" marR="9468" marT="9468" marB="0" anchor="ctr"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100" b="1" u="none" strike="noStrike" dirty="0">
                          <a:effectLst/>
                        </a:rPr>
                        <a:t> $  7.699.298,81 </a:t>
                      </a:r>
                      <a:endParaRPr lang="es-EC" sz="11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468" marR="9468" marT="9468" marB="0" anchor="ctr"/>
                </a:tc>
              </a:tr>
            </a:tbl>
          </a:graphicData>
        </a:graphic>
      </p:graphicFrame>
      <p:sp>
        <p:nvSpPr>
          <p:cNvPr id="7" name="Rectángulo 6"/>
          <p:cNvSpPr/>
          <p:nvPr/>
        </p:nvSpPr>
        <p:spPr>
          <a:xfrm>
            <a:off x="464545" y="832864"/>
            <a:ext cx="10888337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dirty="0"/>
              <a:t>Mediante Ordenanza Municipal PMU No. 006-2021, aprobada por el Concejo Metropolitano de Quito y sancionada por el señor Alcalde del Distrito Metropolitano de Quito, el 09 de diciembre de 2021, se aprueba el Presupuesto General del Municipio del DMQ para el Ejercicio Económico 2022.</a:t>
            </a:r>
            <a:br>
              <a:rPr lang="es-ES" dirty="0"/>
            </a:br>
            <a:endParaRPr lang="es-EC" dirty="0"/>
          </a:p>
        </p:txBody>
      </p:sp>
    </p:spTree>
    <p:extLst>
      <p:ext uri="{BB962C8B-B14F-4D97-AF65-F5344CB8AC3E}">
        <p14:creationId xmlns:p14="http://schemas.microsoft.com/office/powerpoint/2010/main" val="21336717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="" xmlns:a16="http://schemas.microsoft.com/office/drawing/2014/main" id="{521437A4-FDF9-9B4E-8917-40735D36A46E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1547931" y="2660072"/>
            <a:ext cx="8711108" cy="142961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iseño personalizado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295</TotalTime>
  <Words>533</Words>
  <Application>Microsoft Office PowerPoint</Application>
  <PresentationFormat>Panorámica</PresentationFormat>
  <Paragraphs>81</Paragraphs>
  <Slides>8</Slides>
  <Notes>3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8</vt:i4>
      </vt:variant>
    </vt:vector>
  </HeadingPairs>
  <TitlesOfParts>
    <vt:vector size="13" baseType="lpstr">
      <vt:lpstr>Arial</vt:lpstr>
      <vt:lpstr>Calibri</vt:lpstr>
      <vt:lpstr>Calibri Light</vt:lpstr>
      <vt:lpstr>Times New Roman</vt:lpstr>
      <vt:lpstr>Diseño personalizado</vt:lpstr>
      <vt:lpstr>Presentación de PowerPoint</vt:lpstr>
      <vt:lpstr>PLANIFICACIÓN DE TALENTO HUMANO 2022</vt:lpstr>
      <vt:lpstr>BASE LEGAL:</vt:lpstr>
      <vt:lpstr>GAD MDMQ AGENCIA METROPOLITANA DE CONTROL: </vt:lpstr>
      <vt:lpstr>RESUMEN POR PROCESOS INSTITUCIONAL GAD MDMQ AMC</vt:lpstr>
      <vt:lpstr>PLANIFICACIÓN DE TALENTO HUMANO 2022  </vt:lpstr>
      <vt:lpstr>Masa Salarial – Remuneraciones de Personal 2022</vt:lpstr>
      <vt:lpstr>Presentación de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Carlos Alfredo Aguirre Barreiros</dc:creator>
  <cp:lastModifiedBy>Pedro Fernando Diaz Sanchez</cp:lastModifiedBy>
  <cp:revision>25</cp:revision>
  <dcterms:created xsi:type="dcterms:W3CDTF">2021-05-14T15:24:53Z</dcterms:created>
  <dcterms:modified xsi:type="dcterms:W3CDTF">2022-01-04T14:27:42Z</dcterms:modified>
</cp:coreProperties>
</file>