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74" r:id="rId7"/>
    <p:sldId id="278" r:id="rId8"/>
    <p:sldId id="271" r:id="rId9"/>
    <p:sldId id="268" r:id="rId10"/>
    <p:sldId id="269" r:id="rId11"/>
    <p:sldId id="267" r:id="rId12"/>
    <p:sldId id="279" r:id="rId13"/>
    <p:sldId id="275" r:id="rId1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74"/>
  </p:normalViewPr>
  <p:slideViewPr>
    <p:cSldViewPr snapToGrid="0" snapToObjects="1">
      <p:cViewPr>
        <p:scale>
          <a:sx n="62" d="100"/>
          <a:sy n="62" d="100"/>
        </p:scale>
        <p:origin x="300" y="318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tx1"/>
                </a:solidFill>
              </a:rPr>
              <a:t>TOTAL</a:t>
            </a:r>
            <a:r>
              <a:rPr lang="en-US" b="1" baseline="0" dirty="0" smtClean="0">
                <a:solidFill>
                  <a:schemeClr val="tx1"/>
                </a:solidFill>
              </a:rPr>
              <a:t> DISTRIBUTIVO </a:t>
            </a:r>
            <a:r>
              <a:rPr lang="en-US" b="1" dirty="0" smtClean="0">
                <a:solidFill>
                  <a:schemeClr val="tx1"/>
                </a:solidFill>
              </a:rPr>
              <a:t>11355 </a:t>
            </a:r>
            <a:r>
              <a:rPr lang="en-US" b="1" dirty="0">
                <a:solidFill>
                  <a:schemeClr val="tx1"/>
                </a:solidFill>
              </a:rPr>
              <a:t>PUESTOS</a:t>
            </a:r>
          </a:p>
        </c:rich>
      </c:tx>
      <c:layout>
        <c:manualLayout>
          <c:xMode val="edge"/>
          <c:yMode val="edge"/>
          <c:x val="4.3556370068085194E-2"/>
          <c:y val="0.897683171258297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PUESTOS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4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F96-4BCD-8311-5BB488439870}"/>
              </c:ext>
            </c:extLst>
          </c:dPt>
          <c:dPt>
            <c:idx val="1"/>
            <c:bubble3D val="0"/>
            <c:spPr>
              <a:solidFill>
                <a:schemeClr val="accent4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96-4BCD-8311-5BB488439870}"/>
              </c:ext>
            </c:extLst>
          </c:dPt>
          <c:dLbls>
            <c:dLbl>
              <c:idx val="0"/>
              <c:layout>
                <c:manualLayout>
                  <c:x val="-0.1936345987874655"/>
                  <c:y val="-0.1953131129314900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6798E615-FD6F-4FDE-A5CF-CF1C3C315DBA}" type="VALUE">
                      <a:rPr lang="en-US" sz="1600" b="1">
                        <a:latin typeface="Arial Black" panose="020B0A04020102020204" pitchFamily="34" charset="0"/>
                      </a:rPr>
                      <a:pPr>
                        <a:defRPr sz="1600" b="1">
                          <a:latin typeface="Arial Black" panose="020B0A04020102020204" pitchFamily="34" charset="0"/>
                        </a:defRPr>
                      </a:pPr>
                      <a:t>[VALOR]</a:t>
                    </a:fld>
                    <a:r>
                      <a:rPr lang="en-US" sz="1600" b="1">
                        <a:latin typeface="Arial Black" panose="020B0A04020102020204" pitchFamily="34" charset="0"/>
                      </a:rPr>
                      <a:t> ADMINISTRACIÓN CENTRAL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37310474891583"/>
                      <c:h val="0.160255464122675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F96-4BCD-8311-5BB488439870}"/>
                </c:ext>
              </c:extLst>
            </c:dLbl>
            <c:dLbl>
              <c:idx val="1"/>
              <c:layout>
                <c:manualLayout>
                  <c:x val="0.17584111323026436"/>
                  <c:y val="0.107415313734890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en-US" sz="1400" b="1">
                        <a:latin typeface="Arial Black" panose="020B0A04020102020204" pitchFamily="34" charset="0"/>
                      </a:rPr>
                      <a:t>4029 ENTES AUTÓNOMOS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085912857873425"/>
                      <c:h val="0.109299874683867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F96-4BCD-8311-5BB4884398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2"/>
                <c:pt idx="0">
                  <c:v>ADMINISTRACIÓN CENTRAL</c:v>
                </c:pt>
                <c:pt idx="1">
                  <c:v>ENTES AUTÓNOMOS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2"/>
                <c:pt idx="0">
                  <c:v>7326</c:v>
                </c:pt>
                <c:pt idx="1">
                  <c:v>4029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  <c:ext xmlns:c16="http://schemas.microsoft.com/office/drawing/2014/chart" uri="{C3380CC4-5D6E-409C-BE32-E72D297353CC}">
              <c16:uniqueId val="{00000000-6F96-4BCD-8311-5BB48843987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6482E0-3473-4048-85F6-460A8BCAA682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20CE8736-3985-478D-8176-50B83DBC9551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Diagnóstico Institucional del Talento Humano y situación actual;</a:t>
          </a:r>
          <a:endParaRPr lang="es-ES" b="1" dirty="0">
            <a:solidFill>
              <a:schemeClr val="tx1"/>
            </a:solidFill>
          </a:endParaRPr>
        </a:p>
      </dgm:t>
    </dgm:pt>
    <dgm:pt modelId="{508D77D4-16FC-47F9-AF07-42EA12E2A085}" type="parTrans" cxnId="{5C37B161-C4E0-4D55-9F0E-0008B2C6C575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7CCBEF4F-3AA9-4798-A8AC-FE9576AABC9A}" type="sibTrans" cxnId="{5C37B161-C4E0-4D55-9F0E-0008B2C6C575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3B67071C-9968-4B6A-8AFE-7CFEFB0E5A35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Determinación de la Plantilla de Talento Humano</a:t>
          </a:r>
          <a:endParaRPr lang="es-ES" b="1" dirty="0">
            <a:solidFill>
              <a:schemeClr val="tx1"/>
            </a:solidFill>
          </a:endParaRPr>
        </a:p>
      </dgm:t>
    </dgm:pt>
    <dgm:pt modelId="{698932FD-03A4-4EFA-B54D-1C719B673A6E}" type="parTrans" cxnId="{9D072648-17BE-420C-B608-D63BAF68BD73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619493C9-42D5-4CA4-ADE4-F93830879A9D}" type="sibTrans" cxnId="{9D072648-17BE-420C-B608-D63BAF68BD73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08179590-AD02-4A68-979F-7370F94EE37F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Optimización y Racionalización del Talento Humano</a:t>
          </a:r>
          <a:endParaRPr lang="es-ES" b="1" dirty="0">
            <a:solidFill>
              <a:schemeClr val="tx1"/>
            </a:solidFill>
          </a:endParaRPr>
        </a:p>
      </dgm:t>
    </dgm:pt>
    <dgm:pt modelId="{AF1CC17A-FF8C-4E9B-B521-7A0DE0C8CEEE}" type="parTrans" cxnId="{50AC71ED-9EAD-4431-80AC-0CEA6E300E67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434F499B-6CB9-4AF4-90E8-D0A561797F6E}" type="sibTrans" cxnId="{50AC71ED-9EAD-4431-80AC-0CEA6E300E67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BF38F5B6-0131-4FEB-B63A-59960C1229BA}" type="pres">
      <dgm:prSet presAssocID="{C36482E0-3473-4048-85F6-460A8BCAA6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D5F90D2-086F-48DA-AEB1-59B785167E1C}" type="pres">
      <dgm:prSet presAssocID="{20CE8736-3985-478D-8176-50B83DBC955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0BB801-BFB5-4B40-8AC3-A0F1A2CF0C1F}" type="pres">
      <dgm:prSet presAssocID="{7CCBEF4F-3AA9-4798-A8AC-FE9576AABC9A}" presName="sibTrans" presStyleCnt="0"/>
      <dgm:spPr/>
    </dgm:pt>
    <dgm:pt modelId="{4F4104F7-395F-4719-821C-A8D65BFA3F39}" type="pres">
      <dgm:prSet presAssocID="{3B67071C-9968-4B6A-8AFE-7CFEFB0E5A3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3A0152-5FAA-492D-8482-12D2AB3C68D5}" type="pres">
      <dgm:prSet presAssocID="{619493C9-42D5-4CA4-ADE4-F93830879A9D}" presName="sibTrans" presStyleCnt="0"/>
      <dgm:spPr/>
    </dgm:pt>
    <dgm:pt modelId="{D57B08A4-B9E6-412F-A432-3121F6B4FDD3}" type="pres">
      <dgm:prSet presAssocID="{08179590-AD02-4A68-979F-7370F94EE37F}" presName="node" presStyleLbl="node1" presStyleIdx="2" presStyleCnt="3" custLinFactX="8892" custLinFactNeighborX="100000" custLinFactNeighborY="-48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5919B94-F293-4F9C-BF62-DBCE44B50E0E}" type="presOf" srcId="{C36482E0-3473-4048-85F6-460A8BCAA682}" destId="{BF38F5B6-0131-4FEB-B63A-59960C1229BA}" srcOrd="0" destOrd="0" presId="urn:microsoft.com/office/officeart/2005/8/layout/hList6"/>
    <dgm:cxn modelId="{50AC71ED-9EAD-4431-80AC-0CEA6E300E67}" srcId="{C36482E0-3473-4048-85F6-460A8BCAA682}" destId="{08179590-AD02-4A68-979F-7370F94EE37F}" srcOrd="2" destOrd="0" parTransId="{AF1CC17A-FF8C-4E9B-B521-7A0DE0C8CEEE}" sibTransId="{434F499B-6CB9-4AF4-90E8-D0A561797F6E}"/>
    <dgm:cxn modelId="{9D072648-17BE-420C-B608-D63BAF68BD73}" srcId="{C36482E0-3473-4048-85F6-460A8BCAA682}" destId="{3B67071C-9968-4B6A-8AFE-7CFEFB0E5A35}" srcOrd="1" destOrd="0" parTransId="{698932FD-03A4-4EFA-B54D-1C719B673A6E}" sibTransId="{619493C9-42D5-4CA4-ADE4-F93830879A9D}"/>
    <dgm:cxn modelId="{DFA996A6-63FD-459A-9B96-ABDBECE9C84F}" type="presOf" srcId="{20CE8736-3985-478D-8176-50B83DBC9551}" destId="{5D5F90D2-086F-48DA-AEB1-59B785167E1C}" srcOrd="0" destOrd="0" presId="urn:microsoft.com/office/officeart/2005/8/layout/hList6"/>
    <dgm:cxn modelId="{5C37B161-C4E0-4D55-9F0E-0008B2C6C575}" srcId="{C36482E0-3473-4048-85F6-460A8BCAA682}" destId="{20CE8736-3985-478D-8176-50B83DBC9551}" srcOrd="0" destOrd="0" parTransId="{508D77D4-16FC-47F9-AF07-42EA12E2A085}" sibTransId="{7CCBEF4F-3AA9-4798-A8AC-FE9576AABC9A}"/>
    <dgm:cxn modelId="{152C2159-4C45-4C36-A54B-4F65F25D3964}" type="presOf" srcId="{3B67071C-9968-4B6A-8AFE-7CFEFB0E5A35}" destId="{4F4104F7-395F-4719-821C-A8D65BFA3F39}" srcOrd="0" destOrd="0" presId="urn:microsoft.com/office/officeart/2005/8/layout/hList6"/>
    <dgm:cxn modelId="{5D7B72D6-4AFB-4053-8D2B-E4BE357BE487}" type="presOf" srcId="{08179590-AD02-4A68-979F-7370F94EE37F}" destId="{D57B08A4-B9E6-412F-A432-3121F6B4FDD3}" srcOrd="0" destOrd="0" presId="urn:microsoft.com/office/officeart/2005/8/layout/hList6"/>
    <dgm:cxn modelId="{3047CE2B-5895-4EA9-A5F8-483DE4099CE2}" type="presParOf" srcId="{BF38F5B6-0131-4FEB-B63A-59960C1229BA}" destId="{5D5F90D2-086F-48DA-AEB1-59B785167E1C}" srcOrd="0" destOrd="0" presId="urn:microsoft.com/office/officeart/2005/8/layout/hList6"/>
    <dgm:cxn modelId="{D6D04846-8E13-431E-AA04-8F0B6CDBCB7C}" type="presParOf" srcId="{BF38F5B6-0131-4FEB-B63A-59960C1229BA}" destId="{F80BB801-BFB5-4B40-8AC3-A0F1A2CF0C1F}" srcOrd="1" destOrd="0" presId="urn:microsoft.com/office/officeart/2005/8/layout/hList6"/>
    <dgm:cxn modelId="{5EFE5C46-06D8-4740-8C60-68F8DAE6708B}" type="presParOf" srcId="{BF38F5B6-0131-4FEB-B63A-59960C1229BA}" destId="{4F4104F7-395F-4719-821C-A8D65BFA3F39}" srcOrd="2" destOrd="0" presId="urn:microsoft.com/office/officeart/2005/8/layout/hList6"/>
    <dgm:cxn modelId="{4298A9CA-3322-499C-A1CF-A9354932005E}" type="presParOf" srcId="{BF38F5B6-0131-4FEB-B63A-59960C1229BA}" destId="{7B3A0152-5FAA-492D-8482-12D2AB3C68D5}" srcOrd="3" destOrd="0" presId="urn:microsoft.com/office/officeart/2005/8/layout/hList6"/>
    <dgm:cxn modelId="{F508C296-DDE7-4444-81BD-D233A18DB518}" type="presParOf" srcId="{BF38F5B6-0131-4FEB-B63A-59960C1229BA}" destId="{D57B08A4-B9E6-412F-A432-3121F6B4FDD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315BCD-465B-4F7B-9D09-9744C0F60F1B}" type="doc">
      <dgm:prSet loTypeId="urn:microsoft.com/office/officeart/2005/8/layout/cycle7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48257E9-274C-414F-8E90-44BA5A341F8C}">
      <dgm:prSet phldrT="[Texto]"/>
      <dgm:spPr>
        <a:solidFill>
          <a:srgbClr val="0070C0"/>
        </a:solidFill>
      </dgm:spPr>
      <dgm:t>
        <a:bodyPr/>
        <a:lstStyle/>
        <a:p>
          <a:r>
            <a:rPr lang="es-ES" b="1" dirty="0" smtClean="0">
              <a:solidFill>
                <a:schemeClr val="bg1"/>
              </a:solidFill>
            </a:rPr>
            <a:t>ADMINISTRACIÓN CENTRAL</a:t>
          </a:r>
        </a:p>
        <a:p>
          <a:r>
            <a:rPr lang="es-ES" b="1" dirty="0" smtClean="0">
              <a:solidFill>
                <a:schemeClr val="bg1"/>
              </a:solidFill>
            </a:rPr>
            <a:t>7326 PUESTOS</a:t>
          </a:r>
          <a:endParaRPr lang="es-ES" b="1" dirty="0">
            <a:solidFill>
              <a:schemeClr val="bg1"/>
            </a:solidFill>
          </a:endParaRPr>
        </a:p>
      </dgm:t>
    </dgm:pt>
    <dgm:pt modelId="{47C41C6C-EF6C-4C8F-B88C-E2632E400AE5}" type="parTrans" cxnId="{F6148153-C70F-4D58-9085-1A9C7D71BC9F}">
      <dgm:prSet/>
      <dgm:spPr/>
      <dgm:t>
        <a:bodyPr/>
        <a:lstStyle/>
        <a:p>
          <a:endParaRPr lang="es-ES"/>
        </a:p>
      </dgm:t>
    </dgm:pt>
    <dgm:pt modelId="{AB5FD252-89D9-4573-BA27-A92E26EEC032}" type="sibTrans" cxnId="{F6148153-C70F-4D58-9085-1A9C7D71BC9F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es-ES"/>
        </a:p>
      </dgm:t>
    </dgm:pt>
    <dgm:pt modelId="{8A470C7B-C614-4982-9FDE-BB3591BD20DA}">
      <dgm:prSet phldrT="[Texto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VACANTES 945</a:t>
          </a:r>
          <a:endParaRPr lang="es-ES" b="1" dirty="0">
            <a:solidFill>
              <a:schemeClr val="tx1"/>
            </a:solidFill>
          </a:endParaRPr>
        </a:p>
      </dgm:t>
    </dgm:pt>
    <dgm:pt modelId="{B86A3FCA-CEC4-4EAF-B6B7-805E21A37640}" type="parTrans" cxnId="{AA1C35C5-AD92-4756-9521-FEFC81E7AFBF}">
      <dgm:prSet/>
      <dgm:spPr/>
      <dgm:t>
        <a:bodyPr/>
        <a:lstStyle/>
        <a:p>
          <a:endParaRPr lang="es-ES"/>
        </a:p>
      </dgm:t>
    </dgm:pt>
    <dgm:pt modelId="{AD4BA3D8-0CD3-488B-AC42-ABD31B208B81}" type="sibTrans" cxnId="{AA1C35C5-AD92-4756-9521-FEFC81E7AFBF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es-ES"/>
        </a:p>
      </dgm:t>
    </dgm:pt>
    <dgm:pt modelId="{79452C72-3AF7-44AF-B637-4A9C66A9C903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b="1" smtClean="0">
              <a:solidFill>
                <a:schemeClr val="tx1"/>
              </a:solidFill>
            </a:rPr>
            <a:t>OCUPADOS 6381</a:t>
          </a:r>
          <a:endParaRPr lang="es-ES" b="1" dirty="0">
            <a:solidFill>
              <a:schemeClr val="tx1"/>
            </a:solidFill>
          </a:endParaRPr>
        </a:p>
      </dgm:t>
    </dgm:pt>
    <dgm:pt modelId="{335E3921-BDFC-4DC1-979A-0C33EA8E822B}" type="parTrans" cxnId="{C5A60D67-2753-402C-B434-F16D0C9766EC}">
      <dgm:prSet/>
      <dgm:spPr/>
      <dgm:t>
        <a:bodyPr/>
        <a:lstStyle/>
        <a:p>
          <a:endParaRPr lang="es-ES"/>
        </a:p>
      </dgm:t>
    </dgm:pt>
    <dgm:pt modelId="{C1446F97-589C-4743-BCE9-4E68B85EA4ED}" type="sibTrans" cxnId="{C5A60D67-2753-402C-B434-F16D0C9766EC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es-ES"/>
        </a:p>
      </dgm:t>
    </dgm:pt>
    <dgm:pt modelId="{7D9CC7A9-24E6-4A5F-B6CA-E506B101F71C}" type="pres">
      <dgm:prSet presAssocID="{14315BCD-465B-4F7B-9D09-9744C0F60F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8E783BA-5000-4FD5-9745-10BC5100C980}" type="pres">
      <dgm:prSet presAssocID="{948257E9-274C-414F-8E90-44BA5A341F8C}" presName="node" presStyleLbl="node1" presStyleIdx="0" presStyleCnt="3" custScaleX="145564" custScaleY="138980" custRadScaleRad="101293" custRadScaleInc="-1514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63266C-2FBE-4DCE-831D-D427A4068B9A}" type="pres">
      <dgm:prSet presAssocID="{AB5FD252-89D9-4573-BA27-A92E26EEC032}" presName="sibTrans" presStyleLbl="sibTrans2D1" presStyleIdx="0" presStyleCnt="3" custAng="390251" custScaleY="45829" custLinFactNeighborX="-74632" custLinFactNeighborY="25345"/>
      <dgm:spPr/>
      <dgm:t>
        <a:bodyPr/>
        <a:lstStyle/>
        <a:p>
          <a:endParaRPr lang="es-ES"/>
        </a:p>
      </dgm:t>
    </dgm:pt>
    <dgm:pt modelId="{37BF5810-4237-4F9B-9C51-4DAD6F039926}" type="pres">
      <dgm:prSet presAssocID="{AB5FD252-89D9-4573-BA27-A92E26EEC032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E8E974AF-D1FB-4146-AF3D-5C01239B7EE3}" type="pres">
      <dgm:prSet presAssocID="{8A470C7B-C614-4982-9FDE-BB3591BD20DA}" presName="node" presStyleLbl="node1" presStyleIdx="1" presStyleCnt="3" custScaleX="119804" custRadScaleRad="83447" custRadScaleInc="-466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1A43DB-781C-4289-873B-4027312F1377}" type="pres">
      <dgm:prSet presAssocID="{AD4BA3D8-0CD3-488B-AC42-ABD31B208B81}" presName="sibTrans" presStyleLbl="sibTrans2D1" presStyleIdx="1" presStyleCnt="3" custScaleY="45829" custLinFactNeighborX="-14296" custLinFactNeighborY="31074"/>
      <dgm:spPr/>
      <dgm:t>
        <a:bodyPr/>
        <a:lstStyle/>
        <a:p>
          <a:endParaRPr lang="es-ES"/>
        </a:p>
      </dgm:t>
    </dgm:pt>
    <dgm:pt modelId="{F1687E23-BE90-4C7A-A277-C51DD8418617}" type="pres">
      <dgm:prSet presAssocID="{AD4BA3D8-0CD3-488B-AC42-ABD31B208B81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DBC280F9-C552-49BB-9679-68CC68BA3240}" type="pres">
      <dgm:prSet presAssocID="{79452C72-3AF7-44AF-B637-4A9C66A9C903}" presName="node" presStyleLbl="node1" presStyleIdx="2" presStyleCnt="3" custScaleX="129583" custRadScaleRad="98562" custRadScaleInc="471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7A5C85-8A8F-4DA3-8103-9D07A667EA20}" type="pres">
      <dgm:prSet presAssocID="{C1446F97-589C-4743-BCE9-4E68B85EA4ED}" presName="sibTrans" presStyleLbl="sibTrans2D1" presStyleIdx="2" presStyleCnt="3" custAng="429978" custScaleX="97489" custScaleY="45829" custLinFactNeighborX="722" custLinFactNeighborY="8400"/>
      <dgm:spPr/>
      <dgm:t>
        <a:bodyPr/>
        <a:lstStyle/>
        <a:p>
          <a:endParaRPr lang="es-ES"/>
        </a:p>
      </dgm:t>
    </dgm:pt>
    <dgm:pt modelId="{024C3A17-88E5-46E0-856E-C09F21A8A100}" type="pres">
      <dgm:prSet presAssocID="{C1446F97-589C-4743-BCE9-4E68B85EA4ED}" presName="connectorText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AA1C35C5-AD92-4756-9521-FEFC81E7AFBF}" srcId="{14315BCD-465B-4F7B-9D09-9744C0F60F1B}" destId="{8A470C7B-C614-4982-9FDE-BB3591BD20DA}" srcOrd="1" destOrd="0" parTransId="{B86A3FCA-CEC4-4EAF-B6B7-805E21A37640}" sibTransId="{AD4BA3D8-0CD3-488B-AC42-ABD31B208B81}"/>
    <dgm:cxn modelId="{CD9F93E7-BEED-43C0-B13B-3E8A599D02CE}" type="presOf" srcId="{79452C72-3AF7-44AF-B637-4A9C66A9C903}" destId="{DBC280F9-C552-49BB-9679-68CC68BA3240}" srcOrd="0" destOrd="0" presId="urn:microsoft.com/office/officeart/2005/8/layout/cycle7"/>
    <dgm:cxn modelId="{D12DBC2E-7CA6-4291-92ED-106063878F31}" type="presOf" srcId="{8A470C7B-C614-4982-9FDE-BB3591BD20DA}" destId="{E8E974AF-D1FB-4146-AF3D-5C01239B7EE3}" srcOrd="0" destOrd="0" presId="urn:microsoft.com/office/officeart/2005/8/layout/cycle7"/>
    <dgm:cxn modelId="{5AA0BB0B-CBFE-4494-A97A-A0312F547C11}" type="presOf" srcId="{948257E9-274C-414F-8E90-44BA5A341F8C}" destId="{78E783BA-5000-4FD5-9745-10BC5100C980}" srcOrd="0" destOrd="0" presId="urn:microsoft.com/office/officeart/2005/8/layout/cycle7"/>
    <dgm:cxn modelId="{BCBA0934-D533-425A-A50F-8E4D089503B8}" type="presOf" srcId="{C1446F97-589C-4743-BCE9-4E68B85EA4ED}" destId="{3A7A5C85-8A8F-4DA3-8103-9D07A667EA20}" srcOrd="0" destOrd="0" presId="urn:microsoft.com/office/officeart/2005/8/layout/cycle7"/>
    <dgm:cxn modelId="{C5A60D67-2753-402C-B434-F16D0C9766EC}" srcId="{14315BCD-465B-4F7B-9D09-9744C0F60F1B}" destId="{79452C72-3AF7-44AF-B637-4A9C66A9C903}" srcOrd="2" destOrd="0" parTransId="{335E3921-BDFC-4DC1-979A-0C33EA8E822B}" sibTransId="{C1446F97-589C-4743-BCE9-4E68B85EA4ED}"/>
    <dgm:cxn modelId="{F5979A37-D554-4BB5-994C-364DECBE99B6}" type="presOf" srcId="{C1446F97-589C-4743-BCE9-4E68B85EA4ED}" destId="{024C3A17-88E5-46E0-856E-C09F21A8A100}" srcOrd="1" destOrd="0" presId="urn:microsoft.com/office/officeart/2005/8/layout/cycle7"/>
    <dgm:cxn modelId="{F6148153-C70F-4D58-9085-1A9C7D71BC9F}" srcId="{14315BCD-465B-4F7B-9D09-9744C0F60F1B}" destId="{948257E9-274C-414F-8E90-44BA5A341F8C}" srcOrd="0" destOrd="0" parTransId="{47C41C6C-EF6C-4C8F-B88C-E2632E400AE5}" sibTransId="{AB5FD252-89D9-4573-BA27-A92E26EEC032}"/>
    <dgm:cxn modelId="{44388CBD-AFBC-4DE5-A438-B97D5A65F014}" type="presOf" srcId="{AB5FD252-89D9-4573-BA27-A92E26EEC032}" destId="{37BF5810-4237-4F9B-9C51-4DAD6F039926}" srcOrd="1" destOrd="0" presId="urn:microsoft.com/office/officeart/2005/8/layout/cycle7"/>
    <dgm:cxn modelId="{9399FFB9-A2D4-4A96-A598-AF0B63508FF0}" type="presOf" srcId="{14315BCD-465B-4F7B-9D09-9744C0F60F1B}" destId="{7D9CC7A9-24E6-4A5F-B6CA-E506B101F71C}" srcOrd="0" destOrd="0" presId="urn:microsoft.com/office/officeart/2005/8/layout/cycle7"/>
    <dgm:cxn modelId="{34085636-4FF4-4190-B3AD-B4542E80839E}" type="presOf" srcId="{AB5FD252-89D9-4573-BA27-A92E26EEC032}" destId="{5863266C-2FBE-4DCE-831D-D427A4068B9A}" srcOrd="0" destOrd="0" presId="urn:microsoft.com/office/officeart/2005/8/layout/cycle7"/>
    <dgm:cxn modelId="{2D8690B1-ADAC-4204-8083-6C3BC7A99E86}" type="presOf" srcId="{AD4BA3D8-0CD3-488B-AC42-ABD31B208B81}" destId="{1E1A43DB-781C-4289-873B-4027312F1377}" srcOrd="0" destOrd="0" presId="urn:microsoft.com/office/officeart/2005/8/layout/cycle7"/>
    <dgm:cxn modelId="{244DB554-33CF-4AF0-8853-AAE90C30AEB5}" type="presOf" srcId="{AD4BA3D8-0CD3-488B-AC42-ABD31B208B81}" destId="{F1687E23-BE90-4C7A-A277-C51DD8418617}" srcOrd="1" destOrd="0" presId="urn:microsoft.com/office/officeart/2005/8/layout/cycle7"/>
    <dgm:cxn modelId="{A84093C8-C774-4AC4-860E-A5478F58D82D}" type="presParOf" srcId="{7D9CC7A9-24E6-4A5F-B6CA-E506B101F71C}" destId="{78E783BA-5000-4FD5-9745-10BC5100C980}" srcOrd="0" destOrd="0" presId="urn:microsoft.com/office/officeart/2005/8/layout/cycle7"/>
    <dgm:cxn modelId="{0BA80976-2F40-4B28-BF14-177C3C90FDCE}" type="presParOf" srcId="{7D9CC7A9-24E6-4A5F-B6CA-E506B101F71C}" destId="{5863266C-2FBE-4DCE-831D-D427A4068B9A}" srcOrd="1" destOrd="0" presId="urn:microsoft.com/office/officeart/2005/8/layout/cycle7"/>
    <dgm:cxn modelId="{57C18EE6-1369-43AA-801F-18AFC296B9A0}" type="presParOf" srcId="{5863266C-2FBE-4DCE-831D-D427A4068B9A}" destId="{37BF5810-4237-4F9B-9C51-4DAD6F039926}" srcOrd="0" destOrd="0" presId="urn:microsoft.com/office/officeart/2005/8/layout/cycle7"/>
    <dgm:cxn modelId="{0F696342-100B-4D1C-A25C-599A1C4E9291}" type="presParOf" srcId="{7D9CC7A9-24E6-4A5F-B6CA-E506B101F71C}" destId="{E8E974AF-D1FB-4146-AF3D-5C01239B7EE3}" srcOrd="2" destOrd="0" presId="urn:microsoft.com/office/officeart/2005/8/layout/cycle7"/>
    <dgm:cxn modelId="{673CC6B9-18E3-4988-BF44-354F3A08D0AC}" type="presParOf" srcId="{7D9CC7A9-24E6-4A5F-B6CA-E506B101F71C}" destId="{1E1A43DB-781C-4289-873B-4027312F1377}" srcOrd="3" destOrd="0" presId="urn:microsoft.com/office/officeart/2005/8/layout/cycle7"/>
    <dgm:cxn modelId="{66259EC7-D319-405F-845B-35E57B3F0EA2}" type="presParOf" srcId="{1E1A43DB-781C-4289-873B-4027312F1377}" destId="{F1687E23-BE90-4C7A-A277-C51DD8418617}" srcOrd="0" destOrd="0" presId="urn:microsoft.com/office/officeart/2005/8/layout/cycle7"/>
    <dgm:cxn modelId="{89453FBC-B476-44E9-AAF2-D99809C788D2}" type="presParOf" srcId="{7D9CC7A9-24E6-4A5F-B6CA-E506B101F71C}" destId="{DBC280F9-C552-49BB-9679-68CC68BA3240}" srcOrd="4" destOrd="0" presId="urn:microsoft.com/office/officeart/2005/8/layout/cycle7"/>
    <dgm:cxn modelId="{079C472E-3B7E-458C-AC1D-22E43BBE144C}" type="presParOf" srcId="{7D9CC7A9-24E6-4A5F-B6CA-E506B101F71C}" destId="{3A7A5C85-8A8F-4DA3-8103-9D07A667EA20}" srcOrd="5" destOrd="0" presId="urn:microsoft.com/office/officeart/2005/8/layout/cycle7"/>
    <dgm:cxn modelId="{D54EDCEC-046F-4103-B77D-2D425E9A031B}" type="presParOf" srcId="{3A7A5C85-8A8F-4DA3-8103-9D07A667EA20}" destId="{024C3A17-88E5-46E0-856E-C09F21A8A10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503983-B506-4079-8663-D45F693BFE58}" type="doc">
      <dgm:prSet loTypeId="urn:microsoft.com/office/officeart/2005/8/layout/l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B30AB404-F013-479C-A674-7D37374DFED7}">
      <dgm:prSet phldrT="[Texto]" custT="1"/>
      <dgm:spPr/>
      <dgm:t>
        <a:bodyPr/>
        <a:lstStyle/>
        <a:p>
          <a:r>
            <a:rPr lang="es-ES" sz="2400" b="1" dirty="0" smtClean="0">
              <a:solidFill>
                <a:schemeClr val="tx1"/>
              </a:solidFill>
            </a:rPr>
            <a:t>SITUACIÓN INICIAL</a:t>
          </a:r>
          <a:endParaRPr lang="es-ES" sz="2400" b="1" dirty="0">
            <a:solidFill>
              <a:schemeClr val="tx1"/>
            </a:solidFill>
          </a:endParaRPr>
        </a:p>
      </dgm:t>
    </dgm:pt>
    <dgm:pt modelId="{EBEA2B14-C796-40AA-A7D3-3B318978A855}" type="parTrans" cxnId="{52364AF6-18CE-47A4-B1E8-28547E0510AE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C34E915A-417E-4355-B23B-009AF7CB220D}" type="sibTrans" cxnId="{52364AF6-18CE-47A4-B1E8-28547E0510AE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E43E214D-26CA-4864-8653-69DF434B640C}">
      <dgm:prSet phldrT="[Texto]" custT="1"/>
      <dgm:spPr/>
      <dgm:t>
        <a:bodyPr/>
        <a:lstStyle/>
        <a:p>
          <a:r>
            <a:rPr lang="es-ES" sz="2400" b="1" dirty="0" smtClean="0">
              <a:solidFill>
                <a:schemeClr val="tx1"/>
              </a:solidFill>
            </a:rPr>
            <a:t>7079 PUESTOS</a:t>
          </a:r>
          <a:endParaRPr lang="es-ES" sz="2400" b="1" dirty="0">
            <a:solidFill>
              <a:schemeClr val="tx1"/>
            </a:solidFill>
          </a:endParaRPr>
        </a:p>
      </dgm:t>
    </dgm:pt>
    <dgm:pt modelId="{B2E1F440-87BD-439B-B1F7-BC47216BE68D}" type="parTrans" cxnId="{2D676C19-CE8A-4D11-ACF2-0C593C709BB3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35668C77-C185-4106-AA90-CAD59CEB105D}" type="sibTrans" cxnId="{2D676C19-CE8A-4D11-ACF2-0C593C709BB3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0C43BAF8-4268-4AD6-B433-B78331C75FB3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tx1"/>
              </a:solidFill>
            </a:rPr>
            <a:t>$ 129.417.810,35</a:t>
          </a:r>
          <a:endParaRPr lang="es-ES" sz="1600" b="1" dirty="0">
            <a:solidFill>
              <a:schemeClr val="tx1"/>
            </a:solidFill>
          </a:endParaRPr>
        </a:p>
      </dgm:t>
    </dgm:pt>
    <dgm:pt modelId="{8D4A27DD-8A40-40BC-983A-DBB9D1D94E02}" type="parTrans" cxnId="{51B8B36C-D1E7-48DA-A964-96E987B049C5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2765F17B-794D-440F-A342-FAD863ACA46A}" type="sibTrans" cxnId="{51B8B36C-D1E7-48DA-A964-96E987B049C5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52505BE9-8B0D-4983-A7CE-27B9D9277713}">
      <dgm:prSet phldrT="[Texto]" custT="1"/>
      <dgm:spPr/>
      <dgm:t>
        <a:bodyPr/>
        <a:lstStyle/>
        <a:p>
          <a:r>
            <a:rPr lang="es-ES" sz="2400" b="1" dirty="0" smtClean="0">
              <a:solidFill>
                <a:schemeClr val="tx1"/>
              </a:solidFill>
            </a:rPr>
            <a:t>SITUACIÓN FINAL</a:t>
          </a:r>
          <a:endParaRPr lang="es-ES" sz="2400" b="1" dirty="0">
            <a:solidFill>
              <a:schemeClr val="tx1"/>
            </a:solidFill>
          </a:endParaRPr>
        </a:p>
      </dgm:t>
    </dgm:pt>
    <dgm:pt modelId="{E9AAC649-0C1B-4103-B0D3-F4F2691C2A1D}" type="parTrans" cxnId="{CF8F6EB7-736D-4846-B6CF-9D31BB8C0901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F0361DFE-9F21-4EAB-8CA3-48E8D07CB9D2}" type="sibTrans" cxnId="{CF8F6EB7-736D-4846-B6CF-9D31BB8C0901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E8FEAE31-D7D9-4085-99B3-0B906FA324ED}">
      <dgm:prSet phldrT="[Texto]" custT="1"/>
      <dgm:spPr/>
      <dgm:t>
        <a:bodyPr/>
        <a:lstStyle/>
        <a:p>
          <a:r>
            <a:rPr lang="es-ES" sz="2400" b="1" dirty="0" smtClean="0">
              <a:solidFill>
                <a:schemeClr val="tx1"/>
              </a:solidFill>
            </a:rPr>
            <a:t>7088 PUESTOS</a:t>
          </a:r>
          <a:endParaRPr lang="es-ES" sz="2400" b="1" dirty="0">
            <a:solidFill>
              <a:schemeClr val="tx1"/>
            </a:solidFill>
          </a:endParaRPr>
        </a:p>
      </dgm:t>
    </dgm:pt>
    <dgm:pt modelId="{AE254BD6-365B-4F2F-B755-CC220AAFAF41}" type="parTrans" cxnId="{734AE237-E20B-4C48-A118-C58A96B60CD9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8C84EC3E-EB23-4474-9109-B068A7AFE4C1}" type="sibTrans" cxnId="{734AE237-E20B-4C48-A118-C58A96B60CD9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A4610B0B-9951-4C6B-9A5A-31B2AE2E37B7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tx1"/>
              </a:solidFill>
            </a:rPr>
            <a:t>$ 129.400.147,77</a:t>
          </a:r>
          <a:endParaRPr lang="es-ES" sz="1600" b="1" dirty="0">
            <a:solidFill>
              <a:schemeClr val="tx1"/>
            </a:solidFill>
          </a:endParaRPr>
        </a:p>
      </dgm:t>
    </dgm:pt>
    <dgm:pt modelId="{C5A0A82A-1BDB-47FF-9B6E-EC36C46F8258}" type="parTrans" cxnId="{B144A618-1074-41F1-85FB-3671B198F7C9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7B32EEEB-5EFF-448C-A306-09F05EA37E2F}" type="sibTrans" cxnId="{B144A618-1074-41F1-85FB-3671B198F7C9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057C21B0-0C35-459E-A068-C002B50685E2}" type="pres">
      <dgm:prSet presAssocID="{A2503983-B506-4079-8663-D45F693BFE5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42B054B-49AB-4998-B741-1DBEE83FAD24}" type="pres">
      <dgm:prSet presAssocID="{B30AB404-F013-479C-A674-7D37374DFED7}" presName="horFlow" presStyleCnt="0"/>
      <dgm:spPr/>
    </dgm:pt>
    <dgm:pt modelId="{218216F1-D716-4400-9F87-2EC1064CBBD9}" type="pres">
      <dgm:prSet presAssocID="{B30AB404-F013-479C-A674-7D37374DFED7}" presName="bigChev" presStyleLbl="node1" presStyleIdx="0" presStyleCnt="2"/>
      <dgm:spPr/>
      <dgm:t>
        <a:bodyPr/>
        <a:lstStyle/>
        <a:p>
          <a:endParaRPr lang="es-ES"/>
        </a:p>
      </dgm:t>
    </dgm:pt>
    <dgm:pt modelId="{8AD8CC95-1755-42AF-A5F2-A656CAC103E5}" type="pres">
      <dgm:prSet presAssocID="{B2E1F440-87BD-439B-B1F7-BC47216BE68D}" presName="parTrans" presStyleCnt="0"/>
      <dgm:spPr/>
    </dgm:pt>
    <dgm:pt modelId="{C47DE806-65BC-4282-969A-B7706BE39DD3}" type="pres">
      <dgm:prSet presAssocID="{E43E214D-26CA-4864-8653-69DF434B640C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E41F6B-47A7-4FEE-9CC9-1EDB1950EB28}" type="pres">
      <dgm:prSet presAssocID="{35668C77-C185-4106-AA90-CAD59CEB105D}" presName="sibTrans" presStyleCnt="0"/>
      <dgm:spPr/>
    </dgm:pt>
    <dgm:pt modelId="{BA79666D-BDFC-4860-B383-9A62A7BB7912}" type="pres">
      <dgm:prSet presAssocID="{0C43BAF8-4268-4AD6-B433-B78331C75FB3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0457BF-C57F-4AAC-9A88-7002FA3268CB}" type="pres">
      <dgm:prSet presAssocID="{B30AB404-F013-479C-A674-7D37374DFED7}" presName="vSp" presStyleCnt="0"/>
      <dgm:spPr/>
    </dgm:pt>
    <dgm:pt modelId="{510C552E-98EC-4DB3-A6F6-E171A5D289C6}" type="pres">
      <dgm:prSet presAssocID="{52505BE9-8B0D-4983-A7CE-27B9D9277713}" presName="horFlow" presStyleCnt="0"/>
      <dgm:spPr/>
    </dgm:pt>
    <dgm:pt modelId="{F69333E2-B66C-4A9B-B9DB-693FF80E0F47}" type="pres">
      <dgm:prSet presAssocID="{52505BE9-8B0D-4983-A7CE-27B9D9277713}" presName="bigChev" presStyleLbl="node1" presStyleIdx="1" presStyleCnt="2"/>
      <dgm:spPr/>
      <dgm:t>
        <a:bodyPr/>
        <a:lstStyle/>
        <a:p>
          <a:endParaRPr lang="es-ES"/>
        </a:p>
      </dgm:t>
    </dgm:pt>
    <dgm:pt modelId="{E3AAE87B-5D9D-4E81-A576-1E461B569157}" type="pres">
      <dgm:prSet presAssocID="{AE254BD6-365B-4F2F-B755-CC220AAFAF41}" presName="parTrans" presStyleCnt="0"/>
      <dgm:spPr/>
    </dgm:pt>
    <dgm:pt modelId="{2930AAD5-5C7C-4718-B095-B743DC2F1EEA}" type="pres">
      <dgm:prSet presAssocID="{E8FEAE31-D7D9-4085-99B3-0B906FA324ED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A4F133-360D-49C9-B39C-4BE0639E69D5}" type="pres">
      <dgm:prSet presAssocID="{8C84EC3E-EB23-4474-9109-B068A7AFE4C1}" presName="sibTrans" presStyleCnt="0"/>
      <dgm:spPr/>
    </dgm:pt>
    <dgm:pt modelId="{58B4DAF8-C781-44D4-8181-09F74B7B4663}" type="pres">
      <dgm:prSet presAssocID="{A4610B0B-9951-4C6B-9A5A-31B2AE2E37B7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2364AF6-18CE-47A4-B1E8-28547E0510AE}" srcId="{A2503983-B506-4079-8663-D45F693BFE58}" destId="{B30AB404-F013-479C-A674-7D37374DFED7}" srcOrd="0" destOrd="0" parTransId="{EBEA2B14-C796-40AA-A7D3-3B318978A855}" sibTransId="{C34E915A-417E-4355-B23B-009AF7CB220D}"/>
    <dgm:cxn modelId="{8768ED71-6E94-4644-A104-1524972CD6B0}" type="presOf" srcId="{B30AB404-F013-479C-A674-7D37374DFED7}" destId="{218216F1-D716-4400-9F87-2EC1064CBBD9}" srcOrd="0" destOrd="0" presId="urn:microsoft.com/office/officeart/2005/8/layout/lProcess3"/>
    <dgm:cxn modelId="{E989A949-3484-4EA4-98C9-17B646D0DA6C}" type="presOf" srcId="{E43E214D-26CA-4864-8653-69DF434B640C}" destId="{C47DE806-65BC-4282-969A-B7706BE39DD3}" srcOrd="0" destOrd="0" presId="urn:microsoft.com/office/officeart/2005/8/layout/lProcess3"/>
    <dgm:cxn modelId="{B144A618-1074-41F1-85FB-3671B198F7C9}" srcId="{52505BE9-8B0D-4983-A7CE-27B9D9277713}" destId="{A4610B0B-9951-4C6B-9A5A-31B2AE2E37B7}" srcOrd="1" destOrd="0" parTransId="{C5A0A82A-1BDB-47FF-9B6E-EC36C46F8258}" sibTransId="{7B32EEEB-5EFF-448C-A306-09F05EA37E2F}"/>
    <dgm:cxn modelId="{51B8B36C-D1E7-48DA-A964-96E987B049C5}" srcId="{B30AB404-F013-479C-A674-7D37374DFED7}" destId="{0C43BAF8-4268-4AD6-B433-B78331C75FB3}" srcOrd="1" destOrd="0" parTransId="{8D4A27DD-8A40-40BC-983A-DBB9D1D94E02}" sibTransId="{2765F17B-794D-440F-A342-FAD863ACA46A}"/>
    <dgm:cxn modelId="{734AE237-E20B-4C48-A118-C58A96B60CD9}" srcId="{52505BE9-8B0D-4983-A7CE-27B9D9277713}" destId="{E8FEAE31-D7D9-4085-99B3-0B906FA324ED}" srcOrd="0" destOrd="0" parTransId="{AE254BD6-365B-4F2F-B755-CC220AAFAF41}" sibTransId="{8C84EC3E-EB23-4474-9109-B068A7AFE4C1}"/>
    <dgm:cxn modelId="{CA2DF6E2-6185-4711-9215-EA23F9ECA04B}" type="presOf" srcId="{52505BE9-8B0D-4983-A7CE-27B9D9277713}" destId="{F69333E2-B66C-4A9B-B9DB-693FF80E0F47}" srcOrd="0" destOrd="0" presId="urn:microsoft.com/office/officeart/2005/8/layout/lProcess3"/>
    <dgm:cxn modelId="{D72AE866-2476-411A-9785-897BD7764622}" type="presOf" srcId="{A4610B0B-9951-4C6B-9A5A-31B2AE2E37B7}" destId="{58B4DAF8-C781-44D4-8181-09F74B7B4663}" srcOrd="0" destOrd="0" presId="urn:microsoft.com/office/officeart/2005/8/layout/lProcess3"/>
    <dgm:cxn modelId="{3C659F1D-084D-4E3E-987E-226B9F8FBDC4}" type="presOf" srcId="{E8FEAE31-D7D9-4085-99B3-0B906FA324ED}" destId="{2930AAD5-5C7C-4718-B095-B743DC2F1EEA}" srcOrd="0" destOrd="0" presId="urn:microsoft.com/office/officeart/2005/8/layout/lProcess3"/>
    <dgm:cxn modelId="{2D676C19-CE8A-4D11-ACF2-0C593C709BB3}" srcId="{B30AB404-F013-479C-A674-7D37374DFED7}" destId="{E43E214D-26CA-4864-8653-69DF434B640C}" srcOrd="0" destOrd="0" parTransId="{B2E1F440-87BD-439B-B1F7-BC47216BE68D}" sibTransId="{35668C77-C185-4106-AA90-CAD59CEB105D}"/>
    <dgm:cxn modelId="{1B9A5742-4D15-4C84-988F-A0EDC9C94DDD}" type="presOf" srcId="{A2503983-B506-4079-8663-D45F693BFE58}" destId="{057C21B0-0C35-459E-A068-C002B50685E2}" srcOrd="0" destOrd="0" presId="urn:microsoft.com/office/officeart/2005/8/layout/lProcess3"/>
    <dgm:cxn modelId="{CF8F6EB7-736D-4846-B6CF-9D31BB8C0901}" srcId="{A2503983-B506-4079-8663-D45F693BFE58}" destId="{52505BE9-8B0D-4983-A7CE-27B9D9277713}" srcOrd="1" destOrd="0" parTransId="{E9AAC649-0C1B-4103-B0D3-F4F2691C2A1D}" sibTransId="{F0361DFE-9F21-4EAB-8CA3-48E8D07CB9D2}"/>
    <dgm:cxn modelId="{69916575-58E1-4AE1-ACC5-40AFCB9E23E0}" type="presOf" srcId="{0C43BAF8-4268-4AD6-B433-B78331C75FB3}" destId="{BA79666D-BDFC-4860-B383-9A62A7BB7912}" srcOrd="0" destOrd="0" presId="urn:microsoft.com/office/officeart/2005/8/layout/lProcess3"/>
    <dgm:cxn modelId="{932AF2C8-E13C-4B77-B113-0141D2D44B65}" type="presParOf" srcId="{057C21B0-0C35-459E-A068-C002B50685E2}" destId="{242B054B-49AB-4998-B741-1DBEE83FAD24}" srcOrd="0" destOrd="0" presId="urn:microsoft.com/office/officeart/2005/8/layout/lProcess3"/>
    <dgm:cxn modelId="{27316957-05F4-44D8-A8F2-700598B3F1D8}" type="presParOf" srcId="{242B054B-49AB-4998-B741-1DBEE83FAD24}" destId="{218216F1-D716-4400-9F87-2EC1064CBBD9}" srcOrd="0" destOrd="0" presId="urn:microsoft.com/office/officeart/2005/8/layout/lProcess3"/>
    <dgm:cxn modelId="{6E36D8B8-24E9-452A-8E32-15F79694C078}" type="presParOf" srcId="{242B054B-49AB-4998-B741-1DBEE83FAD24}" destId="{8AD8CC95-1755-42AF-A5F2-A656CAC103E5}" srcOrd="1" destOrd="0" presId="urn:microsoft.com/office/officeart/2005/8/layout/lProcess3"/>
    <dgm:cxn modelId="{F0E89D32-9BC4-4B17-B876-02B9F5D6AF99}" type="presParOf" srcId="{242B054B-49AB-4998-B741-1DBEE83FAD24}" destId="{C47DE806-65BC-4282-969A-B7706BE39DD3}" srcOrd="2" destOrd="0" presId="urn:microsoft.com/office/officeart/2005/8/layout/lProcess3"/>
    <dgm:cxn modelId="{075FE9AB-CD73-44C4-BAF2-CA2CD207D28D}" type="presParOf" srcId="{242B054B-49AB-4998-B741-1DBEE83FAD24}" destId="{CAE41F6B-47A7-4FEE-9CC9-1EDB1950EB28}" srcOrd="3" destOrd="0" presId="urn:microsoft.com/office/officeart/2005/8/layout/lProcess3"/>
    <dgm:cxn modelId="{67AC6C6F-4DD9-4972-BEA0-48C64F42BBAB}" type="presParOf" srcId="{242B054B-49AB-4998-B741-1DBEE83FAD24}" destId="{BA79666D-BDFC-4860-B383-9A62A7BB7912}" srcOrd="4" destOrd="0" presId="urn:microsoft.com/office/officeart/2005/8/layout/lProcess3"/>
    <dgm:cxn modelId="{76651F18-0DD5-4800-B95F-AC8B2588906E}" type="presParOf" srcId="{057C21B0-0C35-459E-A068-C002B50685E2}" destId="{770457BF-C57F-4AAC-9A88-7002FA3268CB}" srcOrd="1" destOrd="0" presId="urn:microsoft.com/office/officeart/2005/8/layout/lProcess3"/>
    <dgm:cxn modelId="{4AB491A6-91C7-4015-84A8-09C023516D64}" type="presParOf" srcId="{057C21B0-0C35-459E-A068-C002B50685E2}" destId="{510C552E-98EC-4DB3-A6F6-E171A5D289C6}" srcOrd="2" destOrd="0" presId="urn:microsoft.com/office/officeart/2005/8/layout/lProcess3"/>
    <dgm:cxn modelId="{8D9A24CC-CA0B-4F98-80EF-538875E5B8CD}" type="presParOf" srcId="{510C552E-98EC-4DB3-A6F6-E171A5D289C6}" destId="{F69333E2-B66C-4A9B-B9DB-693FF80E0F47}" srcOrd="0" destOrd="0" presId="urn:microsoft.com/office/officeart/2005/8/layout/lProcess3"/>
    <dgm:cxn modelId="{6791B907-0DB4-4138-99A7-BD7FD85CA984}" type="presParOf" srcId="{510C552E-98EC-4DB3-A6F6-E171A5D289C6}" destId="{E3AAE87B-5D9D-4E81-A576-1E461B569157}" srcOrd="1" destOrd="0" presId="urn:microsoft.com/office/officeart/2005/8/layout/lProcess3"/>
    <dgm:cxn modelId="{2F4C9F29-479B-4067-93A1-183A0D191634}" type="presParOf" srcId="{510C552E-98EC-4DB3-A6F6-E171A5D289C6}" destId="{2930AAD5-5C7C-4718-B095-B743DC2F1EEA}" srcOrd="2" destOrd="0" presId="urn:microsoft.com/office/officeart/2005/8/layout/lProcess3"/>
    <dgm:cxn modelId="{1153E53C-73DD-4603-879E-51DBE4B10AA1}" type="presParOf" srcId="{510C552E-98EC-4DB3-A6F6-E171A5D289C6}" destId="{54A4F133-360D-49C9-B39C-4BE0639E69D5}" srcOrd="3" destOrd="0" presId="urn:microsoft.com/office/officeart/2005/8/layout/lProcess3"/>
    <dgm:cxn modelId="{EB744CA8-DDCB-4D49-9101-E2FB18B2342B}" type="presParOf" srcId="{510C552E-98EC-4DB3-A6F6-E171A5D289C6}" destId="{58B4DAF8-C781-44D4-8181-09F74B7B4663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7E7678-6440-49C2-A179-3C717883A641}" type="doc">
      <dgm:prSet loTypeId="urn:microsoft.com/office/officeart/2005/8/layout/vList5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F312A68B-DD79-449D-8DC5-E7B3922A3510}">
      <dgm:prSet phldrT="[Texto]" custT="1"/>
      <dgm:spPr/>
      <dgm:t>
        <a:bodyPr/>
        <a:lstStyle/>
        <a:p>
          <a:r>
            <a:rPr lang="es-ES" sz="2400" dirty="0" smtClean="0"/>
            <a:t>$ 949.087,36</a:t>
          </a:r>
          <a:endParaRPr lang="es-ES" sz="2400" dirty="0"/>
        </a:p>
      </dgm:t>
    </dgm:pt>
    <dgm:pt modelId="{DCA5E9A9-1ACE-4BA9-AF8F-45E9DE51A11D}" type="parTrans" cxnId="{E70BCAC5-ADBB-4FF1-B734-CB7452390847}">
      <dgm:prSet/>
      <dgm:spPr/>
      <dgm:t>
        <a:bodyPr/>
        <a:lstStyle/>
        <a:p>
          <a:endParaRPr lang="es-ES" sz="2400"/>
        </a:p>
      </dgm:t>
    </dgm:pt>
    <dgm:pt modelId="{86570AE8-B2C7-4F3B-B45D-3F80D6B7CBA2}" type="sibTrans" cxnId="{E70BCAC5-ADBB-4FF1-B734-CB7452390847}">
      <dgm:prSet/>
      <dgm:spPr/>
      <dgm:t>
        <a:bodyPr/>
        <a:lstStyle/>
        <a:p>
          <a:endParaRPr lang="es-ES" sz="2400"/>
        </a:p>
      </dgm:t>
    </dgm:pt>
    <dgm:pt modelId="{1BB429E9-55F5-4530-AA31-6AB0C788A46B}">
      <dgm:prSet phldrT="[Texto]" custT="1"/>
      <dgm:spPr/>
      <dgm:t>
        <a:bodyPr/>
        <a:lstStyle/>
        <a:p>
          <a:r>
            <a:rPr lang="es-ES" sz="2400" dirty="0" smtClean="0"/>
            <a:t>64 CONTRATOS EVENTUALES COVID 19 (SECTOR SALUD)</a:t>
          </a:r>
          <a:endParaRPr lang="es-ES" sz="2400" dirty="0"/>
        </a:p>
      </dgm:t>
    </dgm:pt>
    <dgm:pt modelId="{F732B6EB-54E1-477C-B9C9-97B7444E5016}" type="parTrans" cxnId="{AC2B4813-1D1F-4E6A-A6D0-AC2C3042378E}">
      <dgm:prSet/>
      <dgm:spPr/>
      <dgm:t>
        <a:bodyPr/>
        <a:lstStyle/>
        <a:p>
          <a:endParaRPr lang="es-ES" sz="2400"/>
        </a:p>
      </dgm:t>
    </dgm:pt>
    <dgm:pt modelId="{AC641486-F1D3-41B6-9AA3-1B91CFCB1A04}" type="sibTrans" cxnId="{AC2B4813-1D1F-4E6A-A6D0-AC2C3042378E}">
      <dgm:prSet/>
      <dgm:spPr/>
      <dgm:t>
        <a:bodyPr/>
        <a:lstStyle/>
        <a:p>
          <a:endParaRPr lang="es-ES" sz="2400"/>
        </a:p>
      </dgm:t>
    </dgm:pt>
    <dgm:pt modelId="{03D5E344-214D-44D0-9E00-45BAADF4BFDB}">
      <dgm:prSet phldrT="[Texto]" custT="1"/>
      <dgm:spPr/>
      <dgm:t>
        <a:bodyPr/>
        <a:lstStyle/>
        <a:p>
          <a:r>
            <a:rPr lang="es-ES" sz="2400" dirty="0" smtClean="0"/>
            <a:t>$ 17.662,58</a:t>
          </a:r>
          <a:endParaRPr lang="es-ES" sz="2400" dirty="0"/>
        </a:p>
      </dgm:t>
    </dgm:pt>
    <dgm:pt modelId="{4653F298-23C5-4742-AFD2-E713FBA1C9B9}" type="parTrans" cxnId="{BBBBC0FA-0F4A-42C0-AF3E-13057341F200}">
      <dgm:prSet/>
      <dgm:spPr/>
      <dgm:t>
        <a:bodyPr/>
        <a:lstStyle/>
        <a:p>
          <a:endParaRPr lang="es-ES" sz="2400"/>
        </a:p>
      </dgm:t>
    </dgm:pt>
    <dgm:pt modelId="{3A08703B-9A33-47FF-8C8A-6EC635801A23}" type="sibTrans" cxnId="{BBBBC0FA-0F4A-42C0-AF3E-13057341F200}">
      <dgm:prSet/>
      <dgm:spPr/>
      <dgm:t>
        <a:bodyPr/>
        <a:lstStyle/>
        <a:p>
          <a:endParaRPr lang="es-ES" sz="2400"/>
        </a:p>
      </dgm:t>
    </dgm:pt>
    <dgm:pt modelId="{E376C1A4-FED7-41A2-A8A9-6BC8A6024BA7}">
      <dgm:prSet phldrT="[Texto]" custT="1"/>
      <dgm:spPr/>
      <dgm:t>
        <a:bodyPr/>
        <a:lstStyle/>
        <a:p>
          <a:r>
            <a:rPr lang="es-ES" sz="2400" dirty="0" smtClean="0"/>
            <a:t>OPTIMIZACIÓN DE PLANIFICACIÓN DE TALENTO HUMANO 2022</a:t>
          </a:r>
          <a:endParaRPr lang="es-ES" sz="2400" dirty="0"/>
        </a:p>
      </dgm:t>
    </dgm:pt>
    <dgm:pt modelId="{7D1CF87E-4B0F-4D2A-9AA0-8E339B8B47D6}" type="parTrans" cxnId="{E91F6F60-7898-4D27-A371-BB7C7FB62D14}">
      <dgm:prSet/>
      <dgm:spPr/>
      <dgm:t>
        <a:bodyPr/>
        <a:lstStyle/>
        <a:p>
          <a:endParaRPr lang="es-ES" sz="2400"/>
        </a:p>
      </dgm:t>
    </dgm:pt>
    <dgm:pt modelId="{FE4D6EEF-D0CE-44F4-ABD8-D5B6329CAE52}" type="sibTrans" cxnId="{E91F6F60-7898-4D27-A371-BB7C7FB62D14}">
      <dgm:prSet/>
      <dgm:spPr/>
      <dgm:t>
        <a:bodyPr/>
        <a:lstStyle/>
        <a:p>
          <a:endParaRPr lang="es-ES" sz="2400"/>
        </a:p>
      </dgm:t>
    </dgm:pt>
    <dgm:pt modelId="{4CF0E274-762E-4EB9-89FE-8CA6E93F2563}">
      <dgm:prSet phldrT="[Texto]" custT="1"/>
      <dgm:spPr/>
      <dgm:t>
        <a:bodyPr/>
        <a:lstStyle/>
        <a:p>
          <a:r>
            <a:rPr lang="es-ES" sz="2400" dirty="0" smtClean="0"/>
            <a:t>$ 3.087.618,17</a:t>
          </a:r>
          <a:endParaRPr lang="es-ES" sz="2400" dirty="0"/>
        </a:p>
      </dgm:t>
    </dgm:pt>
    <dgm:pt modelId="{4D767408-D25F-47A4-BFC7-6BCA958863DB}" type="parTrans" cxnId="{DE461486-840A-4A3A-AB93-03A3A3735F91}">
      <dgm:prSet/>
      <dgm:spPr/>
      <dgm:t>
        <a:bodyPr/>
        <a:lstStyle/>
        <a:p>
          <a:endParaRPr lang="es-ES" sz="2400"/>
        </a:p>
      </dgm:t>
    </dgm:pt>
    <dgm:pt modelId="{C6ED3D90-6677-4712-8679-FCAA06491FC9}" type="sibTrans" cxnId="{DE461486-840A-4A3A-AB93-03A3A3735F91}">
      <dgm:prSet/>
      <dgm:spPr/>
      <dgm:t>
        <a:bodyPr/>
        <a:lstStyle/>
        <a:p>
          <a:endParaRPr lang="es-ES" sz="2400"/>
        </a:p>
      </dgm:t>
    </dgm:pt>
    <dgm:pt modelId="{DAB1646E-A4BB-4274-9CDE-615D4C81F8B8}">
      <dgm:prSet phldrT="[Texto]" custT="1"/>
      <dgm:spPr/>
      <dgm:t>
        <a:bodyPr/>
        <a:lstStyle/>
        <a:p>
          <a:r>
            <a:rPr lang="es-ES" sz="2400" dirty="0" smtClean="0"/>
            <a:t>184 </a:t>
          </a:r>
          <a:r>
            <a:rPr lang="es-ES" sz="2400" dirty="0" smtClean="0"/>
            <a:t>VACANTES </a:t>
          </a:r>
          <a:r>
            <a:rPr lang="es-ES" sz="2400" dirty="0" smtClean="0"/>
            <a:t>COMPRA DE RENUNCIAS </a:t>
          </a:r>
          <a:r>
            <a:rPr lang="es-ES" sz="2400" dirty="0" smtClean="0"/>
            <a:t>VOLUNTARIAS CON </a:t>
          </a:r>
          <a:r>
            <a:rPr lang="es-ES" sz="2400" dirty="0" smtClean="0"/>
            <a:t>INDEMNIZACIÓN </a:t>
          </a:r>
          <a:r>
            <a:rPr lang="es-ES" sz="2400" dirty="0" smtClean="0"/>
            <a:t>POR </a:t>
          </a:r>
          <a:r>
            <a:rPr lang="es-ES" sz="2400" dirty="0" smtClean="0"/>
            <a:t>ELIMINAR</a:t>
          </a:r>
          <a:endParaRPr lang="es-ES" sz="2400" dirty="0"/>
        </a:p>
      </dgm:t>
    </dgm:pt>
    <dgm:pt modelId="{B196C85D-9026-444C-8C6A-5417DF2D874A}" type="parTrans" cxnId="{0EA24D60-263C-43D2-B0D9-7CF8492C6FEA}">
      <dgm:prSet/>
      <dgm:spPr/>
      <dgm:t>
        <a:bodyPr/>
        <a:lstStyle/>
        <a:p>
          <a:endParaRPr lang="es-ES" sz="2400"/>
        </a:p>
      </dgm:t>
    </dgm:pt>
    <dgm:pt modelId="{E6A3A05C-FBA2-4DC0-95C4-7DFB9F3C101A}" type="sibTrans" cxnId="{0EA24D60-263C-43D2-B0D9-7CF8492C6FEA}">
      <dgm:prSet/>
      <dgm:spPr/>
      <dgm:t>
        <a:bodyPr/>
        <a:lstStyle/>
        <a:p>
          <a:endParaRPr lang="es-ES" sz="2400"/>
        </a:p>
      </dgm:t>
    </dgm:pt>
    <dgm:pt modelId="{BFC58BAA-5D0E-46FE-BB80-8B54501C2F69}" type="pres">
      <dgm:prSet presAssocID="{CC7E7678-6440-49C2-A179-3C717883A6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F7AC012-B5AC-4C18-BE8E-6DB08170D4FD}" type="pres">
      <dgm:prSet presAssocID="{F312A68B-DD79-449D-8DC5-E7B3922A3510}" presName="linNode" presStyleCnt="0"/>
      <dgm:spPr/>
    </dgm:pt>
    <dgm:pt modelId="{8C5E07F9-E8C2-425F-8968-01D46079AC32}" type="pres">
      <dgm:prSet presAssocID="{F312A68B-DD79-449D-8DC5-E7B3922A351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5B9E95-A9BB-4CD9-8C13-0FBDFDBAE85C}" type="pres">
      <dgm:prSet presAssocID="{F312A68B-DD79-449D-8DC5-E7B3922A351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5943CE-DA9A-4932-A5BB-4520D6DE689A}" type="pres">
      <dgm:prSet presAssocID="{86570AE8-B2C7-4F3B-B45D-3F80D6B7CBA2}" presName="sp" presStyleCnt="0"/>
      <dgm:spPr/>
    </dgm:pt>
    <dgm:pt modelId="{3C6238AF-DE6B-4A82-A69D-2FBD2E143B8C}" type="pres">
      <dgm:prSet presAssocID="{03D5E344-214D-44D0-9E00-45BAADF4BFDB}" presName="linNode" presStyleCnt="0"/>
      <dgm:spPr/>
    </dgm:pt>
    <dgm:pt modelId="{9772908F-6D6E-4F33-89B0-72AB2791E2EC}" type="pres">
      <dgm:prSet presAssocID="{03D5E344-214D-44D0-9E00-45BAADF4BFD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6796BD-51D2-41D1-A7BB-9198EDE7B571}" type="pres">
      <dgm:prSet presAssocID="{03D5E344-214D-44D0-9E00-45BAADF4BFD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F5F943-123E-4EB1-AED0-E36D38B991AB}" type="pres">
      <dgm:prSet presAssocID="{3A08703B-9A33-47FF-8C8A-6EC635801A23}" presName="sp" presStyleCnt="0"/>
      <dgm:spPr/>
    </dgm:pt>
    <dgm:pt modelId="{DD4036C5-6B89-44DD-9B4F-FC60A1413CA0}" type="pres">
      <dgm:prSet presAssocID="{4CF0E274-762E-4EB9-89FE-8CA6E93F2563}" presName="linNode" presStyleCnt="0"/>
      <dgm:spPr/>
    </dgm:pt>
    <dgm:pt modelId="{88925E3D-30DE-4BE4-9760-2AE00C95D751}" type="pres">
      <dgm:prSet presAssocID="{4CF0E274-762E-4EB9-89FE-8CA6E93F256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8C78FB-A255-4973-A985-31B65FAB1A46}" type="pres">
      <dgm:prSet presAssocID="{4CF0E274-762E-4EB9-89FE-8CA6E93F256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7F56431-0F60-4EA4-A68A-CDC5C38AC74A}" type="presOf" srcId="{E376C1A4-FED7-41A2-A8A9-6BC8A6024BA7}" destId="{E06796BD-51D2-41D1-A7BB-9198EDE7B571}" srcOrd="0" destOrd="0" presId="urn:microsoft.com/office/officeart/2005/8/layout/vList5"/>
    <dgm:cxn modelId="{7ED74A80-4783-49A5-A222-38F7FFE38DA1}" type="presOf" srcId="{CC7E7678-6440-49C2-A179-3C717883A641}" destId="{BFC58BAA-5D0E-46FE-BB80-8B54501C2F69}" srcOrd="0" destOrd="0" presId="urn:microsoft.com/office/officeart/2005/8/layout/vList5"/>
    <dgm:cxn modelId="{AC2B4813-1D1F-4E6A-A6D0-AC2C3042378E}" srcId="{F312A68B-DD79-449D-8DC5-E7B3922A3510}" destId="{1BB429E9-55F5-4530-AA31-6AB0C788A46B}" srcOrd="0" destOrd="0" parTransId="{F732B6EB-54E1-477C-B9C9-97B7444E5016}" sibTransId="{AC641486-F1D3-41B6-9AA3-1B91CFCB1A04}"/>
    <dgm:cxn modelId="{0EA24D60-263C-43D2-B0D9-7CF8492C6FEA}" srcId="{4CF0E274-762E-4EB9-89FE-8CA6E93F2563}" destId="{DAB1646E-A4BB-4274-9CDE-615D4C81F8B8}" srcOrd="0" destOrd="0" parTransId="{B196C85D-9026-444C-8C6A-5417DF2D874A}" sibTransId="{E6A3A05C-FBA2-4DC0-95C4-7DFB9F3C101A}"/>
    <dgm:cxn modelId="{E70BCAC5-ADBB-4FF1-B734-CB7452390847}" srcId="{CC7E7678-6440-49C2-A179-3C717883A641}" destId="{F312A68B-DD79-449D-8DC5-E7B3922A3510}" srcOrd="0" destOrd="0" parTransId="{DCA5E9A9-1ACE-4BA9-AF8F-45E9DE51A11D}" sibTransId="{86570AE8-B2C7-4F3B-B45D-3F80D6B7CBA2}"/>
    <dgm:cxn modelId="{4D4BE286-5371-4847-A0F9-98A52DB8F6A7}" type="presOf" srcId="{4CF0E274-762E-4EB9-89FE-8CA6E93F2563}" destId="{88925E3D-30DE-4BE4-9760-2AE00C95D751}" srcOrd="0" destOrd="0" presId="urn:microsoft.com/office/officeart/2005/8/layout/vList5"/>
    <dgm:cxn modelId="{DE461486-840A-4A3A-AB93-03A3A3735F91}" srcId="{CC7E7678-6440-49C2-A179-3C717883A641}" destId="{4CF0E274-762E-4EB9-89FE-8CA6E93F2563}" srcOrd="2" destOrd="0" parTransId="{4D767408-D25F-47A4-BFC7-6BCA958863DB}" sibTransId="{C6ED3D90-6677-4712-8679-FCAA06491FC9}"/>
    <dgm:cxn modelId="{BBBBC0FA-0F4A-42C0-AF3E-13057341F200}" srcId="{CC7E7678-6440-49C2-A179-3C717883A641}" destId="{03D5E344-214D-44D0-9E00-45BAADF4BFDB}" srcOrd="1" destOrd="0" parTransId="{4653F298-23C5-4742-AFD2-E713FBA1C9B9}" sibTransId="{3A08703B-9A33-47FF-8C8A-6EC635801A23}"/>
    <dgm:cxn modelId="{673E03AF-B834-481C-A894-B781C2FD9DD3}" type="presOf" srcId="{03D5E344-214D-44D0-9E00-45BAADF4BFDB}" destId="{9772908F-6D6E-4F33-89B0-72AB2791E2EC}" srcOrd="0" destOrd="0" presId="urn:microsoft.com/office/officeart/2005/8/layout/vList5"/>
    <dgm:cxn modelId="{E91F6F60-7898-4D27-A371-BB7C7FB62D14}" srcId="{03D5E344-214D-44D0-9E00-45BAADF4BFDB}" destId="{E376C1A4-FED7-41A2-A8A9-6BC8A6024BA7}" srcOrd="0" destOrd="0" parTransId="{7D1CF87E-4B0F-4D2A-9AA0-8E339B8B47D6}" sibTransId="{FE4D6EEF-D0CE-44F4-ABD8-D5B6329CAE52}"/>
    <dgm:cxn modelId="{5F69F85A-7B91-4C81-B230-4BEF0DB88F51}" type="presOf" srcId="{1BB429E9-55F5-4530-AA31-6AB0C788A46B}" destId="{915B9E95-A9BB-4CD9-8C13-0FBDFDBAE85C}" srcOrd="0" destOrd="0" presId="urn:microsoft.com/office/officeart/2005/8/layout/vList5"/>
    <dgm:cxn modelId="{0CFE3E8B-1797-435F-87EA-5DF0325C56D4}" type="presOf" srcId="{F312A68B-DD79-449D-8DC5-E7B3922A3510}" destId="{8C5E07F9-E8C2-425F-8968-01D46079AC32}" srcOrd="0" destOrd="0" presId="urn:microsoft.com/office/officeart/2005/8/layout/vList5"/>
    <dgm:cxn modelId="{EF3DB98E-7A20-4EE6-BB17-3A15951E9596}" type="presOf" srcId="{DAB1646E-A4BB-4274-9CDE-615D4C81F8B8}" destId="{AB8C78FB-A255-4973-A985-31B65FAB1A46}" srcOrd="0" destOrd="0" presId="urn:microsoft.com/office/officeart/2005/8/layout/vList5"/>
    <dgm:cxn modelId="{8FC9E701-2136-4B7F-91F2-407B24563489}" type="presParOf" srcId="{BFC58BAA-5D0E-46FE-BB80-8B54501C2F69}" destId="{0F7AC012-B5AC-4C18-BE8E-6DB08170D4FD}" srcOrd="0" destOrd="0" presId="urn:microsoft.com/office/officeart/2005/8/layout/vList5"/>
    <dgm:cxn modelId="{61B7819F-9A20-48A6-A6A3-3A3404B2FCCE}" type="presParOf" srcId="{0F7AC012-B5AC-4C18-BE8E-6DB08170D4FD}" destId="{8C5E07F9-E8C2-425F-8968-01D46079AC32}" srcOrd="0" destOrd="0" presId="urn:microsoft.com/office/officeart/2005/8/layout/vList5"/>
    <dgm:cxn modelId="{904BA185-4AD6-4283-B59F-7C871F9C523C}" type="presParOf" srcId="{0F7AC012-B5AC-4C18-BE8E-6DB08170D4FD}" destId="{915B9E95-A9BB-4CD9-8C13-0FBDFDBAE85C}" srcOrd="1" destOrd="0" presId="urn:microsoft.com/office/officeart/2005/8/layout/vList5"/>
    <dgm:cxn modelId="{12291B40-AB60-4719-A5F9-949A5E4AB2AE}" type="presParOf" srcId="{BFC58BAA-5D0E-46FE-BB80-8B54501C2F69}" destId="{DA5943CE-DA9A-4932-A5BB-4520D6DE689A}" srcOrd="1" destOrd="0" presId="urn:microsoft.com/office/officeart/2005/8/layout/vList5"/>
    <dgm:cxn modelId="{A3399D6D-CEA1-4F63-BAED-346E6BD2DCCC}" type="presParOf" srcId="{BFC58BAA-5D0E-46FE-BB80-8B54501C2F69}" destId="{3C6238AF-DE6B-4A82-A69D-2FBD2E143B8C}" srcOrd="2" destOrd="0" presId="urn:microsoft.com/office/officeart/2005/8/layout/vList5"/>
    <dgm:cxn modelId="{A7C13F13-C1E8-487B-B0C4-8C1C45C6A4D2}" type="presParOf" srcId="{3C6238AF-DE6B-4A82-A69D-2FBD2E143B8C}" destId="{9772908F-6D6E-4F33-89B0-72AB2791E2EC}" srcOrd="0" destOrd="0" presId="urn:microsoft.com/office/officeart/2005/8/layout/vList5"/>
    <dgm:cxn modelId="{02BDA985-92C6-463D-8E60-1B2B8FC690BA}" type="presParOf" srcId="{3C6238AF-DE6B-4A82-A69D-2FBD2E143B8C}" destId="{E06796BD-51D2-41D1-A7BB-9198EDE7B571}" srcOrd="1" destOrd="0" presId="urn:microsoft.com/office/officeart/2005/8/layout/vList5"/>
    <dgm:cxn modelId="{4272B9C2-6D4A-417F-9907-4576B87776E8}" type="presParOf" srcId="{BFC58BAA-5D0E-46FE-BB80-8B54501C2F69}" destId="{1CF5F943-123E-4EB1-AED0-E36D38B991AB}" srcOrd="3" destOrd="0" presId="urn:microsoft.com/office/officeart/2005/8/layout/vList5"/>
    <dgm:cxn modelId="{3F5A43B1-124D-4EA6-B50A-BE1B09D136E5}" type="presParOf" srcId="{BFC58BAA-5D0E-46FE-BB80-8B54501C2F69}" destId="{DD4036C5-6B89-44DD-9B4F-FC60A1413CA0}" srcOrd="4" destOrd="0" presId="urn:microsoft.com/office/officeart/2005/8/layout/vList5"/>
    <dgm:cxn modelId="{F4237B8C-805E-41C6-8A42-0A8407D10B15}" type="presParOf" srcId="{DD4036C5-6B89-44DD-9B4F-FC60A1413CA0}" destId="{88925E3D-30DE-4BE4-9760-2AE00C95D751}" srcOrd="0" destOrd="0" presId="urn:microsoft.com/office/officeart/2005/8/layout/vList5"/>
    <dgm:cxn modelId="{E69F8995-00A8-4641-B772-C0DD2B1D5098}" type="presParOf" srcId="{DD4036C5-6B89-44DD-9B4F-FC60A1413CA0}" destId="{AB8C78FB-A255-4973-A985-31B65FAB1A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397CD7-A889-4859-B9A5-139B88251501}" type="doc">
      <dgm:prSet loTypeId="urn:microsoft.com/office/officeart/2005/8/layout/hierarchy4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54067C3B-5BFF-4740-8D9A-9D2862520369}">
      <dgm:prSet phldrT="[Texto]" custT="1"/>
      <dgm:spPr/>
      <dgm:t>
        <a:bodyPr/>
        <a:lstStyle/>
        <a:p>
          <a:r>
            <a:rPr lang="es-ES" sz="1600" b="1" smtClean="0">
              <a:solidFill>
                <a:schemeClr val="tx1"/>
              </a:solidFill>
            </a:rPr>
            <a:t>SECTOR EDUCACIÓN (DOCENTES) </a:t>
          </a:r>
        </a:p>
        <a:p>
          <a:r>
            <a:rPr lang="es-ES" sz="1600" b="1" smtClean="0">
              <a:solidFill>
                <a:schemeClr val="tx1"/>
              </a:solidFill>
            </a:rPr>
            <a:t>34 PUESTOS</a:t>
          </a:r>
          <a:endParaRPr lang="es-ES" sz="1600" b="1" dirty="0">
            <a:solidFill>
              <a:schemeClr val="tx1"/>
            </a:solidFill>
          </a:endParaRPr>
        </a:p>
      </dgm:t>
    </dgm:pt>
    <dgm:pt modelId="{BA505785-BC8A-4CDD-A129-3A5C6BB7A02A}" type="parTrans" cxnId="{2055B6C9-A221-4F16-A5BA-45544B5716DE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8238C545-6318-49E6-AD1E-52AD06AD0108}" type="sibTrans" cxnId="{2055B6C9-A221-4F16-A5BA-45544B5716DE}">
      <dgm:prSet/>
      <dgm:spPr/>
      <dgm:t>
        <a:bodyPr/>
        <a:lstStyle/>
        <a:p>
          <a:endParaRPr lang="es-ES"/>
        </a:p>
      </dgm:t>
    </dgm:pt>
    <dgm:pt modelId="{EDB25361-DF1C-40C6-A7EF-3221EB2A2B09}">
      <dgm:prSet phldrT="[Texto]" custT="1"/>
      <dgm:spPr/>
      <dgm:t>
        <a:bodyPr/>
        <a:lstStyle/>
        <a:p>
          <a:r>
            <a:rPr lang="es-ES" sz="1600" b="1" smtClean="0">
              <a:solidFill>
                <a:schemeClr val="tx1"/>
              </a:solidFill>
            </a:rPr>
            <a:t>SECTOR CULTURA (BANDA MUNICIPAL) </a:t>
          </a:r>
        </a:p>
        <a:p>
          <a:r>
            <a:rPr lang="es-ES" sz="1600" b="1" smtClean="0">
              <a:solidFill>
                <a:schemeClr val="tx1"/>
              </a:solidFill>
            </a:rPr>
            <a:t>14 PUESTOS</a:t>
          </a:r>
          <a:endParaRPr lang="es-ES" sz="1600" b="1" dirty="0">
            <a:solidFill>
              <a:schemeClr val="tx1"/>
            </a:solidFill>
          </a:endParaRPr>
        </a:p>
      </dgm:t>
    </dgm:pt>
    <dgm:pt modelId="{91C3D076-DE0A-48F3-B329-70DDD902745C}" type="parTrans" cxnId="{183F4D03-5733-450A-8675-1FDC1C6831CD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709EF7C3-D151-4885-9DA9-2FE2B0A097F2}" type="sibTrans" cxnId="{183F4D03-5733-450A-8675-1FDC1C6831CD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DC736FC0-C6DD-4636-8180-25755284A58C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tx1"/>
              </a:solidFill>
            </a:rPr>
            <a:t>SECTOR SALUD (BIENESTAR ANIMAL) </a:t>
          </a:r>
        </a:p>
        <a:p>
          <a:r>
            <a:rPr lang="es-ES" sz="1600" b="1" dirty="0" smtClean="0">
              <a:solidFill>
                <a:schemeClr val="tx1"/>
              </a:solidFill>
            </a:rPr>
            <a:t>18 PUESTOS</a:t>
          </a:r>
          <a:endParaRPr lang="es-ES" sz="1600" b="1" dirty="0">
            <a:solidFill>
              <a:schemeClr val="tx1"/>
            </a:solidFill>
          </a:endParaRPr>
        </a:p>
      </dgm:t>
    </dgm:pt>
    <dgm:pt modelId="{4FDD33E3-34BD-49BB-913C-234625407AE5}" type="parTrans" cxnId="{782674FA-FEC4-4A00-BBEC-881AF9DAA4B8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D0A09001-08DA-4150-9AB6-480BC86D9DD3}" type="sibTrans" cxnId="{782674FA-FEC4-4A00-BBEC-881AF9DAA4B8}">
      <dgm:prSet/>
      <dgm:spPr/>
      <dgm:t>
        <a:bodyPr/>
        <a:lstStyle/>
        <a:p>
          <a:endParaRPr lang="es-ES"/>
        </a:p>
      </dgm:t>
    </dgm:pt>
    <dgm:pt modelId="{1747F24A-E32A-4922-934A-738D74C2DA8F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tx1"/>
              </a:solidFill>
            </a:rPr>
            <a:t>SECTOR ADMINISTRACIÓN GENERAL </a:t>
          </a:r>
        </a:p>
        <a:p>
          <a:r>
            <a:rPr lang="es-ES" sz="1600" b="1" dirty="0" smtClean="0">
              <a:solidFill>
                <a:schemeClr val="tx1"/>
              </a:solidFill>
            </a:rPr>
            <a:t>30 PUESTOS UNIDADES DESCONCENTRADAS DE RRHH Y 5 PUESTOS PARA ARCHIVO METROPOLITANO DE HISTORIA</a:t>
          </a:r>
          <a:endParaRPr lang="es-ES" sz="1600" b="1" dirty="0">
            <a:solidFill>
              <a:schemeClr val="tx1"/>
            </a:solidFill>
          </a:endParaRPr>
        </a:p>
      </dgm:t>
    </dgm:pt>
    <dgm:pt modelId="{A7FF839D-CBE5-4D49-86E4-470240CA0475}" type="parTrans" cxnId="{2BE8CAAC-0660-46E6-821B-3B75B45C1E3A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51383068-3FB2-42C7-87FD-0EFF2B29C12C}" type="sibTrans" cxnId="{2BE8CAAC-0660-46E6-821B-3B75B45C1E3A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68E241BF-64A9-4CA2-B4DB-41AE3435AD86}">
      <dgm:prSet phldrT="[Texto]" custT="1"/>
      <dgm:spPr/>
      <dgm:t>
        <a:bodyPr/>
        <a:lstStyle/>
        <a:p>
          <a:r>
            <a:rPr lang="es-ES" sz="1600" b="1" smtClean="0">
              <a:solidFill>
                <a:schemeClr val="tx1"/>
              </a:solidFill>
            </a:rPr>
            <a:t>SECTOR SEGURIDAD IMPLEMENTACIÓN COESCOP </a:t>
          </a:r>
        </a:p>
        <a:p>
          <a:r>
            <a:rPr lang="es-ES" sz="1600" b="1" smtClean="0">
              <a:solidFill>
                <a:schemeClr val="tx1"/>
              </a:solidFill>
            </a:rPr>
            <a:t>$ 3.885.199,56</a:t>
          </a:r>
          <a:endParaRPr lang="es-ES" sz="1600" b="1" dirty="0">
            <a:solidFill>
              <a:schemeClr val="tx1"/>
            </a:solidFill>
          </a:endParaRPr>
        </a:p>
      </dgm:t>
    </dgm:pt>
    <dgm:pt modelId="{82B636E7-93D7-4F56-BA64-F7A8D61D8E72}" type="parTrans" cxnId="{DA21191E-510D-459E-89CA-CEBB7925EC62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09110A63-D9A3-4E7B-AF89-AB98E44DF25B}" type="sibTrans" cxnId="{DA21191E-510D-459E-89CA-CEBB7925EC62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93262010-7159-46F5-BAAE-AAEF2AB6E06B}">
      <dgm:prSet custT="1"/>
      <dgm:spPr/>
      <dgm:t>
        <a:bodyPr/>
        <a:lstStyle/>
        <a:p>
          <a:r>
            <a:rPr lang="es-ES" sz="1600" b="1" dirty="0" smtClean="0">
              <a:solidFill>
                <a:schemeClr val="tx1"/>
              </a:solidFill>
            </a:rPr>
            <a:t>SECTOR TERRITORIO HÁBITAT Y VIVIENDA</a:t>
          </a:r>
        </a:p>
        <a:p>
          <a:r>
            <a:rPr lang="es-ES" sz="1600" b="1" dirty="0" smtClean="0">
              <a:solidFill>
                <a:schemeClr val="tx1"/>
              </a:solidFill>
            </a:rPr>
            <a:t>28 PUESTOS STHV Y </a:t>
          </a:r>
          <a:r>
            <a:rPr lang="es-ES" sz="1600" b="1" dirty="0" smtClean="0">
              <a:solidFill>
                <a:schemeClr val="tx1"/>
              </a:solidFill>
            </a:rPr>
            <a:t>26 </a:t>
          </a:r>
          <a:r>
            <a:rPr lang="es-ES" sz="1600" b="1" dirty="0" smtClean="0">
              <a:solidFill>
                <a:schemeClr val="tx1"/>
              </a:solidFill>
            </a:rPr>
            <a:t>PUESTOS PARA </a:t>
          </a:r>
          <a:r>
            <a:rPr lang="es-ES" sz="1600" b="1" dirty="0" smtClean="0">
              <a:solidFill>
                <a:schemeClr val="tx1"/>
              </a:solidFill>
            </a:rPr>
            <a:t>DIRECCIÓN METROPOLITANA DE CATASTRO </a:t>
          </a:r>
          <a:endParaRPr lang="es-ES" sz="1600" b="1" dirty="0">
            <a:solidFill>
              <a:schemeClr val="tx1"/>
            </a:solidFill>
          </a:endParaRPr>
        </a:p>
      </dgm:t>
    </dgm:pt>
    <dgm:pt modelId="{1CE302AB-07BB-4A48-AAEF-92305301E9E2}" type="parTrans" cxnId="{5E0B178B-AE68-45E1-A679-985C9DD8944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BD373A95-C2DB-4CD3-9006-8C8725D7DF80}" type="sibTrans" cxnId="{5E0B178B-AE68-45E1-A679-985C9DD8944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9CAE0B4A-16BB-452E-AF26-EB4E9814E54B}" type="pres">
      <dgm:prSet presAssocID="{F2397CD7-A889-4859-B9A5-139B8825150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C8EDFD6-99D5-4EAD-90D6-DBF24E946E33}" type="pres">
      <dgm:prSet presAssocID="{54067C3B-5BFF-4740-8D9A-9D2862520369}" presName="vertOne" presStyleCnt="0"/>
      <dgm:spPr/>
    </dgm:pt>
    <dgm:pt modelId="{8E2D48E2-A0AE-4759-8838-A6835236736B}" type="pres">
      <dgm:prSet presAssocID="{54067C3B-5BFF-4740-8D9A-9D2862520369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4F65F69-39D8-4DF6-922E-3DBB3724F0A9}" type="pres">
      <dgm:prSet presAssocID="{54067C3B-5BFF-4740-8D9A-9D2862520369}" presName="parTransOne" presStyleCnt="0"/>
      <dgm:spPr/>
    </dgm:pt>
    <dgm:pt modelId="{6EF40DB9-A661-4B9F-856E-B1750561B1AD}" type="pres">
      <dgm:prSet presAssocID="{54067C3B-5BFF-4740-8D9A-9D2862520369}" presName="horzOne" presStyleCnt="0"/>
      <dgm:spPr/>
    </dgm:pt>
    <dgm:pt modelId="{85DBE0BA-FE9B-4FBA-9369-3459BCF931B0}" type="pres">
      <dgm:prSet presAssocID="{EDB25361-DF1C-40C6-A7EF-3221EB2A2B09}" presName="vertTwo" presStyleCnt="0"/>
      <dgm:spPr/>
    </dgm:pt>
    <dgm:pt modelId="{D3207E97-7B17-4BC6-BFC3-28D78F26D074}" type="pres">
      <dgm:prSet presAssocID="{EDB25361-DF1C-40C6-A7EF-3221EB2A2B09}" presName="txTwo" presStyleLbl="node2" presStyleIdx="0" presStyleCnt="3" custLinFactX="100000" custLinFactY="-9692" custLinFactNeighborX="128973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D1E000-0287-4D69-98A8-F172106E21FC}" type="pres">
      <dgm:prSet presAssocID="{EDB25361-DF1C-40C6-A7EF-3221EB2A2B09}" presName="horzTwo" presStyleCnt="0"/>
      <dgm:spPr/>
    </dgm:pt>
    <dgm:pt modelId="{4FDD7CBC-5A8A-4CC2-807B-500D137E195A}" type="pres">
      <dgm:prSet presAssocID="{8238C545-6318-49E6-AD1E-52AD06AD0108}" presName="sibSpaceOne" presStyleCnt="0"/>
      <dgm:spPr/>
    </dgm:pt>
    <dgm:pt modelId="{B6ED0A26-F0DD-4397-BD74-C97DB530E7C9}" type="pres">
      <dgm:prSet presAssocID="{DC736FC0-C6DD-4636-8180-25755284A58C}" presName="vertOne" presStyleCnt="0"/>
      <dgm:spPr/>
    </dgm:pt>
    <dgm:pt modelId="{B3038045-5610-4064-802B-20F216DA6319}" type="pres">
      <dgm:prSet presAssocID="{DC736FC0-C6DD-4636-8180-25755284A58C}" presName="txOne" presStyleLbl="node0" presStyleIdx="1" presStyleCnt="3" custLinFactNeighborX="-91" custLinFactNeighborY="287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407DEFB-EAF6-4F37-95E4-C8B9C6B4FB1A}" type="pres">
      <dgm:prSet presAssocID="{DC736FC0-C6DD-4636-8180-25755284A58C}" presName="parTransOne" presStyleCnt="0"/>
      <dgm:spPr/>
    </dgm:pt>
    <dgm:pt modelId="{DA41B45F-8641-4545-81D4-1E33177D29F9}" type="pres">
      <dgm:prSet presAssocID="{DC736FC0-C6DD-4636-8180-25755284A58C}" presName="horzOne" presStyleCnt="0"/>
      <dgm:spPr/>
    </dgm:pt>
    <dgm:pt modelId="{2BE4B72C-A083-44EF-98F6-D2FBA42FFEEF}" type="pres">
      <dgm:prSet presAssocID="{1747F24A-E32A-4922-934A-738D74C2DA8F}" presName="vertTwo" presStyleCnt="0"/>
      <dgm:spPr/>
    </dgm:pt>
    <dgm:pt modelId="{004CB0BF-7E5E-466F-9CEF-3A940902D27E}" type="pres">
      <dgm:prSet presAssocID="{1747F24A-E32A-4922-934A-738D74C2DA8F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5E887F5-65AB-42C5-A196-236B6332B7E0}" type="pres">
      <dgm:prSet presAssocID="{1747F24A-E32A-4922-934A-738D74C2DA8F}" presName="horzTwo" presStyleCnt="0"/>
      <dgm:spPr/>
    </dgm:pt>
    <dgm:pt modelId="{D57BDC41-AFEB-4426-9E86-1D3EEB40BAB6}" type="pres">
      <dgm:prSet presAssocID="{D0A09001-08DA-4150-9AB6-480BC86D9DD3}" presName="sibSpaceOne" presStyleCnt="0"/>
      <dgm:spPr/>
    </dgm:pt>
    <dgm:pt modelId="{F463EF7F-8A9C-4F3B-BFDD-5D8D49B18768}" type="pres">
      <dgm:prSet presAssocID="{68E241BF-64A9-4CA2-B4DB-41AE3435AD86}" presName="vertOne" presStyleCnt="0"/>
      <dgm:spPr/>
    </dgm:pt>
    <dgm:pt modelId="{33D1212D-0F16-4F3D-8D2A-ED2C73147538}" type="pres">
      <dgm:prSet presAssocID="{68E241BF-64A9-4CA2-B4DB-41AE3435AD86}" presName="txOne" presStyleLbl="node0" presStyleIdx="2" presStyleCnt="3" custLinFactY="100000" custLinFactNeighborX="-3652" custLinFactNeighborY="1302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D99AC5-51A1-454C-AC25-F98900FE1BA4}" type="pres">
      <dgm:prSet presAssocID="{68E241BF-64A9-4CA2-B4DB-41AE3435AD86}" presName="parTransOne" presStyleCnt="0"/>
      <dgm:spPr/>
    </dgm:pt>
    <dgm:pt modelId="{2B949B9B-CF93-4967-9D0D-15087F23B64E}" type="pres">
      <dgm:prSet presAssocID="{68E241BF-64A9-4CA2-B4DB-41AE3435AD86}" presName="horzOne" presStyleCnt="0"/>
      <dgm:spPr/>
    </dgm:pt>
    <dgm:pt modelId="{13ECCA5F-3D32-4339-8981-3E335F007738}" type="pres">
      <dgm:prSet presAssocID="{93262010-7159-46F5-BAAE-AAEF2AB6E06B}" presName="vertTwo" presStyleCnt="0"/>
      <dgm:spPr/>
    </dgm:pt>
    <dgm:pt modelId="{6A22E05E-08C5-4E8D-A17D-0D1A2FBC051D}" type="pres">
      <dgm:prSet presAssocID="{93262010-7159-46F5-BAAE-AAEF2AB6E06B}" presName="txTwo" presStyleLbl="node2" presStyleIdx="2" presStyleCnt="3" custLinFactX="-100000" custLinFactNeighborX="-133847" custLinFactNeighborY="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EAAC993-1993-48C7-93C8-CD87C310083F}" type="pres">
      <dgm:prSet presAssocID="{93262010-7159-46F5-BAAE-AAEF2AB6E06B}" presName="horzTwo" presStyleCnt="0"/>
      <dgm:spPr/>
    </dgm:pt>
  </dgm:ptLst>
  <dgm:cxnLst>
    <dgm:cxn modelId="{838EAF8F-85B2-4408-9A2B-F02A3B8B474C}" type="presOf" srcId="{F2397CD7-A889-4859-B9A5-139B88251501}" destId="{9CAE0B4A-16BB-452E-AF26-EB4E9814E54B}" srcOrd="0" destOrd="0" presId="urn:microsoft.com/office/officeart/2005/8/layout/hierarchy4"/>
    <dgm:cxn modelId="{DA21191E-510D-459E-89CA-CEBB7925EC62}" srcId="{F2397CD7-A889-4859-B9A5-139B88251501}" destId="{68E241BF-64A9-4CA2-B4DB-41AE3435AD86}" srcOrd="2" destOrd="0" parTransId="{82B636E7-93D7-4F56-BA64-F7A8D61D8E72}" sibTransId="{09110A63-D9A3-4E7B-AF89-AB98E44DF25B}"/>
    <dgm:cxn modelId="{0D10C6E1-2A71-4894-AF96-0F029FC24152}" type="presOf" srcId="{93262010-7159-46F5-BAAE-AAEF2AB6E06B}" destId="{6A22E05E-08C5-4E8D-A17D-0D1A2FBC051D}" srcOrd="0" destOrd="0" presId="urn:microsoft.com/office/officeart/2005/8/layout/hierarchy4"/>
    <dgm:cxn modelId="{A036BE1F-5152-42E4-BF60-9A27856B3FAF}" type="presOf" srcId="{1747F24A-E32A-4922-934A-738D74C2DA8F}" destId="{004CB0BF-7E5E-466F-9CEF-3A940902D27E}" srcOrd="0" destOrd="0" presId="urn:microsoft.com/office/officeart/2005/8/layout/hierarchy4"/>
    <dgm:cxn modelId="{2055B6C9-A221-4F16-A5BA-45544B5716DE}" srcId="{F2397CD7-A889-4859-B9A5-139B88251501}" destId="{54067C3B-5BFF-4740-8D9A-9D2862520369}" srcOrd="0" destOrd="0" parTransId="{BA505785-BC8A-4CDD-A129-3A5C6BB7A02A}" sibTransId="{8238C545-6318-49E6-AD1E-52AD06AD0108}"/>
    <dgm:cxn modelId="{2BE8CAAC-0660-46E6-821B-3B75B45C1E3A}" srcId="{DC736FC0-C6DD-4636-8180-25755284A58C}" destId="{1747F24A-E32A-4922-934A-738D74C2DA8F}" srcOrd="0" destOrd="0" parTransId="{A7FF839D-CBE5-4D49-86E4-470240CA0475}" sibTransId="{51383068-3FB2-42C7-87FD-0EFF2B29C12C}"/>
    <dgm:cxn modelId="{AC1FADEC-E450-4BD9-91A2-83B3013BBB82}" type="presOf" srcId="{54067C3B-5BFF-4740-8D9A-9D2862520369}" destId="{8E2D48E2-A0AE-4759-8838-A6835236736B}" srcOrd="0" destOrd="0" presId="urn:microsoft.com/office/officeart/2005/8/layout/hierarchy4"/>
    <dgm:cxn modelId="{B6E71F07-8FCF-40B3-B258-A53F25C10CBA}" type="presOf" srcId="{68E241BF-64A9-4CA2-B4DB-41AE3435AD86}" destId="{33D1212D-0F16-4F3D-8D2A-ED2C73147538}" srcOrd="0" destOrd="0" presId="urn:microsoft.com/office/officeart/2005/8/layout/hierarchy4"/>
    <dgm:cxn modelId="{782674FA-FEC4-4A00-BBEC-881AF9DAA4B8}" srcId="{F2397CD7-A889-4859-B9A5-139B88251501}" destId="{DC736FC0-C6DD-4636-8180-25755284A58C}" srcOrd="1" destOrd="0" parTransId="{4FDD33E3-34BD-49BB-913C-234625407AE5}" sibTransId="{D0A09001-08DA-4150-9AB6-480BC86D9DD3}"/>
    <dgm:cxn modelId="{5E0B178B-AE68-45E1-A679-985C9DD8944C}" srcId="{68E241BF-64A9-4CA2-B4DB-41AE3435AD86}" destId="{93262010-7159-46F5-BAAE-AAEF2AB6E06B}" srcOrd="0" destOrd="0" parTransId="{1CE302AB-07BB-4A48-AAEF-92305301E9E2}" sibTransId="{BD373A95-C2DB-4CD3-9006-8C8725D7DF80}"/>
    <dgm:cxn modelId="{051C0E1F-128E-4A32-A973-F11F07503A68}" type="presOf" srcId="{DC736FC0-C6DD-4636-8180-25755284A58C}" destId="{B3038045-5610-4064-802B-20F216DA6319}" srcOrd="0" destOrd="0" presId="urn:microsoft.com/office/officeart/2005/8/layout/hierarchy4"/>
    <dgm:cxn modelId="{286D16B1-CECD-4019-8965-BF826A7589C0}" type="presOf" srcId="{EDB25361-DF1C-40C6-A7EF-3221EB2A2B09}" destId="{D3207E97-7B17-4BC6-BFC3-28D78F26D074}" srcOrd="0" destOrd="0" presId="urn:microsoft.com/office/officeart/2005/8/layout/hierarchy4"/>
    <dgm:cxn modelId="{183F4D03-5733-450A-8675-1FDC1C6831CD}" srcId="{54067C3B-5BFF-4740-8D9A-9D2862520369}" destId="{EDB25361-DF1C-40C6-A7EF-3221EB2A2B09}" srcOrd="0" destOrd="0" parTransId="{91C3D076-DE0A-48F3-B329-70DDD902745C}" sibTransId="{709EF7C3-D151-4885-9DA9-2FE2B0A097F2}"/>
    <dgm:cxn modelId="{9B1E4DD9-C586-45E2-A9C3-D2766417A791}" type="presParOf" srcId="{9CAE0B4A-16BB-452E-AF26-EB4E9814E54B}" destId="{9C8EDFD6-99D5-4EAD-90D6-DBF24E946E33}" srcOrd="0" destOrd="0" presId="urn:microsoft.com/office/officeart/2005/8/layout/hierarchy4"/>
    <dgm:cxn modelId="{521B39A3-1B10-49CB-9172-61EF24E46B31}" type="presParOf" srcId="{9C8EDFD6-99D5-4EAD-90D6-DBF24E946E33}" destId="{8E2D48E2-A0AE-4759-8838-A6835236736B}" srcOrd="0" destOrd="0" presId="urn:microsoft.com/office/officeart/2005/8/layout/hierarchy4"/>
    <dgm:cxn modelId="{C225B10F-F9A7-4C4E-B688-F18E2D6EC1A5}" type="presParOf" srcId="{9C8EDFD6-99D5-4EAD-90D6-DBF24E946E33}" destId="{B4F65F69-39D8-4DF6-922E-3DBB3724F0A9}" srcOrd="1" destOrd="0" presId="urn:microsoft.com/office/officeart/2005/8/layout/hierarchy4"/>
    <dgm:cxn modelId="{BCB5F2B5-6F45-4F92-898A-5FAF2F669285}" type="presParOf" srcId="{9C8EDFD6-99D5-4EAD-90D6-DBF24E946E33}" destId="{6EF40DB9-A661-4B9F-856E-B1750561B1AD}" srcOrd="2" destOrd="0" presId="urn:microsoft.com/office/officeart/2005/8/layout/hierarchy4"/>
    <dgm:cxn modelId="{5024E3E5-5EA0-4A0B-ACB8-0F1A76B1C861}" type="presParOf" srcId="{6EF40DB9-A661-4B9F-856E-B1750561B1AD}" destId="{85DBE0BA-FE9B-4FBA-9369-3459BCF931B0}" srcOrd="0" destOrd="0" presId="urn:microsoft.com/office/officeart/2005/8/layout/hierarchy4"/>
    <dgm:cxn modelId="{12CF640C-A245-4EF5-91ED-B1D787739A72}" type="presParOf" srcId="{85DBE0BA-FE9B-4FBA-9369-3459BCF931B0}" destId="{D3207E97-7B17-4BC6-BFC3-28D78F26D074}" srcOrd="0" destOrd="0" presId="urn:microsoft.com/office/officeart/2005/8/layout/hierarchy4"/>
    <dgm:cxn modelId="{7AF697BC-8A67-4353-B3CF-F96FE4541538}" type="presParOf" srcId="{85DBE0BA-FE9B-4FBA-9369-3459BCF931B0}" destId="{AED1E000-0287-4D69-98A8-F172106E21FC}" srcOrd="1" destOrd="0" presId="urn:microsoft.com/office/officeart/2005/8/layout/hierarchy4"/>
    <dgm:cxn modelId="{5E5780D4-4D72-46A9-978D-249506BCFFB9}" type="presParOf" srcId="{9CAE0B4A-16BB-452E-AF26-EB4E9814E54B}" destId="{4FDD7CBC-5A8A-4CC2-807B-500D137E195A}" srcOrd="1" destOrd="0" presId="urn:microsoft.com/office/officeart/2005/8/layout/hierarchy4"/>
    <dgm:cxn modelId="{B74DB945-0F73-4914-97DC-70A113A95732}" type="presParOf" srcId="{9CAE0B4A-16BB-452E-AF26-EB4E9814E54B}" destId="{B6ED0A26-F0DD-4397-BD74-C97DB530E7C9}" srcOrd="2" destOrd="0" presId="urn:microsoft.com/office/officeart/2005/8/layout/hierarchy4"/>
    <dgm:cxn modelId="{81AFF6E4-E353-4CDF-BDD9-59CDD01FE4DF}" type="presParOf" srcId="{B6ED0A26-F0DD-4397-BD74-C97DB530E7C9}" destId="{B3038045-5610-4064-802B-20F216DA6319}" srcOrd="0" destOrd="0" presId="urn:microsoft.com/office/officeart/2005/8/layout/hierarchy4"/>
    <dgm:cxn modelId="{7D71BD6B-22BC-4F0E-9B18-31BC717A40D2}" type="presParOf" srcId="{B6ED0A26-F0DD-4397-BD74-C97DB530E7C9}" destId="{3407DEFB-EAF6-4F37-95E4-C8B9C6B4FB1A}" srcOrd="1" destOrd="0" presId="urn:microsoft.com/office/officeart/2005/8/layout/hierarchy4"/>
    <dgm:cxn modelId="{9D534BFA-DDA8-4370-A939-26D8DDC77A56}" type="presParOf" srcId="{B6ED0A26-F0DD-4397-BD74-C97DB530E7C9}" destId="{DA41B45F-8641-4545-81D4-1E33177D29F9}" srcOrd="2" destOrd="0" presId="urn:microsoft.com/office/officeart/2005/8/layout/hierarchy4"/>
    <dgm:cxn modelId="{6B2135F2-8BAD-4F1B-A5C5-DD671D76A648}" type="presParOf" srcId="{DA41B45F-8641-4545-81D4-1E33177D29F9}" destId="{2BE4B72C-A083-44EF-98F6-D2FBA42FFEEF}" srcOrd="0" destOrd="0" presId="urn:microsoft.com/office/officeart/2005/8/layout/hierarchy4"/>
    <dgm:cxn modelId="{E3DE5902-14FB-48B5-8E7C-B9AF7BB06A6D}" type="presParOf" srcId="{2BE4B72C-A083-44EF-98F6-D2FBA42FFEEF}" destId="{004CB0BF-7E5E-466F-9CEF-3A940902D27E}" srcOrd="0" destOrd="0" presId="urn:microsoft.com/office/officeart/2005/8/layout/hierarchy4"/>
    <dgm:cxn modelId="{71BB2451-8B0B-4471-BB11-B79BF7D0F673}" type="presParOf" srcId="{2BE4B72C-A083-44EF-98F6-D2FBA42FFEEF}" destId="{35E887F5-65AB-42C5-A196-236B6332B7E0}" srcOrd="1" destOrd="0" presId="urn:microsoft.com/office/officeart/2005/8/layout/hierarchy4"/>
    <dgm:cxn modelId="{67B08FE4-C8BD-4505-86BC-04E868C946FA}" type="presParOf" srcId="{9CAE0B4A-16BB-452E-AF26-EB4E9814E54B}" destId="{D57BDC41-AFEB-4426-9E86-1D3EEB40BAB6}" srcOrd="3" destOrd="0" presId="urn:microsoft.com/office/officeart/2005/8/layout/hierarchy4"/>
    <dgm:cxn modelId="{FA2F2672-015C-421B-B6F8-666F0BCE962B}" type="presParOf" srcId="{9CAE0B4A-16BB-452E-AF26-EB4E9814E54B}" destId="{F463EF7F-8A9C-4F3B-BFDD-5D8D49B18768}" srcOrd="4" destOrd="0" presId="urn:microsoft.com/office/officeart/2005/8/layout/hierarchy4"/>
    <dgm:cxn modelId="{14015A52-E846-4355-AE60-D60B6E6CA9D7}" type="presParOf" srcId="{F463EF7F-8A9C-4F3B-BFDD-5D8D49B18768}" destId="{33D1212D-0F16-4F3D-8D2A-ED2C73147538}" srcOrd="0" destOrd="0" presId="urn:microsoft.com/office/officeart/2005/8/layout/hierarchy4"/>
    <dgm:cxn modelId="{F5CA56FB-D32B-4E18-819D-A0D63883F069}" type="presParOf" srcId="{F463EF7F-8A9C-4F3B-BFDD-5D8D49B18768}" destId="{F5D99AC5-51A1-454C-AC25-F98900FE1BA4}" srcOrd="1" destOrd="0" presId="urn:microsoft.com/office/officeart/2005/8/layout/hierarchy4"/>
    <dgm:cxn modelId="{A37A53F3-348C-405F-8BD9-306BDB4D7B2E}" type="presParOf" srcId="{F463EF7F-8A9C-4F3B-BFDD-5D8D49B18768}" destId="{2B949B9B-CF93-4967-9D0D-15087F23B64E}" srcOrd="2" destOrd="0" presId="urn:microsoft.com/office/officeart/2005/8/layout/hierarchy4"/>
    <dgm:cxn modelId="{E7FFF300-DC4B-4196-B14E-2171444E9BEC}" type="presParOf" srcId="{2B949B9B-CF93-4967-9D0D-15087F23B64E}" destId="{13ECCA5F-3D32-4339-8981-3E335F007738}" srcOrd="0" destOrd="0" presId="urn:microsoft.com/office/officeart/2005/8/layout/hierarchy4"/>
    <dgm:cxn modelId="{D7A663AC-6064-4CAD-9082-ECF1A0D5F1F7}" type="presParOf" srcId="{13ECCA5F-3D32-4339-8981-3E335F007738}" destId="{6A22E05E-08C5-4E8D-A17D-0D1A2FBC051D}" srcOrd="0" destOrd="0" presId="urn:microsoft.com/office/officeart/2005/8/layout/hierarchy4"/>
    <dgm:cxn modelId="{59B21CE0-C217-4C7B-BE3E-FD00805C6EAB}" type="presParOf" srcId="{13ECCA5F-3D32-4339-8981-3E335F007738}" destId="{3EAAC993-1993-48C7-93C8-CD87C310083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F90D2-086F-48DA-AEB1-59B785167E1C}">
      <dsp:nvSpPr>
        <dsp:cNvPr id="0" name=""/>
        <dsp:cNvSpPr/>
      </dsp:nvSpPr>
      <dsp:spPr>
        <a:xfrm rot="16200000">
          <a:off x="-682360" y="683337"/>
          <a:ext cx="3904584" cy="253790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69788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>
              <a:solidFill>
                <a:schemeClr val="tx1"/>
              </a:solidFill>
            </a:rPr>
            <a:t>Diagnóstico Institucional del Talento Humano y situación actual;</a:t>
          </a:r>
          <a:endParaRPr lang="es-ES" sz="2700" b="1" kern="1200" dirty="0">
            <a:solidFill>
              <a:schemeClr val="tx1"/>
            </a:solidFill>
          </a:endParaRPr>
        </a:p>
      </dsp:txBody>
      <dsp:txXfrm rot="5400000">
        <a:off x="978" y="780916"/>
        <a:ext cx="2537909" cy="2342750"/>
      </dsp:txXfrm>
    </dsp:sp>
    <dsp:sp modelId="{4F4104F7-395F-4719-821C-A8D65BFA3F39}">
      <dsp:nvSpPr>
        <dsp:cNvPr id="0" name=""/>
        <dsp:cNvSpPr/>
      </dsp:nvSpPr>
      <dsp:spPr>
        <a:xfrm rot="16200000">
          <a:off x="2045892" y="683337"/>
          <a:ext cx="3904584" cy="2537909"/>
        </a:xfrm>
        <a:prstGeom prst="flowChartManualOperati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69788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>
              <a:solidFill>
                <a:schemeClr val="tx1"/>
              </a:solidFill>
            </a:rPr>
            <a:t>Determinación de la Plantilla de Talento Humano</a:t>
          </a:r>
          <a:endParaRPr lang="es-ES" sz="2700" b="1" kern="1200" dirty="0">
            <a:solidFill>
              <a:schemeClr val="tx1"/>
            </a:solidFill>
          </a:endParaRPr>
        </a:p>
      </dsp:txBody>
      <dsp:txXfrm rot="5400000">
        <a:off x="2729230" y="780916"/>
        <a:ext cx="2537909" cy="2342750"/>
      </dsp:txXfrm>
    </dsp:sp>
    <dsp:sp modelId="{D57B08A4-B9E6-412F-A432-3121F6B4FDD3}">
      <dsp:nvSpPr>
        <dsp:cNvPr id="0" name=""/>
        <dsp:cNvSpPr/>
      </dsp:nvSpPr>
      <dsp:spPr>
        <a:xfrm rot="16200000">
          <a:off x="4775121" y="683337"/>
          <a:ext cx="3904584" cy="2537909"/>
        </a:xfrm>
        <a:prstGeom prst="flowChartManualOperati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69788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>
              <a:solidFill>
                <a:schemeClr val="tx1"/>
              </a:solidFill>
            </a:rPr>
            <a:t>Optimización y Racionalización del Talento Humano</a:t>
          </a:r>
          <a:endParaRPr lang="es-ES" sz="2700" b="1" kern="1200" dirty="0">
            <a:solidFill>
              <a:schemeClr val="tx1"/>
            </a:solidFill>
          </a:endParaRPr>
        </a:p>
      </dsp:txBody>
      <dsp:txXfrm rot="5400000">
        <a:off x="5458459" y="780916"/>
        <a:ext cx="2537909" cy="23427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783BA-5000-4FD5-9745-10BC5100C980}">
      <dsp:nvSpPr>
        <dsp:cNvPr id="0" name=""/>
        <dsp:cNvSpPr/>
      </dsp:nvSpPr>
      <dsp:spPr>
        <a:xfrm>
          <a:off x="2744707" y="-87312"/>
          <a:ext cx="2628275" cy="1254697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smtClean="0">
              <a:solidFill>
                <a:schemeClr val="bg1"/>
              </a:solidFill>
            </a:rPr>
            <a:t>ADMINISTRACIÓN CENTRAL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smtClean="0">
              <a:solidFill>
                <a:schemeClr val="bg1"/>
              </a:solidFill>
            </a:rPr>
            <a:t>7326 PUESTOS</a:t>
          </a:r>
          <a:endParaRPr lang="es-ES" sz="2100" b="1" kern="1200" dirty="0">
            <a:solidFill>
              <a:schemeClr val="bg1"/>
            </a:solidFill>
          </a:endParaRPr>
        </a:p>
      </dsp:txBody>
      <dsp:txXfrm>
        <a:off x="2781456" y="-50563"/>
        <a:ext cx="2554777" cy="1181199"/>
      </dsp:txXfrm>
    </dsp:sp>
    <dsp:sp modelId="{5863266C-2FBE-4DCE-831D-D427A4068B9A}">
      <dsp:nvSpPr>
        <dsp:cNvPr id="0" name=""/>
        <dsp:cNvSpPr/>
      </dsp:nvSpPr>
      <dsp:spPr>
        <a:xfrm rot="3150887">
          <a:off x="4123357" y="1521238"/>
          <a:ext cx="702275" cy="14480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4166799" y="1550200"/>
        <a:ext cx="615391" cy="86884"/>
      </dsp:txXfrm>
    </dsp:sp>
    <dsp:sp modelId="{E8E974AF-D1FB-4146-AF3D-5C01239B7EE3}">
      <dsp:nvSpPr>
        <dsp:cNvPr id="0" name=""/>
        <dsp:cNvSpPr/>
      </dsp:nvSpPr>
      <dsp:spPr>
        <a:xfrm>
          <a:off x="4686956" y="1859732"/>
          <a:ext cx="2163157" cy="90279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smtClean="0">
              <a:solidFill>
                <a:schemeClr val="tx1"/>
              </a:solidFill>
            </a:rPr>
            <a:t>VACANTES 945</a:t>
          </a:r>
          <a:endParaRPr lang="es-ES" sz="2100" b="1" kern="1200" dirty="0">
            <a:solidFill>
              <a:schemeClr val="tx1"/>
            </a:solidFill>
          </a:endParaRPr>
        </a:p>
      </dsp:txBody>
      <dsp:txXfrm>
        <a:off x="4713398" y="1886174"/>
        <a:ext cx="2110273" cy="849906"/>
      </dsp:txXfrm>
    </dsp:sp>
    <dsp:sp modelId="{1E1A43DB-781C-4289-873B-4027312F1377}">
      <dsp:nvSpPr>
        <dsp:cNvPr id="0" name=""/>
        <dsp:cNvSpPr/>
      </dsp:nvSpPr>
      <dsp:spPr>
        <a:xfrm rot="10799995">
          <a:off x="3796499" y="2336912"/>
          <a:ext cx="702275" cy="14480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 rot="10800000">
        <a:off x="3839941" y="2365874"/>
        <a:ext cx="615391" cy="86884"/>
      </dsp:txXfrm>
    </dsp:sp>
    <dsp:sp modelId="{DBC280F9-C552-49BB-9679-68CC68BA3240}">
      <dsp:nvSpPr>
        <dsp:cNvPr id="0" name=""/>
        <dsp:cNvSpPr/>
      </dsp:nvSpPr>
      <dsp:spPr>
        <a:xfrm>
          <a:off x="1469386" y="1859737"/>
          <a:ext cx="2339725" cy="90279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smtClean="0">
              <a:solidFill>
                <a:schemeClr val="tx1"/>
              </a:solidFill>
            </a:rPr>
            <a:t>OCUPADOS 6381</a:t>
          </a:r>
          <a:endParaRPr lang="es-ES" sz="2100" b="1" kern="1200" dirty="0">
            <a:solidFill>
              <a:schemeClr val="tx1"/>
            </a:solidFill>
          </a:endParaRPr>
        </a:p>
      </dsp:txBody>
      <dsp:txXfrm>
        <a:off x="1495828" y="1886179"/>
        <a:ext cx="2286841" cy="849906"/>
      </dsp:txXfrm>
    </dsp:sp>
    <dsp:sp modelId="{3A7A5C85-8A8F-4DA3-8103-9D07A667EA20}">
      <dsp:nvSpPr>
        <dsp:cNvPr id="0" name=""/>
        <dsp:cNvSpPr/>
      </dsp:nvSpPr>
      <dsp:spPr>
        <a:xfrm rot="18952782">
          <a:off x="2941280" y="1467699"/>
          <a:ext cx="684640" cy="14480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2984722" y="1496661"/>
        <a:ext cx="597756" cy="868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216F1-D716-4400-9F87-2EC1064CBBD9}">
      <dsp:nvSpPr>
        <dsp:cNvPr id="0" name=""/>
        <dsp:cNvSpPr/>
      </dsp:nvSpPr>
      <dsp:spPr>
        <a:xfrm>
          <a:off x="361923" y="502"/>
          <a:ext cx="3163935" cy="126557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tx1"/>
              </a:solidFill>
            </a:rPr>
            <a:t>SITUACIÓN INICIAL</a:t>
          </a:r>
          <a:endParaRPr lang="es-ES" sz="2400" b="1" kern="1200" dirty="0">
            <a:solidFill>
              <a:schemeClr val="tx1"/>
            </a:solidFill>
          </a:endParaRPr>
        </a:p>
      </dsp:txBody>
      <dsp:txXfrm>
        <a:off x="994710" y="502"/>
        <a:ext cx="1898361" cy="1265574"/>
      </dsp:txXfrm>
    </dsp:sp>
    <dsp:sp modelId="{C47DE806-65BC-4282-969A-B7706BE39DD3}">
      <dsp:nvSpPr>
        <dsp:cNvPr id="0" name=""/>
        <dsp:cNvSpPr/>
      </dsp:nvSpPr>
      <dsp:spPr>
        <a:xfrm>
          <a:off x="3114547" y="108076"/>
          <a:ext cx="2626066" cy="1050426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tx1"/>
              </a:solidFill>
            </a:rPr>
            <a:t>7079 PUESTOS</a:t>
          </a:r>
          <a:endParaRPr lang="es-ES" sz="2400" b="1" kern="1200" dirty="0">
            <a:solidFill>
              <a:schemeClr val="tx1"/>
            </a:solidFill>
          </a:endParaRPr>
        </a:p>
      </dsp:txBody>
      <dsp:txXfrm>
        <a:off x="3639760" y="108076"/>
        <a:ext cx="1575640" cy="1050426"/>
      </dsp:txXfrm>
    </dsp:sp>
    <dsp:sp modelId="{BA79666D-BDFC-4860-B383-9A62A7BB7912}">
      <dsp:nvSpPr>
        <dsp:cNvPr id="0" name=""/>
        <dsp:cNvSpPr/>
      </dsp:nvSpPr>
      <dsp:spPr>
        <a:xfrm>
          <a:off x="5372964" y="108076"/>
          <a:ext cx="2626066" cy="1050426"/>
        </a:xfrm>
        <a:prstGeom prst="chevron">
          <a:avLst/>
        </a:prstGeom>
        <a:solidFill>
          <a:schemeClr val="accent4">
            <a:tint val="40000"/>
            <a:alpha val="90000"/>
            <a:hueOff val="3837973"/>
            <a:satOff val="-20420"/>
            <a:lumOff val="-116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3837973"/>
              <a:satOff val="-20420"/>
              <a:lumOff val="-1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$ 129.417.810,35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5898177" y="108076"/>
        <a:ext cx="1575640" cy="1050426"/>
      </dsp:txXfrm>
    </dsp:sp>
    <dsp:sp modelId="{F69333E2-B66C-4A9B-B9DB-693FF80E0F47}">
      <dsp:nvSpPr>
        <dsp:cNvPr id="0" name=""/>
        <dsp:cNvSpPr/>
      </dsp:nvSpPr>
      <dsp:spPr>
        <a:xfrm>
          <a:off x="361923" y="1443257"/>
          <a:ext cx="3163935" cy="1265574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tx1"/>
              </a:solidFill>
            </a:rPr>
            <a:t>SITUACIÓN FINAL</a:t>
          </a:r>
          <a:endParaRPr lang="es-ES" sz="2400" b="1" kern="1200" dirty="0">
            <a:solidFill>
              <a:schemeClr val="tx1"/>
            </a:solidFill>
          </a:endParaRPr>
        </a:p>
      </dsp:txBody>
      <dsp:txXfrm>
        <a:off x="994710" y="1443257"/>
        <a:ext cx="1898361" cy="1265574"/>
      </dsp:txXfrm>
    </dsp:sp>
    <dsp:sp modelId="{2930AAD5-5C7C-4718-B095-B743DC2F1EEA}">
      <dsp:nvSpPr>
        <dsp:cNvPr id="0" name=""/>
        <dsp:cNvSpPr/>
      </dsp:nvSpPr>
      <dsp:spPr>
        <a:xfrm>
          <a:off x="3114547" y="1550831"/>
          <a:ext cx="2626066" cy="1050426"/>
        </a:xfrm>
        <a:prstGeom prst="chevron">
          <a:avLst/>
        </a:prstGeom>
        <a:solidFill>
          <a:schemeClr val="accent4">
            <a:tint val="40000"/>
            <a:alpha val="90000"/>
            <a:hueOff val="7675946"/>
            <a:satOff val="-40841"/>
            <a:lumOff val="-2327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7675946"/>
              <a:satOff val="-40841"/>
              <a:lumOff val="-23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chemeClr val="tx1"/>
              </a:solidFill>
            </a:rPr>
            <a:t>7088 PUESTOS</a:t>
          </a:r>
          <a:endParaRPr lang="es-ES" sz="2400" b="1" kern="1200" dirty="0">
            <a:solidFill>
              <a:schemeClr val="tx1"/>
            </a:solidFill>
          </a:endParaRPr>
        </a:p>
      </dsp:txBody>
      <dsp:txXfrm>
        <a:off x="3639760" y="1550831"/>
        <a:ext cx="1575640" cy="1050426"/>
      </dsp:txXfrm>
    </dsp:sp>
    <dsp:sp modelId="{58B4DAF8-C781-44D4-8181-09F74B7B4663}">
      <dsp:nvSpPr>
        <dsp:cNvPr id="0" name=""/>
        <dsp:cNvSpPr/>
      </dsp:nvSpPr>
      <dsp:spPr>
        <a:xfrm>
          <a:off x="5372964" y="1550831"/>
          <a:ext cx="2626066" cy="1050426"/>
        </a:xfrm>
        <a:prstGeom prst="chevron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$ 129.400.147,77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5898177" y="1550831"/>
        <a:ext cx="1575640" cy="10504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B9E95-A9BB-4CD9-8C13-0FBDFDBAE85C}">
      <dsp:nvSpPr>
        <dsp:cNvPr id="0" name=""/>
        <dsp:cNvSpPr/>
      </dsp:nvSpPr>
      <dsp:spPr>
        <a:xfrm rot="5400000">
          <a:off x="6273220" y="-2550169"/>
          <a:ext cx="1026389" cy="638721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64 CONTRATOS EVENTUALES COVID 19 (SECTOR SALUD)</a:t>
          </a:r>
          <a:endParaRPr lang="es-ES" sz="2400" kern="1200" dirty="0"/>
        </a:p>
      </dsp:txBody>
      <dsp:txXfrm rot="-5400000">
        <a:off x="3592808" y="180347"/>
        <a:ext cx="6337110" cy="926181"/>
      </dsp:txXfrm>
    </dsp:sp>
    <dsp:sp modelId="{8C5E07F9-E8C2-425F-8968-01D46079AC32}">
      <dsp:nvSpPr>
        <dsp:cNvPr id="0" name=""/>
        <dsp:cNvSpPr/>
      </dsp:nvSpPr>
      <dsp:spPr>
        <a:xfrm>
          <a:off x="0" y="1943"/>
          <a:ext cx="3592807" cy="128298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$ 949.087,36</a:t>
          </a:r>
          <a:endParaRPr lang="es-ES" sz="2400" kern="1200" dirty="0"/>
        </a:p>
      </dsp:txBody>
      <dsp:txXfrm>
        <a:off x="62630" y="64573"/>
        <a:ext cx="3467547" cy="1157727"/>
      </dsp:txXfrm>
    </dsp:sp>
    <dsp:sp modelId="{E06796BD-51D2-41D1-A7BB-9198EDE7B571}">
      <dsp:nvSpPr>
        <dsp:cNvPr id="0" name=""/>
        <dsp:cNvSpPr/>
      </dsp:nvSpPr>
      <dsp:spPr>
        <a:xfrm rot="5400000">
          <a:off x="6273220" y="-1203033"/>
          <a:ext cx="1026389" cy="6387214"/>
        </a:xfrm>
        <a:prstGeom prst="round2SameRect">
          <a:avLst/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OPTIMIZACIÓN DE PLANIFICACIÓN DE TALENTO HUMANO 2022</a:t>
          </a:r>
          <a:endParaRPr lang="es-ES" sz="2400" kern="1200" dirty="0"/>
        </a:p>
      </dsp:txBody>
      <dsp:txXfrm rot="-5400000">
        <a:off x="3592808" y="1527483"/>
        <a:ext cx="6337110" cy="926181"/>
      </dsp:txXfrm>
    </dsp:sp>
    <dsp:sp modelId="{9772908F-6D6E-4F33-89B0-72AB2791E2EC}">
      <dsp:nvSpPr>
        <dsp:cNvPr id="0" name=""/>
        <dsp:cNvSpPr/>
      </dsp:nvSpPr>
      <dsp:spPr>
        <a:xfrm>
          <a:off x="0" y="1349080"/>
          <a:ext cx="3592807" cy="1282987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$ 17.662,58</a:t>
          </a:r>
          <a:endParaRPr lang="es-ES" sz="2400" kern="1200" dirty="0"/>
        </a:p>
      </dsp:txBody>
      <dsp:txXfrm>
        <a:off x="62630" y="1411710"/>
        <a:ext cx="3467547" cy="1157727"/>
      </dsp:txXfrm>
    </dsp:sp>
    <dsp:sp modelId="{AB8C78FB-A255-4973-A985-31B65FAB1A46}">
      <dsp:nvSpPr>
        <dsp:cNvPr id="0" name=""/>
        <dsp:cNvSpPr/>
      </dsp:nvSpPr>
      <dsp:spPr>
        <a:xfrm rot="5400000">
          <a:off x="6273220" y="144103"/>
          <a:ext cx="1026389" cy="6387214"/>
        </a:xfrm>
        <a:prstGeom prst="round2Same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184 </a:t>
          </a:r>
          <a:r>
            <a:rPr lang="es-ES" sz="2400" kern="1200" dirty="0" smtClean="0"/>
            <a:t>VACANTES </a:t>
          </a:r>
          <a:r>
            <a:rPr lang="es-ES" sz="2400" kern="1200" dirty="0" smtClean="0"/>
            <a:t>COMPRA DE RENUNCIAS </a:t>
          </a:r>
          <a:r>
            <a:rPr lang="es-ES" sz="2400" kern="1200" dirty="0" smtClean="0"/>
            <a:t>VOLUNTARIAS CON </a:t>
          </a:r>
          <a:r>
            <a:rPr lang="es-ES" sz="2400" kern="1200" dirty="0" smtClean="0"/>
            <a:t>INDEMNIZACIÓN </a:t>
          </a:r>
          <a:r>
            <a:rPr lang="es-ES" sz="2400" kern="1200" dirty="0" smtClean="0"/>
            <a:t>POR </a:t>
          </a:r>
          <a:r>
            <a:rPr lang="es-ES" sz="2400" kern="1200" dirty="0" smtClean="0"/>
            <a:t>ELIMINAR</a:t>
          </a:r>
          <a:endParaRPr lang="es-ES" sz="2400" kern="1200" dirty="0"/>
        </a:p>
      </dsp:txBody>
      <dsp:txXfrm rot="-5400000">
        <a:off x="3592808" y="2874619"/>
        <a:ext cx="6337110" cy="926181"/>
      </dsp:txXfrm>
    </dsp:sp>
    <dsp:sp modelId="{88925E3D-30DE-4BE4-9760-2AE00C95D751}">
      <dsp:nvSpPr>
        <dsp:cNvPr id="0" name=""/>
        <dsp:cNvSpPr/>
      </dsp:nvSpPr>
      <dsp:spPr>
        <a:xfrm>
          <a:off x="0" y="2696216"/>
          <a:ext cx="3592807" cy="1282987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$ 3.087.618,17</a:t>
          </a:r>
          <a:endParaRPr lang="es-ES" sz="2400" kern="1200" dirty="0"/>
        </a:p>
      </dsp:txBody>
      <dsp:txXfrm>
        <a:off x="62630" y="2758846"/>
        <a:ext cx="3467547" cy="11577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D48E2-A0AE-4759-8838-A6835236736B}">
      <dsp:nvSpPr>
        <dsp:cNvPr id="0" name=""/>
        <dsp:cNvSpPr/>
      </dsp:nvSpPr>
      <dsp:spPr>
        <a:xfrm>
          <a:off x="7058" y="407"/>
          <a:ext cx="2854132" cy="23266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smtClean="0">
              <a:solidFill>
                <a:schemeClr val="tx1"/>
              </a:solidFill>
            </a:rPr>
            <a:t>SECTOR EDUCACIÓN (DOCENTES)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smtClean="0">
              <a:solidFill>
                <a:schemeClr val="tx1"/>
              </a:solidFill>
            </a:rPr>
            <a:t>34 PUESTOS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75203" y="68552"/>
        <a:ext cx="2717842" cy="2190361"/>
      </dsp:txXfrm>
    </dsp:sp>
    <dsp:sp modelId="{D3207E97-7B17-4BC6-BFC3-28D78F26D074}">
      <dsp:nvSpPr>
        <dsp:cNvPr id="0" name=""/>
        <dsp:cNvSpPr/>
      </dsp:nvSpPr>
      <dsp:spPr>
        <a:xfrm>
          <a:off x="6542251" y="28083"/>
          <a:ext cx="2854132" cy="23266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smtClean="0">
              <a:solidFill>
                <a:schemeClr val="tx1"/>
              </a:solidFill>
            </a:rPr>
            <a:t>SECTOR CULTURA (BANDA MUNICIPAL)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smtClean="0">
              <a:solidFill>
                <a:schemeClr val="tx1"/>
              </a:solidFill>
            </a:rPr>
            <a:t>14 PUESTOS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6610396" y="96228"/>
        <a:ext cx="2717842" cy="2190361"/>
      </dsp:txXfrm>
    </dsp:sp>
    <dsp:sp modelId="{B3038045-5610-4064-802B-20F216DA6319}">
      <dsp:nvSpPr>
        <dsp:cNvPr id="0" name=""/>
        <dsp:cNvSpPr/>
      </dsp:nvSpPr>
      <dsp:spPr>
        <a:xfrm>
          <a:off x="3338087" y="73180"/>
          <a:ext cx="2854132" cy="23266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SECTOR SALUD (BIENESTAR ANIMAL)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18 PUESTOS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3406232" y="141325"/>
        <a:ext cx="2717842" cy="2190361"/>
      </dsp:txXfrm>
    </dsp:sp>
    <dsp:sp modelId="{004CB0BF-7E5E-466F-9CEF-3A940902D27E}">
      <dsp:nvSpPr>
        <dsp:cNvPr id="0" name=""/>
        <dsp:cNvSpPr/>
      </dsp:nvSpPr>
      <dsp:spPr>
        <a:xfrm>
          <a:off x="3340685" y="2580234"/>
          <a:ext cx="2854132" cy="23266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SECTOR ADMINISTRACIÓN GENERAL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30 PUESTOS UNIDADES DESCONCENTRADAS DE RRHH Y 5 PUESTOS PARA ARCHIVO METROPOLITANO DE HISTORIA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3408830" y="2648379"/>
        <a:ext cx="2717842" cy="2190361"/>
      </dsp:txXfrm>
    </dsp:sp>
    <dsp:sp modelId="{33D1212D-0F16-4F3D-8D2A-ED2C73147538}">
      <dsp:nvSpPr>
        <dsp:cNvPr id="0" name=""/>
        <dsp:cNvSpPr/>
      </dsp:nvSpPr>
      <dsp:spPr>
        <a:xfrm>
          <a:off x="6570079" y="2580641"/>
          <a:ext cx="2854132" cy="23266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smtClean="0">
              <a:solidFill>
                <a:schemeClr val="tx1"/>
              </a:solidFill>
            </a:rPr>
            <a:t>SECTOR SEGURIDAD IMPLEMENTACIÓN COESCOP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smtClean="0">
              <a:solidFill>
                <a:schemeClr val="tx1"/>
              </a:solidFill>
            </a:rPr>
            <a:t>$ 3.885.199,56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6638224" y="2648786"/>
        <a:ext cx="2717842" cy="2190361"/>
      </dsp:txXfrm>
    </dsp:sp>
    <dsp:sp modelId="{6A22E05E-08C5-4E8D-A17D-0D1A2FBC051D}">
      <dsp:nvSpPr>
        <dsp:cNvPr id="0" name=""/>
        <dsp:cNvSpPr/>
      </dsp:nvSpPr>
      <dsp:spPr>
        <a:xfrm>
          <a:off x="8" y="2580641"/>
          <a:ext cx="2854132" cy="23266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SECTOR TERRITORIO HÁBITAT Y VIVIENDA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28 PUESTOS STHV Y </a:t>
          </a:r>
          <a:r>
            <a:rPr lang="es-ES" sz="1600" b="1" kern="1200" dirty="0" smtClean="0">
              <a:solidFill>
                <a:schemeClr val="tx1"/>
              </a:solidFill>
            </a:rPr>
            <a:t>26 </a:t>
          </a:r>
          <a:r>
            <a:rPr lang="es-ES" sz="1600" b="1" kern="1200" dirty="0" smtClean="0">
              <a:solidFill>
                <a:schemeClr val="tx1"/>
              </a:solidFill>
            </a:rPr>
            <a:t>PUESTOS PARA </a:t>
          </a:r>
          <a:r>
            <a:rPr lang="es-ES" sz="1600" b="1" kern="1200" dirty="0" smtClean="0">
              <a:solidFill>
                <a:schemeClr val="tx1"/>
              </a:solidFill>
            </a:rPr>
            <a:t>DIRECCIÓN METROPOLITANA DE CATASTRO </a:t>
          </a:r>
          <a:endParaRPr lang="es-ES" sz="1600" b="1" kern="1200" dirty="0">
            <a:solidFill>
              <a:schemeClr val="tx1"/>
            </a:solidFill>
          </a:endParaRPr>
        </a:p>
      </dsp:txBody>
      <dsp:txXfrm>
        <a:off x="68153" y="2648786"/>
        <a:ext cx="2717842" cy="2190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03/01/2022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03/01/2022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951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03/01/2022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029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03/01/2022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267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03/01/2022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179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03/01/2022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206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03/01/2022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456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03/01/2022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8046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03/01/2022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0604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03/01/2022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698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t>03/01/2022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2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E9CB-C5E4-D447-87EB-F9BE3040ECD0}" type="datetimeFigureOut">
              <a:rPr lang="es-ES_tradnl" smtClean="0"/>
              <a:t>03/01/2022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3825F-3E91-9148-B63E-ED6A1E11E9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3bec13ed-b47c-4263-b7c2-07b417a64f7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cid:3bec13ed-b47c-4263-b7c2-07b417a64f70" TargetMode="External"/><Relationship Id="rId9" Type="http://schemas.microsoft.com/office/2007/relationships/diagramDrawing" Target="../diagrams/drawing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cid:3bec13ed-b47c-4263-b7c2-07b417a64f70" TargetMode="External"/><Relationship Id="rId9" Type="http://schemas.microsoft.com/office/2007/relationships/diagramDrawing" Target="../diagrams/drawing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cid:3bec13ed-b47c-4263-b7c2-07b417a64f70" TargetMode="External"/><Relationship Id="rId9" Type="http://schemas.microsoft.com/office/2007/relationships/diagramDrawing" Target="../diagrams/drawin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cid:3bec13ed-b47c-4263-b7c2-07b417a64f7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cid:3bec13ed-b47c-4263-b7c2-07b417a64f7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cid:3bec13ed-b47c-4263-b7c2-07b417a64f7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cid:3bec13ed-b47c-4263-b7c2-07b417a64f7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cid:3bec13ed-b47c-4263-b7c2-07b417a64f70" TargetMode="External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cid:3bec13ed-b47c-4263-b7c2-07b417a64f7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cid:3bec13ed-b47c-4263-b7c2-07b417a64f70" TargetMode="External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cid:3bec13ed-b47c-4263-b7c2-07b417a64f7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cid:3bec13ed-b47c-4263-b7c2-07b417a64f7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cid:3bec13ed-b47c-4263-b7c2-07b417a64f7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54" y="2064328"/>
            <a:ext cx="4696691" cy="2230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2" r="16755" b="-179058"/>
          <a:stretch/>
        </p:blipFill>
        <p:spPr>
          <a:xfrm>
            <a:off x="350876" y="6419439"/>
            <a:ext cx="10092536" cy="44658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74315" y="373432"/>
            <a:ext cx="11601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70C0"/>
                </a:solidFill>
              </a:rPr>
              <a:t>ASIGNACIÓN PRESUPUESTARIA </a:t>
            </a:r>
            <a:endParaRPr lang="es-ES_tradnl" sz="3200" b="1" dirty="0">
              <a:solidFill>
                <a:srgbClr val="0070C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74315" y="1438665"/>
            <a:ext cx="11188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/>
              <a:t> </a:t>
            </a:r>
            <a:endParaRPr lang="es-EC" dirty="0"/>
          </a:p>
          <a:p>
            <a:pPr algn="just"/>
            <a:endParaRPr lang="es-EC" b="1" i="1" dirty="0"/>
          </a:p>
          <a:p>
            <a:pPr algn="just"/>
            <a:r>
              <a:rPr lang="es-EC" b="1" i="1" dirty="0"/>
              <a:t> </a:t>
            </a:r>
            <a:endParaRPr lang="es-EC" b="1" dirty="0"/>
          </a:p>
          <a:p>
            <a:pPr lvl="0"/>
            <a:endParaRPr lang="es-EC" b="1" dirty="0"/>
          </a:p>
        </p:txBody>
      </p:sp>
      <p:pic>
        <p:nvPicPr>
          <p:cNvPr id="9" name="Imagen 8" descr="cid:3bec13ed-b47c-4263-b7c2-07b417a64f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368" y="5949350"/>
            <a:ext cx="2038350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uadroTexto 10"/>
          <p:cNvSpPr txBox="1"/>
          <p:nvPr/>
        </p:nvSpPr>
        <p:spPr>
          <a:xfrm>
            <a:off x="718023" y="4776099"/>
            <a:ext cx="10329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dirty="0" smtClean="0"/>
              <a:t>De la situación final, se optimizarán 64 puestos de contratos eventuales del sector salud que implican un costo de $949.087,36, recursos que serán traspasados en la Primera Reforma Presupuestaria 2022 para el fortalecimiento de los proyectos del indicado sector.</a:t>
            </a:r>
            <a:endParaRPr lang="es-ES_tradnl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17463018"/>
              </p:ext>
            </p:extLst>
          </p:nvPr>
        </p:nvGraphicFramePr>
        <p:xfrm>
          <a:off x="1915522" y="1525344"/>
          <a:ext cx="8360955" cy="2709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2533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2" r="16755" b="-179058"/>
          <a:stretch/>
        </p:blipFill>
        <p:spPr>
          <a:xfrm>
            <a:off x="350876" y="6419439"/>
            <a:ext cx="10092536" cy="446582"/>
          </a:xfrm>
          <a:prstGeom prst="rect">
            <a:avLst/>
          </a:prstGeom>
        </p:spPr>
      </p:pic>
      <p:pic>
        <p:nvPicPr>
          <p:cNvPr id="9" name="Imagen 8" descr="cid:3bec13ed-b47c-4263-b7c2-07b417a64f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368" y="5949350"/>
            <a:ext cx="2038350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uadroTexto 12"/>
          <p:cNvSpPr txBox="1"/>
          <p:nvPr/>
        </p:nvSpPr>
        <p:spPr>
          <a:xfrm>
            <a:off x="1077545" y="307154"/>
            <a:ext cx="100369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dirty="0" smtClean="0">
                <a:solidFill>
                  <a:srgbClr val="0070C0"/>
                </a:solidFill>
              </a:rPr>
              <a:t>OPTIMIZACIÓN </a:t>
            </a:r>
            <a:r>
              <a:rPr lang="es-ES_tradnl" sz="3200" b="1" dirty="0" smtClean="0">
                <a:solidFill>
                  <a:srgbClr val="0070C0"/>
                </a:solidFill>
              </a:rPr>
              <a:t>Y RACIONALIZACIÓN DE </a:t>
            </a:r>
            <a:r>
              <a:rPr lang="es-ES_tradnl" sz="3200" b="1" dirty="0" smtClean="0">
                <a:solidFill>
                  <a:srgbClr val="0070C0"/>
                </a:solidFill>
              </a:rPr>
              <a:t>RECURSOS INSTITUCIONALES </a:t>
            </a:r>
            <a:endParaRPr lang="es-ES_tradnl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545397358"/>
              </p:ext>
            </p:extLst>
          </p:nvPr>
        </p:nvGraphicFramePr>
        <p:xfrm>
          <a:off x="875212" y="1384372"/>
          <a:ext cx="9980022" cy="3981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2847703" y="5530736"/>
            <a:ext cx="3709851" cy="815647"/>
            <a:chOff x="361923" y="502"/>
            <a:chExt cx="3163935" cy="1265574"/>
          </a:xfrm>
        </p:grpSpPr>
        <p:sp>
          <p:nvSpPr>
            <p:cNvPr id="8" name="Cheurón 7"/>
            <p:cNvSpPr/>
            <p:nvPr/>
          </p:nvSpPr>
          <p:spPr>
            <a:xfrm>
              <a:off x="361923" y="502"/>
              <a:ext cx="3163935" cy="1265574"/>
            </a:xfrm>
            <a:prstGeom prst="chevron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0" name="Cheurón 4"/>
            <p:cNvSpPr txBox="1"/>
            <p:nvPr/>
          </p:nvSpPr>
          <p:spPr>
            <a:xfrm>
              <a:off x="994710" y="502"/>
              <a:ext cx="1898361" cy="12655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30480" tIns="15240" rIns="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2000" b="1" dirty="0" smtClean="0"/>
                <a:t>RESULTADO OPTIMIZACIÓN Y RACIONALIZACIÓN</a:t>
              </a:r>
              <a:endParaRPr lang="es-ES" sz="20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CuadroTexto 10"/>
          <p:cNvSpPr txBox="1"/>
          <p:nvPr/>
        </p:nvSpPr>
        <p:spPr>
          <a:xfrm>
            <a:off x="6986675" y="5726023"/>
            <a:ext cx="2612572" cy="52322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$ 4.054.368,11</a:t>
            </a:r>
            <a:endParaRPr lang="es-EC" sz="2800" b="1" dirty="0"/>
          </a:p>
        </p:txBody>
      </p:sp>
    </p:spTree>
    <p:extLst>
      <p:ext uri="{BB962C8B-B14F-4D97-AF65-F5344CB8AC3E}">
        <p14:creationId xmlns:p14="http://schemas.microsoft.com/office/powerpoint/2010/main" val="48289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2" r="16755" b="-179058"/>
          <a:stretch/>
        </p:blipFill>
        <p:spPr>
          <a:xfrm>
            <a:off x="350876" y="6419439"/>
            <a:ext cx="10092536" cy="446582"/>
          </a:xfrm>
          <a:prstGeom prst="rect">
            <a:avLst/>
          </a:prstGeom>
        </p:spPr>
      </p:pic>
      <p:pic>
        <p:nvPicPr>
          <p:cNvPr id="9" name="Imagen 8" descr="cid:3bec13ed-b47c-4263-b7c2-07b417a64f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368" y="5949350"/>
            <a:ext cx="2038350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uadroTexto 12"/>
          <p:cNvSpPr txBox="1"/>
          <p:nvPr/>
        </p:nvSpPr>
        <p:spPr>
          <a:xfrm>
            <a:off x="648053" y="309944"/>
            <a:ext cx="112252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 smtClean="0">
                <a:solidFill>
                  <a:srgbClr val="0070C0"/>
                </a:solidFill>
              </a:rPr>
              <a:t>FORTALECIMIENTO INSTITUCIONAL (REQUERIMIENTOS ADICIONALES) </a:t>
            </a:r>
            <a:r>
              <a:rPr lang="es-EC" sz="2800" b="1" dirty="0" smtClean="0">
                <a:solidFill>
                  <a:srgbClr val="0070C0"/>
                </a:solidFill>
              </a:rPr>
              <a:t>CONSIDERADOS EN LA PROFORMA PRESUPUESTARIA 2022</a:t>
            </a:r>
            <a:endParaRPr lang="es-ES_tradnl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708857747"/>
              </p:ext>
            </p:extLst>
          </p:nvPr>
        </p:nvGraphicFramePr>
        <p:xfrm>
          <a:off x="1385046" y="1400517"/>
          <a:ext cx="9535503" cy="4907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94420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2" r="16755" b="-179058"/>
          <a:stretch/>
        </p:blipFill>
        <p:spPr>
          <a:xfrm>
            <a:off x="350876" y="6419439"/>
            <a:ext cx="10092536" cy="446582"/>
          </a:xfrm>
          <a:prstGeom prst="rect">
            <a:avLst/>
          </a:prstGeom>
        </p:spPr>
      </p:pic>
      <p:pic>
        <p:nvPicPr>
          <p:cNvPr id="9" name="Imagen 8" descr="cid:3bec13ed-b47c-4263-b7c2-07b417a64f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368" y="5949350"/>
            <a:ext cx="2038350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uadroTexto 12"/>
          <p:cNvSpPr txBox="1"/>
          <p:nvPr/>
        </p:nvSpPr>
        <p:spPr>
          <a:xfrm>
            <a:off x="1109253" y="734836"/>
            <a:ext cx="98635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 smtClean="0">
                <a:solidFill>
                  <a:srgbClr val="0070C0"/>
                </a:solidFill>
              </a:rPr>
              <a:t>CONTRATOS CIVILES  </a:t>
            </a:r>
            <a:r>
              <a:rPr lang="es-EC" sz="2800" b="1" dirty="0">
                <a:solidFill>
                  <a:srgbClr val="0070C0"/>
                </a:solidFill>
              </a:rPr>
              <a:t>DE SERVICIOS </a:t>
            </a:r>
            <a:r>
              <a:rPr lang="es-EC" sz="2800" b="1" dirty="0" smtClean="0">
                <a:solidFill>
                  <a:srgbClr val="0070C0"/>
                </a:solidFill>
              </a:rPr>
              <a:t>PROFESIONALES Y </a:t>
            </a:r>
            <a:r>
              <a:rPr lang="es-EC" sz="2800" b="1" dirty="0">
                <a:solidFill>
                  <a:srgbClr val="0070C0"/>
                </a:solidFill>
              </a:rPr>
              <a:t>CONVENIOS DE PRÁCTICAS  CON ESTUDIANTES UNIVERSITARIOS </a:t>
            </a:r>
            <a:endParaRPr lang="es-ES_tradnl" sz="2800" b="1" dirty="0">
              <a:solidFill>
                <a:srgbClr val="0070C0"/>
              </a:solidFill>
            </a:endParaRPr>
          </a:p>
          <a:p>
            <a:endParaRPr lang="es-ES_tradnl" sz="2800" b="1" dirty="0">
              <a:solidFill>
                <a:srgbClr val="0070C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109253" y="2119831"/>
            <a:ext cx="98635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ES_tradnl" sz="2800" dirty="0" smtClean="0"/>
              <a:t>Los contratos civiles de servicios profesionales se </a:t>
            </a:r>
            <a:r>
              <a:rPr lang="es-ES_tradnl" sz="2800" dirty="0" smtClean="0"/>
              <a:t>otorgarán </a:t>
            </a:r>
            <a:r>
              <a:rPr lang="es-ES_tradnl" sz="2800" dirty="0" smtClean="0"/>
              <a:t>previo análisis técnico y </a:t>
            </a:r>
            <a:r>
              <a:rPr lang="es-ES_tradnl" sz="2800" dirty="0" smtClean="0"/>
              <a:t>cumplimiento </a:t>
            </a:r>
            <a:r>
              <a:rPr lang="es-ES_tradnl" sz="2800" dirty="0" smtClean="0"/>
              <a:t>de requisitos </a:t>
            </a:r>
            <a:r>
              <a:rPr lang="es-ES_tradnl" sz="2800" dirty="0" smtClean="0"/>
              <a:t>establecidos en la normativa legal vigente. </a:t>
            </a:r>
            <a:endParaRPr lang="es-ES_tradnl" sz="2800" dirty="0" smtClean="0"/>
          </a:p>
          <a:p>
            <a:pPr algn="just"/>
            <a:endParaRPr lang="es-ES_tradnl" sz="2800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ES_tradnl" sz="2800" dirty="0" smtClean="0"/>
              <a:t>Las </a:t>
            </a:r>
            <a:r>
              <a:rPr lang="es-ES_tradnl" sz="2800" dirty="0" smtClean="0"/>
              <a:t>prácticas </a:t>
            </a:r>
            <a:r>
              <a:rPr lang="es-ES_tradnl" sz="2800" dirty="0" smtClean="0"/>
              <a:t>pre profesionales no implican </a:t>
            </a:r>
            <a:r>
              <a:rPr lang="es-ES_tradnl" sz="2800" dirty="0" smtClean="0"/>
              <a:t>erogación de recursos económicos </a:t>
            </a:r>
            <a:r>
              <a:rPr lang="es-ES_tradnl" sz="2800" dirty="0" smtClean="0"/>
              <a:t>y se suscribirán con las universidades e institutos superiores conforme lo determina la normativa legal </a:t>
            </a:r>
            <a:r>
              <a:rPr lang="es-ES_tradnl" sz="2800" dirty="0" smtClean="0"/>
              <a:t>vigente.</a:t>
            </a:r>
            <a:endParaRPr lang="es-ES_tradnl" sz="28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26492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2" r="16755" b="-179058"/>
          <a:stretch/>
        </p:blipFill>
        <p:spPr>
          <a:xfrm>
            <a:off x="350876" y="6419439"/>
            <a:ext cx="10092536" cy="44658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343528" y="1102578"/>
            <a:ext cx="941306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000" b="1" dirty="0" smtClean="0">
                <a:solidFill>
                  <a:srgbClr val="0070C0"/>
                </a:solidFill>
              </a:rPr>
              <a:t>PLANIFICACIÓN DE TALENTO HUMANO DEL PERÍODO FISCAL 2022</a:t>
            </a:r>
          </a:p>
          <a:p>
            <a:pPr algn="ctr"/>
            <a:endParaRPr lang="es-ES_tradnl" sz="4000" b="1" dirty="0">
              <a:solidFill>
                <a:srgbClr val="0070C0"/>
              </a:solidFill>
            </a:endParaRPr>
          </a:p>
          <a:p>
            <a:pPr algn="ctr"/>
            <a:r>
              <a:rPr lang="es-ES_tradnl" sz="4000" b="1" dirty="0" smtClean="0">
                <a:solidFill>
                  <a:srgbClr val="0070C0"/>
                </a:solidFill>
              </a:rPr>
              <a:t>MUNICIPIO DEL DISTRITO METROPOLITANO DE QUITO</a:t>
            </a:r>
          </a:p>
          <a:p>
            <a:pPr algn="ctr"/>
            <a:endParaRPr lang="es-ES_tradnl" sz="4000" b="1" dirty="0">
              <a:solidFill>
                <a:srgbClr val="0070C0"/>
              </a:solidFill>
            </a:endParaRPr>
          </a:p>
          <a:p>
            <a:pPr algn="ctr"/>
            <a:r>
              <a:rPr lang="es-ES_tradnl" sz="4000" b="1" dirty="0" smtClean="0">
                <a:solidFill>
                  <a:srgbClr val="0070C0"/>
                </a:solidFill>
              </a:rPr>
              <a:t>(ADMINISTRACIÓN CENTRAL)</a:t>
            </a:r>
          </a:p>
          <a:p>
            <a:pPr algn="ctr"/>
            <a:endParaRPr lang="es-ES_tradnl" sz="4000" b="1" dirty="0">
              <a:solidFill>
                <a:srgbClr val="0070C0"/>
              </a:solidFill>
            </a:endParaRPr>
          </a:p>
          <a:p>
            <a:pPr algn="ctr"/>
            <a:endParaRPr lang="es-ES_tradnl" sz="2400" b="1" dirty="0" smtClean="0">
              <a:solidFill>
                <a:srgbClr val="0070C0"/>
              </a:solidFill>
            </a:endParaRPr>
          </a:p>
          <a:p>
            <a:pPr algn="ctr"/>
            <a:endParaRPr lang="es-ES_tradnl" sz="2400" b="1" dirty="0">
              <a:solidFill>
                <a:srgbClr val="0070C0"/>
              </a:solidFill>
            </a:endParaRPr>
          </a:p>
        </p:txBody>
      </p:sp>
      <p:pic>
        <p:nvPicPr>
          <p:cNvPr id="5" name="Imagen 4" descr="cid:3bec13ed-b47c-4263-b7c2-07b417a64f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422" y="5752689"/>
            <a:ext cx="2038350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2" r="16755" b="-179058"/>
          <a:stretch/>
        </p:blipFill>
        <p:spPr>
          <a:xfrm>
            <a:off x="350876" y="6419439"/>
            <a:ext cx="10092536" cy="44658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79214" y="276761"/>
            <a:ext cx="8833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70C0"/>
                </a:solidFill>
              </a:rPr>
              <a:t>BASE LEGAL</a:t>
            </a:r>
            <a:endParaRPr lang="es-ES_tradnl" sz="3200" b="1" dirty="0">
              <a:solidFill>
                <a:srgbClr val="0070C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19025" y="945187"/>
            <a:ext cx="1070140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_tradnl" b="1" dirty="0" smtClean="0"/>
              <a:t>LEY ORGÁNICA DEL SERVICIO PÚBLICO</a:t>
            </a:r>
          </a:p>
          <a:p>
            <a:pPr algn="just"/>
            <a:endParaRPr lang="es-ES_tradnl" b="1" dirty="0" smtClean="0"/>
          </a:p>
          <a:p>
            <a:pPr algn="just"/>
            <a:r>
              <a:rPr lang="es-ES_tradnl" b="1" dirty="0" smtClean="0"/>
              <a:t>Art</a:t>
            </a:r>
            <a:r>
              <a:rPr lang="es-ES_tradnl" b="1" dirty="0"/>
              <a:t>. 55.- Del subsistema de planificación del talento humano</a:t>
            </a:r>
            <a:r>
              <a:rPr lang="es-ES_tradnl" b="1" i="1" dirty="0"/>
              <a:t>. -</a:t>
            </a:r>
            <a:r>
              <a:rPr lang="es-ES_tradnl" i="1" dirty="0"/>
              <a:t> “Es el conjunto de normas, técnicas y procedimientos orientados a determinar la situación histórica, actual y futura del talento humano, a fin de garantizar la cantidad y calidad de este recurso, en función de la estructura administrativa </a:t>
            </a:r>
            <a:r>
              <a:rPr lang="es-ES_tradnl" i="1" dirty="0" smtClean="0"/>
              <a:t>correspondiente”.</a:t>
            </a:r>
          </a:p>
          <a:p>
            <a:pPr algn="just"/>
            <a:endParaRPr lang="es-ES_tradnl" i="1" dirty="0"/>
          </a:p>
          <a:p>
            <a:r>
              <a:rPr lang="es-ES_tradnl" b="1" dirty="0"/>
              <a:t>Art. 56.- De la planificación institucional del talento humano. –</a:t>
            </a:r>
            <a:r>
              <a:rPr lang="es-ES_tradnl" i="1" dirty="0"/>
              <a:t> “Las Unidades de Administración del Talento Humano estructurarán, elaborarán y presentarán la planificación del talento humano, en función de los planes, programas, proyectos y procesos a ser </a:t>
            </a:r>
            <a:r>
              <a:rPr lang="es-ES_tradnl" i="1" dirty="0" smtClean="0"/>
              <a:t>ejecutados”. </a:t>
            </a:r>
            <a:endParaRPr lang="es-EC" dirty="0"/>
          </a:p>
          <a:p>
            <a:r>
              <a:rPr lang="es-ES_tradnl" i="1" dirty="0"/>
              <a:t> </a:t>
            </a:r>
            <a:endParaRPr lang="es-EC" dirty="0"/>
          </a:p>
          <a:p>
            <a:r>
              <a:rPr lang="es-ES_tradnl" i="1" dirty="0"/>
              <a:t>(…) “Los Gobiernos Autónomos Descentralizados, sus entidades y regímenes especiales, obligatoriamente tendrán su propia planificación anual del talento humano, la que será sometida a su respectivo órgano legislativo.” </a:t>
            </a:r>
            <a:endParaRPr lang="es-EC" dirty="0"/>
          </a:p>
          <a:p>
            <a:pPr algn="just"/>
            <a:endParaRPr lang="es-EC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b="1" dirty="0"/>
              <a:t>NORMA TÉCNICA DEL SUBSISTEMA DE PLANIFICACIÓN DEL TALENTO </a:t>
            </a:r>
            <a:r>
              <a:rPr lang="es-ES" b="1" dirty="0" smtClean="0"/>
              <a:t>HUMANO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dirty="0" smtClean="0"/>
              <a:t>Acuerdo </a:t>
            </a:r>
            <a:r>
              <a:rPr lang="es-ES" dirty="0"/>
              <a:t>Ministerial No. MDT-2015-0086, publicado en el Suplemento del Registro Oficial No. 474 de 6 de mayo de 2015 y sus reformas.</a:t>
            </a:r>
            <a:endParaRPr lang="es-EC" dirty="0"/>
          </a:p>
          <a:p>
            <a:pPr algn="just"/>
            <a:endParaRPr lang="es-EC" dirty="0"/>
          </a:p>
          <a:p>
            <a:pPr algn="just"/>
            <a:endParaRPr lang="es-ES_tradnl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ES_tradnl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9" name="Imagen 8" descr="cid:3bec13ed-b47c-4263-b7c2-07b417a64f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9095" y="5752689"/>
            <a:ext cx="2038350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75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2" r="16755" b="-179058"/>
          <a:stretch/>
        </p:blipFill>
        <p:spPr>
          <a:xfrm>
            <a:off x="350876" y="6419439"/>
            <a:ext cx="10092536" cy="44658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698698" y="186492"/>
            <a:ext cx="8833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70C0"/>
                </a:solidFill>
              </a:rPr>
              <a:t>ENTES AUTÓNOMOS</a:t>
            </a:r>
            <a:endParaRPr lang="es-ES_tradnl" sz="3200" b="1" dirty="0">
              <a:solidFill>
                <a:srgbClr val="0070C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98698" y="894378"/>
            <a:ext cx="9841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dirty="0" smtClean="0"/>
              <a:t>Las entidades autónomas son dependencias que tienen autonomía administrativa y financiera, cuyas máximas autoridades actúan en calidad de autoridades nominadoras  que les  </a:t>
            </a:r>
            <a:r>
              <a:rPr lang="es-EC" dirty="0"/>
              <a:t>faculta la organización y gestión de su personal  y </a:t>
            </a:r>
            <a:r>
              <a:rPr lang="es-EC" dirty="0" smtClean="0"/>
              <a:t>recursos materiales</a:t>
            </a:r>
            <a:r>
              <a:rPr lang="es-EC" dirty="0"/>
              <a:t>.</a:t>
            </a:r>
          </a:p>
        </p:txBody>
      </p:sp>
      <p:pic>
        <p:nvPicPr>
          <p:cNvPr id="9" name="Imagen 8" descr="cid:3bec13ed-b47c-4263-b7c2-07b417a64f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368" y="5949350"/>
            <a:ext cx="2038350" cy="6667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329039"/>
              </p:ext>
            </p:extLst>
          </p:nvPr>
        </p:nvGraphicFramePr>
        <p:xfrm>
          <a:off x="1280201" y="2223214"/>
          <a:ext cx="9163211" cy="3324281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4219900">
                  <a:extLst>
                    <a:ext uri="{9D8B030D-6E8A-4147-A177-3AD203B41FA5}">
                      <a16:colId xmlns:a16="http://schemas.microsoft.com/office/drawing/2014/main" val="1052763616"/>
                    </a:ext>
                  </a:extLst>
                </a:gridCol>
                <a:gridCol w="4943311">
                  <a:extLst>
                    <a:ext uri="{9D8B030D-6E8A-4147-A177-3AD203B41FA5}">
                      <a16:colId xmlns:a16="http://schemas.microsoft.com/office/drawing/2014/main" val="4201115077"/>
                    </a:ext>
                  </a:extLst>
                </a:gridCol>
              </a:tblGrid>
              <a:tr h="314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ENTES AUTÓNOMOS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INSTRUMENTO LEGAL 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02141898"/>
                  </a:ext>
                </a:extLst>
              </a:tr>
              <a:tr h="6282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Agencia Metropolitana de Control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Ordenanza Metropolitana  Nro. 0321 de 18 de octubre 2010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20897852"/>
                  </a:ext>
                </a:extLst>
              </a:tr>
              <a:tr h="31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Instituto Metropolitano de Patrimonio (IMP)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Resolución Nro. 0040 de 29 de diciembre de 2010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73050131"/>
                  </a:ext>
                </a:extLst>
              </a:tr>
              <a:tr h="31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Registro de la Propiedad 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Resolución Nro. A 0017 de 9 de junio de 2011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18523342"/>
                  </a:ext>
                </a:extLst>
              </a:tr>
              <a:tr h="4969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Agencia de Coordinación  Distrital del Comercio 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Resolución Nro. A 0002  de 9 de marzo de 2012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11956857"/>
                  </a:ext>
                </a:extLst>
              </a:tr>
              <a:tr h="31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Agencia Metropolitana  de  Tránsito 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Resolución Nro. A 0006 de 22 de abril de 2013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58264575"/>
                  </a:ext>
                </a:extLst>
              </a:tr>
              <a:tr h="9424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Unidad </a:t>
                      </a:r>
                      <a:r>
                        <a:rPr lang="es-EC" sz="1600" dirty="0" smtClean="0">
                          <a:effectLst/>
                        </a:rPr>
                        <a:t>Especial </a:t>
                      </a:r>
                      <a:r>
                        <a:rPr lang="es-EC" sz="1600" dirty="0">
                          <a:effectLst/>
                        </a:rPr>
                        <a:t>Patronato Municipal San José 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Resolución Nro. 014 de 17 de noviembre de 2014 </a:t>
                      </a:r>
                      <a:br>
                        <a:rPr lang="es-EC" sz="1600" dirty="0">
                          <a:effectLst/>
                        </a:rPr>
                      </a:br>
                      <a:r>
                        <a:rPr lang="es-EC" sz="1600" dirty="0">
                          <a:effectLst/>
                        </a:rPr>
                        <a:t>Ordenanza Metropolitana Nro. 001  de 29 de marzo de 2019 mediante el cual se expide el Código Municipal.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8872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7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2" r="16755" b="-179058"/>
          <a:stretch/>
        </p:blipFill>
        <p:spPr>
          <a:xfrm>
            <a:off x="350876" y="6419439"/>
            <a:ext cx="10092536" cy="44658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718023" y="360638"/>
            <a:ext cx="10329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dirty="0" smtClean="0">
                <a:solidFill>
                  <a:srgbClr val="0070C0"/>
                </a:solidFill>
              </a:rPr>
              <a:t>COMPONENTES DE LA PLANIFICACIÓN DE TALENTO HUMANO 2022</a:t>
            </a:r>
            <a:endParaRPr lang="es-ES_tradnl" sz="3200" b="1" dirty="0">
              <a:solidFill>
                <a:srgbClr val="0070C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003498" y="2157866"/>
            <a:ext cx="11188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/>
              <a:t> </a:t>
            </a:r>
            <a:endParaRPr lang="es-EC" dirty="0"/>
          </a:p>
          <a:p>
            <a:pPr algn="just"/>
            <a:endParaRPr lang="es-EC" b="1" i="1" dirty="0"/>
          </a:p>
          <a:p>
            <a:pPr algn="just"/>
            <a:r>
              <a:rPr lang="es-EC" b="1" i="1" dirty="0"/>
              <a:t> </a:t>
            </a:r>
            <a:endParaRPr lang="es-EC" b="1" dirty="0"/>
          </a:p>
          <a:p>
            <a:pPr lvl="0"/>
            <a:endParaRPr lang="es-EC" b="1" dirty="0"/>
          </a:p>
        </p:txBody>
      </p:sp>
      <p:pic>
        <p:nvPicPr>
          <p:cNvPr id="9" name="Imagen 8" descr="cid:3bec13ed-b47c-4263-b7c2-07b417a64f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368" y="5949350"/>
            <a:ext cx="2038350" cy="6667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4935591"/>
              </p:ext>
            </p:extLst>
          </p:nvPr>
        </p:nvGraphicFramePr>
        <p:xfrm>
          <a:off x="2097816" y="1794845"/>
          <a:ext cx="7996368" cy="3904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04879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2" r="16755" b="-179058"/>
          <a:stretch/>
        </p:blipFill>
        <p:spPr>
          <a:xfrm>
            <a:off x="350876" y="6419439"/>
            <a:ext cx="10092536" cy="44658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144944" y="281276"/>
            <a:ext cx="9847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>
                <a:solidFill>
                  <a:srgbClr val="0070C0"/>
                </a:solidFill>
              </a:rPr>
              <a:t>DIAGNÓSTICO INSTITUCIONAL  </a:t>
            </a:r>
            <a:endParaRPr lang="es-ES_tradnl" sz="2800" b="1" dirty="0">
              <a:solidFill>
                <a:srgbClr val="0070C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74315" y="1438665"/>
            <a:ext cx="11188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/>
              <a:t> </a:t>
            </a:r>
            <a:endParaRPr lang="es-EC" dirty="0"/>
          </a:p>
          <a:p>
            <a:pPr algn="just"/>
            <a:endParaRPr lang="es-EC" b="1" i="1" dirty="0"/>
          </a:p>
          <a:p>
            <a:pPr algn="just"/>
            <a:r>
              <a:rPr lang="es-EC" b="1" i="1" dirty="0"/>
              <a:t> </a:t>
            </a:r>
            <a:endParaRPr lang="es-EC" b="1" dirty="0"/>
          </a:p>
          <a:p>
            <a:pPr lvl="0"/>
            <a:endParaRPr lang="es-EC" b="1" dirty="0"/>
          </a:p>
        </p:txBody>
      </p:sp>
      <p:pic>
        <p:nvPicPr>
          <p:cNvPr id="9" name="Imagen 8" descr="cid:3bec13ed-b47c-4263-b7c2-07b417a64f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368" y="5949350"/>
            <a:ext cx="2038350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utoShape 2" descr="blob:https://web.whatsapp.com/f290c592-500a-4142-83b9-c67447d7508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2404211710"/>
              </p:ext>
            </p:extLst>
          </p:nvPr>
        </p:nvGraphicFramePr>
        <p:xfrm>
          <a:off x="460375" y="281276"/>
          <a:ext cx="11731625" cy="6334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255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2" r="16755" b="-179058"/>
          <a:stretch/>
        </p:blipFill>
        <p:spPr>
          <a:xfrm>
            <a:off x="368806" y="6590169"/>
            <a:ext cx="10092536" cy="446582"/>
          </a:xfrm>
          <a:prstGeom prst="rect">
            <a:avLst/>
          </a:prstGeom>
        </p:spPr>
      </p:pic>
      <p:pic>
        <p:nvPicPr>
          <p:cNvPr id="9" name="Imagen 8" descr="cid:3bec13ed-b47c-4263-b7c2-07b417a64f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694" y="6169802"/>
            <a:ext cx="1623306" cy="4729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utoShape 2" descr="blob:https://web.whatsapp.com/f290c592-500a-4142-83b9-c67447d7508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graphicFrame>
        <p:nvGraphicFramePr>
          <p:cNvPr id="37" name="Diagrama 36"/>
          <p:cNvGraphicFramePr/>
          <p:nvPr>
            <p:extLst>
              <p:ext uri="{D42A27DB-BD31-4B8C-83A1-F6EECF244321}">
                <p14:modId xmlns:p14="http://schemas.microsoft.com/office/powerpoint/2010/main" val="3611289266"/>
              </p:ext>
            </p:extLst>
          </p:nvPr>
        </p:nvGraphicFramePr>
        <p:xfrm>
          <a:off x="-884133" y="802875"/>
          <a:ext cx="8579650" cy="348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38" name="Grupo 37"/>
          <p:cNvGrpSpPr/>
          <p:nvPr/>
        </p:nvGrpSpPr>
        <p:grpSpPr>
          <a:xfrm>
            <a:off x="6941693" y="3313758"/>
            <a:ext cx="2222636" cy="552533"/>
            <a:chOff x="4733352" y="2940866"/>
            <a:chExt cx="2055812" cy="1027906"/>
          </a:xfrm>
        </p:grpSpPr>
        <p:sp>
          <p:nvSpPr>
            <p:cNvPr id="39" name="Rectángulo redondeado 38"/>
            <p:cNvSpPr/>
            <p:nvPr/>
          </p:nvSpPr>
          <p:spPr>
            <a:xfrm>
              <a:off x="4733352" y="2940866"/>
              <a:ext cx="2055812" cy="10279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0" name="CuadroTexto 39"/>
            <p:cNvSpPr txBox="1"/>
            <p:nvPr/>
          </p:nvSpPr>
          <p:spPr>
            <a:xfrm>
              <a:off x="4763458" y="2970972"/>
              <a:ext cx="1995600" cy="96769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/>
                <a:t>EDUCACIÓN 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/>
                <a:t>124 PUESTOS</a:t>
              </a:r>
              <a:endParaRPr lang="es-ES" sz="1400" b="1" kern="1200" dirty="0"/>
            </a:p>
          </p:txBody>
        </p:sp>
      </p:grpSp>
      <p:grpSp>
        <p:nvGrpSpPr>
          <p:cNvPr id="41" name="Grupo 40"/>
          <p:cNvGrpSpPr/>
          <p:nvPr/>
        </p:nvGrpSpPr>
        <p:grpSpPr>
          <a:xfrm>
            <a:off x="6941693" y="3937379"/>
            <a:ext cx="2222636" cy="552533"/>
            <a:chOff x="4733352" y="2940866"/>
            <a:chExt cx="2055812" cy="1027906"/>
          </a:xfrm>
        </p:grpSpPr>
        <p:sp>
          <p:nvSpPr>
            <p:cNvPr id="42" name="Rectángulo redondeado 41"/>
            <p:cNvSpPr/>
            <p:nvPr/>
          </p:nvSpPr>
          <p:spPr>
            <a:xfrm>
              <a:off x="4733352" y="2940866"/>
              <a:ext cx="2055812" cy="10279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3" name="CuadroTexto 42"/>
            <p:cNvSpPr txBox="1"/>
            <p:nvPr/>
          </p:nvSpPr>
          <p:spPr>
            <a:xfrm>
              <a:off x="4763458" y="2970972"/>
              <a:ext cx="1995600" cy="96769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/>
                <a:t>SALUD 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/>
                <a:t>186 PUESTOS</a:t>
              </a:r>
              <a:endParaRPr lang="es-ES" sz="1400" b="1" kern="1200" dirty="0"/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6941693" y="4563378"/>
            <a:ext cx="2222636" cy="552533"/>
            <a:chOff x="4733352" y="2940866"/>
            <a:chExt cx="2055812" cy="1027906"/>
          </a:xfrm>
        </p:grpSpPr>
        <p:sp>
          <p:nvSpPr>
            <p:cNvPr id="46" name="Rectángulo redondeado 45"/>
            <p:cNvSpPr/>
            <p:nvPr/>
          </p:nvSpPr>
          <p:spPr>
            <a:xfrm>
              <a:off x="4733352" y="2940866"/>
              <a:ext cx="2055812" cy="10279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7" name="CuadroTexto 46"/>
            <p:cNvSpPr txBox="1"/>
            <p:nvPr/>
          </p:nvSpPr>
          <p:spPr>
            <a:xfrm>
              <a:off x="4763458" y="2970972"/>
              <a:ext cx="1995600" cy="96769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/>
                <a:t>SEGURIDAD 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/>
                <a:t>96 PUESTOS</a:t>
              </a:r>
              <a:endParaRPr lang="es-ES" sz="1400" b="1" kern="1200" dirty="0"/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6914806" y="5268311"/>
            <a:ext cx="2222636" cy="552533"/>
            <a:chOff x="4733352" y="2940866"/>
            <a:chExt cx="2055812" cy="1027906"/>
          </a:xfrm>
        </p:grpSpPr>
        <p:sp>
          <p:nvSpPr>
            <p:cNvPr id="49" name="Rectángulo redondeado 48"/>
            <p:cNvSpPr/>
            <p:nvPr/>
          </p:nvSpPr>
          <p:spPr>
            <a:xfrm>
              <a:off x="4733352" y="2940866"/>
              <a:ext cx="2055812" cy="10279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50" name="CuadroTexto 49"/>
            <p:cNvSpPr txBox="1"/>
            <p:nvPr/>
          </p:nvSpPr>
          <p:spPr>
            <a:xfrm>
              <a:off x="4763458" y="2970974"/>
              <a:ext cx="1995600" cy="96769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/>
                <a:t>ADMINISTRACIONES ZONALES 107 PUESTOS</a:t>
              </a:r>
              <a:endParaRPr lang="es-ES" sz="1400" b="1" kern="1200" dirty="0"/>
            </a:p>
          </p:txBody>
        </p:sp>
      </p:grpSp>
      <p:grpSp>
        <p:nvGrpSpPr>
          <p:cNvPr id="51" name="Grupo 50"/>
          <p:cNvGrpSpPr/>
          <p:nvPr/>
        </p:nvGrpSpPr>
        <p:grpSpPr>
          <a:xfrm>
            <a:off x="6911587" y="5973244"/>
            <a:ext cx="2225856" cy="552533"/>
            <a:chOff x="4733352" y="2940866"/>
            <a:chExt cx="2055812" cy="1027906"/>
          </a:xfrm>
        </p:grpSpPr>
        <p:sp>
          <p:nvSpPr>
            <p:cNvPr id="52" name="Rectángulo redondeado 51"/>
            <p:cNvSpPr/>
            <p:nvPr/>
          </p:nvSpPr>
          <p:spPr>
            <a:xfrm>
              <a:off x="4733352" y="2940866"/>
              <a:ext cx="2055812" cy="10279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53" name="CuadroTexto 52"/>
            <p:cNvSpPr txBox="1"/>
            <p:nvPr/>
          </p:nvSpPr>
          <p:spPr>
            <a:xfrm>
              <a:off x="4763458" y="2970972"/>
              <a:ext cx="1995600" cy="96769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/>
                <a:t>DEPENDENCIAS VARIAS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/>
                <a:t>185 PUESTOS</a:t>
              </a:r>
              <a:endParaRPr lang="es-ES" sz="1400" b="1" kern="1200" dirty="0"/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3830258" y="3866291"/>
            <a:ext cx="2055812" cy="461213"/>
            <a:chOff x="4733352" y="2861948"/>
            <a:chExt cx="2055812" cy="1106824"/>
          </a:xfrm>
          <a:solidFill>
            <a:srgbClr val="00B0F0"/>
          </a:solidFill>
        </p:grpSpPr>
        <p:sp>
          <p:nvSpPr>
            <p:cNvPr id="55" name="Rectángulo redondeado 54"/>
            <p:cNvSpPr/>
            <p:nvPr/>
          </p:nvSpPr>
          <p:spPr>
            <a:xfrm>
              <a:off x="4733352" y="2940866"/>
              <a:ext cx="2055812" cy="1027906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6" name="CuadroTexto 55"/>
            <p:cNvSpPr txBox="1"/>
            <p:nvPr/>
          </p:nvSpPr>
          <p:spPr>
            <a:xfrm>
              <a:off x="4763458" y="2861948"/>
              <a:ext cx="1995600" cy="96769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247 PUESTOS POR ELIMINAR</a:t>
              </a:r>
              <a:endParaRPr lang="es-ES" sz="12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57" name="Abrir llave 56"/>
          <p:cNvSpPr/>
          <p:nvPr/>
        </p:nvSpPr>
        <p:spPr>
          <a:xfrm>
            <a:off x="6143078" y="3486570"/>
            <a:ext cx="599446" cy="2766052"/>
          </a:xfrm>
          <a:prstGeom prst="leftBrace">
            <a:avLst/>
          </a:prstGeom>
          <a:ln w="38100"/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8" name="Flecha abajo 57"/>
          <p:cNvSpPr/>
          <p:nvPr/>
        </p:nvSpPr>
        <p:spPr>
          <a:xfrm>
            <a:off x="4742842" y="3568623"/>
            <a:ext cx="155729" cy="257486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2" name="Cinta perforada 61"/>
          <p:cNvSpPr/>
          <p:nvPr/>
        </p:nvSpPr>
        <p:spPr>
          <a:xfrm>
            <a:off x="9533347" y="3804183"/>
            <a:ext cx="2658653" cy="961713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3" name="CuadroTexto 62"/>
          <p:cNvSpPr txBox="1"/>
          <p:nvPr/>
        </p:nvSpPr>
        <p:spPr>
          <a:xfrm>
            <a:off x="9782962" y="4142004"/>
            <a:ext cx="2438394" cy="36933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TOTAL 7079 PUESTOS</a:t>
            </a:r>
            <a:endParaRPr lang="es-EC" b="1" dirty="0"/>
          </a:p>
        </p:txBody>
      </p:sp>
      <p:grpSp>
        <p:nvGrpSpPr>
          <p:cNvPr id="68" name="Grupo 67"/>
          <p:cNvGrpSpPr/>
          <p:nvPr/>
        </p:nvGrpSpPr>
        <p:grpSpPr>
          <a:xfrm>
            <a:off x="3835062" y="4431753"/>
            <a:ext cx="2163157" cy="902790"/>
            <a:chOff x="4742140" y="2668967"/>
            <a:chExt cx="2163157" cy="902790"/>
          </a:xfrm>
          <a:solidFill>
            <a:schemeClr val="bg1"/>
          </a:solidFill>
          <a:scene3d>
            <a:camera prst="perspectiveFront"/>
            <a:lightRig rig="flat" dir="t"/>
          </a:scene3d>
        </p:grpSpPr>
        <p:sp>
          <p:nvSpPr>
            <p:cNvPr id="69" name="Rectángulo redondeado 68"/>
            <p:cNvSpPr/>
            <p:nvPr/>
          </p:nvSpPr>
          <p:spPr>
            <a:xfrm>
              <a:off x="4742140" y="2668967"/>
              <a:ext cx="2163157" cy="902790"/>
            </a:xfrm>
            <a:prstGeom prst="roundRect">
              <a:avLst>
                <a:gd name="adj" fmla="val 10000"/>
              </a:avLst>
            </a:prstGeom>
            <a:grpFill/>
            <a:ln w="28575">
              <a:solidFill>
                <a:schemeClr val="accent5">
                  <a:lumMod val="60000"/>
                  <a:lumOff val="40000"/>
                </a:schemeClr>
              </a:solidFill>
            </a:ln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3676672"/>
                <a:satOff val="-5114"/>
                <a:lumOff val="-1961"/>
                <a:alphaOff val="0"/>
              </a:schemeClr>
            </a:fillRef>
            <a:effectRef idx="2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0" name="CuadroTexto 69"/>
            <p:cNvSpPr txBox="1"/>
            <p:nvPr/>
          </p:nvSpPr>
          <p:spPr>
            <a:xfrm>
              <a:off x="4768582" y="2695409"/>
              <a:ext cx="2110273" cy="849906"/>
            </a:xfrm>
            <a:prstGeom prst="rect">
              <a:avLst/>
            </a:prstGeom>
            <a:grpFill/>
            <a:ln w="28575">
              <a:solidFill>
                <a:schemeClr val="accent5">
                  <a:lumMod val="60000"/>
                  <a:lumOff val="40000"/>
                </a:schemeClr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100" b="1" kern="1200" dirty="0" smtClean="0">
                  <a:solidFill>
                    <a:schemeClr val="tx1"/>
                  </a:solidFill>
                </a:rPr>
                <a:t>TOTAL FINAL VACANTES 698</a:t>
              </a:r>
              <a:endParaRPr lang="es-ES" sz="21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1" name="Flecha curvada hacia la derecha 70"/>
          <p:cNvSpPr/>
          <p:nvPr/>
        </p:nvSpPr>
        <p:spPr>
          <a:xfrm>
            <a:off x="1860581" y="4105451"/>
            <a:ext cx="1882588" cy="1079808"/>
          </a:xfrm>
          <a:prstGeom prst="curvedRightArrow">
            <a:avLst>
              <a:gd name="adj1" fmla="val 4971"/>
              <a:gd name="adj2" fmla="val 38763"/>
              <a:gd name="adj3" fmla="val 25000"/>
            </a:avLst>
          </a:prstGeom>
          <a:solidFill>
            <a:srgbClr val="0070C0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9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2" r="16755" b="-179058"/>
          <a:stretch/>
        </p:blipFill>
        <p:spPr>
          <a:xfrm>
            <a:off x="350876" y="6419439"/>
            <a:ext cx="10092536" cy="446582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74315" y="1438665"/>
            <a:ext cx="11188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/>
              <a:t> </a:t>
            </a:r>
            <a:endParaRPr lang="es-EC" dirty="0"/>
          </a:p>
          <a:p>
            <a:pPr algn="just"/>
            <a:endParaRPr lang="es-EC" b="1" i="1" dirty="0"/>
          </a:p>
          <a:p>
            <a:pPr algn="just"/>
            <a:r>
              <a:rPr lang="es-EC" b="1" i="1" dirty="0"/>
              <a:t> </a:t>
            </a:r>
            <a:endParaRPr lang="es-EC" b="1" dirty="0"/>
          </a:p>
          <a:p>
            <a:pPr lvl="0"/>
            <a:endParaRPr lang="es-EC" b="1" dirty="0"/>
          </a:p>
        </p:txBody>
      </p:sp>
      <p:pic>
        <p:nvPicPr>
          <p:cNvPr id="9" name="Imagen 8" descr="cid:3bec13ed-b47c-4263-b7c2-07b417a64f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368" y="5949350"/>
            <a:ext cx="2038350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8561" y="0"/>
            <a:ext cx="9379290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04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2" r="16755" b="-179058"/>
          <a:stretch/>
        </p:blipFill>
        <p:spPr>
          <a:xfrm>
            <a:off x="350876" y="6419439"/>
            <a:ext cx="10092536" cy="446582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74315" y="1438665"/>
            <a:ext cx="11188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/>
              <a:t> </a:t>
            </a:r>
            <a:endParaRPr lang="es-EC" dirty="0"/>
          </a:p>
          <a:p>
            <a:pPr algn="just"/>
            <a:endParaRPr lang="es-EC" b="1" i="1" dirty="0"/>
          </a:p>
          <a:p>
            <a:pPr algn="just"/>
            <a:r>
              <a:rPr lang="es-EC" b="1" i="1" dirty="0"/>
              <a:t> </a:t>
            </a:r>
            <a:endParaRPr lang="es-EC" b="1" dirty="0"/>
          </a:p>
          <a:p>
            <a:pPr lvl="0"/>
            <a:endParaRPr lang="es-EC" b="1" dirty="0"/>
          </a:p>
        </p:txBody>
      </p:sp>
      <p:pic>
        <p:nvPicPr>
          <p:cNvPr id="9" name="Imagen 8" descr="cid:3bec13ed-b47c-4263-b7c2-07b417a64f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368" y="5949350"/>
            <a:ext cx="2038350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819582" y="160435"/>
            <a:ext cx="11247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dirty="0" smtClean="0">
                <a:solidFill>
                  <a:srgbClr val="0070C0"/>
                </a:solidFill>
              </a:rPr>
              <a:t>PLANTILLA, </a:t>
            </a:r>
            <a:r>
              <a:rPr lang="es-ES_tradnl" sz="3200" b="1" dirty="0" smtClean="0">
                <a:solidFill>
                  <a:srgbClr val="0070C0"/>
                </a:solidFill>
              </a:rPr>
              <a:t>OPTIMIZACIÓN Y RACIONALIZACIÓN </a:t>
            </a:r>
            <a:r>
              <a:rPr lang="es-ES_tradnl" sz="3200" b="1" dirty="0" smtClean="0">
                <a:solidFill>
                  <a:srgbClr val="0070C0"/>
                </a:solidFill>
              </a:rPr>
              <a:t>DEL </a:t>
            </a:r>
            <a:r>
              <a:rPr lang="es-ES_tradnl" sz="3200" b="1" dirty="0" smtClean="0">
                <a:solidFill>
                  <a:srgbClr val="0070C0"/>
                </a:solidFill>
              </a:rPr>
              <a:t>TALENTO HUMANO PARA EL PERÍODO 2022</a:t>
            </a:r>
            <a:endParaRPr lang="es-ES_tradnl" sz="3200" b="1" dirty="0">
              <a:solidFill>
                <a:srgbClr val="0070C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005" y="1487574"/>
            <a:ext cx="10293395" cy="446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6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2403</TotalTime>
  <Words>690</Words>
  <Application>Microsoft Office PowerPoint</Application>
  <PresentationFormat>Panorámica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Wellington Paul Castillo Vinueza</cp:lastModifiedBy>
  <cp:revision>72</cp:revision>
  <cp:lastPrinted>2022-01-03T13:48:36Z</cp:lastPrinted>
  <dcterms:created xsi:type="dcterms:W3CDTF">2019-05-28T19:57:24Z</dcterms:created>
  <dcterms:modified xsi:type="dcterms:W3CDTF">2022-01-04T15:15:38Z</dcterms:modified>
</cp:coreProperties>
</file>