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9" r:id="rId2"/>
    <p:sldId id="284" r:id="rId3"/>
    <p:sldId id="279" r:id="rId4"/>
    <p:sldId id="285" r:id="rId5"/>
    <p:sldId id="286" r:id="rId6"/>
    <p:sldId id="278" r:id="rId7"/>
    <p:sldId id="288" r:id="rId8"/>
  </p:sldIdLst>
  <p:sldSz cx="12192000" cy="6858000"/>
  <p:notesSz cx="9236075" cy="70104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00"/>
    <a:srgbClr val="FFE699"/>
    <a:srgbClr val="92D05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591" autoAdjust="0"/>
    <p:restoredTop sz="99811" autoAdjust="0"/>
  </p:normalViewPr>
  <p:slideViewPr>
    <p:cSldViewPr snapToGrid="0" snapToObjects="1">
      <p:cViewPr varScale="1">
        <p:scale>
          <a:sx n="115" d="100"/>
          <a:sy n="115" d="100"/>
        </p:scale>
        <p:origin x="109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44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03306" cy="3505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230613" y="0"/>
            <a:ext cx="4003306" cy="3505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6A6821-8AE0-4BB4-B0EF-E3E0A0B590D4}" type="datetimeFigureOut">
              <a:rPr lang="es-ES" smtClean="0"/>
              <a:t>03/01/2022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6658755"/>
            <a:ext cx="4003306" cy="3505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230613" y="6658755"/>
            <a:ext cx="4003306" cy="3505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A2DEBC-392A-429A-9CBC-2E386B4A24E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8955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003306" cy="3509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230613" y="2"/>
            <a:ext cx="4003306" cy="3509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631ABE-E3E5-46AA-B6F6-7545B409E363}" type="datetimeFigureOut">
              <a:rPr lang="es-EC" smtClean="0"/>
              <a:t>3/1/2022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281238" y="525463"/>
            <a:ext cx="46736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23180" y="3329746"/>
            <a:ext cx="7389722" cy="315484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6658369"/>
            <a:ext cx="4003306" cy="3509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230613" y="6658369"/>
            <a:ext cx="4003306" cy="3509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D78ABF-3C4A-4BF0-BF7E-67B9225E39C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3965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125BA-B589-40D5-B9A3-BA6203A226DD}" type="slidenum">
              <a:rPr lang="es-EC" smtClean="0"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56208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03/01/2022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03/01/2022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9512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03/01/2022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80298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03/01/2022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32670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03/01/2022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1797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03/01/2022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2067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03/01/2022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04569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03/01/2022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8046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03/01/2022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06043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03/01/2022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6987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03/01/2022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92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8E9CB-C5E4-D447-87EB-F9BE3040ECD0}" type="datetimeFigureOut">
              <a:rPr lang="es-ES_tradnl" smtClean="0"/>
              <a:t>03/01/2022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image" Target="../media/image9.jp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9">
            <a:extLst>
              <a:ext uri="{FF2B5EF4-FFF2-40B4-BE49-F238E27FC236}">
                <a16:creationId xmlns:a16="http://schemas.microsoft.com/office/drawing/2014/main" id="{A457016A-50EC-4769-BA1A-CE449779B61D}"/>
              </a:ext>
            </a:extLst>
          </p:cNvPr>
          <p:cNvSpPr txBox="1"/>
          <p:nvPr/>
        </p:nvSpPr>
        <p:spPr>
          <a:xfrm>
            <a:off x="6789275" y="2640966"/>
            <a:ext cx="4943651" cy="9971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C" sz="3600" b="1" dirty="0">
                <a:solidFill>
                  <a:schemeClr val="accent1">
                    <a:lumMod val="75000"/>
                  </a:schemeClr>
                </a:solidFill>
                <a:latin typeface="Bambino-Bold" panose="00000800000000000000" pitchFamily="2" charset="0"/>
              </a:rPr>
              <a:t>Unidad Especial</a:t>
            </a:r>
          </a:p>
          <a:p>
            <a:pPr>
              <a:lnSpc>
                <a:spcPct val="90000"/>
              </a:lnSpc>
            </a:pPr>
            <a:r>
              <a:rPr lang="es-EC" sz="3600" b="1" spc="30" dirty="0">
                <a:solidFill>
                  <a:schemeClr val="accent1">
                    <a:lumMod val="75000"/>
                  </a:schemeClr>
                </a:solidFill>
                <a:latin typeface="Bambino-Bold" panose="00000800000000000000" pitchFamily="2" charset="0"/>
              </a:rPr>
              <a:t>Regula Tu Barrio</a:t>
            </a:r>
            <a:endParaRPr lang="en-US" sz="2400" spc="30" dirty="0">
              <a:solidFill>
                <a:schemeClr val="accent1">
                  <a:lumMod val="75000"/>
                </a:schemeClr>
              </a:solidFill>
              <a:latin typeface="Bambino-Bold" panose="00000800000000000000" pitchFamily="2" charset="0"/>
            </a:endParaRPr>
          </a:p>
        </p:txBody>
      </p:sp>
      <p:pic>
        <p:nvPicPr>
          <p:cNvPr id="5" name="Marcador de posición de imagen 5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2" t="1841" r="27694" b="1474"/>
          <a:stretch/>
        </p:blipFill>
        <p:spPr>
          <a:xfrm>
            <a:off x="1763752" y="1599574"/>
            <a:ext cx="3653375" cy="363744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A63430C7-2974-40BD-AB56-6E10927054BD}"/>
              </a:ext>
            </a:extLst>
          </p:cNvPr>
          <p:cNvGrpSpPr/>
          <p:nvPr/>
        </p:nvGrpSpPr>
        <p:grpSpPr>
          <a:xfrm>
            <a:off x="430307" y="5429913"/>
            <a:ext cx="11635799" cy="1372114"/>
            <a:chOff x="430307" y="5429913"/>
            <a:chExt cx="11635799" cy="1372114"/>
          </a:xfrm>
        </p:grpSpPr>
        <p:pic>
          <p:nvPicPr>
            <p:cNvPr id="8" name="Google Shape;92;p1">
              <a:extLst>
                <a:ext uri="{FF2B5EF4-FFF2-40B4-BE49-F238E27FC236}">
                  <a16:creationId xmlns:a16="http://schemas.microsoft.com/office/drawing/2014/main" id="{B10284BA-4B6C-4304-90D2-5E3EC7795C92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r="16755" b="-179016"/>
            <a:stretch/>
          </p:blipFill>
          <p:spPr>
            <a:xfrm>
              <a:off x="430307" y="6467090"/>
              <a:ext cx="6056554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01AC154E-537C-4B98-9DB7-221A24BEE154}"/>
                </a:ext>
              </a:extLst>
            </p:cNvPr>
            <p:cNvGrpSpPr/>
            <p:nvPr/>
          </p:nvGrpSpPr>
          <p:grpSpPr>
            <a:xfrm>
              <a:off x="2918005" y="5429913"/>
              <a:ext cx="9148101" cy="1249395"/>
              <a:chOff x="2918005" y="5429913"/>
              <a:chExt cx="9148101" cy="1249395"/>
            </a:xfrm>
          </p:grpSpPr>
          <p:sp>
            <p:nvSpPr>
              <p:cNvPr id="10" name="TextBox 19">
                <a:extLst>
                  <a:ext uri="{FF2B5EF4-FFF2-40B4-BE49-F238E27FC236}">
                    <a16:creationId xmlns:a16="http://schemas.microsoft.com/office/drawing/2014/main" id="{A457016A-50EC-4769-BA1A-CE449779B61D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11" name="Imagen 10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0715634" y="5429913"/>
                <a:ext cx="1135813" cy="124939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30775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144672" y="1063748"/>
            <a:ext cx="1031707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70C0"/>
                </a:solidFill>
              </a:rPr>
              <a:t>ASENTAMIENTO HUMANO DE HECHO Y CONSOLIDADO DE INTERÉS SOCIAL DENOMINADO: </a:t>
            </a:r>
          </a:p>
          <a:p>
            <a:pPr algn="ctr"/>
            <a:r>
              <a:rPr lang="es-ES" sz="4800" b="1" dirty="0" smtClean="0">
                <a:solidFill>
                  <a:srgbClr val="0070C0"/>
                </a:solidFill>
              </a:rPr>
              <a:t>“BELLAVISTA DÉCIMA ETAPA”</a:t>
            </a:r>
            <a:endParaRPr lang="es-ES" sz="4800" b="1" dirty="0">
              <a:solidFill>
                <a:srgbClr val="0070C0"/>
              </a:solidFill>
            </a:endParaRPr>
          </a:p>
          <a:p>
            <a:pPr algn="ctr"/>
            <a:endParaRPr lang="es-ES_tradnl" sz="2800" b="1" dirty="0">
              <a:solidFill>
                <a:srgbClr val="C00000"/>
              </a:solidFill>
            </a:endParaRPr>
          </a:p>
          <a:p>
            <a:pPr algn="ctr"/>
            <a:r>
              <a:rPr lang="es-EC" sz="2800" b="1" dirty="0">
                <a:solidFill>
                  <a:srgbClr val="C00000"/>
                </a:solidFill>
              </a:rPr>
              <a:t>PARROQUIA CALDERÓN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A63430C7-2974-40BD-AB56-6E10927054BD}"/>
              </a:ext>
            </a:extLst>
          </p:cNvPr>
          <p:cNvGrpSpPr/>
          <p:nvPr/>
        </p:nvGrpSpPr>
        <p:grpSpPr>
          <a:xfrm>
            <a:off x="430307" y="5429913"/>
            <a:ext cx="11635799" cy="1372114"/>
            <a:chOff x="430307" y="5429913"/>
            <a:chExt cx="11635799" cy="1372114"/>
          </a:xfrm>
        </p:grpSpPr>
        <p:pic>
          <p:nvPicPr>
            <p:cNvPr id="8" name="Google Shape;92;p1">
              <a:extLst>
                <a:ext uri="{FF2B5EF4-FFF2-40B4-BE49-F238E27FC236}">
                  <a16:creationId xmlns:a16="http://schemas.microsoft.com/office/drawing/2014/main" id="{B10284BA-4B6C-4304-90D2-5E3EC7795C92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r="16755" b="-179016"/>
            <a:stretch/>
          </p:blipFill>
          <p:spPr>
            <a:xfrm>
              <a:off x="430307" y="6467090"/>
              <a:ext cx="6056554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01AC154E-537C-4B98-9DB7-221A24BEE154}"/>
                </a:ext>
              </a:extLst>
            </p:cNvPr>
            <p:cNvGrpSpPr/>
            <p:nvPr/>
          </p:nvGrpSpPr>
          <p:grpSpPr>
            <a:xfrm>
              <a:off x="2918005" y="5429913"/>
              <a:ext cx="9148101" cy="1249395"/>
              <a:chOff x="2918005" y="5429913"/>
              <a:chExt cx="9148101" cy="1249395"/>
            </a:xfrm>
          </p:grpSpPr>
          <p:sp>
            <p:nvSpPr>
              <p:cNvPr id="10" name="TextBox 19">
                <a:extLst>
                  <a:ext uri="{FF2B5EF4-FFF2-40B4-BE49-F238E27FC236}">
                    <a16:creationId xmlns:a16="http://schemas.microsoft.com/office/drawing/2014/main" id="{A457016A-50EC-4769-BA1A-CE449779B61D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11" name="Imagen 1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0715634" y="5429913"/>
                <a:ext cx="1135813" cy="124939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8357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769257" y="9618"/>
            <a:ext cx="1081314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DENOMINADO: </a:t>
            </a:r>
          </a:p>
          <a:p>
            <a:pPr algn="ctr"/>
            <a:r>
              <a:rPr lang="es-ES" sz="1600" b="1" dirty="0" smtClean="0">
                <a:solidFill>
                  <a:srgbClr val="0070C0"/>
                </a:solidFill>
              </a:rPr>
              <a:t>“BELLAVISTA DÉCIMA ETAPA”</a:t>
            </a:r>
            <a:endParaRPr lang="es-ES" sz="16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416240" y="538056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CALDERÓN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 CALDERÓN</a:t>
            </a:r>
          </a:p>
        </p:txBody>
      </p:sp>
      <p:graphicFrame>
        <p:nvGraphicFramePr>
          <p:cNvPr id="18" name="1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384351"/>
              </p:ext>
            </p:extLst>
          </p:nvPr>
        </p:nvGraphicFramePr>
        <p:xfrm>
          <a:off x="6159388" y="5417480"/>
          <a:ext cx="2855164" cy="1079088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006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76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89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16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7131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Obras de Infraestructura </a:t>
                      </a: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Ejecutadas: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Obras </a:t>
                      </a: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Civiles Ejecutadas:</a:t>
                      </a: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6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Agua Potable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 </a:t>
                      </a: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Calzada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</a:t>
                      </a: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1445" marR="91445" marT="45750" marB="4575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6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Alcantarillado</a:t>
                      </a: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31 %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Aceras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N/A</a:t>
                      </a:r>
                      <a:endParaRPr kumimoji="0" lang="es-E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651">
                <a:tc>
                  <a:txBody>
                    <a:bodyPr/>
                    <a:lstStyle/>
                    <a:p>
                      <a:pPr algn="l"/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Energía Eléctrica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31 %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Bordillos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N/A</a:t>
                      </a:r>
                      <a:endParaRPr kumimoji="0" lang="es-E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CuadroTexto 24"/>
          <p:cNvSpPr txBox="1"/>
          <p:nvPr/>
        </p:nvSpPr>
        <p:spPr>
          <a:xfrm>
            <a:off x="252562" y="789106"/>
            <a:ext cx="8761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rgbClr val="C00000"/>
                </a:solidFill>
              </a:rPr>
              <a:t>INFORMACIÓN DEL ASENTAMIENTO</a:t>
            </a:r>
          </a:p>
        </p:txBody>
      </p:sp>
      <p:graphicFrame>
        <p:nvGraphicFramePr>
          <p:cNvPr id="22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512143"/>
              </p:ext>
            </p:extLst>
          </p:nvPr>
        </p:nvGraphicFramePr>
        <p:xfrm>
          <a:off x="347156" y="1190663"/>
          <a:ext cx="5656171" cy="4226816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232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46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20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668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76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AÑOS DE ASENTAMIENTO </a:t>
                      </a:r>
                      <a:endParaRPr kumimoji="0" lang="es-ES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kumimoji="0" lang="es-EC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Años</a:t>
                      </a:r>
                      <a:endParaRPr kumimoji="0" lang="es-ES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CONSOLIDACIÓN ACTUAL:</a:t>
                      </a:r>
                    </a:p>
                  </a:txBody>
                  <a:tcPr marL="91419" marR="91419"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61,54%</a:t>
                      </a:r>
                      <a:endParaRPr kumimoji="0" lang="es-EC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1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NÚMERO DE LOTES:</a:t>
                      </a: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  <a:endParaRPr kumimoji="0" lang="es-ES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POBLACIÓN  BENEFICIADA: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 </a:t>
                      </a:r>
                      <a:r>
                        <a:rPr kumimoji="0" lang="es-EC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Hab. </a:t>
                      </a:r>
                      <a:endParaRPr kumimoji="0" lang="es-ES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14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ZONIFICACIÓN ACTUAL:</a:t>
                      </a:r>
                      <a:endParaRPr kumimoji="0" lang="es-EC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D3 (D203-80)</a:t>
                      </a:r>
                      <a:endParaRPr kumimoji="0" lang="es-EC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14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LOTE MÍNIMO:</a:t>
                      </a: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 </a:t>
                      </a: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 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767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FORMA DE OCUPACIÓN DEL SUELO: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(D) Sobre línea de fábrica </a:t>
                      </a:r>
                      <a:endParaRPr kumimoji="0" lang="es-EC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14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USO PRINCIPAL: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s-ES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RU2) </a:t>
                      </a: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Residencial Urbano </a:t>
                      </a:r>
                      <a:r>
                        <a:rPr kumimoji="0" lang="es-ES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es-EC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14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CLASIFICACIÓN DEL SUELO:</a:t>
                      </a: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(SU) Suelo Urbano </a:t>
                      </a: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4073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INFORMES DE RIESGOS: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71450" lvl="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es-EC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Nº I-0029-EAH-AT-DMGR-2021 de 30 de junio de 2021 : “</a:t>
                      </a:r>
                      <a:r>
                        <a:rPr kumimoji="0" lang="es-EC" sz="90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el proceso  de regularización de tierras  se considera el nivel de riesgos frente a movimientos en masa, ya que representan el fenómeno más importante para la posible pérdida del terreno, en tal virtud se considera que:</a:t>
                      </a:r>
                    </a:p>
                    <a:p>
                      <a:pPr marL="171450" lvl="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es-EC" sz="9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Movimientos en masa: </a:t>
                      </a:r>
                      <a:r>
                        <a:rPr kumimoji="0" lang="es-EC" sz="90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AHHYC “Bellavista Décima Etapa” en general presenta un </a:t>
                      </a:r>
                      <a:r>
                        <a:rPr kumimoji="0" lang="es-EC" sz="900" b="0" i="1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 Bajo Mitigable </a:t>
                      </a:r>
                      <a:r>
                        <a:rPr kumimoji="0" lang="es-EC" sz="90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todos lotes frente a deslizamientos .”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9" name="Picture 2" descr="C:\Users\mejaram\Desktop\NOR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2295" y="746257"/>
            <a:ext cx="390915" cy="39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14 Tabla">
            <a:extLst>
              <a:ext uri="{FF2B5EF4-FFF2-40B4-BE49-F238E27FC236}">
                <a16:creationId xmlns:a16="http://schemas.microsoft.com/office/drawing/2014/main" id="{33397A3D-A130-485C-A000-B784BA8F0C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1430926"/>
              </p:ext>
            </p:extLst>
          </p:nvPr>
        </p:nvGraphicFramePr>
        <p:xfrm>
          <a:off x="347023" y="5417479"/>
          <a:ext cx="5656303" cy="1079088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33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4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17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30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79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ÚTIL  DE LOTES:</a:t>
                      </a: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6.680,00</a:t>
                      </a: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E9F1F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Derechos y Acciones</a:t>
                      </a:r>
                    </a:p>
                  </a:txBody>
                  <a:tcPr marL="91419" marR="91419"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31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AREA PASAJES:</a:t>
                      </a: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291,43</a:t>
                      </a: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68580" marR="68580" marT="0" marB="0"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7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9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BRUTA TOTAL: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6.971,43</a:t>
                      </a: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68580" marR="68580" marT="0" marB="0">
                    <a:lnB w="19050" cap="flat" cmpd="sng" algn="ctr">
                      <a:solidFill>
                        <a:srgbClr val="5A8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UERB-AZCA</a:t>
                      </a:r>
                    </a:p>
                  </a:txBody>
                  <a:tcPr marL="91419" marR="91419"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4"/>
          <a:srcRect l="46901"/>
          <a:stretch/>
        </p:blipFill>
        <p:spPr>
          <a:xfrm>
            <a:off x="9167750" y="3714006"/>
            <a:ext cx="2735460" cy="2184183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5"/>
          <a:srcRect t="2860" b="33271"/>
          <a:stretch/>
        </p:blipFill>
        <p:spPr>
          <a:xfrm>
            <a:off x="6159388" y="3728851"/>
            <a:ext cx="2855164" cy="1591294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6"/>
          <a:srcRect b="432"/>
          <a:stretch/>
        </p:blipFill>
        <p:spPr>
          <a:xfrm>
            <a:off x="6159388" y="1190663"/>
            <a:ext cx="2855164" cy="241943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7"/>
          <a:srcRect l="48503" t="33808" r="24179" b="23498"/>
          <a:stretch/>
        </p:blipFill>
        <p:spPr>
          <a:xfrm>
            <a:off x="9171328" y="1190664"/>
            <a:ext cx="2756679" cy="2432908"/>
          </a:xfrm>
          <a:prstGeom prst="rect">
            <a:avLst/>
          </a:prstGeom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A63430C7-2974-40BD-AB56-6E10927054BD}"/>
              </a:ext>
            </a:extLst>
          </p:cNvPr>
          <p:cNvGrpSpPr/>
          <p:nvPr/>
        </p:nvGrpSpPr>
        <p:grpSpPr>
          <a:xfrm>
            <a:off x="382828" y="5619093"/>
            <a:ext cx="11635799" cy="1372114"/>
            <a:chOff x="430307" y="5429913"/>
            <a:chExt cx="11635799" cy="1372114"/>
          </a:xfrm>
        </p:grpSpPr>
        <p:pic>
          <p:nvPicPr>
            <p:cNvPr id="16" name="Google Shape;92;p1">
              <a:extLst>
                <a:ext uri="{FF2B5EF4-FFF2-40B4-BE49-F238E27FC236}">
                  <a16:creationId xmlns:a16="http://schemas.microsoft.com/office/drawing/2014/main" id="{B10284BA-4B6C-4304-90D2-5E3EC7795C92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r="16755" b="-179016"/>
            <a:stretch/>
          </p:blipFill>
          <p:spPr>
            <a:xfrm>
              <a:off x="430307" y="6467090"/>
              <a:ext cx="6056554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4" name="Grupo 23">
              <a:extLst>
                <a:ext uri="{FF2B5EF4-FFF2-40B4-BE49-F238E27FC236}">
                  <a16:creationId xmlns:a16="http://schemas.microsoft.com/office/drawing/2014/main" id="{01AC154E-537C-4B98-9DB7-221A24BEE154}"/>
                </a:ext>
              </a:extLst>
            </p:cNvPr>
            <p:cNvGrpSpPr/>
            <p:nvPr/>
          </p:nvGrpSpPr>
          <p:grpSpPr>
            <a:xfrm>
              <a:off x="2918005" y="5429913"/>
              <a:ext cx="9148101" cy="1249395"/>
              <a:chOff x="2918005" y="5429913"/>
              <a:chExt cx="9148101" cy="1249395"/>
            </a:xfrm>
          </p:grpSpPr>
          <p:sp>
            <p:nvSpPr>
              <p:cNvPr id="25" name="TextBox 19">
                <a:extLst>
                  <a:ext uri="{FF2B5EF4-FFF2-40B4-BE49-F238E27FC236}">
                    <a16:creationId xmlns:a16="http://schemas.microsoft.com/office/drawing/2014/main" id="{A457016A-50EC-4769-BA1A-CE449779B61D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 smtClean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       #</a:t>
                </a: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26" name="Imagen 25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0715634" y="5429913"/>
                <a:ext cx="1135813" cy="124939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3416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24"/>
          <p:cNvSpPr txBox="1"/>
          <p:nvPr/>
        </p:nvSpPr>
        <p:spPr>
          <a:xfrm>
            <a:off x="349181" y="964071"/>
            <a:ext cx="5845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>
                <a:solidFill>
                  <a:srgbClr val="C00000"/>
                </a:solidFill>
              </a:rPr>
              <a:t>ÁREAS VERDES CERCANAS AL ASENTAMIENTO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9335069" y="1419367"/>
            <a:ext cx="450376" cy="272955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1" name="20 Rectángulo"/>
          <p:cNvSpPr/>
          <p:nvPr/>
        </p:nvSpPr>
        <p:spPr>
          <a:xfrm>
            <a:off x="9335069" y="1844722"/>
            <a:ext cx="450376" cy="27295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23" name="22 Conector recto de flecha"/>
          <p:cNvCxnSpPr/>
          <p:nvPr/>
        </p:nvCxnSpPr>
        <p:spPr>
          <a:xfrm>
            <a:off x="9335069" y="2331129"/>
            <a:ext cx="4503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CuadroTexto 16"/>
          <p:cNvSpPr txBox="1"/>
          <p:nvPr/>
        </p:nvSpPr>
        <p:spPr>
          <a:xfrm>
            <a:off x="9789701" y="1424414"/>
            <a:ext cx="17903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1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ASENTAMIENTO</a:t>
            </a:r>
          </a:p>
        </p:txBody>
      </p:sp>
      <p:sp>
        <p:nvSpPr>
          <p:cNvPr id="27" name="CuadroTexto 16"/>
          <p:cNvSpPr txBox="1"/>
          <p:nvPr/>
        </p:nvSpPr>
        <p:spPr>
          <a:xfrm>
            <a:off x="9785444" y="1758544"/>
            <a:ext cx="179036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05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ESTADIO BELLAVISTA DE CALDERÓN</a:t>
            </a:r>
            <a:endParaRPr lang="es-ES" sz="1050" b="1" dirty="0">
              <a:solidFill>
                <a:srgbClr val="80B8E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8" name="CuadroTexto 16"/>
          <p:cNvSpPr txBox="1"/>
          <p:nvPr/>
        </p:nvSpPr>
        <p:spPr>
          <a:xfrm>
            <a:off x="9785445" y="2225717"/>
            <a:ext cx="17903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05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DISTANCIA 1</a:t>
            </a:r>
            <a:r>
              <a:rPr lang="es-ES" sz="105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0 m.</a:t>
            </a:r>
            <a:endParaRPr lang="es-ES" sz="1050" b="1" dirty="0">
              <a:solidFill>
                <a:srgbClr val="80B8E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8718732" y="5742971"/>
            <a:ext cx="182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17" name="16 CuadroTexto"/>
          <p:cNvSpPr txBox="1"/>
          <p:nvPr/>
        </p:nvSpPr>
        <p:spPr>
          <a:xfrm rot="2162206">
            <a:off x="6744660" y="5548573"/>
            <a:ext cx="5132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050" dirty="0">
                <a:solidFill>
                  <a:schemeClr val="bg1"/>
                </a:solidFill>
              </a:rPr>
              <a:t>200m</a:t>
            </a:r>
          </a:p>
        </p:txBody>
      </p:sp>
      <p:pic>
        <p:nvPicPr>
          <p:cNvPr id="31" name="Picture 2" descr="C:\Users\mejaram\Desktop\NOR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256" y="1028451"/>
            <a:ext cx="390916" cy="39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uadroTexto 19"/>
          <p:cNvSpPr txBox="1"/>
          <p:nvPr/>
        </p:nvSpPr>
        <p:spPr>
          <a:xfrm>
            <a:off x="3416240" y="538056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CALDERÓN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 CALDERÓN</a:t>
            </a: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3"/>
          <a:srcRect l="34032" t="32519" r="17083" b="18920"/>
          <a:stretch/>
        </p:blipFill>
        <p:spPr>
          <a:xfrm>
            <a:off x="743371" y="1731844"/>
            <a:ext cx="7986119" cy="4480016"/>
          </a:xfrm>
          <a:prstGeom prst="rect">
            <a:avLst/>
          </a:prstGeom>
        </p:spPr>
      </p:pic>
      <p:sp>
        <p:nvSpPr>
          <p:cNvPr id="22" name="CuadroTexto 21"/>
          <p:cNvSpPr txBox="1"/>
          <p:nvPr/>
        </p:nvSpPr>
        <p:spPr>
          <a:xfrm>
            <a:off x="769257" y="9618"/>
            <a:ext cx="1081314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DENOMINADO: </a:t>
            </a:r>
          </a:p>
          <a:p>
            <a:pPr algn="ctr"/>
            <a:r>
              <a:rPr lang="es-ES" sz="1600" b="1" dirty="0" smtClean="0">
                <a:solidFill>
                  <a:srgbClr val="0070C0"/>
                </a:solidFill>
              </a:rPr>
              <a:t>“BELLAVISTA DÉCIMA ETAPA”</a:t>
            </a:r>
            <a:endParaRPr lang="es-ES" sz="1600" b="1" dirty="0">
              <a:solidFill>
                <a:srgbClr val="0070C0"/>
              </a:solidFill>
            </a:endParaRP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A63430C7-2974-40BD-AB56-6E10927054BD}"/>
              </a:ext>
            </a:extLst>
          </p:cNvPr>
          <p:cNvGrpSpPr/>
          <p:nvPr/>
        </p:nvGrpSpPr>
        <p:grpSpPr>
          <a:xfrm>
            <a:off x="382828" y="5619093"/>
            <a:ext cx="11635799" cy="1372114"/>
            <a:chOff x="430307" y="5429913"/>
            <a:chExt cx="11635799" cy="1372114"/>
          </a:xfrm>
        </p:grpSpPr>
        <p:pic>
          <p:nvPicPr>
            <p:cNvPr id="24" name="Google Shape;92;p1">
              <a:extLst>
                <a:ext uri="{FF2B5EF4-FFF2-40B4-BE49-F238E27FC236}">
                  <a16:creationId xmlns:a16="http://schemas.microsoft.com/office/drawing/2014/main" id="{B10284BA-4B6C-4304-90D2-5E3EC7795C92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r="16755" b="-179016"/>
            <a:stretch/>
          </p:blipFill>
          <p:spPr>
            <a:xfrm>
              <a:off x="430307" y="6467090"/>
              <a:ext cx="6056554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6" name="Grupo 25">
              <a:extLst>
                <a:ext uri="{FF2B5EF4-FFF2-40B4-BE49-F238E27FC236}">
                  <a16:creationId xmlns:a16="http://schemas.microsoft.com/office/drawing/2014/main" id="{01AC154E-537C-4B98-9DB7-221A24BEE154}"/>
                </a:ext>
              </a:extLst>
            </p:cNvPr>
            <p:cNvGrpSpPr/>
            <p:nvPr/>
          </p:nvGrpSpPr>
          <p:grpSpPr>
            <a:xfrm>
              <a:off x="2918005" y="5429913"/>
              <a:ext cx="9148101" cy="1249395"/>
              <a:chOff x="2918005" y="5429913"/>
              <a:chExt cx="9148101" cy="1249395"/>
            </a:xfrm>
          </p:grpSpPr>
          <p:sp>
            <p:nvSpPr>
              <p:cNvPr id="29" name="TextBox 19">
                <a:extLst>
                  <a:ext uri="{FF2B5EF4-FFF2-40B4-BE49-F238E27FC236}">
                    <a16:creationId xmlns:a16="http://schemas.microsoft.com/office/drawing/2014/main" id="{A457016A-50EC-4769-BA1A-CE449779B61D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 smtClean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       #</a:t>
                </a: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30" name="Imagen 29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0715634" y="5429913"/>
                <a:ext cx="1135813" cy="124939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67398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7"/>
          <p:cNvSpPr txBox="1"/>
          <p:nvPr/>
        </p:nvSpPr>
        <p:spPr>
          <a:xfrm>
            <a:off x="287383" y="985761"/>
            <a:ext cx="3883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C00000"/>
                </a:solidFill>
              </a:rPr>
              <a:t>PLANO DEL ASENTAMIENTO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294054" y="1695450"/>
            <a:ext cx="504825" cy="228600"/>
          </a:xfrm>
          <a:prstGeom prst="rect">
            <a:avLst/>
          </a:prstGeom>
          <a:noFill/>
          <a:ln w="29845">
            <a:solidFill>
              <a:srgbClr val="FF0000"/>
            </a:solidFill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14 Rectángulo"/>
          <p:cNvSpPr/>
          <p:nvPr/>
        </p:nvSpPr>
        <p:spPr>
          <a:xfrm>
            <a:off x="294052" y="2095500"/>
            <a:ext cx="504825" cy="228600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9" name="CuadroTexto 16"/>
          <p:cNvSpPr txBox="1"/>
          <p:nvPr/>
        </p:nvSpPr>
        <p:spPr>
          <a:xfrm>
            <a:off x="807345" y="1669572"/>
            <a:ext cx="1790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MACRO-LOTE </a:t>
            </a:r>
          </a:p>
        </p:txBody>
      </p:sp>
      <p:sp>
        <p:nvSpPr>
          <p:cNvPr id="21" name="CuadroTexto 16"/>
          <p:cNvSpPr txBox="1"/>
          <p:nvPr/>
        </p:nvSpPr>
        <p:spPr>
          <a:xfrm>
            <a:off x="781467" y="2074354"/>
            <a:ext cx="28954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PASAJE N9D</a:t>
            </a:r>
            <a:endParaRPr lang="es-ES" sz="1200" b="1" dirty="0">
              <a:solidFill>
                <a:srgbClr val="80B8E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71" name="CuadroTexto 70"/>
          <p:cNvSpPr txBox="1"/>
          <p:nvPr/>
        </p:nvSpPr>
        <p:spPr>
          <a:xfrm>
            <a:off x="3416240" y="538056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CALDERÓN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 CALDERÓN</a:t>
            </a:r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0" t="5344" r="14395" b="2538"/>
          <a:stretch/>
        </p:blipFill>
        <p:spPr>
          <a:xfrm>
            <a:off x="5267132" y="1182356"/>
            <a:ext cx="5153059" cy="4794584"/>
          </a:xfrm>
          <a:prstGeom prst="rect">
            <a:avLst/>
          </a:prstGeom>
        </p:spPr>
      </p:pic>
      <p:sp>
        <p:nvSpPr>
          <p:cNvPr id="28" name="Forma libre 27"/>
          <p:cNvSpPr/>
          <p:nvPr/>
        </p:nvSpPr>
        <p:spPr>
          <a:xfrm>
            <a:off x="6081748" y="1791418"/>
            <a:ext cx="3695700" cy="3657600"/>
          </a:xfrm>
          <a:custGeom>
            <a:avLst/>
            <a:gdLst>
              <a:gd name="connsiteX0" fmla="*/ 466725 w 3695700"/>
              <a:gd name="connsiteY0" fmla="*/ 0 h 3657600"/>
              <a:gd name="connsiteX1" fmla="*/ 895350 w 3695700"/>
              <a:gd name="connsiteY1" fmla="*/ 47625 h 3657600"/>
              <a:gd name="connsiteX2" fmla="*/ 3124200 w 3695700"/>
              <a:gd name="connsiteY2" fmla="*/ 266700 h 3657600"/>
              <a:gd name="connsiteX3" fmla="*/ 3562350 w 3695700"/>
              <a:gd name="connsiteY3" fmla="*/ 304800 h 3657600"/>
              <a:gd name="connsiteX4" fmla="*/ 3667125 w 3695700"/>
              <a:gd name="connsiteY4" fmla="*/ 333375 h 3657600"/>
              <a:gd name="connsiteX5" fmla="*/ 3695700 w 3695700"/>
              <a:gd name="connsiteY5" fmla="*/ 438150 h 3657600"/>
              <a:gd name="connsiteX6" fmla="*/ 3676650 w 3695700"/>
              <a:gd name="connsiteY6" fmla="*/ 561975 h 3657600"/>
              <a:gd name="connsiteX7" fmla="*/ 3343275 w 3695700"/>
              <a:gd name="connsiteY7" fmla="*/ 3571875 h 3657600"/>
              <a:gd name="connsiteX8" fmla="*/ 3286125 w 3695700"/>
              <a:gd name="connsiteY8" fmla="*/ 3638550 h 3657600"/>
              <a:gd name="connsiteX9" fmla="*/ 3219450 w 3695700"/>
              <a:gd name="connsiteY9" fmla="*/ 3657600 h 3657600"/>
              <a:gd name="connsiteX10" fmla="*/ 3219450 w 3695700"/>
              <a:gd name="connsiteY10" fmla="*/ 3657600 h 3657600"/>
              <a:gd name="connsiteX11" fmla="*/ 1933575 w 3695700"/>
              <a:gd name="connsiteY11" fmla="*/ 3524250 h 3657600"/>
              <a:gd name="connsiteX12" fmla="*/ 1333500 w 3695700"/>
              <a:gd name="connsiteY12" fmla="*/ 3476625 h 3657600"/>
              <a:gd name="connsiteX13" fmla="*/ 209550 w 3695700"/>
              <a:gd name="connsiteY13" fmla="*/ 3362325 h 3657600"/>
              <a:gd name="connsiteX14" fmla="*/ 133350 w 3695700"/>
              <a:gd name="connsiteY14" fmla="*/ 3371850 h 3657600"/>
              <a:gd name="connsiteX15" fmla="*/ 47625 w 3695700"/>
              <a:gd name="connsiteY15" fmla="*/ 3333750 h 3657600"/>
              <a:gd name="connsiteX16" fmla="*/ 9525 w 3695700"/>
              <a:gd name="connsiteY16" fmla="*/ 3276600 h 3657600"/>
              <a:gd name="connsiteX17" fmla="*/ 0 w 3695700"/>
              <a:gd name="connsiteY17" fmla="*/ 3219450 h 3657600"/>
              <a:gd name="connsiteX18" fmla="*/ 304800 w 3695700"/>
              <a:gd name="connsiteY18" fmla="*/ 142875 h 3657600"/>
              <a:gd name="connsiteX19" fmla="*/ 361950 w 3695700"/>
              <a:gd name="connsiteY19" fmla="*/ 47625 h 3657600"/>
              <a:gd name="connsiteX20" fmla="*/ 466725 w 3695700"/>
              <a:gd name="connsiteY20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695700" h="3657600">
                <a:moveTo>
                  <a:pt x="466725" y="0"/>
                </a:moveTo>
                <a:lnTo>
                  <a:pt x="895350" y="47625"/>
                </a:lnTo>
                <a:lnTo>
                  <a:pt x="3124200" y="266700"/>
                </a:lnTo>
                <a:lnTo>
                  <a:pt x="3562350" y="304800"/>
                </a:lnTo>
                <a:lnTo>
                  <a:pt x="3667125" y="333375"/>
                </a:lnTo>
                <a:lnTo>
                  <a:pt x="3695700" y="438150"/>
                </a:lnTo>
                <a:lnTo>
                  <a:pt x="3676650" y="561975"/>
                </a:lnTo>
                <a:lnTo>
                  <a:pt x="3343275" y="3571875"/>
                </a:lnTo>
                <a:lnTo>
                  <a:pt x="3286125" y="3638550"/>
                </a:lnTo>
                <a:lnTo>
                  <a:pt x="3219450" y="3657600"/>
                </a:lnTo>
                <a:lnTo>
                  <a:pt x="3219450" y="3657600"/>
                </a:lnTo>
                <a:lnTo>
                  <a:pt x="1933575" y="3524250"/>
                </a:lnTo>
                <a:lnTo>
                  <a:pt x="1333500" y="3476625"/>
                </a:lnTo>
                <a:lnTo>
                  <a:pt x="209550" y="3362325"/>
                </a:lnTo>
                <a:lnTo>
                  <a:pt x="133350" y="3371850"/>
                </a:lnTo>
                <a:lnTo>
                  <a:pt x="47625" y="3333750"/>
                </a:lnTo>
                <a:lnTo>
                  <a:pt x="9525" y="3276600"/>
                </a:lnTo>
                <a:lnTo>
                  <a:pt x="0" y="3219450"/>
                </a:lnTo>
                <a:lnTo>
                  <a:pt x="304800" y="142875"/>
                </a:lnTo>
                <a:lnTo>
                  <a:pt x="361950" y="47625"/>
                </a:lnTo>
                <a:lnTo>
                  <a:pt x="466725" y="0"/>
                </a:lnTo>
                <a:close/>
              </a:path>
            </a:pathLst>
          </a:custGeom>
          <a:noFill/>
          <a:ln w="317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noFill/>
            </a:endParaRPr>
          </a:p>
        </p:txBody>
      </p:sp>
      <p:sp>
        <p:nvSpPr>
          <p:cNvPr id="31" name="Forma libre 30"/>
          <p:cNvSpPr/>
          <p:nvPr/>
        </p:nvSpPr>
        <p:spPr>
          <a:xfrm>
            <a:off x="7567648" y="3610693"/>
            <a:ext cx="428625" cy="1695450"/>
          </a:xfrm>
          <a:custGeom>
            <a:avLst/>
            <a:gdLst>
              <a:gd name="connsiteX0" fmla="*/ 314325 w 428625"/>
              <a:gd name="connsiteY0" fmla="*/ 1695450 h 1695450"/>
              <a:gd name="connsiteX1" fmla="*/ 276225 w 428625"/>
              <a:gd name="connsiteY1" fmla="*/ 1657350 h 1695450"/>
              <a:gd name="connsiteX2" fmla="*/ 38100 w 428625"/>
              <a:gd name="connsiteY2" fmla="*/ 1657350 h 1695450"/>
              <a:gd name="connsiteX3" fmla="*/ 161925 w 428625"/>
              <a:gd name="connsiteY3" fmla="*/ 495300 h 1695450"/>
              <a:gd name="connsiteX4" fmla="*/ 133350 w 428625"/>
              <a:gd name="connsiteY4" fmla="*/ 438150 h 1695450"/>
              <a:gd name="connsiteX5" fmla="*/ 47625 w 428625"/>
              <a:gd name="connsiteY5" fmla="*/ 333375 h 1695450"/>
              <a:gd name="connsiteX6" fmla="*/ 9525 w 428625"/>
              <a:gd name="connsiteY6" fmla="*/ 266700 h 1695450"/>
              <a:gd name="connsiteX7" fmla="*/ 0 w 428625"/>
              <a:gd name="connsiteY7" fmla="*/ 161925 h 1695450"/>
              <a:gd name="connsiteX8" fmla="*/ 38100 w 428625"/>
              <a:gd name="connsiteY8" fmla="*/ 66675 h 1695450"/>
              <a:gd name="connsiteX9" fmla="*/ 171450 w 428625"/>
              <a:gd name="connsiteY9" fmla="*/ 9525 h 1695450"/>
              <a:gd name="connsiteX10" fmla="*/ 295275 w 428625"/>
              <a:gd name="connsiteY10" fmla="*/ 0 h 1695450"/>
              <a:gd name="connsiteX11" fmla="*/ 390525 w 428625"/>
              <a:gd name="connsiteY11" fmla="*/ 76200 h 1695450"/>
              <a:gd name="connsiteX12" fmla="*/ 428625 w 428625"/>
              <a:gd name="connsiteY12" fmla="*/ 219075 h 1695450"/>
              <a:gd name="connsiteX13" fmla="*/ 428625 w 428625"/>
              <a:gd name="connsiteY13" fmla="*/ 323850 h 1695450"/>
              <a:gd name="connsiteX14" fmla="*/ 419100 w 428625"/>
              <a:gd name="connsiteY14" fmla="*/ 447675 h 1695450"/>
              <a:gd name="connsiteX15" fmla="*/ 314325 w 428625"/>
              <a:gd name="connsiteY15" fmla="*/ 1695450 h 169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28625" h="1695450">
                <a:moveTo>
                  <a:pt x="314325" y="1695450"/>
                </a:moveTo>
                <a:lnTo>
                  <a:pt x="276225" y="1657350"/>
                </a:lnTo>
                <a:lnTo>
                  <a:pt x="38100" y="1657350"/>
                </a:lnTo>
                <a:lnTo>
                  <a:pt x="161925" y="495300"/>
                </a:lnTo>
                <a:lnTo>
                  <a:pt x="133350" y="438150"/>
                </a:lnTo>
                <a:lnTo>
                  <a:pt x="47625" y="333375"/>
                </a:lnTo>
                <a:lnTo>
                  <a:pt x="9525" y="266700"/>
                </a:lnTo>
                <a:lnTo>
                  <a:pt x="0" y="161925"/>
                </a:lnTo>
                <a:lnTo>
                  <a:pt x="38100" y="66675"/>
                </a:lnTo>
                <a:lnTo>
                  <a:pt x="171450" y="9525"/>
                </a:lnTo>
                <a:lnTo>
                  <a:pt x="295275" y="0"/>
                </a:lnTo>
                <a:lnTo>
                  <a:pt x="390525" y="76200"/>
                </a:lnTo>
                <a:lnTo>
                  <a:pt x="428625" y="219075"/>
                </a:lnTo>
                <a:lnTo>
                  <a:pt x="428625" y="323850"/>
                </a:lnTo>
                <a:lnTo>
                  <a:pt x="419100" y="447675"/>
                </a:lnTo>
                <a:lnTo>
                  <a:pt x="314325" y="1695450"/>
                </a:lnTo>
                <a:close/>
              </a:path>
            </a:pathLst>
          </a:cu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C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8BBFF3E8-C90B-467D-B792-7BB6C800B929}"/>
              </a:ext>
            </a:extLst>
          </p:cNvPr>
          <p:cNvSpPr txBox="1"/>
          <p:nvPr/>
        </p:nvSpPr>
        <p:spPr>
          <a:xfrm rot="16540685">
            <a:off x="7136926" y="4208026"/>
            <a:ext cx="13697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dirty="0"/>
              <a:t>PASAJE </a:t>
            </a:r>
            <a:r>
              <a:rPr lang="es-EC" sz="1050" dirty="0" smtClean="0"/>
              <a:t>N9D</a:t>
            </a:r>
            <a:endParaRPr lang="es-EC" sz="1050" dirty="0"/>
          </a:p>
        </p:txBody>
      </p:sp>
      <p:sp>
        <p:nvSpPr>
          <p:cNvPr id="43" name="CuadroTexto 42"/>
          <p:cNvSpPr txBox="1"/>
          <p:nvPr/>
        </p:nvSpPr>
        <p:spPr>
          <a:xfrm>
            <a:off x="769257" y="9618"/>
            <a:ext cx="1081314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DENOMINADO: </a:t>
            </a:r>
          </a:p>
          <a:p>
            <a:pPr algn="ctr"/>
            <a:r>
              <a:rPr lang="es-ES" sz="1600" b="1" dirty="0" smtClean="0">
                <a:solidFill>
                  <a:srgbClr val="0070C0"/>
                </a:solidFill>
              </a:rPr>
              <a:t>“BELLAVISTA DÉCIMA ETAPA”</a:t>
            </a:r>
            <a:endParaRPr lang="es-ES" sz="1600" b="1" dirty="0">
              <a:solidFill>
                <a:srgbClr val="0070C0"/>
              </a:solidFill>
            </a:endParaRP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A63430C7-2974-40BD-AB56-6E10927054BD}"/>
              </a:ext>
            </a:extLst>
          </p:cNvPr>
          <p:cNvGrpSpPr/>
          <p:nvPr/>
        </p:nvGrpSpPr>
        <p:grpSpPr>
          <a:xfrm>
            <a:off x="382828" y="5619093"/>
            <a:ext cx="11635799" cy="1372114"/>
            <a:chOff x="430307" y="5429913"/>
            <a:chExt cx="11635799" cy="1372114"/>
          </a:xfrm>
        </p:grpSpPr>
        <p:pic>
          <p:nvPicPr>
            <p:cNvPr id="17" name="Google Shape;92;p1">
              <a:extLst>
                <a:ext uri="{FF2B5EF4-FFF2-40B4-BE49-F238E27FC236}">
                  <a16:creationId xmlns:a16="http://schemas.microsoft.com/office/drawing/2014/main" id="{B10284BA-4B6C-4304-90D2-5E3EC7795C92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r="16755" b="-179016"/>
            <a:stretch/>
          </p:blipFill>
          <p:spPr>
            <a:xfrm>
              <a:off x="430307" y="6467090"/>
              <a:ext cx="6056554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01AC154E-537C-4B98-9DB7-221A24BEE154}"/>
                </a:ext>
              </a:extLst>
            </p:cNvPr>
            <p:cNvGrpSpPr/>
            <p:nvPr/>
          </p:nvGrpSpPr>
          <p:grpSpPr>
            <a:xfrm>
              <a:off x="2918005" y="5429913"/>
              <a:ext cx="9148101" cy="1249395"/>
              <a:chOff x="2918005" y="5429913"/>
              <a:chExt cx="9148101" cy="1249395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457016A-50EC-4769-BA1A-CE449779B61D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 smtClean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       #</a:t>
                </a: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22" name="Imagen 21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0715634" y="5429913"/>
                <a:ext cx="1135813" cy="124939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4467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uadroTexto 7"/>
          <p:cNvSpPr txBox="1"/>
          <p:nvPr/>
        </p:nvSpPr>
        <p:spPr>
          <a:xfrm>
            <a:off x="197219" y="920402"/>
            <a:ext cx="4847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C00000"/>
                </a:solidFill>
              </a:rPr>
              <a:t>SI EXISTEN LOTES POR EXCEPCIÓN</a:t>
            </a:r>
          </a:p>
        </p:txBody>
      </p:sp>
      <p:graphicFrame>
        <p:nvGraphicFramePr>
          <p:cNvPr id="23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734875"/>
              </p:ext>
            </p:extLst>
          </p:nvPr>
        </p:nvGraphicFramePr>
        <p:xfrm>
          <a:off x="2102889" y="4713505"/>
          <a:ext cx="1441450" cy="632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57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71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LEYENDA</a:t>
                      </a: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551" marR="89551" marT="0" marB="0">
                    <a:lnT w="12700" cap="flat" cmpd="sng" algn="ctr">
                      <a:solidFill>
                        <a:srgbClr val="68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8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kumimoji="0" lang="es-EC" sz="20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LOTES POR EXCEPCIÓN </a:t>
                      </a: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4" name="CuadroTexto 63"/>
          <p:cNvSpPr txBox="1"/>
          <p:nvPr/>
        </p:nvSpPr>
        <p:spPr>
          <a:xfrm>
            <a:off x="3416240" y="538056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CALDERÓN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 CALDERÓN</a:t>
            </a:r>
          </a:p>
        </p:txBody>
      </p:sp>
      <p:pic>
        <p:nvPicPr>
          <p:cNvPr id="65" name="Imagen 6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0" t="5344" r="14395" b="2538"/>
          <a:stretch/>
        </p:blipFill>
        <p:spPr>
          <a:xfrm>
            <a:off x="5681645" y="999293"/>
            <a:ext cx="5153059" cy="4794584"/>
          </a:xfrm>
          <a:prstGeom prst="rect">
            <a:avLst/>
          </a:prstGeom>
        </p:spPr>
      </p:pic>
      <p:sp>
        <p:nvSpPr>
          <p:cNvPr id="66" name="Forma libre 65"/>
          <p:cNvSpPr/>
          <p:nvPr/>
        </p:nvSpPr>
        <p:spPr>
          <a:xfrm>
            <a:off x="6496261" y="1608355"/>
            <a:ext cx="3695700" cy="3657600"/>
          </a:xfrm>
          <a:custGeom>
            <a:avLst/>
            <a:gdLst>
              <a:gd name="connsiteX0" fmla="*/ 466725 w 3695700"/>
              <a:gd name="connsiteY0" fmla="*/ 0 h 3657600"/>
              <a:gd name="connsiteX1" fmla="*/ 895350 w 3695700"/>
              <a:gd name="connsiteY1" fmla="*/ 47625 h 3657600"/>
              <a:gd name="connsiteX2" fmla="*/ 3124200 w 3695700"/>
              <a:gd name="connsiteY2" fmla="*/ 266700 h 3657600"/>
              <a:gd name="connsiteX3" fmla="*/ 3562350 w 3695700"/>
              <a:gd name="connsiteY3" fmla="*/ 304800 h 3657600"/>
              <a:gd name="connsiteX4" fmla="*/ 3667125 w 3695700"/>
              <a:gd name="connsiteY4" fmla="*/ 333375 h 3657600"/>
              <a:gd name="connsiteX5" fmla="*/ 3695700 w 3695700"/>
              <a:gd name="connsiteY5" fmla="*/ 438150 h 3657600"/>
              <a:gd name="connsiteX6" fmla="*/ 3676650 w 3695700"/>
              <a:gd name="connsiteY6" fmla="*/ 561975 h 3657600"/>
              <a:gd name="connsiteX7" fmla="*/ 3343275 w 3695700"/>
              <a:gd name="connsiteY7" fmla="*/ 3571875 h 3657600"/>
              <a:gd name="connsiteX8" fmla="*/ 3286125 w 3695700"/>
              <a:gd name="connsiteY8" fmla="*/ 3638550 h 3657600"/>
              <a:gd name="connsiteX9" fmla="*/ 3219450 w 3695700"/>
              <a:gd name="connsiteY9" fmla="*/ 3657600 h 3657600"/>
              <a:gd name="connsiteX10" fmla="*/ 3219450 w 3695700"/>
              <a:gd name="connsiteY10" fmla="*/ 3657600 h 3657600"/>
              <a:gd name="connsiteX11" fmla="*/ 1933575 w 3695700"/>
              <a:gd name="connsiteY11" fmla="*/ 3524250 h 3657600"/>
              <a:gd name="connsiteX12" fmla="*/ 1333500 w 3695700"/>
              <a:gd name="connsiteY12" fmla="*/ 3476625 h 3657600"/>
              <a:gd name="connsiteX13" fmla="*/ 209550 w 3695700"/>
              <a:gd name="connsiteY13" fmla="*/ 3362325 h 3657600"/>
              <a:gd name="connsiteX14" fmla="*/ 133350 w 3695700"/>
              <a:gd name="connsiteY14" fmla="*/ 3371850 h 3657600"/>
              <a:gd name="connsiteX15" fmla="*/ 47625 w 3695700"/>
              <a:gd name="connsiteY15" fmla="*/ 3333750 h 3657600"/>
              <a:gd name="connsiteX16" fmla="*/ 9525 w 3695700"/>
              <a:gd name="connsiteY16" fmla="*/ 3276600 h 3657600"/>
              <a:gd name="connsiteX17" fmla="*/ 0 w 3695700"/>
              <a:gd name="connsiteY17" fmla="*/ 3219450 h 3657600"/>
              <a:gd name="connsiteX18" fmla="*/ 304800 w 3695700"/>
              <a:gd name="connsiteY18" fmla="*/ 142875 h 3657600"/>
              <a:gd name="connsiteX19" fmla="*/ 361950 w 3695700"/>
              <a:gd name="connsiteY19" fmla="*/ 47625 h 3657600"/>
              <a:gd name="connsiteX20" fmla="*/ 466725 w 3695700"/>
              <a:gd name="connsiteY20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695700" h="3657600">
                <a:moveTo>
                  <a:pt x="466725" y="0"/>
                </a:moveTo>
                <a:lnTo>
                  <a:pt x="895350" y="47625"/>
                </a:lnTo>
                <a:lnTo>
                  <a:pt x="3124200" y="266700"/>
                </a:lnTo>
                <a:lnTo>
                  <a:pt x="3562350" y="304800"/>
                </a:lnTo>
                <a:lnTo>
                  <a:pt x="3667125" y="333375"/>
                </a:lnTo>
                <a:lnTo>
                  <a:pt x="3695700" y="438150"/>
                </a:lnTo>
                <a:lnTo>
                  <a:pt x="3676650" y="561975"/>
                </a:lnTo>
                <a:lnTo>
                  <a:pt x="3343275" y="3571875"/>
                </a:lnTo>
                <a:lnTo>
                  <a:pt x="3286125" y="3638550"/>
                </a:lnTo>
                <a:lnTo>
                  <a:pt x="3219450" y="3657600"/>
                </a:lnTo>
                <a:lnTo>
                  <a:pt x="3219450" y="3657600"/>
                </a:lnTo>
                <a:lnTo>
                  <a:pt x="1933575" y="3524250"/>
                </a:lnTo>
                <a:lnTo>
                  <a:pt x="1333500" y="3476625"/>
                </a:lnTo>
                <a:lnTo>
                  <a:pt x="209550" y="3362325"/>
                </a:lnTo>
                <a:lnTo>
                  <a:pt x="133350" y="3371850"/>
                </a:lnTo>
                <a:lnTo>
                  <a:pt x="47625" y="3333750"/>
                </a:lnTo>
                <a:lnTo>
                  <a:pt x="9525" y="3276600"/>
                </a:lnTo>
                <a:lnTo>
                  <a:pt x="0" y="3219450"/>
                </a:lnTo>
                <a:lnTo>
                  <a:pt x="304800" y="142875"/>
                </a:lnTo>
                <a:lnTo>
                  <a:pt x="361950" y="47625"/>
                </a:lnTo>
                <a:lnTo>
                  <a:pt x="466725" y="0"/>
                </a:lnTo>
                <a:close/>
              </a:path>
            </a:pathLst>
          </a:custGeom>
          <a:noFill/>
          <a:ln w="317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noFill/>
            </a:endParaRPr>
          </a:p>
        </p:txBody>
      </p:sp>
      <p:sp>
        <p:nvSpPr>
          <p:cNvPr id="67" name="Forma libre 66"/>
          <p:cNvSpPr/>
          <p:nvPr/>
        </p:nvSpPr>
        <p:spPr>
          <a:xfrm>
            <a:off x="7982161" y="3427630"/>
            <a:ext cx="428625" cy="1695450"/>
          </a:xfrm>
          <a:custGeom>
            <a:avLst/>
            <a:gdLst>
              <a:gd name="connsiteX0" fmla="*/ 314325 w 428625"/>
              <a:gd name="connsiteY0" fmla="*/ 1695450 h 1695450"/>
              <a:gd name="connsiteX1" fmla="*/ 276225 w 428625"/>
              <a:gd name="connsiteY1" fmla="*/ 1657350 h 1695450"/>
              <a:gd name="connsiteX2" fmla="*/ 38100 w 428625"/>
              <a:gd name="connsiteY2" fmla="*/ 1657350 h 1695450"/>
              <a:gd name="connsiteX3" fmla="*/ 161925 w 428625"/>
              <a:gd name="connsiteY3" fmla="*/ 495300 h 1695450"/>
              <a:gd name="connsiteX4" fmla="*/ 133350 w 428625"/>
              <a:gd name="connsiteY4" fmla="*/ 438150 h 1695450"/>
              <a:gd name="connsiteX5" fmla="*/ 47625 w 428625"/>
              <a:gd name="connsiteY5" fmla="*/ 333375 h 1695450"/>
              <a:gd name="connsiteX6" fmla="*/ 9525 w 428625"/>
              <a:gd name="connsiteY6" fmla="*/ 266700 h 1695450"/>
              <a:gd name="connsiteX7" fmla="*/ 0 w 428625"/>
              <a:gd name="connsiteY7" fmla="*/ 161925 h 1695450"/>
              <a:gd name="connsiteX8" fmla="*/ 38100 w 428625"/>
              <a:gd name="connsiteY8" fmla="*/ 66675 h 1695450"/>
              <a:gd name="connsiteX9" fmla="*/ 171450 w 428625"/>
              <a:gd name="connsiteY9" fmla="*/ 9525 h 1695450"/>
              <a:gd name="connsiteX10" fmla="*/ 295275 w 428625"/>
              <a:gd name="connsiteY10" fmla="*/ 0 h 1695450"/>
              <a:gd name="connsiteX11" fmla="*/ 390525 w 428625"/>
              <a:gd name="connsiteY11" fmla="*/ 76200 h 1695450"/>
              <a:gd name="connsiteX12" fmla="*/ 428625 w 428625"/>
              <a:gd name="connsiteY12" fmla="*/ 219075 h 1695450"/>
              <a:gd name="connsiteX13" fmla="*/ 428625 w 428625"/>
              <a:gd name="connsiteY13" fmla="*/ 323850 h 1695450"/>
              <a:gd name="connsiteX14" fmla="*/ 419100 w 428625"/>
              <a:gd name="connsiteY14" fmla="*/ 447675 h 1695450"/>
              <a:gd name="connsiteX15" fmla="*/ 314325 w 428625"/>
              <a:gd name="connsiteY15" fmla="*/ 1695450 h 169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28625" h="1695450">
                <a:moveTo>
                  <a:pt x="314325" y="1695450"/>
                </a:moveTo>
                <a:lnTo>
                  <a:pt x="276225" y="1657350"/>
                </a:lnTo>
                <a:lnTo>
                  <a:pt x="38100" y="1657350"/>
                </a:lnTo>
                <a:lnTo>
                  <a:pt x="161925" y="495300"/>
                </a:lnTo>
                <a:lnTo>
                  <a:pt x="133350" y="438150"/>
                </a:lnTo>
                <a:lnTo>
                  <a:pt x="47625" y="333375"/>
                </a:lnTo>
                <a:lnTo>
                  <a:pt x="9525" y="266700"/>
                </a:lnTo>
                <a:lnTo>
                  <a:pt x="0" y="161925"/>
                </a:lnTo>
                <a:lnTo>
                  <a:pt x="38100" y="66675"/>
                </a:lnTo>
                <a:lnTo>
                  <a:pt x="171450" y="9525"/>
                </a:lnTo>
                <a:lnTo>
                  <a:pt x="295275" y="0"/>
                </a:lnTo>
                <a:lnTo>
                  <a:pt x="390525" y="76200"/>
                </a:lnTo>
                <a:lnTo>
                  <a:pt x="428625" y="219075"/>
                </a:lnTo>
                <a:lnTo>
                  <a:pt x="428625" y="323850"/>
                </a:lnTo>
                <a:lnTo>
                  <a:pt x="419100" y="447675"/>
                </a:lnTo>
                <a:lnTo>
                  <a:pt x="314325" y="1695450"/>
                </a:lnTo>
                <a:close/>
              </a:path>
            </a:pathLst>
          </a:cu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C"/>
          </a:p>
        </p:txBody>
      </p:sp>
      <p:sp>
        <p:nvSpPr>
          <p:cNvPr id="68" name="CuadroTexto 67">
            <a:extLst>
              <a:ext uri="{FF2B5EF4-FFF2-40B4-BE49-F238E27FC236}">
                <a16:creationId xmlns:a16="http://schemas.microsoft.com/office/drawing/2014/main" id="{8BBFF3E8-C90B-467D-B792-7BB6C800B929}"/>
              </a:ext>
            </a:extLst>
          </p:cNvPr>
          <p:cNvSpPr txBox="1"/>
          <p:nvPr/>
        </p:nvSpPr>
        <p:spPr>
          <a:xfrm rot="16540685">
            <a:off x="7551439" y="4024963"/>
            <a:ext cx="13697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dirty="0"/>
              <a:t>PASAJE </a:t>
            </a:r>
            <a:r>
              <a:rPr lang="es-EC" sz="1050" dirty="0" smtClean="0"/>
              <a:t>N9D</a:t>
            </a:r>
            <a:endParaRPr lang="es-EC" sz="1050" dirty="0"/>
          </a:p>
        </p:txBody>
      </p:sp>
      <p:sp>
        <p:nvSpPr>
          <p:cNvPr id="69" name="Forma libre 68"/>
          <p:cNvSpPr/>
          <p:nvPr/>
        </p:nvSpPr>
        <p:spPr>
          <a:xfrm>
            <a:off x="7410661" y="3332380"/>
            <a:ext cx="771525" cy="514350"/>
          </a:xfrm>
          <a:custGeom>
            <a:avLst/>
            <a:gdLst>
              <a:gd name="connsiteX0" fmla="*/ 0 w 771525"/>
              <a:gd name="connsiteY0" fmla="*/ 0 h 514350"/>
              <a:gd name="connsiteX1" fmla="*/ 771525 w 771525"/>
              <a:gd name="connsiteY1" fmla="*/ 85725 h 514350"/>
              <a:gd name="connsiteX2" fmla="*/ 714375 w 771525"/>
              <a:gd name="connsiteY2" fmla="*/ 114300 h 514350"/>
              <a:gd name="connsiteX3" fmla="*/ 657225 w 771525"/>
              <a:gd name="connsiteY3" fmla="*/ 142875 h 514350"/>
              <a:gd name="connsiteX4" fmla="*/ 600075 w 771525"/>
              <a:gd name="connsiteY4" fmla="*/ 190500 h 514350"/>
              <a:gd name="connsiteX5" fmla="*/ 581025 w 771525"/>
              <a:gd name="connsiteY5" fmla="*/ 295275 h 514350"/>
              <a:gd name="connsiteX6" fmla="*/ 581025 w 771525"/>
              <a:gd name="connsiteY6" fmla="*/ 361950 h 514350"/>
              <a:gd name="connsiteX7" fmla="*/ 619125 w 771525"/>
              <a:gd name="connsiteY7" fmla="*/ 428625 h 514350"/>
              <a:gd name="connsiteX8" fmla="*/ 704850 w 771525"/>
              <a:gd name="connsiteY8" fmla="*/ 514350 h 514350"/>
              <a:gd name="connsiteX9" fmla="*/ 114300 w 771525"/>
              <a:gd name="connsiteY9" fmla="*/ 447675 h 514350"/>
              <a:gd name="connsiteX10" fmla="*/ 161925 w 771525"/>
              <a:gd name="connsiteY10" fmla="*/ 95250 h 514350"/>
              <a:gd name="connsiteX11" fmla="*/ 152400 w 771525"/>
              <a:gd name="connsiteY11" fmla="*/ 9525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71525" h="514350">
                <a:moveTo>
                  <a:pt x="0" y="0"/>
                </a:moveTo>
                <a:lnTo>
                  <a:pt x="771525" y="85725"/>
                </a:lnTo>
                <a:lnTo>
                  <a:pt x="714375" y="114300"/>
                </a:lnTo>
                <a:lnTo>
                  <a:pt x="657225" y="142875"/>
                </a:lnTo>
                <a:lnTo>
                  <a:pt x="600075" y="190500"/>
                </a:lnTo>
                <a:lnTo>
                  <a:pt x="581025" y="295275"/>
                </a:lnTo>
                <a:lnTo>
                  <a:pt x="581025" y="361950"/>
                </a:lnTo>
                <a:lnTo>
                  <a:pt x="619125" y="428625"/>
                </a:lnTo>
                <a:lnTo>
                  <a:pt x="704850" y="514350"/>
                </a:lnTo>
                <a:lnTo>
                  <a:pt x="114300" y="447675"/>
                </a:lnTo>
                <a:lnTo>
                  <a:pt x="161925" y="95250"/>
                </a:lnTo>
                <a:lnTo>
                  <a:pt x="152400" y="9525"/>
                </a:lnTo>
              </a:path>
            </a:pathLst>
          </a:custGeom>
          <a:solidFill>
            <a:schemeClr val="accent4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0" name="Forma libre 69"/>
          <p:cNvSpPr/>
          <p:nvPr/>
        </p:nvSpPr>
        <p:spPr>
          <a:xfrm>
            <a:off x="7239211" y="4589680"/>
            <a:ext cx="819150" cy="495300"/>
          </a:xfrm>
          <a:custGeom>
            <a:avLst/>
            <a:gdLst>
              <a:gd name="connsiteX0" fmla="*/ 38100 w 819150"/>
              <a:gd name="connsiteY0" fmla="*/ 0 h 495300"/>
              <a:gd name="connsiteX1" fmla="*/ 819150 w 819150"/>
              <a:gd name="connsiteY1" fmla="*/ 85725 h 495300"/>
              <a:gd name="connsiteX2" fmla="*/ 790575 w 819150"/>
              <a:gd name="connsiteY2" fmla="*/ 381000 h 495300"/>
              <a:gd name="connsiteX3" fmla="*/ 723900 w 819150"/>
              <a:gd name="connsiteY3" fmla="*/ 457200 h 495300"/>
              <a:gd name="connsiteX4" fmla="*/ 628650 w 819150"/>
              <a:gd name="connsiteY4" fmla="*/ 495300 h 495300"/>
              <a:gd name="connsiteX5" fmla="*/ 0 w 819150"/>
              <a:gd name="connsiteY5" fmla="*/ 438150 h 495300"/>
              <a:gd name="connsiteX6" fmla="*/ 38100 w 819150"/>
              <a:gd name="connsiteY6" fmla="*/ 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9150" h="495300">
                <a:moveTo>
                  <a:pt x="38100" y="0"/>
                </a:moveTo>
                <a:lnTo>
                  <a:pt x="819150" y="85725"/>
                </a:lnTo>
                <a:lnTo>
                  <a:pt x="790575" y="381000"/>
                </a:lnTo>
                <a:lnTo>
                  <a:pt x="723900" y="457200"/>
                </a:lnTo>
                <a:lnTo>
                  <a:pt x="628650" y="495300"/>
                </a:lnTo>
                <a:lnTo>
                  <a:pt x="0" y="438150"/>
                </a:lnTo>
                <a:lnTo>
                  <a:pt x="38100" y="0"/>
                </a:lnTo>
                <a:close/>
              </a:path>
            </a:pathLst>
          </a:custGeom>
          <a:solidFill>
            <a:schemeClr val="accent4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1" name="Forma libre 70"/>
          <p:cNvSpPr/>
          <p:nvPr/>
        </p:nvSpPr>
        <p:spPr>
          <a:xfrm>
            <a:off x="8306011" y="4713505"/>
            <a:ext cx="771525" cy="476250"/>
          </a:xfrm>
          <a:custGeom>
            <a:avLst/>
            <a:gdLst>
              <a:gd name="connsiteX0" fmla="*/ 771525 w 771525"/>
              <a:gd name="connsiteY0" fmla="*/ 66675 h 476250"/>
              <a:gd name="connsiteX1" fmla="*/ 742950 w 771525"/>
              <a:gd name="connsiteY1" fmla="*/ 476250 h 476250"/>
              <a:gd name="connsiteX2" fmla="*/ 85725 w 771525"/>
              <a:gd name="connsiteY2" fmla="*/ 409575 h 476250"/>
              <a:gd name="connsiteX3" fmla="*/ 19050 w 771525"/>
              <a:gd name="connsiteY3" fmla="*/ 381000 h 476250"/>
              <a:gd name="connsiteX4" fmla="*/ 0 w 771525"/>
              <a:gd name="connsiteY4" fmla="*/ 295275 h 476250"/>
              <a:gd name="connsiteX5" fmla="*/ 9525 w 771525"/>
              <a:gd name="connsiteY5" fmla="*/ 0 h 476250"/>
              <a:gd name="connsiteX6" fmla="*/ 771525 w 771525"/>
              <a:gd name="connsiteY6" fmla="*/ 66675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1525" h="476250">
                <a:moveTo>
                  <a:pt x="771525" y="66675"/>
                </a:moveTo>
                <a:lnTo>
                  <a:pt x="742950" y="476250"/>
                </a:lnTo>
                <a:lnTo>
                  <a:pt x="85725" y="409575"/>
                </a:lnTo>
                <a:lnTo>
                  <a:pt x="19050" y="381000"/>
                </a:lnTo>
                <a:lnTo>
                  <a:pt x="0" y="295275"/>
                </a:lnTo>
                <a:lnTo>
                  <a:pt x="9525" y="0"/>
                </a:lnTo>
                <a:lnTo>
                  <a:pt x="771525" y="66675"/>
                </a:lnTo>
                <a:close/>
              </a:path>
            </a:pathLst>
          </a:custGeom>
          <a:solidFill>
            <a:schemeClr val="accent4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2" name="Elipse 71">
            <a:extLst>
              <a:ext uri="{FF2B5EF4-FFF2-40B4-BE49-F238E27FC236}">
                <a16:creationId xmlns:a16="http://schemas.microsoft.com/office/drawing/2014/main" id="{9A8CB2D8-B915-48E0-AB18-182FCB811C9C}"/>
              </a:ext>
            </a:extLst>
          </p:cNvPr>
          <p:cNvSpPr/>
          <p:nvPr/>
        </p:nvSpPr>
        <p:spPr>
          <a:xfrm>
            <a:off x="7694236" y="3468241"/>
            <a:ext cx="242627" cy="2426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3" name="Elipse 72">
            <a:extLst>
              <a:ext uri="{FF2B5EF4-FFF2-40B4-BE49-F238E27FC236}">
                <a16:creationId xmlns:a16="http://schemas.microsoft.com/office/drawing/2014/main" id="{9A8CB2D8-B915-48E0-AB18-182FCB811C9C}"/>
              </a:ext>
            </a:extLst>
          </p:cNvPr>
          <p:cNvSpPr/>
          <p:nvPr/>
        </p:nvSpPr>
        <p:spPr>
          <a:xfrm>
            <a:off x="7590099" y="4740090"/>
            <a:ext cx="242627" cy="2426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4" name="Elipse 73">
            <a:extLst>
              <a:ext uri="{FF2B5EF4-FFF2-40B4-BE49-F238E27FC236}">
                <a16:creationId xmlns:a16="http://schemas.microsoft.com/office/drawing/2014/main" id="{9A8CB2D8-B915-48E0-AB18-182FCB811C9C}"/>
              </a:ext>
            </a:extLst>
          </p:cNvPr>
          <p:cNvSpPr/>
          <p:nvPr/>
        </p:nvSpPr>
        <p:spPr>
          <a:xfrm>
            <a:off x="8537122" y="4830316"/>
            <a:ext cx="242627" cy="2426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5" name="CuadroTexto 74">
            <a:extLst>
              <a:ext uri="{FF2B5EF4-FFF2-40B4-BE49-F238E27FC236}">
                <a16:creationId xmlns:a16="http://schemas.microsoft.com/office/drawing/2014/main" id="{71777D11-52C0-45C8-A38A-2D5A9E5D76EC}"/>
              </a:ext>
            </a:extLst>
          </p:cNvPr>
          <p:cNvSpPr txBox="1"/>
          <p:nvPr/>
        </p:nvSpPr>
        <p:spPr>
          <a:xfrm>
            <a:off x="7639408" y="3461295"/>
            <a:ext cx="4856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13</a:t>
            </a:r>
            <a:endParaRPr lang="es-EC" sz="1200" dirty="0"/>
          </a:p>
        </p:txBody>
      </p:sp>
      <p:sp>
        <p:nvSpPr>
          <p:cNvPr id="76" name="CuadroTexto 75">
            <a:extLst>
              <a:ext uri="{FF2B5EF4-FFF2-40B4-BE49-F238E27FC236}">
                <a16:creationId xmlns:a16="http://schemas.microsoft.com/office/drawing/2014/main" id="{71777D11-52C0-45C8-A38A-2D5A9E5D76EC}"/>
              </a:ext>
            </a:extLst>
          </p:cNvPr>
          <p:cNvSpPr txBox="1"/>
          <p:nvPr/>
        </p:nvSpPr>
        <p:spPr>
          <a:xfrm>
            <a:off x="7538415" y="4718595"/>
            <a:ext cx="4856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24</a:t>
            </a:r>
            <a:endParaRPr lang="es-EC" sz="1200" dirty="0"/>
          </a:p>
        </p:txBody>
      </p:sp>
      <p:sp>
        <p:nvSpPr>
          <p:cNvPr id="77" name="CuadroTexto 76">
            <a:extLst>
              <a:ext uri="{FF2B5EF4-FFF2-40B4-BE49-F238E27FC236}">
                <a16:creationId xmlns:a16="http://schemas.microsoft.com/office/drawing/2014/main" id="{71777D11-52C0-45C8-A38A-2D5A9E5D76EC}"/>
              </a:ext>
            </a:extLst>
          </p:cNvPr>
          <p:cNvSpPr txBox="1"/>
          <p:nvPr/>
        </p:nvSpPr>
        <p:spPr>
          <a:xfrm>
            <a:off x="8491822" y="4813129"/>
            <a:ext cx="4856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25</a:t>
            </a:r>
            <a:endParaRPr lang="es-EC" sz="1200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307583"/>
              </p:ext>
            </p:extLst>
          </p:nvPr>
        </p:nvGraphicFramePr>
        <p:xfrm>
          <a:off x="375456" y="1434024"/>
          <a:ext cx="1535231" cy="483881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21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37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4636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u="none" strike="noStrike" dirty="0">
                          <a:effectLst/>
                        </a:rPr>
                        <a:t>LOTE N°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u="none" strike="noStrike" dirty="0">
                          <a:effectLst/>
                        </a:rPr>
                        <a:t>AREA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63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1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292,68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63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2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287,38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63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3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291,50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63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4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291,50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63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5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582,52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463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6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582,52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463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7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291,53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463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8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291,52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463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9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291,54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63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10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291,54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463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11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201,70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463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12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207,30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463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13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166,73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463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14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201,70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463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15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201,70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463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16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200,41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78" name="Tabla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610073"/>
              </p:ext>
            </p:extLst>
          </p:nvPr>
        </p:nvGraphicFramePr>
        <p:xfrm>
          <a:off x="2102889" y="1437314"/>
          <a:ext cx="1568981" cy="283804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9083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6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380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17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201,70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80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18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201,70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80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19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201,70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80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20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201,70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80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21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201,70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80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22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201,70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380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23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201,68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380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24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196,33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380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25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196,34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380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26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201,68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9" name="CuadroTexto 78"/>
          <p:cNvSpPr txBox="1"/>
          <p:nvPr/>
        </p:nvSpPr>
        <p:spPr>
          <a:xfrm>
            <a:off x="769257" y="9618"/>
            <a:ext cx="1081314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DENOMINADO: </a:t>
            </a:r>
          </a:p>
          <a:p>
            <a:pPr algn="ctr"/>
            <a:r>
              <a:rPr lang="es-ES" sz="1600" b="1" dirty="0" smtClean="0">
                <a:solidFill>
                  <a:srgbClr val="0070C0"/>
                </a:solidFill>
              </a:rPr>
              <a:t>“BELLAVISTA DÉCIMA ETAPA”</a:t>
            </a:r>
            <a:endParaRPr lang="es-ES" sz="1600" b="1" dirty="0">
              <a:solidFill>
                <a:srgbClr val="0070C0"/>
              </a:solidFill>
            </a:endParaRPr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id="{A63430C7-2974-40BD-AB56-6E10927054BD}"/>
              </a:ext>
            </a:extLst>
          </p:cNvPr>
          <p:cNvGrpSpPr/>
          <p:nvPr/>
        </p:nvGrpSpPr>
        <p:grpSpPr>
          <a:xfrm>
            <a:off x="382828" y="5619093"/>
            <a:ext cx="11635799" cy="1372114"/>
            <a:chOff x="430307" y="5429913"/>
            <a:chExt cx="11635799" cy="1372114"/>
          </a:xfrm>
        </p:grpSpPr>
        <p:pic>
          <p:nvPicPr>
            <p:cNvPr id="25" name="Google Shape;92;p1">
              <a:extLst>
                <a:ext uri="{FF2B5EF4-FFF2-40B4-BE49-F238E27FC236}">
                  <a16:creationId xmlns:a16="http://schemas.microsoft.com/office/drawing/2014/main" id="{B10284BA-4B6C-4304-90D2-5E3EC7795C92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r="16755" b="-179016"/>
            <a:stretch/>
          </p:blipFill>
          <p:spPr>
            <a:xfrm>
              <a:off x="430307" y="6467090"/>
              <a:ext cx="6056554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6" name="Grupo 25">
              <a:extLst>
                <a:ext uri="{FF2B5EF4-FFF2-40B4-BE49-F238E27FC236}">
                  <a16:creationId xmlns:a16="http://schemas.microsoft.com/office/drawing/2014/main" id="{01AC154E-537C-4B98-9DB7-221A24BEE154}"/>
                </a:ext>
              </a:extLst>
            </p:cNvPr>
            <p:cNvGrpSpPr/>
            <p:nvPr/>
          </p:nvGrpSpPr>
          <p:grpSpPr>
            <a:xfrm>
              <a:off x="2918005" y="5429913"/>
              <a:ext cx="9148101" cy="1249395"/>
              <a:chOff x="2918005" y="5429913"/>
              <a:chExt cx="9148101" cy="1249395"/>
            </a:xfrm>
          </p:grpSpPr>
          <p:sp>
            <p:nvSpPr>
              <p:cNvPr id="27" name="TextBox 19">
                <a:extLst>
                  <a:ext uri="{FF2B5EF4-FFF2-40B4-BE49-F238E27FC236}">
                    <a16:creationId xmlns:a16="http://schemas.microsoft.com/office/drawing/2014/main" id="{A457016A-50EC-4769-BA1A-CE449779B61D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 smtClean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       #</a:t>
                </a: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28" name="Imagen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0715634" y="5429913"/>
                <a:ext cx="1135813" cy="124939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58730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0" t="5344" r="14395" b="2538"/>
          <a:stretch/>
        </p:blipFill>
        <p:spPr>
          <a:xfrm>
            <a:off x="6140535" y="1079048"/>
            <a:ext cx="5153059" cy="4794584"/>
          </a:xfrm>
          <a:prstGeom prst="rect">
            <a:avLst/>
          </a:prstGeom>
        </p:spPr>
      </p:pic>
      <p:sp>
        <p:nvSpPr>
          <p:cNvPr id="4" name="CuadroTexto 7"/>
          <p:cNvSpPr txBox="1"/>
          <p:nvPr/>
        </p:nvSpPr>
        <p:spPr>
          <a:xfrm>
            <a:off x="335111" y="1056579"/>
            <a:ext cx="10341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>
                <a:solidFill>
                  <a:srgbClr val="C00000"/>
                </a:solidFill>
              </a:rPr>
              <a:t>PLAN METROPOLITANO DE ORDENAMIENTO TERRITORIAL/ </a:t>
            </a:r>
            <a:r>
              <a:rPr lang="es-ES_tradnl" sz="2000" b="1" dirty="0" smtClean="0">
                <a:solidFill>
                  <a:srgbClr val="C00000"/>
                </a:solidFill>
              </a:rPr>
              <a:t>PMDOT</a:t>
            </a:r>
            <a:endParaRPr lang="es-ES_tradnl" sz="2000" b="1" dirty="0">
              <a:solidFill>
                <a:srgbClr val="C00000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0" name="Rectangle 3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3" name="Rectangle 41">
            <a:extLst>
              <a:ext uri="{FF2B5EF4-FFF2-40B4-BE49-F238E27FC236}">
                <a16:creationId xmlns:a16="http://schemas.microsoft.com/office/drawing/2014/main" id="{4160C608-80F3-4EDA-8A76-B3F828793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4838" y="310704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2" name="Rectangle 43">
            <a:extLst>
              <a:ext uri="{FF2B5EF4-FFF2-40B4-BE49-F238E27FC236}">
                <a16:creationId xmlns:a16="http://schemas.microsoft.com/office/drawing/2014/main" id="{3011027E-2510-473D-B256-03F031E2B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8271" y="147343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id="{633B411E-9F93-4403-9E91-F39AC0EBD8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5506894"/>
              </p:ext>
            </p:extLst>
          </p:nvPr>
        </p:nvGraphicFramePr>
        <p:xfrm>
          <a:off x="3611183" y="5448996"/>
          <a:ext cx="2314575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Imagen de mapa de bits" r:id="rId4" imgW="5544324" imgH="1638529" progId="Paint.Picture">
                  <p:embed/>
                </p:oleObj>
              </mc:Choice>
              <mc:Fallback>
                <p:oleObj name="Imagen de mapa de bits" r:id="rId4" imgW="5544324" imgH="1638529" progId="Paint.Picture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1183" y="5448996"/>
                        <a:ext cx="2314575" cy="704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ángulo 20">
            <a:extLst>
              <a:ext uri="{FF2B5EF4-FFF2-40B4-BE49-F238E27FC236}">
                <a16:creationId xmlns:a16="http://schemas.microsoft.com/office/drawing/2014/main" id="{36AC4871-392E-4223-9FA7-7B4B3064358B}"/>
              </a:ext>
            </a:extLst>
          </p:cNvPr>
          <p:cNvSpPr/>
          <p:nvPr/>
        </p:nvSpPr>
        <p:spPr>
          <a:xfrm>
            <a:off x="924247" y="5448996"/>
            <a:ext cx="339424" cy="21815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07D7A3BE-C108-4F16-B2FE-3A19A580E147}"/>
              </a:ext>
            </a:extLst>
          </p:cNvPr>
          <p:cNvSpPr txBox="1"/>
          <p:nvPr/>
        </p:nvSpPr>
        <p:spPr>
          <a:xfrm>
            <a:off x="1238693" y="5411967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(</a:t>
            </a:r>
            <a:r>
              <a:rPr lang="es-ES" sz="1200" dirty="0" smtClean="0"/>
              <a:t>RU2) </a:t>
            </a:r>
            <a:r>
              <a:rPr lang="es-ES" sz="1200" dirty="0"/>
              <a:t>Residencial Urbano 2</a:t>
            </a:r>
            <a:endParaRPr lang="es-EC" sz="1200" dirty="0"/>
          </a:p>
          <a:p>
            <a:endParaRPr lang="es-EC" sz="1200" dirty="0"/>
          </a:p>
        </p:txBody>
      </p:sp>
      <p:sp>
        <p:nvSpPr>
          <p:cNvPr id="82" name="CuadroTexto 81"/>
          <p:cNvSpPr txBox="1"/>
          <p:nvPr/>
        </p:nvSpPr>
        <p:spPr>
          <a:xfrm>
            <a:off x="3416240" y="538056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CALDERÓN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 CALDERÓN</a:t>
            </a:r>
          </a:p>
        </p:txBody>
      </p:sp>
      <p:sp>
        <p:nvSpPr>
          <p:cNvPr id="28" name="CuadroTexto 27"/>
          <p:cNvSpPr txBox="1"/>
          <p:nvPr/>
        </p:nvSpPr>
        <p:spPr>
          <a:xfrm>
            <a:off x="769257" y="9618"/>
            <a:ext cx="1081314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DENOMINADO: </a:t>
            </a:r>
          </a:p>
          <a:p>
            <a:pPr algn="ctr"/>
            <a:r>
              <a:rPr lang="es-ES" sz="1600" b="1" dirty="0" smtClean="0">
                <a:solidFill>
                  <a:srgbClr val="0070C0"/>
                </a:solidFill>
              </a:rPr>
              <a:t>“BELLAVISTA DÉCIMA ETAPA”</a:t>
            </a:r>
            <a:endParaRPr lang="es-ES" sz="1600" b="1" dirty="0">
              <a:solidFill>
                <a:srgbClr val="0070C0"/>
              </a:solidFill>
            </a:endParaRPr>
          </a:p>
        </p:txBody>
      </p:sp>
      <p:sp>
        <p:nvSpPr>
          <p:cNvPr id="30" name="Forma libre 29"/>
          <p:cNvSpPr/>
          <p:nvPr/>
        </p:nvSpPr>
        <p:spPr>
          <a:xfrm>
            <a:off x="6955151" y="1688110"/>
            <a:ext cx="3695700" cy="3657600"/>
          </a:xfrm>
          <a:custGeom>
            <a:avLst/>
            <a:gdLst>
              <a:gd name="connsiteX0" fmla="*/ 466725 w 3695700"/>
              <a:gd name="connsiteY0" fmla="*/ 0 h 3657600"/>
              <a:gd name="connsiteX1" fmla="*/ 895350 w 3695700"/>
              <a:gd name="connsiteY1" fmla="*/ 47625 h 3657600"/>
              <a:gd name="connsiteX2" fmla="*/ 3124200 w 3695700"/>
              <a:gd name="connsiteY2" fmla="*/ 266700 h 3657600"/>
              <a:gd name="connsiteX3" fmla="*/ 3562350 w 3695700"/>
              <a:gd name="connsiteY3" fmla="*/ 304800 h 3657600"/>
              <a:gd name="connsiteX4" fmla="*/ 3667125 w 3695700"/>
              <a:gd name="connsiteY4" fmla="*/ 333375 h 3657600"/>
              <a:gd name="connsiteX5" fmla="*/ 3695700 w 3695700"/>
              <a:gd name="connsiteY5" fmla="*/ 438150 h 3657600"/>
              <a:gd name="connsiteX6" fmla="*/ 3676650 w 3695700"/>
              <a:gd name="connsiteY6" fmla="*/ 561975 h 3657600"/>
              <a:gd name="connsiteX7" fmla="*/ 3343275 w 3695700"/>
              <a:gd name="connsiteY7" fmla="*/ 3571875 h 3657600"/>
              <a:gd name="connsiteX8" fmla="*/ 3286125 w 3695700"/>
              <a:gd name="connsiteY8" fmla="*/ 3638550 h 3657600"/>
              <a:gd name="connsiteX9" fmla="*/ 3219450 w 3695700"/>
              <a:gd name="connsiteY9" fmla="*/ 3657600 h 3657600"/>
              <a:gd name="connsiteX10" fmla="*/ 3219450 w 3695700"/>
              <a:gd name="connsiteY10" fmla="*/ 3657600 h 3657600"/>
              <a:gd name="connsiteX11" fmla="*/ 1933575 w 3695700"/>
              <a:gd name="connsiteY11" fmla="*/ 3524250 h 3657600"/>
              <a:gd name="connsiteX12" fmla="*/ 1333500 w 3695700"/>
              <a:gd name="connsiteY12" fmla="*/ 3476625 h 3657600"/>
              <a:gd name="connsiteX13" fmla="*/ 209550 w 3695700"/>
              <a:gd name="connsiteY13" fmla="*/ 3362325 h 3657600"/>
              <a:gd name="connsiteX14" fmla="*/ 133350 w 3695700"/>
              <a:gd name="connsiteY14" fmla="*/ 3371850 h 3657600"/>
              <a:gd name="connsiteX15" fmla="*/ 47625 w 3695700"/>
              <a:gd name="connsiteY15" fmla="*/ 3333750 h 3657600"/>
              <a:gd name="connsiteX16" fmla="*/ 9525 w 3695700"/>
              <a:gd name="connsiteY16" fmla="*/ 3276600 h 3657600"/>
              <a:gd name="connsiteX17" fmla="*/ 0 w 3695700"/>
              <a:gd name="connsiteY17" fmla="*/ 3219450 h 3657600"/>
              <a:gd name="connsiteX18" fmla="*/ 304800 w 3695700"/>
              <a:gd name="connsiteY18" fmla="*/ 142875 h 3657600"/>
              <a:gd name="connsiteX19" fmla="*/ 361950 w 3695700"/>
              <a:gd name="connsiteY19" fmla="*/ 47625 h 3657600"/>
              <a:gd name="connsiteX20" fmla="*/ 466725 w 3695700"/>
              <a:gd name="connsiteY20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695700" h="3657600">
                <a:moveTo>
                  <a:pt x="466725" y="0"/>
                </a:moveTo>
                <a:lnTo>
                  <a:pt x="895350" y="47625"/>
                </a:lnTo>
                <a:lnTo>
                  <a:pt x="3124200" y="266700"/>
                </a:lnTo>
                <a:lnTo>
                  <a:pt x="3562350" y="304800"/>
                </a:lnTo>
                <a:lnTo>
                  <a:pt x="3667125" y="333375"/>
                </a:lnTo>
                <a:lnTo>
                  <a:pt x="3695700" y="438150"/>
                </a:lnTo>
                <a:lnTo>
                  <a:pt x="3676650" y="561975"/>
                </a:lnTo>
                <a:lnTo>
                  <a:pt x="3343275" y="3571875"/>
                </a:lnTo>
                <a:lnTo>
                  <a:pt x="3286125" y="3638550"/>
                </a:lnTo>
                <a:lnTo>
                  <a:pt x="3219450" y="3657600"/>
                </a:lnTo>
                <a:lnTo>
                  <a:pt x="3219450" y="3657600"/>
                </a:lnTo>
                <a:lnTo>
                  <a:pt x="1933575" y="3524250"/>
                </a:lnTo>
                <a:lnTo>
                  <a:pt x="1333500" y="3476625"/>
                </a:lnTo>
                <a:lnTo>
                  <a:pt x="209550" y="3362325"/>
                </a:lnTo>
                <a:lnTo>
                  <a:pt x="133350" y="3371850"/>
                </a:lnTo>
                <a:lnTo>
                  <a:pt x="47625" y="3333750"/>
                </a:lnTo>
                <a:lnTo>
                  <a:pt x="9525" y="3276600"/>
                </a:lnTo>
                <a:lnTo>
                  <a:pt x="0" y="3219450"/>
                </a:lnTo>
                <a:lnTo>
                  <a:pt x="304800" y="142875"/>
                </a:lnTo>
                <a:lnTo>
                  <a:pt x="361950" y="47625"/>
                </a:lnTo>
                <a:lnTo>
                  <a:pt x="466725" y="0"/>
                </a:lnTo>
                <a:close/>
              </a:path>
            </a:pathLst>
          </a:custGeom>
          <a:noFill/>
          <a:ln w="317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noFill/>
            </a:endParaRPr>
          </a:p>
        </p:txBody>
      </p:sp>
      <p:sp>
        <p:nvSpPr>
          <p:cNvPr id="31" name="Forma libre 30"/>
          <p:cNvSpPr/>
          <p:nvPr/>
        </p:nvSpPr>
        <p:spPr>
          <a:xfrm>
            <a:off x="8441051" y="3507385"/>
            <a:ext cx="428625" cy="1695450"/>
          </a:xfrm>
          <a:custGeom>
            <a:avLst/>
            <a:gdLst>
              <a:gd name="connsiteX0" fmla="*/ 314325 w 428625"/>
              <a:gd name="connsiteY0" fmla="*/ 1695450 h 1695450"/>
              <a:gd name="connsiteX1" fmla="*/ 276225 w 428625"/>
              <a:gd name="connsiteY1" fmla="*/ 1657350 h 1695450"/>
              <a:gd name="connsiteX2" fmla="*/ 38100 w 428625"/>
              <a:gd name="connsiteY2" fmla="*/ 1657350 h 1695450"/>
              <a:gd name="connsiteX3" fmla="*/ 161925 w 428625"/>
              <a:gd name="connsiteY3" fmla="*/ 495300 h 1695450"/>
              <a:gd name="connsiteX4" fmla="*/ 133350 w 428625"/>
              <a:gd name="connsiteY4" fmla="*/ 438150 h 1695450"/>
              <a:gd name="connsiteX5" fmla="*/ 47625 w 428625"/>
              <a:gd name="connsiteY5" fmla="*/ 333375 h 1695450"/>
              <a:gd name="connsiteX6" fmla="*/ 9525 w 428625"/>
              <a:gd name="connsiteY6" fmla="*/ 266700 h 1695450"/>
              <a:gd name="connsiteX7" fmla="*/ 0 w 428625"/>
              <a:gd name="connsiteY7" fmla="*/ 161925 h 1695450"/>
              <a:gd name="connsiteX8" fmla="*/ 38100 w 428625"/>
              <a:gd name="connsiteY8" fmla="*/ 66675 h 1695450"/>
              <a:gd name="connsiteX9" fmla="*/ 171450 w 428625"/>
              <a:gd name="connsiteY9" fmla="*/ 9525 h 1695450"/>
              <a:gd name="connsiteX10" fmla="*/ 295275 w 428625"/>
              <a:gd name="connsiteY10" fmla="*/ 0 h 1695450"/>
              <a:gd name="connsiteX11" fmla="*/ 390525 w 428625"/>
              <a:gd name="connsiteY11" fmla="*/ 76200 h 1695450"/>
              <a:gd name="connsiteX12" fmla="*/ 428625 w 428625"/>
              <a:gd name="connsiteY12" fmla="*/ 219075 h 1695450"/>
              <a:gd name="connsiteX13" fmla="*/ 428625 w 428625"/>
              <a:gd name="connsiteY13" fmla="*/ 323850 h 1695450"/>
              <a:gd name="connsiteX14" fmla="*/ 419100 w 428625"/>
              <a:gd name="connsiteY14" fmla="*/ 447675 h 1695450"/>
              <a:gd name="connsiteX15" fmla="*/ 314325 w 428625"/>
              <a:gd name="connsiteY15" fmla="*/ 1695450 h 169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28625" h="1695450">
                <a:moveTo>
                  <a:pt x="314325" y="1695450"/>
                </a:moveTo>
                <a:lnTo>
                  <a:pt x="276225" y="1657350"/>
                </a:lnTo>
                <a:lnTo>
                  <a:pt x="38100" y="1657350"/>
                </a:lnTo>
                <a:lnTo>
                  <a:pt x="161925" y="495300"/>
                </a:lnTo>
                <a:lnTo>
                  <a:pt x="133350" y="438150"/>
                </a:lnTo>
                <a:lnTo>
                  <a:pt x="47625" y="333375"/>
                </a:lnTo>
                <a:lnTo>
                  <a:pt x="9525" y="266700"/>
                </a:lnTo>
                <a:lnTo>
                  <a:pt x="0" y="161925"/>
                </a:lnTo>
                <a:lnTo>
                  <a:pt x="38100" y="66675"/>
                </a:lnTo>
                <a:lnTo>
                  <a:pt x="171450" y="9525"/>
                </a:lnTo>
                <a:lnTo>
                  <a:pt x="295275" y="0"/>
                </a:lnTo>
                <a:lnTo>
                  <a:pt x="390525" y="76200"/>
                </a:lnTo>
                <a:lnTo>
                  <a:pt x="428625" y="219075"/>
                </a:lnTo>
                <a:lnTo>
                  <a:pt x="428625" y="323850"/>
                </a:lnTo>
                <a:lnTo>
                  <a:pt x="419100" y="447675"/>
                </a:lnTo>
                <a:lnTo>
                  <a:pt x="314325" y="1695450"/>
                </a:lnTo>
                <a:close/>
              </a:path>
            </a:pathLst>
          </a:cu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C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8BBFF3E8-C90B-467D-B792-7BB6C800B929}"/>
              </a:ext>
            </a:extLst>
          </p:cNvPr>
          <p:cNvSpPr txBox="1"/>
          <p:nvPr/>
        </p:nvSpPr>
        <p:spPr>
          <a:xfrm rot="16540685">
            <a:off x="8010329" y="4104718"/>
            <a:ext cx="13697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dirty="0"/>
              <a:t>PASAJE </a:t>
            </a:r>
            <a:r>
              <a:rPr lang="es-EC" sz="1050" dirty="0" smtClean="0"/>
              <a:t>N9D</a:t>
            </a:r>
            <a:endParaRPr lang="es-EC" sz="1050" dirty="0"/>
          </a:p>
        </p:txBody>
      </p:sp>
      <p:pic>
        <p:nvPicPr>
          <p:cNvPr id="1037" name="Picture 13" descr="WhatsApp Image 2021-07-14 at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9" t="23061" r="36429" b="16303"/>
          <a:stretch/>
        </p:blipFill>
        <p:spPr bwMode="auto">
          <a:xfrm>
            <a:off x="823203" y="1665027"/>
            <a:ext cx="4448175" cy="3439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rma libre 7"/>
          <p:cNvSpPr/>
          <p:nvPr/>
        </p:nvSpPr>
        <p:spPr>
          <a:xfrm>
            <a:off x="3429000" y="3667125"/>
            <a:ext cx="390525" cy="390525"/>
          </a:xfrm>
          <a:custGeom>
            <a:avLst/>
            <a:gdLst>
              <a:gd name="connsiteX0" fmla="*/ 28575 w 390525"/>
              <a:gd name="connsiteY0" fmla="*/ 0 h 390525"/>
              <a:gd name="connsiteX1" fmla="*/ 390525 w 390525"/>
              <a:gd name="connsiteY1" fmla="*/ 28575 h 390525"/>
              <a:gd name="connsiteX2" fmla="*/ 352425 w 390525"/>
              <a:gd name="connsiteY2" fmla="*/ 390525 h 390525"/>
              <a:gd name="connsiteX3" fmla="*/ 0 w 390525"/>
              <a:gd name="connsiteY3" fmla="*/ 352425 h 390525"/>
              <a:gd name="connsiteX4" fmla="*/ 28575 w 390525"/>
              <a:gd name="connsiteY4" fmla="*/ 0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525" h="390525">
                <a:moveTo>
                  <a:pt x="28575" y="0"/>
                </a:moveTo>
                <a:lnTo>
                  <a:pt x="390525" y="28575"/>
                </a:lnTo>
                <a:lnTo>
                  <a:pt x="352425" y="390525"/>
                </a:lnTo>
                <a:lnTo>
                  <a:pt x="0" y="352425"/>
                </a:lnTo>
                <a:lnTo>
                  <a:pt x="28575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A63430C7-2974-40BD-AB56-6E10927054BD}"/>
              </a:ext>
            </a:extLst>
          </p:cNvPr>
          <p:cNvGrpSpPr/>
          <p:nvPr/>
        </p:nvGrpSpPr>
        <p:grpSpPr>
          <a:xfrm>
            <a:off x="382828" y="5619093"/>
            <a:ext cx="11635799" cy="1372114"/>
            <a:chOff x="430307" y="5429913"/>
            <a:chExt cx="11635799" cy="1372114"/>
          </a:xfrm>
        </p:grpSpPr>
        <p:pic>
          <p:nvPicPr>
            <p:cNvPr id="23" name="Google Shape;92;p1">
              <a:extLst>
                <a:ext uri="{FF2B5EF4-FFF2-40B4-BE49-F238E27FC236}">
                  <a16:creationId xmlns:a16="http://schemas.microsoft.com/office/drawing/2014/main" id="{B10284BA-4B6C-4304-90D2-5E3EC7795C92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r="16755" b="-179016"/>
            <a:stretch/>
          </p:blipFill>
          <p:spPr>
            <a:xfrm>
              <a:off x="430307" y="6467090"/>
              <a:ext cx="6056554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4" name="Grupo 23">
              <a:extLst>
                <a:ext uri="{FF2B5EF4-FFF2-40B4-BE49-F238E27FC236}">
                  <a16:creationId xmlns:a16="http://schemas.microsoft.com/office/drawing/2014/main" id="{01AC154E-537C-4B98-9DB7-221A24BEE154}"/>
                </a:ext>
              </a:extLst>
            </p:cNvPr>
            <p:cNvGrpSpPr/>
            <p:nvPr/>
          </p:nvGrpSpPr>
          <p:grpSpPr>
            <a:xfrm>
              <a:off x="2918005" y="5429913"/>
              <a:ext cx="9148101" cy="1249395"/>
              <a:chOff x="2918005" y="5429913"/>
              <a:chExt cx="9148101" cy="1249395"/>
            </a:xfrm>
          </p:grpSpPr>
          <p:sp>
            <p:nvSpPr>
              <p:cNvPr id="25" name="TextBox 19">
                <a:extLst>
                  <a:ext uri="{FF2B5EF4-FFF2-40B4-BE49-F238E27FC236}">
                    <a16:creationId xmlns:a16="http://schemas.microsoft.com/office/drawing/2014/main" id="{A457016A-50EC-4769-BA1A-CE449779B61D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 smtClean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       #</a:t>
                </a: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26" name="Imagen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0715634" y="5429913"/>
                <a:ext cx="1135813" cy="124939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9245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8079</TotalTime>
  <Words>475</Words>
  <Application>Microsoft Office PowerPoint</Application>
  <PresentationFormat>Panorámica</PresentationFormat>
  <Paragraphs>154</Paragraphs>
  <Slides>7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Arial</vt:lpstr>
      <vt:lpstr>Bambino-Bold</vt:lpstr>
      <vt:lpstr>Calibri</vt:lpstr>
      <vt:lpstr>Calibri Light</vt:lpstr>
      <vt:lpstr>Century Gothic</vt:lpstr>
      <vt:lpstr>Tema de Office</vt:lpstr>
      <vt:lpstr>Imagen de mapa de bits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Marcia Geovanna Vivero Vinueza</cp:lastModifiedBy>
  <cp:revision>533</cp:revision>
  <cp:lastPrinted>2020-01-15T03:23:02Z</cp:lastPrinted>
  <dcterms:created xsi:type="dcterms:W3CDTF">2019-05-28T19:57:24Z</dcterms:created>
  <dcterms:modified xsi:type="dcterms:W3CDTF">2022-01-03T21:47:28Z</dcterms:modified>
</cp:coreProperties>
</file>